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4"/>
    <p:sldMasterId id="2147483822" r:id="rId5"/>
  </p:sldMasterIdLst>
  <p:notesMasterIdLst>
    <p:notesMasterId r:id="rId20"/>
  </p:notesMasterIdLst>
  <p:handoutMasterIdLst>
    <p:handoutMasterId r:id="rId21"/>
  </p:handoutMasterIdLst>
  <p:sldIdLst>
    <p:sldId id="293" r:id="rId6"/>
    <p:sldId id="467" r:id="rId7"/>
    <p:sldId id="442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4" r:id="rId16"/>
    <p:sldId id="465" r:id="rId17"/>
    <p:sldId id="466" r:id="rId18"/>
    <p:sldId id="437" r:id="rId19"/>
  </p:sldIdLst>
  <p:sldSz cx="12188825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644D"/>
    <a:srgbClr val="4188BA"/>
    <a:srgbClr val="5C5C5C"/>
    <a:srgbClr val="112C61"/>
    <a:srgbClr val="0D65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192" y="-96"/>
      </p:cViewPr>
      <p:guideLst>
        <p:guide orient="horz" pos="715"/>
        <p:guide pos="37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2BE98C2-563B-E04F-A6C4-D4A4D6A49242}" type="datetimeFigureOut">
              <a:rPr lang="en-US"/>
              <a:pPr>
                <a:defRPr/>
              </a:pPr>
              <a:t>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A1BDBDB-50D3-5442-9A40-AE4677828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385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47D91FA-7F82-C744-AECB-3915A2926D0E}" type="datetimeFigureOut">
              <a:rPr lang="en-US"/>
              <a:pPr>
                <a:defRPr/>
              </a:pPr>
              <a:t>2/11/16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BF346C4-89B5-8D47-ACA4-A7FDD4E31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081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07B81EC6-2D21-174B-B19D-A4D1B4830DDD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97D69AB-16EB-944D-BF95-1BDB85A2520B}" type="slidenum">
              <a:rPr lang="en-US" sz="1200"/>
              <a:pPr eaLnBrk="1" hangingPunct="1"/>
              <a:t>14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Blue ">
    <p:bg>
      <p:bgPr>
        <a:solidFill>
          <a:srgbClr val="0D6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structure_v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3609">
            <a:off x="4448175" y="866775"/>
            <a:ext cx="9556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603250" y="4110038"/>
            <a:ext cx="46355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5" descr="SapientGM_Logo_onblu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5961063"/>
            <a:ext cx="2679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03108" y="2651938"/>
            <a:ext cx="9128267" cy="553998"/>
          </a:xfrm>
        </p:spPr>
        <p:txBody>
          <a:bodyPr anchor="b">
            <a:noAutofit/>
          </a:bodyPr>
          <a:lstStyle>
            <a:lvl1pPr>
              <a:defRPr sz="28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03108" y="3206318"/>
            <a:ext cx="9128267" cy="292388"/>
          </a:xfrm>
        </p:spPr>
        <p:txBody>
          <a:bodyPr>
            <a:noAutofit/>
          </a:bodyPr>
          <a:lstStyle>
            <a:lvl1pPr marL="0" indent="0" algn="l">
              <a:buNone/>
              <a:defRPr sz="1800" b="0" i="1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03108" y="3505200"/>
            <a:ext cx="7069519" cy="592667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3E80">
                    <a:alpha val="25000"/>
                  </a:srgbClr>
                </a:solidFill>
                <a:latin typeface="Arial"/>
                <a:cs typeface="Arial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05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398675\AppData\Local\Microsoft\Windows\Temporary Internet Files\Content.Outlook\14L24J18\AgileTransformation_illo_web_201105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600" y="317500"/>
            <a:ext cx="1697038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Font typeface="Wingdings" pitchFamily="2" charset="2"/>
              <a:buChar char="§"/>
              <a:defRPr/>
            </a:lvl2pPr>
            <a:lvl3pPr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10"/>
          </p:nvPr>
        </p:nvSpPr>
        <p:spPr>
          <a:xfrm>
            <a:off x="5865813" y="6418263"/>
            <a:ext cx="990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E316D-6579-2D4E-8C07-EB04EA3083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6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tructure_v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069">
            <a:off x="-1382713" y="-1135063"/>
            <a:ext cx="5880101" cy="4219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E257ACC9-322F-7A4C-A7AD-F6D45A849AA1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7" name="Straight Connector 3"/>
          <p:cNvCxnSpPr>
            <a:cxnSpLocks noChangeShapeType="1"/>
          </p:cNvCxnSpPr>
          <p:nvPr userDrawn="1"/>
        </p:nvCxnSpPr>
        <p:spPr bwMode="auto">
          <a:xfrm>
            <a:off x="593725" y="3933825"/>
            <a:ext cx="463550" cy="0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6115303" y="546100"/>
            <a:ext cx="5471860" cy="5715000"/>
          </a:xfrm>
        </p:spPr>
        <p:txBody>
          <a:bodyPr anchor="ctr">
            <a:no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charset="2"/>
              <a:buChar char="§"/>
              <a:tabLst/>
              <a:defRPr sz="2100" i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6858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charset="2"/>
              <a:buChar char="§"/>
              <a:tabLst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2pPr>
            <a:lvl4pPr marL="603504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3153" y="2899563"/>
            <a:ext cx="4022312" cy="1034386"/>
          </a:xfrm>
        </p:spPr>
        <p:txBody>
          <a:bodyPr tIns="0" bIns="0">
            <a:noAutofit/>
          </a:bodyPr>
          <a:lstStyle>
            <a:lvl1pPr>
              <a:lnSpc>
                <a:spcPct val="90000"/>
              </a:lnSpc>
              <a:defRPr sz="2800">
                <a:solidFill>
                  <a:srgbClr val="2E2E2E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93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F6BE0499-6C44-3A4C-B0DD-287123FFD321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3725" y="849313"/>
            <a:ext cx="463550" cy="1587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94887" y="271239"/>
            <a:ext cx="10969625" cy="56693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2495" y="1136755"/>
            <a:ext cx="10976889" cy="5008457"/>
          </a:xfrm>
        </p:spPr>
        <p:txBody>
          <a:bodyPr>
            <a:no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SzTx/>
              <a:buFont typeface="Wingdings" charset="2"/>
              <a:buChar char="§"/>
              <a:tabLst/>
              <a:defRPr>
                <a:latin typeface="Arial"/>
                <a:cs typeface="Arial"/>
              </a:defRPr>
            </a:lvl1pPr>
            <a:lvl2pPr marL="17145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34290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51435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68580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5923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E4F0B350-89DB-C243-9292-35C71F46B066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3725" y="849313"/>
            <a:ext cx="463550" cy="1587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2496" y="1136755"/>
            <a:ext cx="5486400" cy="5008457"/>
          </a:xfrm>
        </p:spPr>
        <p:txBody>
          <a:bodyPr>
            <a:no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SzTx/>
              <a:buFont typeface="Wingdings" charset="2"/>
              <a:buChar char="§"/>
              <a:tabLst/>
              <a:defRPr>
                <a:latin typeface="Arial"/>
                <a:cs typeface="Arial"/>
              </a:defRPr>
            </a:lvl1pPr>
            <a:lvl2pPr marL="17145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34290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51435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68580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94887" y="271239"/>
            <a:ext cx="10969625" cy="56693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150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62C95DCF-FEA7-FF41-9514-359C7F2A85AC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3725" y="849313"/>
            <a:ext cx="463550" cy="1587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44596" y="1172971"/>
            <a:ext cx="5486400" cy="4972241"/>
          </a:xfrm>
        </p:spPr>
        <p:txBody>
          <a:bodyPr>
            <a:no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SzTx/>
              <a:buFont typeface="Wingdings" charset="2"/>
              <a:buChar char="§"/>
              <a:tabLst/>
              <a:defRPr>
                <a:latin typeface="Arial"/>
                <a:cs typeface="Arial"/>
              </a:defRPr>
            </a:lvl1pPr>
            <a:lvl2pPr marL="17145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34290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51435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68580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94887" y="271239"/>
            <a:ext cx="10969625" cy="56693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21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CFA35F60-AAAB-4D41-8E3E-644EB49625B2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4" name="Straight Connector 8"/>
          <p:cNvCxnSpPr>
            <a:cxnSpLocks noChangeShapeType="1"/>
          </p:cNvCxnSpPr>
          <p:nvPr userDrawn="1"/>
        </p:nvCxnSpPr>
        <p:spPr bwMode="auto">
          <a:xfrm>
            <a:off x="593725" y="849313"/>
            <a:ext cx="463550" cy="1587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94887" y="271239"/>
            <a:ext cx="10969625" cy="56693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29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613F1E56-7564-9A40-8048-05A6C0ECE8C3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3639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F8E2FFA1-85A4-844E-B232-DA2F1693E2F7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3725" y="849313"/>
            <a:ext cx="463550" cy="1587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95313" y="1158875"/>
            <a:ext cx="10983912" cy="493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159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D07F6139-33E9-DB4E-9A60-CDF180D23150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8" name="Straight Connector 3"/>
          <p:cNvCxnSpPr>
            <a:cxnSpLocks noChangeShapeType="1"/>
          </p:cNvCxnSpPr>
          <p:nvPr userDrawn="1"/>
        </p:nvCxnSpPr>
        <p:spPr bwMode="auto">
          <a:xfrm>
            <a:off x="593725" y="849313"/>
            <a:ext cx="463550" cy="1587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95312" y="1158875"/>
            <a:ext cx="5218739" cy="51334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396620" y="1158875"/>
            <a:ext cx="5167891" cy="51339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860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ue Cover Option 2">
    <p:bg>
      <p:bgPr>
        <a:solidFill>
          <a:srgbClr val="0D6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tructure_v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3609">
            <a:off x="4448175" y="866775"/>
            <a:ext cx="9556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SapientGM_Logo_onblu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5961063"/>
            <a:ext cx="35718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3"/>
          <p:cNvCxnSpPr>
            <a:cxnSpLocks noChangeShapeType="1"/>
          </p:cNvCxnSpPr>
          <p:nvPr userDrawn="1"/>
        </p:nvCxnSpPr>
        <p:spPr bwMode="auto">
          <a:xfrm>
            <a:off x="614363" y="3960813"/>
            <a:ext cx="46355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03108" y="2651938"/>
            <a:ext cx="9186042" cy="553998"/>
          </a:xfrm>
        </p:spPr>
        <p:txBody>
          <a:bodyPr tIns="0" bIns="0">
            <a:noAutofit/>
          </a:bodyPr>
          <a:lstStyle>
            <a:lvl1pPr>
              <a:defRPr sz="24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03108" y="3206318"/>
            <a:ext cx="9186042" cy="292388"/>
          </a:xfrm>
        </p:spPr>
        <p:txBody>
          <a:bodyPr>
            <a:noAutofit/>
          </a:bodyPr>
          <a:lstStyle>
            <a:lvl1pPr marL="0" indent="0" algn="l">
              <a:buNone/>
              <a:defRPr sz="1600" b="0" i="1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03108" y="3505201"/>
            <a:ext cx="7069519" cy="415085"/>
          </a:xfrm>
        </p:spPr>
        <p:txBody>
          <a:bodyPr>
            <a:noAutofit/>
          </a:bodyPr>
          <a:lstStyle>
            <a:lvl1pPr marL="0" indent="0">
              <a:buNone/>
              <a:defRPr sz="240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3E80">
                    <a:alpha val="25000"/>
                  </a:srgbClr>
                </a:solidFill>
                <a:latin typeface="Arial"/>
                <a:cs typeface="Arial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57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White (print friend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structure_v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3609">
            <a:off x="4448175" y="866775"/>
            <a:ext cx="9556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603250" y="4110038"/>
            <a:ext cx="46355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5" descr="SapientGM_Logo_on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5961063"/>
            <a:ext cx="2679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03108" y="2651938"/>
            <a:ext cx="9128267" cy="553998"/>
          </a:xfrm>
        </p:spPr>
        <p:txBody>
          <a:bodyPr anchor="b">
            <a:noAutofit/>
          </a:bodyPr>
          <a:lstStyle>
            <a:lvl1pPr>
              <a:defRPr sz="2800" b="1" i="0">
                <a:solidFill>
                  <a:srgbClr val="0D65AE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03108" y="3206318"/>
            <a:ext cx="9128267" cy="292388"/>
          </a:xfrm>
        </p:spPr>
        <p:txBody>
          <a:bodyPr>
            <a:noAutofit/>
          </a:bodyPr>
          <a:lstStyle>
            <a:lvl1pPr marL="0" indent="0" algn="l">
              <a:buNone/>
              <a:defRPr sz="1800" b="0" i="1">
                <a:solidFill>
                  <a:srgbClr val="37AD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03108" y="3505200"/>
            <a:ext cx="7069519" cy="524933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3E80">
                    <a:alpha val="25000"/>
                  </a:srgbClr>
                </a:solidFill>
                <a:latin typeface="Arial"/>
                <a:cs typeface="Arial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7848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553200"/>
            <a:ext cx="12188825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774700"/>
            <a:ext cx="1930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8" name="Picture 2" descr="Divid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" r="27135"/>
          <a:stretch>
            <a:fillRect/>
          </a:stretch>
        </p:blipFill>
        <p:spPr bwMode="auto">
          <a:xfrm>
            <a:off x="0" y="4397375"/>
            <a:ext cx="12188825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02495" y="2349501"/>
            <a:ext cx="7069519" cy="88045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-60">
                <a:solidFill>
                  <a:srgbClr val="003E8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02495" y="3230239"/>
            <a:ext cx="7069519" cy="465461"/>
          </a:xfrm>
        </p:spPr>
        <p:txBody>
          <a:bodyPr>
            <a:noAutofit/>
          </a:bodyPr>
          <a:lstStyle>
            <a:lvl1pPr marL="0" indent="0" algn="l">
              <a:buNone/>
              <a:defRPr sz="1300" b="0" i="1">
                <a:solidFill>
                  <a:srgbClr val="37ADFF"/>
                </a:solidFill>
                <a:latin typeface="Arial"/>
                <a:cs typeface="Arial"/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83982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56280" y="241306"/>
            <a:ext cx="11297233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14" tIns="45709" rIns="45714" bIns="45709" anchor="ctr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756442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2 col content_16px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 noChangeArrowheads="1"/>
          </p:cNvSpPr>
          <p:nvPr>
            <p:ph type="title"/>
          </p:nvPr>
        </p:nvSpPr>
        <p:spPr bwMode="auto">
          <a:xfrm>
            <a:off x="456280" y="241306"/>
            <a:ext cx="11297233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14" tIns="45709" rIns="45714" bIns="45709" anchor="ctr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9502" y="987552"/>
            <a:ext cx="5344704" cy="5330952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396719" y="987552"/>
            <a:ext cx="5344704" cy="5330952"/>
          </a:xfrm>
        </p:spPr>
        <p:txBody>
          <a:bodyPr/>
          <a:lstStyle>
            <a:lvl2pPr>
              <a:buClr>
                <a:schemeClr val="bg1">
                  <a:lumMod val="50000"/>
                </a:schemeClr>
              </a:buClr>
              <a:defRPr/>
            </a:lvl2pPr>
            <a:lvl3pPr>
              <a:buClr>
                <a:schemeClr val="bg1">
                  <a:lumMod val="50000"/>
                </a:schemeClr>
              </a:buClr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>
              <a:buClr>
                <a:schemeClr val="bg1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95400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Content_16pt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 noChangeArrowheads="1"/>
          </p:cNvSpPr>
          <p:nvPr>
            <p:ph type="title"/>
          </p:nvPr>
        </p:nvSpPr>
        <p:spPr bwMode="auto">
          <a:xfrm>
            <a:off x="456280" y="241306"/>
            <a:ext cx="11297233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14" tIns="45709" rIns="45714" bIns="45709" anchor="ctr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9505" y="987552"/>
            <a:ext cx="11294011" cy="5330952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>
                <a:solidFill>
                  <a:srgbClr val="7F7F7F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Clr>
                <a:schemeClr val="bg1">
                  <a:lumMod val="50000"/>
                </a:schemeClr>
              </a:buClr>
              <a:defRPr>
                <a:solidFill>
                  <a:srgbClr val="7F7F7F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buClr>
                <a:schemeClr val="bg1">
                  <a:lumMod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00000"/>
              </a:lnSpc>
              <a:spcAft>
                <a:spcPts val="600"/>
              </a:spcAft>
              <a:buClr>
                <a:schemeClr val="bg1">
                  <a:lumMod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00000"/>
              </a:lnSpc>
              <a:spcAft>
                <a:spcPts val="600"/>
              </a:spcAft>
              <a:buClr>
                <a:schemeClr val="bg1">
                  <a:lumMod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121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hite Divider -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GM_structure_transition copy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263" y="5019675"/>
            <a:ext cx="12649201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3"/>
          <p:cNvCxnSpPr>
            <a:cxnSpLocks noChangeShapeType="1"/>
          </p:cNvCxnSpPr>
          <p:nvPr userDrawn="1"/>
        </p:nvCxnSpPr>
        <p:spPr bwMode="auto">
          <a:xfrm>
            <a:off x="603250" y="3906838"/>
            <a:ext cx="463550" cy="0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03108" y="2956738"/>
            <a:ext cx="9186042" cy="553998"/>
          </a:xfrm>
        </p:spPr>
        <p:txBody>
          <a:bodyPr tIns="0" bIns="0">
            <a:noAutofit/>
          </a:bodyPr>
          <a:lstStyle>
            <a:lvl1pPr>
              <a:defRPr sz="2400" spc="-80">
                <a:solidFill>
                  <a:srgbClr val="0D65AE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3108" y="3511118"/>
            <a:ext cx="9186042" cy="292388"/>
          </a:xfrm>
        </p:spPr>
        <p:txBody>
          <a:bodyPr>
            <a:noAutofit/>
          </a:bodyPr>
          <a:lstStyle>
            <a:lvl1pPr marL="0" indent="0" algn="l">
              <a:buNone/>
              <a:defRPr sz="1600" b="0" i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634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ck Cover - BLUE">
    <p:bg>
      <p:bgPr>
        <a:solidFill>
          <a:srgbClr val="0D6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structure_v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50453">
            <a:off x="5699125" y="-944562"/>
            <a:ext cx="7138988" cy="512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0994" y="3098140"/>
            <a:ext cx="5332611" cy="66172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007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04838" y="1352550"/>
            <a:ext cx="2849562" cy="279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2E2E2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4838" y="1631950"/>
            <a:ext cx="2849562" cy="43688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2E2E2E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715963" y="1335088"/>
            <a:ext cx="2249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/>
          <a:p>
            <a:r>
              <a:rPr lang="en-US" sz="1200" b="1">
                <a:solidFill>
                  <a:srgbClr val="FFFFFF"/>
                </a:solidFill>
                <a:latin typeface="Arial" charset="0"/>
                <a:cs typeface="Arial" charset="0"/>
              </a:rPr>
              <a:t>RESULTS</a:t>
            </a:r>
          </a:p>
        </p:txBody>
      </p:sp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3679825" y="2597150"/>
            <a:ext cx="2251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/>
          <a:p>
            <a:r>
              <a:rPr lang="en-US" sz="1200" b="1">
                <a:solidFill>
                  <a:srgbClr val="0D65AF"/>
                </a:solidFill>
                <a:latin typeface="Arial" charset="0"/>
                <a:cs typeface="Arial" charset="0"/>
              </a:rPr>
              <a:t>CONTEXT</a:t>
            </a:r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6397625" y="2619375"/>
            <a:ext cx="2251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/>
          <a:p>
            <a:r>
              <a:rPr lang="en-US" sz="1200" b="1">
                <a:solidFill>
                  <a:srgbClr val="0D65AF"/>
                </a:solidFill>
                <a:latin typeface="Arial" charset="0"/>
                <a:cs typeface="Arial" charset="0"/>
              </a:rPr>
              <a:t>OBJECTIVES</a:t>
            </a:r>
          </a:p>
        </p:txBody>
      </p:sp>
      <p:sp>
        <p:nvSpPr>
          <p:cNvPr id="15" name="Rectangle 2"/>
          <p:cNvSpPr>
            <a:spLocks noChangeArrowheads="1"/>
          </p:cNvSpPr>
          <p:nvPr userDrawn="1"/>
        </p:nvSpPr>
        <p:spPr bwMode="auto">
          <a:xfrm>
            <a:off x="9091613" y="2625725"/>
            <a:ext cx="2249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/>
          <a:p>
            <a:r>
              <a:rPr lang="en-US" sz="1200" b="1">
                <a:solidFill>
                  <a:srgbClr val="0D65AF"/>
                </a:solidFill>
                <a:latin typeface="Arial" charset="0"/>
                <a:cs typeface="Arial" charset="0"/>
              </a:rPr>
              <a:t>SOLUTION</a:t>
            </a:r>
          </a:p>
        </p:txBody>
      </p:sp>
      <p:sp>
        <p:nvSpPr>
          <p:cNvPr id="19" name="TextBox 17"/>
          <p:cNvSpPr txBox="1">
            <a:spLocks noChangeArrowheads="1"/>
          </p:cNvSpPr>
          <p:nvPr userDrawn="1"/>
        </p:nvSpPr>
        <p:spPr bwMode="auto">
          <a:xfrm>
            <a:off x="554038" y="323850"/>
            <a:ext cx="1987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1">
                <a:solidFill>
                  <a:srgbClr val="2E2E2E"/>
                </a:solidFill>
                <a:latin typeface="Arial" charset="0"/>
              </a:rPr>
              <a:t>CASE STUDY</a:t>
            </a:r>
          </a:p>
        </p:txBody>
      </p:sp>
      <p:sp>
        <p:nvSpPr>
          <p:cNvPr id="20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C588EED0-B099-9D42-8659-9BEB5098AD10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679210" y="1017356"/>
            <a:ext cx="8002587" cy="334962"/>
          </a:xfrm>
        </p:spPr>
        <p:txBody>
          <a:bodyPr/>
          <a:lstStyle>
            <a:lvl1pPr>
              <a:defRPr sz="14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680490" y="1352318"/>
            <a:ext cx="7950506" cy="1130300"/>
          </a:xfrm>
        </p:spPr>
        <p:txBody>
          <a:bodyPr/>
          <a:lstStyle>
            <a:lvl1pPr>
              <a:defRPr sz="1200" i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42841" y="1733318"/>
            <a:ext cx="2540000" cy="4114800"/>
          </a:xfrm>
        </p:spPr>
        <p:txBody>
          <a:bodyPr/>
          <a:lstStyle>
            <a:lvl1pPr marL="173736" indent="-171450">
              <a:buClr>
                <a:schemeClr val="accent2"/>
              </a:buClr>
              <a:buSzPct val="125000"/>
              <a:buFont typeface="Wingdings" charset="2"/>
              <a:buChar char="§"/>
              <a:defRPr sz="1000" i="0" baseline="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80489" y="405072"/>
            <a:ext cx="7950508" cy="334962"/>
          </a:xfrm>
        </p:spPr>
        <p:txBody>
          <a:bodyPr/>
          <a:lstStyle>
            <a:lvl1pPr>
              <a:defRPr sz="18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3680489" y="3016020"/>
            <a:ext cx="2540000" cy="2984501"/>
          </a:xfrm>
        </p:spPr>
        <p:txBody>
          <a:bodyPr/>
          <a:lstStyle>
            <a:lvl1pPr marL="265176" indent="-171450">
              <a:buClr>
                <a:schemeClr val="accent2"/>
              </a:buClr>
              <a:buSzPct val="125000"/>
              <a:buFont typeface="Wingdings" charset="2"/>
              <a:buChar char="§"/>
              <a:defRPr sz="1000" i="0">
                <a:solidFill>
                  <a:schemeClr val="accent3">
                    <a:lumMod val="25000"/>
                  </a:schemeClr>
                </a:solidFill>
              </a:defRPr>
            </a:lvl1pPr>
            <a:lvl2pPr marL="356616">
              <a:buClr>
                <a:schemeClr val="accent2"/>
              </a:buClr>
              <a:buSzPct val="125000"/>
              <a:defRPr sz="900" baseline="0"/>
            </a:lvl2pPr>
            <a:lvl3pPr marL="438912">
              <a:buClr>
                <a:schemeClr val="accent2"/>
              </a:buClr>
              <a:buSzPct val="125000"/>
              <a:defRPr sz="800"/>
            </a:lvl3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6386308" y="3016020"/>
            <a:ext cx="2540000" cy="2984501"/>
          </a:xfrm>
        </p:spPr>
        <p:txBody>
          <a:bodyPr/>
          <a:lstStyle>
            <a:lvl1pPr marL="265176" indent="-171450">
              <a:buClr>
                <a:schemeClr val="accent2"/>
              </a:buClr>
              <a:buSzPct val="125000"/>
              <a:buFont typeface="Wingdings" charset="2"/>
              <a:buChar char="§"/>
              <a:defRPr sz="1000" i="0">
                <a:solidFill>
                  <a:schemeClr val="accent3">
                    <a:lumMod val="25000"/>
                  </a:schemeClr>
                </a:solidFill>
              </a:defRPr>
            </a:lvl1pPr>
            <a:lvl2pPr marL="356616">
              <a:buClr>
                <a:schemeClr val="accent2"/>
              </a:buClr>
              <a:buSzPct val="125000"/>
              <a:defRPr sz="900" baseline="0"/>
            </a:lvl2pPr>
            <a:lvl3pPr marL="438912">
              <a:buClr>
                <a:schemeClr val="accent2"/>
              </a:buClr>
              <a:buSzPct val="125000"/>
              <a:defRPr sz="800"/>
            </a:lvl3pPr>
          </a:lstStyle>
          <a:p>
            <a:pPr lvl="0"/>
            <a:endParaRPr lang="en-US" dirty="0" smtClean="0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9090997" y="3016020"/>
            <a:ext cx="2540000" cy="2984501"/>
          </a:xfrm>
        </p:spPr>
        <p:txBody>
          <a:bodyPr/>
          <a:lstStyle>
            <a:lvl1pPr marL="265176" indent="-171450">
              <a:buClr>
                <a:schemeClr val="accent2"/>
              </a:buClr>
              <a:buSzPct val="125000"/>
              <a:buFont typeface="Wingdings" charset="2"/>
              <a:buChar char="§"/>
              <a:defRPr sz="1000" i="0">
                <a:solidFill>
                  <a:schemeClr val="accent3">
                    <a:lumMod val="25000"/>
                  </a:schemeClr>
                </a:solidFill>
              </a:defRPr>
            </a:lvl1pPr>
            <a:lvl2pPr marL="356616">
              <a:buClr>
                <a:schemeClr val="accent2"/>
              </a:buClr>
              <a:buSzPct val="125000"/>
              <a:defRPr sz="900" baseline="0"/>
            </a:lvl2pPr>
            <a:lvl3pPr marL="438912">
              <a:buClr>
                <a:schemeClr val="accent2"/>
              </a:buClr>
              <a:buSzPct val="125000"/>
              <a:defRPr sz="800"/>
            </a:lvl3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2937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999C957F-A6DF-574E-B658-AB15ABFF70BE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3725" y="849313"/>
            <a:ext cx="463550" cy="1587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1356" y="1143005"/>
            <a:ext cx="10972800" cy="5002213"/>
          </a:xfrm>
        </p:spPr>
        <p:txBody>
          <a:bodyPr numCol="2" spcCol="457200">
            <a:no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SzTx/>
              <a:buFont typeface="Wingdings" charset="2"/>
              <a:buChar char="§"/>
              <a:tabLst/>
              <a:defRPr sz="1400">
                <a:latin typeface="Arial"/>
                <a:cs typeface="Arial"/>
              </a:defRPr>
            </a:lvl1pPr>
            <a:lvl2pPr marL="171450" indent="-171450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342900" indent="-171450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514350" indent="-171450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685800" indent="-171450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94889" y="271239"/>
            <a:ext cx="10969625" cy="56693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3326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56279" y="241301"/>
            <a:ext cx="11297233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45714" rIns="45720" bIns="45714" anchor="ctr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440654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- Blue ">
    <p:bg>
      <p:bgPr>
        <a:solidFill>
          <a:srgbClr val="0D6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tructure_v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3609">
            <a:off x="4448175" y="866775"/>
            <a:ext cx="9556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603250" y="4110038"/>
            <a:ext cx="46355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11" descr="SapientGM_Logo_onblu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5961063"/>
            <a:ext cx="2679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03108" y="2651938"/>
            <a:ext cx="9128267" cy="553998"/>
          </a:xfrm>
        </p:spPr>
        <p:txBody>
          <a:bodyPr tIns="0" bIns="0">
            <a:noAutofit/>
          </a:bodyPr>
          <a:lstStyle>
            <a:lvl1pPr>
              <a:defRPr sz="28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03108" y="3206318"/>
            <a:ext cx="9128267" cy="292388"/>
          </a:xfrm>
        </p:spPr>
        <p:txBody>
          <a:bodyPr>
            <a:noAutofit/>
          </a:bodyPr>
          <a:lstStyle>
            <a:lvl1pPr marL="0" indent="0" algn="l">
              <a:buNone/>
              <a:defRPr sz="1800" b="0" i="1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03108" y="3505200"/>
            <a:ext cx="7069519" cy="592667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3E80">
                    <a:alpha val="25000"/>
                  </a:srgbClr>
                </a:solidFill>
                <a:latin typeface="Arial"/>
                <a:cs typeface="Arial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2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Divider - Blue">
    <p:bg>
      <p:bgPr>
        <a:solidFill>
          <a:srgbClr val="0D6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GM_structure_transition copy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263" y="5019675"/>
            <a:ext cx="12649201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3"/>
          <p:cNvCxnSpPr>
            <a:cxnSpLocks noChangeShapeType="1"/>
          </p:cNvCxnSpPr>
          <p:nvPr userDrawn="1"/>
        </p:nvCxnSpPr>
        <p:spPr bwMode="auto">
          <a:xfrm>
            <a:off x="603250" y="3906838"/>
            <a:ext cx="463550" cy="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2138" y="3906838"/>
            <a:ext cx="46355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03011" y="2956738"/>
            <a:ext cx="9128364" cy="553998"/>
          </a:xfrm>
        </p:spPr>
        <p:txBody>
          <a:bodyPr anchor="b">
            <a:noAutofit/>
          </a:bodyPr>
          <a:lstStyle>
            <a:lvl1pPr>
              <a:defRPr sz="2800" spc="-8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3011" y="3511118"/>
            <a:ext cx="9128364" cy="292388"/>
          </a:xfrm>
        </p:spPr>
        <p:txBody>
          <a:bodyPr>
            <a:noAutofit/>
          </a:bodyPr>
          <a:lstStyle>
            <a:lvl1pPr marL="0" indent="0" algn="l">
              <a:buNone/>
              <a:defRPr sz="1700" b="0" i="1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491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Divider - Blue">
    <p:bg>
      <p:bgPr>
        <a:solidFill>
          <a:srgbClr val="0D6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GM_structure_transition copy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263" y="5019675"/>
            <a:ext cx="12649201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3"/>
          <p:cNvCxnSpPr>
            <a:cxnSpLocks noChangeShapeType="1"/>
          </p:cNvCxnSpPr>
          <p:nvPr userDrawn="1"/>
        </p:nvCxnSpPr>
        <p:spPr bwMode="auto">
          <a:xfrm>
            <a:off x="603250" y="3906838"/>
            <a:ext cx="463550" cy="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2138" y="3906838"/>
            <a:ext cx="46355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03011" y="2956738"/>
            <a:ext cx="9128364" cy="553998"/>
          </a:xfrm>
        </p:spPr>
        <p:txBody>
          <a:bodyPr tIns="0" bIns="0">
            <a:noAutofit/>
          </a:bodyPr>
          <a:lstStyle>
            <a:lvl1pPr>
              <a:defRPr sz="2800" spc="-8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3011" y="3511118"/>
            <a:ext cx="9128364" cy="292388"/>
          </a:xfrm>
        </p:spPr>
        <p:txBody>
          <a:bodyPr>
            <a:noAutofit/>
          </a:bodyPr>
          <a:lstStyle>
            <a:lvl1pPr marL="0" indent="0" algn="l">
              <a:buNone/>
              <a:defRPr sz="1700" b="0" i="1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654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Content_14pt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rrowheads="1"/>
          </p:cNvSpPr>
          <p:nvPr>
            <p:ph type="title"/>
          </p:nvPr>
        </p:nvSpPr>
        <p:spPr bwMode="auto">
          <a:xfrm>
            <a:off x="456279" y="241301"/>
            <a:ext cx="11297233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45714" rIns="45720" bIns="45714" anchor="ctr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0"/>
          </p:nvPr>
        </p:nvSpPr>
        <p:spPr>
          <a:xfrm>
            <a:off x="459500" y="987552"/>
            <a:ext cx="11294011" cy="533095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7F7F7F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defRPr sz="1400">
                <a:solidFill>
                  <a:srgbClr val="7F7F7F"/>
                </a:solidFill>
              </a:defRPr>
            </a:lvl2pPr>
            <a:lvl3pPr>
              <a:buClr>
                <a:schemeClr val="bg1">
                  <a:lumMod val="50000"/>
                </a:schemeClr>
              </a:buClr>
              <a:defRPr sz="1400">
                <a:solidFill>
                  <a:srgbClr val="7F7F7F"/>
                </a:solidFill>
              </a:defRPr>
            </a:lvl3pPr>
            <a:lvl4pPr>
              <a:buClr>
                <a:schemeClr val="bg1">
                  <a:lumMod val="50000"/>
                </a:schemeClr>
              </a:buClr>
              <a:defRPr sz="1400">
                <a:solidFill>
                  <a:srgbClr val="7F7F7F"/>
                </a:solidFill>
              </a:defRPr>
            </a:lvl4pPr>
            <a:lvl5pPr>
              <a:buClr>
                <a:schemeClr val="bg1">
                  <a:lumMod val="50000"/>
                </a:schemeClr>
              </a:buClr>
              <a:defRPr sz="14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7241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Divider - White (print friend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GM_structure_transition copy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263" y="5019675"/>
            <a:ext cx="12649201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3"/>
          <p:cNvCxnSpPr>
            <a:cxnSpLocks noChangeShapeType="1"/>
          </p:cNvCxnSpPr>
          <p:nvPr userDrawn="1"/>
        </p:nvCxnSpPr>
        <p:spPr bwMode="auto">
          <a:xfrm>
            <a:off x="603250" y="3906838"/>
            <a:ext cx="463550" cy="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2138" y="3906838"/>
            <a:ext cx="46355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03011" y="2956738"/>
            <a:ext cx="10969864" cy="553998"/>
          </a:xfrm>
        </p:spPr>
        <p:txBody>
          <a:bodyPr anchor="b">
            <a:noAutofit/>
          </a:bodyPr>
          <a:lstStyle>
            <a:lvl1pPr>
              <a:defRPr sz="2800" spc="-80">
                <a:solidFill>
                  <a:srgbClr val="006BB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3011" y="3511118"/>
            <a:ext cx="10969864" cy="292388"/>
          </a:xfrm>
        </p:spPr>
        <p:txBody>
          <a:bodyPr>
            <a:noAutofit/>
          </a:bodyPr>
          <a:lstStyle>
            <a:lvl1pPr marL="0" indent="0" algn="l">
              <a:buNone/>
              <a:defRPr sz="1700" b="0" i="1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3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- BLUE">
    <p:bg>
      <p:bgPr>
        <a:solidFill>
          <a:srgbClr val="0D6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structure_v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50453">
            <a:off x="5699125" y="-944562"/>
            <a:ext cx="7138988" cy="512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SapientGM_Logo_on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5961063"/>
            <a:ext cx="2679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fld id="{B631EEAF-4C73-524D-8487-6949E51BF7C5}" type="slidenum">
              <a:rPr lang="en-US" sz="1000" b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0992" y="3098140"/>
            <a:ext cx="5332611" cy="66172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3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- White (print friend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structure_v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50453">
            <a:off x="5699125" y="-944562"/>
            <a:ext cx="7138988" cy="512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SapientGM_Logo_on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5961063"/>
            <a:ext cx="2679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9425D8AE-B2A2-774E-8532-4CAFA5953A11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0992" y="3098140"/>
            <a:ext cx="5332611" cy="66172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3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ue Cover Option 2">
    <p:bg>
      <p:bgPr>
        <a:solidFill>
          <a:srgbClr val="0D6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structure_v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3609">
            <a:off x="4448175" y="866775"/>
            <a:ext cx="9556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3"/>
          <p:cNvCxnSpPr>
            <a:cxnSpLocks noChangeShapeType="1"/>
          </p:cNvCxnSpPr>
          <p:nvPr/>
        </p:nvCxnSpPr>
        <p:spPr bwMode="auto">
          <a:xfrm>
            <a:off x="603250" y="4110038"/>
            <a:ext cx="46355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5" descr="SapientGM_Logo_onblu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5961063"/>
            <a:ext cx="2679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03108" y="2651938"/>
            <a:ext cx="9128268" cy="553999"/>
          </a:xfrm>
        </p:spPr>
        <p:txBody>
          <a:bodyPr anchor="b">
            <a:noAutofit/>
          </a:bodyPr>
          <a:lstStyle>
            <a:lvl1pPr>
              <a:defRPr sz="28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03108" y="3206319"/>
            <a:ext cx="9128268" cy="292388"/>
          </a:xfrm>
        </p:spPr>
        <p:txBody>
          <a:bodyPr>
            <a:noAutofit/>
          </a:bodyPr>
          <a:lstStyle>
            <a:lvl1pPr marL="0" indent="0" algn="l">
              <a:buNone/>
              <a:defRPr sz="1900" b="0" i="1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03108" y="3505201"/>
            <a:ext cx="7069519" cy="592667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3E80">
                    <a:alpha val="25000"/>
                  </a:srgbClr>
                </a:solidFill>
                <a:latin typeface="Arial"/>
                <a:cs typeface="Arial"/>
              </a:defRPr>
            </a:lvl1pPr>
            <a:lvl2pPr marL="228591" indent="0">
              <a:buNone/>
              <a:defRPr/>
            </a:lvl2pPr>
            <a:lvl3pPr marL="457181" indent="0">
              <a:buNone/>
              <a:defRPr/>
            </a:lvl3pPr>
            <a:lvl4pPr marL="685772" indent="0">
              <a:buNone/>
              <a:defRPr/>
            </a:lvl4pPr>
            <a:lvl5pPr marL="914361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88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0E5A702C-A59E-1D45-9EC0-54733AD647F2}" type="slidenum">
              <a:rPr lang="en-US" sz="11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3725" y="849313"/>
            <a:ext cx="463550" cy="1587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2497" y="1138554"/>
            <a:ext cx="10972800" cy="5006660"/>
          </a:xfrm>
        </p:spPr>
        <p:txBody>
          <a:bodyPr>
            <a:noAutofit/>
          </a:bodyPr>
          <a:lstStyle>
            <a:lvl1pPr marL="285738" marR="0" indent="-285738" algn="l" defTabSz="457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SzTx/>
              <a:buFont typeface="Wingdings" charset="2"/>
              <a:buChar char="§"/>
              <a:tabLst/>
              <a:defRPr>
                <a:latin typeface="Arial"/>
                <a:cs typeface="Arial"/>
              </a:defRPr>
            </a:lvl1pPr>
            <a:lvl2pPr marL="171443" indent="-171443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342885" indent="-171443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514329" indent="-171443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685772" indent="-171443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94888" y="271239"/>
            <a:ext cx="10969625" cy="566936"/>
          </a:xfrm>
          <a:prstGeom prst="rect">
            <a:avLst/>
          </a:prstGeom>
        </p:spPr>
        <p:txBody>
          <a:bodyPr tIns="45719" bIns="4571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3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E3DD8D49-1649-8648-BEEB-F61BEC69F447}" type="slidenum">
              <a:rPr lang="en-US" sz="11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3725" y="849313"/>
            <a:ext cx="463550" cy="1587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2496" y="1136760"/>
            <a:ext cx="5486400" cy="5008457"/>
          </a:xfrm>
        </p:spPr>
        <p:txBody>
          <a:bodyPr>
            <a:noAutofit/>
          </a:bodyPr>
          <a:lstStyle>
            <a:lvl1pPr marL="285714" marR="0" indent="-285714" algn="l" defTabSz="4571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SzTx/>
              <a:buFont typeface="Wingdings" charset="2"/>
              <a:buChar char="§"/>
              <a:tabLst/>
              <a:defRPr>
                <a:latin typeface="Arial"/>
                <a:cs typeface="Arial"/>
              </a:defRPr>
            </a:lvl1pPr>
            <a:lvl2pPr marL="171427" indent="-171427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342857" indent="-171427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514286" indent="-171427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685716" indent="-171427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94889" y="271239"/>
            <a:ext cx="10969625" cy="566936"/>
          </a:xfrm>
          <a:prstGeom prst="rect">
            <a:avLst/>
          </a:prstGeom>
        </p:spPr>
        <p:txBody>
          <a:bodyPr tIns="45715" bIns="45715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1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31.xml"/><Relationship Id="rId22" Type="http://schemas.openxmlformats.org/officeDocument/2006/relationships/theme" Target="../theme/theme2.xml"/><Relationship Id="rId23" Type="http://schemas.openxmlformats.org/officeDocument/2006/relationships/image" Target="../media/image6.emf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365125"/>
            <a:ext cx="109696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130300"/>
            <a:ext cx="109696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5" r:id="rId10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9pPr>
    </p:titleStyle>
    <p:bodyStyle>
      <a:lvl1pPr marL="228600" indent="-228600" algn="l" defTabSz="457200" rtl="0" eaLnBrk="0" fontAlgn="base" hangingPunct="0">
        <a:spcBef>
          <a:spcPct val="0"/>
        </a:spcBef>
        <a:spcAft>
          <a:spcPts val="1000"/>
        </a:spcAft>
        <a:buClr>
          <a:srgbClr val="5C5C5C"/>
        </a:buClr>
        <a:buFont typeface="Wingdings" charset="0"/>
        <a:buChar char="§"/>
        <a:defRPr kern="1200">
          <a:solidFill>
            <a:srgbClr val="5C5C5C"/>
          </a:solidFill>
          <a:latin typeface="Arial"/>
          <a:ea typeface="ＭＳ Ｐゴシック" charset="0"/>
          <a:cs typeface="Arial"/>
        </a:defRPr>
      </a:lvl1pPr>
      <a:lvl2pPr marL="457200" indent="-228600" algn="l" defTabSz="457200" rtl="0" eaLnBrk="0" fontAlgn="base" hangingPunct="0">
        <a:spcBef>
          <a:spcPct val="0"/>
        </a:spcBef>
        <a:spcAft>
          <a:spcPts val="1000"/>
        </a:spcAft>
        <a:buClr>
          <a:srgbClr val="5C5C5C"/>
        </a:buClr>
        <a:buFont typeface="Wingdings" charset="0"/>
        <a:buChar char="§"/>
        <a:defRPr sz="1600" kern="1200">
          <a:solidFill>
            <a:srgbClr val="5C5C5C"/>
          </a:solidFill>
          <a:latin typeface="Arial"/>
          <a:ea typeface="ＭＳ Ｐゴシック" charset="0"/>
          <a:cs typeface="Arial"/>
        </a:defRPr>
      </a:lvl2pPr>
      <a:lvl3pPr marL="685800" indent="-228600" algn="l" defTabSz="457200" rtl="0" eaLnBrk="0" fontAlgn="base" hangingPunct="0">
        <a:spcBef>
          <a:spcPct val="0"/>
        </a:spcBef>
        <a:spcAft>
          <a:spcPts val="1000"/>
        </a:spcAft>
        <a:buClr>
          <a:srgbClr val="5C5C5C"/>
        </a:buClr>
        <a:buFont typeface="Wingdings" charset="0"/>
        <a:buChar char="§"/>
        <a:defRPr sz="1500" kern="1200">
          <a:solidFill>
            <a:srgbClr val="5C5C5C"/>
          </a:solidFill>
          <a:latin typeface="Arial"/>
          <a:ea typeface="ＭＳ Ｐゴシック" charset="0"/>
          <a:cs typeface="Arial"/>
        </a:defRPr>
      </a:lvl3pPr>
      <a:lvl4pPr marL="914400" indent="-228600" algn="l" defTabSz="457200" rtl="0" eaLnBrk="0" fontAlgn="base" hangingPunct="0">
        <a:spcBef>
          <a:spcPct val="0"/>
        </a:spcBef>
        <a:spcAft>
          <a:spcPts val="1000"/>
        </a:spcAft>
        <a:buClr>
          <a:srgbClr val="5C5C5C"/>
        </a:buClr>
        <a:buFont typeface="Wingdings" charset="0"/>
        <a:buChar char="§"/>
        <a:defRPr sz="1400" kern="1200">
          <a:solidFill>
            <a:srgbClr val="5C5C5C"/>
          </a:solidFill>
          <a:latin typeface="Arial"/>
          <a:ea typeface="ＭＳ Ｐゴシック" charset="0"/>
          <a:cs typeface="Arial"/>
        </a:defRPr>
      </a:lvl4pPr>
      <a:lvl5pPr marL="1143000" indent="-228600" algn="l" defTabSz="457200" rtl="0" eaLnBrk="0" fontAlgn="base" hangingPunct="0">
        <a:spcBef>
          <a:spcPct val="0"/>
        </a:spcBef>
        <a:spcAft>
          <a:spcPts val="1000"/>
        </a:spcAft>
        <a:buClr>
          <a:srgbClr val="5C5C5C"/>
        </a:buClr>
        <a:buFont typeface="Wingdings" charset="0"/>
        <a:buChar char="§"/>
        <a:defRPr sz="1300" kern="1200">
          <a:solidFill>
            <a:srgbClr val="5C5C5C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587375" y="1130300"/>
            <a:ext cx="109696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Box 37"/>
          <p:cNvSpPr txBox="1">
            <a:spLocks noChangeArrowheads="1"/>
          </p:cNvSpPr>
          <p:nvPr/>
        </p:nvSpPr>
        <p:spPr bwMode="auto">
          <a:xfrm>
            <a:off x="7531100" y="6370638"/>
            <a:ext cx="3592513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SapientSansMedium"/>
                <a:cs typeface="SapientSansMedium"/>
              </a:rPr>
              <a:t>© 2014 SAPIENT CORPORATION   |   CONFIDENTIAL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SapientSansMedium"/>
              <a:cs typeface="SapientSansMedium"/>
            </a:endParaRPr>
          </a:p>
        </p:txBody>
      </p:sp>
      <p:sp>
        <p:nvSpPr>
          <p:cNvPr id="12292" name="Title Placeholder 1"/>
          <p:cNvSpPr>
            <a:spLocks noGrp="1"/>
          </p:cNvSpPr>
          <p:nvPr>
            <p:ph type="title"/>
          </p:nvPr>
        </p:nvSpPr>
        <p:spPr bwMode="auto">
          <a:xfrm>
            <a:off x="595313" y="271463"/>
            <a:ext cx="109696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pic>
        <p:nvPicPr>
          <p:cNvPr id="12293" name="Picture 9" descr="SapientGM_Logo_BugRed.eps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6327775"/>
            <a:ext cx="1397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9CD7AA57-C8A6-E244-8375-C66C06A0635E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  <p:sldLayoutId id="2147484107" r:id="rId12"/>
    <p:sldLayoutId id="2147484108" r:id="rId13"/>
    <p:sldLayoutId id="2147484109" r:id="rId14"/>
    <p:sldLayoutId id="2147484110" r:id="rId15"/>
    <p:sldLayoutId id="2147484111" r:id="rId16"/>
    <p:sldLayoutId id="2147484112" r:id="rId17"/>
    <p:sldLayoutId id="2147484113" r:id="rId18"/>
    <p:sldLayoutId id="2147484114" r:id="rId19"/>
    <p:sldLayoutId id="2147484115" r:id="rId20"/>
    <p:sldLayoutId id="2147484116" r:id="rId2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800"/>
        </a:spcAft>
        <a:buClr>
          <a:schemeClr val="tx1"/>
        </a:buClr>
        <a:buFont typeface="Wingdings" charset="0"/>
        <a:defRPr kern="1200">
          <a:solidFill>
            <a:srgbClr val="5C5C5C"/>
          </a:solidFill>
          <a:latin typeface="Arial"/>
          <a:ea typeface="ＭＳ Ｐゴシック" charset="0"/>
          <a:cs typeface="Arial"/>
        </a:defRPr>
      </a:lvl1pPr>
      <a:lvl2pPr marL="265113" indent="-171450" algn="l" defTabSz="457200" rtl="0" eaLnBrk="0" fontAlgn="base" hangingPunct="0">
        <a:spcBef>
          <a:spcPct val="0"/>
        </a:spcBef>
        <a:spcAft>
          <a:spcPts val="800"/>
        </a:spcAft>
        <a:buClr>
          <a:srgbClr val="5C5C5C"/>
        </a:buClr>
        <a:buFont typeface="Wingdings" charset="0"/>
        <a:buChar char="§"/>
        <a:defRPr sz="1600" kern="1200">
          <a:solidFill>
            <a:srgbClr val="5C5C5C"/>
          </a:solidFill>
          <a:latin typeface="Arial"/>
          <a:ea typeface="ＭＳ Ｐゴシック" charset="0"/>
          <a:cs typeface="Arial"/>
        </a:defRPr>
      </a:lvl2pPr>
      <a:lvl3pPr marL="438150" indent="-171450" algn="l" defTabSz="457200" rtl="0" eaLnBrk="0" fontAlgn="base" hangingPunct="0">
        <a:spcBef>
          <a:spcPct val="0"/>
        </a:spcBef>
        <a:spcAft>
          <a:spcPts val="800"/>
        </a:spcAft>
        <a:buClr>
          <a:srgbClr val="5C5C5C"/>
        </a:buClr>
        <a:buFont typeface="Wingdings" charset="0"/>
        <a:buChar char="§"/>
        <a:defRPr sz="1500" kern="1200">
          <a:solidFill>
            <a:srgbClr val="5C5C5C"/>
          </a:solidFill>
          <a:latin typeface="Arial"/>
          <a:ea typeface="ＭＳ Ｐゴシック" charset="0"/>
          <a:cs typeface="Arial"/>
        </a:defRPr>
      </a:lvl3pPr>
      <a:lvl4pPr marL="603250" indent="-171450" algn="l" defTabSz="457200" rtl="0" eaLnBrk="0" fontAlgn="base" hangingPunct="0">
        <a:spcBef>
          <a:spcPct val="0"/>
        </a:spcBef>
        <a:spcAft>
          <a:spcPts val="800"/>
        </a:spcAft>
        <a:buClr>
          <a:srgbClr val="5C5C5C"/>
        </a:buClr>
        <a:buFont typeface="Wingdings" charset="0"/>
        <a:buChar char="§"/>
        <a:defRPr sz="1400" kern="1200">
          <a:solidFill>
            <a:srgbClr val="5C5C5C"/>
          </a:solidFill>
          <a:latin typeface="Arial"/>
          <a:ea typeface="ＭＳ Ｐゴシック" charset="0"/>
          <a:cs typeface="Arial"/>
        </a:defRPr>
      </a:lvl4pPr>
      <a:lvl5pPr marL="776288" indent="-171450" algn="l" defTabSz="457200" rtl="0" eaLnBrk="0" fontAlgn="base" hangingPunct="0">
        <a:spcBef>
          <a:spcPct val="0"/>
        </a:spcBef>
        <a:spcAft>
          <a:spcPts val="800"/>
        </a:spcAft>
        <a:buClr>
          <a:srgbClr val="5C5C5C"/>
        </a:buClr>
        <a:buFont typeface="Wingdings" charset="0"/>
        <a:buChar char="§"/>
        <a:defRPr sz="1300" kern="1200">
          <a:solidFill>
            <a:srgbClr val="5C5C5C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emf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ctrTitle"/>
          </p:nvPr>
        </p:nvSpPr>
        <p:spPr>
          <a:xfrm>
            <a:off x="603250" y="2652713"/>
            <a:ext cx="9128125" cy="55245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Arial" charset="0"/>
              </a:rPr>
              <a:t>Kanban</a:t>
            </a:r>
            <a:r>
              <a:rPr lang="en-US" dirty="0" smtClean="0">
                <a:latin typeface="Arial" charset="0"/>
              </a:rPr>
              <a:t> Pizza Game</a:t>
            </a:r>
            <a:endParaRPr lang="en-US" dirty="0"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250" y="3206750"/>
            <a:ext cx="9128125" cy="292100"/>
          </a:xfrm>
        </p:spPr>
        <p:txBody>
          <a:bodyPr/>
          <a:lstStyle/>
          <a:p>
            <a:pPr eaLnBrk="1" hangingPunct="1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None/>
              <a:defRPr/>
            </a:pP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extLst/>
        </p:spPr>
        <p:txBody>
          <a:bodyPr/>
          <a:lstStyle/>
          <a:p>
            <a:pPr eaLnBrk="1" hangingPunct="1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None/>
              <a:defRPr/>
            </a:pPr>
            <a:r>
              <a:rPr lang="en-US" dirty="0" smtClean="0"/>
              <a:t>2.09.2015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89650" y="838200"/>
            <a:ext cx="5475288" cy="5457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603250" y="1136650"/>
            <a:ext cx="5486400" cy="5008563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Finished Slice : 10 </a:t>
            </a:r>
            <a:r>
              <a:rPr lang="en-US" b="1" dirty="0" err="1" smtClean="0"/>
              <a:t>pts</a:t>
            </a:r>
            <a:endParaRPr lang="en-US" b="1" dirty="0"/>
          </a:p>
          <a:p>
            <a:pPr>
              <a:defRPr/>
            </a:pPr>
            <a:r>
              <a:rPr lang="en-US" b="1" dirty="0" smtClean="0"/>
              <a:t>Unfinished pizza base : -4 </a:t>
            </a:r>
            <a:r>
              <a:rPr lang="en-US" b="1" dirty="0" err="1" smtClean="0"/>
              <a:t>pts</a:t>
            </a:r>
            <a:r>
              <a:rPr lang="en-US" b="1" dirty="0" smtClean="0"/>
              <a:t> each</a:t>
            </a:r>
          </a:p>
          <a:p>
            <a:pPr>
              <a:defRPr/>
            </a:pPr>
            <a:r>
              <a:rPr lang="en-US" b="1" dirty="0" smtClean="0"/>
              <a:t>Unused topping: -1 </a:t>
            </a:r>
            <a:r>
              <a:rPr lang="en-US" b="1" dirty="0" err="1" smtClean="0"/>
              <a:t>pt</a:t>
            </a:r>
            <a:r>
              <a:rPr lang="en-US" b="1" dirty="0" smtClean="0"/>
              <a:t> each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 smtClean="0"/>
              <a:t>Hold retrospective, discuss how to improve (5 </a:t>
            </a:r>
            <a:r>
              <a:rPr lang="en-US" b="1" dirty="0" err="1" smtClean="0"/>
              <a:t>mins</a:t>
            </a:r>
            <a:r>
              <a:rPr lang="en-US" b="1" dirty="0" smtClean="0"/>
              <a:t>)</a:t>
            </a:r>
          </a:p>
          <a:p>
            <a:pPr>
              <a:defRPr/>
            </a:pPr>
            <a:endParaRPr lang="en-US" b="1" dirty="0" smtClean="0"/>
          </a:p>
        </p:txBody>
      </p:sp>
      <p:sp>
        <p:nvSpPr>
          <p:cNvPr id="35843" name="Title 3"/>
          <p:cNvSpPr>
            <a:spLocks noGrp="1"/>
          </p:cNvSpPr>
          <p:nvPr>
            <p:ph type="title"/>
          </p:nvPr>
        </p:nvSpPr>
        <p:spPr>
          <a:xfrm>
            <a:off x="595313" y="271463"/>
            <a:ext cx="10969625" cy="566737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Round 2 : Let’s count up your scores</a:t>
            </a:r>
            <a:endParaRPr lang="en-US" dirty="0"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691" y="1136650"/>
            <a:ext cx="37973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1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89650" y="838200"/>
            <a:ext cx="5475288" cy="5457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603250" y="1136650"/>
            <a:ext cx="5486400" cy="5008563"/>
          </a:xfrm>
        </p:spPr>
        <p:txBody>
          <a:bodyPr/>
          <a:lstStyle/>
          <a:p>
            <a:pPr>
              <a:defRPr/>
            </a:pPr>
            <a:r>
              <a:rPr lang="en-US" b="1" dirty="0" err="1" smtClean="0"/>
              <a:t>Rucola</a:t>
            </a:r>
            <a:r>
              <a:rPr lang="en-US" b="1" dirty="0" smtClean="0"/>
              <a:t> </a:t>
            </a:r>
            <a:r>
              <a:rPr lang="en-US" b="1" dirty="0"/>
              <a:t>Pizza Slice</a:t>
            </a:r>
          </a:p>
          <a:p>
            <a:pPr lvl="2">
              <a:defRPr/>
            </a:pPr>
            <a:r>
              <a:rPr lang="en-US" b="1" dirty="0" smtClean="0"/>
              <a:t>7 </a:t>
            </a:r>
            <a:r>
              <a:rPr lang="en-US" b="1" dirty="0"/>
              <a:t>pieces </a:t>
            </a:r>
            <a:r>
              <a:rPr lang="en-US" b="1" dirty="0" smtClean="0"/>
              <a:t>of rocket salad</a:t>
            </a:r>
          </a:p>
          <a:p>
            <a:pPr lvl="2">
              <a:defRPr/>
            </a:pPr>
            <a:r>
              <a:rPr lang="en-US" b="1" dirty="0" smtClean="0"/>
              <a:t>Red sauce</a:t>
            </a:r>
          </a:p>
          <a:p>
            <a:pPr lvl="2">
              <a:defRPr/>
            </a:pPr>
            <a:r>
              <a:rPr lang="en-US" b="1" dirty="0" smtClean="0"/>
              <a:t>Rocket salad easily burns so must be added after slice comes out of the oven</a:t>
            </a:r>
            <a:endParaRPr lang="en-US" b="1" dirty="0"/>
          </a:p>
          <a:p>
            <a:pPr marL="0" indent="0">
              <a:buNone/>
              <a:defRPr/>
            </a:pPr>
            <a:endParaRPr lang="en-US" b="1" dirty="0" smtClean="0"/>
          </a:p>
        </p:txBody>
      </p:sp>
      <p:sp>
        <p:nvSpPr>
          <p:cNvPr id="35843" name="Title 3"/>
          <p:cNvSpPr>
            <a:spLocks noGrp="1"/>
          </p:cNvSpPr>
          <p:nvPr>
            <p:ph type="title"/>
          </p:nvPr>
        </p:nvSpPr>
        <p:spPr>
          <a:xfrm>
            <a:off x="595313" y="271463"/>
            <a:ext cx="10969625" cy="566737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New Pizza in town: </a:t>
            </a:r>
            <a:r>
              <a:rPr lang="en-US" dirty="0" err="1" smtClean="0">
                <a:latin typeface="Arial" charset="0"/>
              </a:rPr>
              <a:t>Rucola</a:t>
            </a:r>
            <a:endParaRPr lang="en-US" dirty="0"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616" y="1136650"/>
            <a:ext cx="40132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75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89650" y="838200"/>
            <a:ext cx="5475288" cy="5457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603250" y="1136650"/>
            <a:ext cx="5486400" cy="5008563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Get your order cards</a:t>
            </a:r>
          </a:p>
          <a:p>
            <a:pPr>
              <a:defRPr/>
            </a:pPr>
            <a:r>
              <a:rPr lang="en-US" b="1" dirty="0" smtClean="0"/>
              <a:t>Once order completed deliver to station for payment</a:t>
            </a:r>
          </a:p>
          <a:p>
            <a:pPr>
              <a:defRPr/>
            </a:pPr>
            <a:r>
              <a:rPr lang="en-US" b="1" dirty="0"/>
              <a:t>Points for completed </a:t>
            </a:r>
            <a:r>
              <a:rPr lang="en-US" b="1" dirty="0" smtClean="0"/>
              <a:t>orders</a:t>
            </a:r>
            <a:endParaRPr lang="en-US" b="1" dirty="0"/>
          </a:p>
        </p:txBody>
      </p:sp>
      <p:sp>
        <p:nvSpPr>
          <p:cNvPr id="35843" name="Title 3"/>
          <p:cNvSpPr>
            <a:spLocks noGrp="1"/>
          </p:cNvSpPr>
          <p:nvPr>
            <p:ph type="title"/>
          </p:nvPr>
        </p:nvSpPr>
        <p:spPr>
          <a:xfrm>
            <a:off x="595313" y="271463"/>
            <a:ext cx="10969625" cy="566737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Round 3 : Product based on orders</a:t>
            </a:r>
            <a:endParaRPr lang="en-US" dirty="0"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691" y="1136650"/>
            <a:ext cx="37973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89650" y="838200"/>
            <a:ext cx="5475288" cy="5457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603250" y="1136650"/>
            <a:ext cx="5486400" cy="5008563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Finished Orders : 10 </a:t>
            </a:r>
            <a:r>
              <a:rPr lang="en-US" b="1" dirty="0" err="1" smtClean="0"/>
              <a:t>pts</a:t>
            </a:r>
            <a:endParaRPr lang="en-US" b="1" dirty="0"/>
          </a:p>
          <a:p>
            <a:pPr>
              <a:defRPr/>
            </a:pPr>
            <a:r>
              <a:rPr lang="en-US" b="1" dirty="0" smtClean="0"/>
              <a:t>Unfinished pizza base : -4 </a:t>
            </a:r>
            <a:r>
              <a:rPr lang="en-US" b="1" dirty="0" err="1" smtClean="0"/>
              <a:t>pts</a:t>
            </a:r>
            <a:r>
              <a:rPr lang="en-US" b="1" dirty="0" smtClean="0"/>
              <a:t> each</a:t>
            </a:r>
          </a:p>
          <a:p>
            <a:pPr>
              <a:defRPr/>
            </a:pPr>
            <a:r>
              <a:rPr lang="en-US" b="1" dirty="0" smtClean="0"/>
              <a:t>Unused topping: -1 </a:t>
            </a:r>
            <a:r>
              <a:rPr lang="en-US" b="1" dirty="0" err="1" smtClean="0"/>
              <a:t>pt</a:t>
            </a:r>
            <a:r>
              <a:rPr lang="en-US" b="1" dirty="0" smtClean="0"/>
              <a:t> each</a:t>
            </a:r>
          </a:p>
          <a:p>
            <a:pPr>
              <a:defRPr/>
            </a:pPr>
            <a:endParaRPr lang="en-US" b="1" dirty="0" smtClean="0"/>
          </a:p>
        </p:txBody>
      </p:sp>
      <p:sp>
        <p:nvSpPr>
          <p:cNvPr id="35843" name="Title 3"/>
          <p:cNvSpPr>
            <a:spLocks noGrp="1"/>
          </p:cNvSpPr>
          <p:nvPr>
            <p:ph type="title"/>
          </p:nvPr>
        </p:nvSpPr>
        <p:spPr>
          <a:xfrm>
            <a:off x="595313" y="271463"/>
            <a:ext cx="10969625" cy="566737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Round 3 : Let’s count up your scores</a:t>
            </a:r>
            <a:endParaRPr lang="en-US" dirty="0"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691" y="1136650"/>
            <a:ext cx="37973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7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itle 1"/>
          <p:cNvSpPr>
            <a:spLocks noGrp="1"/>
          </p:cNvSpPr>
          <p:nvPr>
            <p:ph type="ctrTitle"/>
          </p:nvPr>
        </p:nvSpPr>
        <p:spPr>
          <a:xfrm>
            <a:off x="601663" y="3098800"/>
            <a:ext cx="5332412" cy="6604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Discussion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89650" y="838200"/>
            <a:ext cx="5475288" cy="5457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603250" y="1136650"/>
            <a:ext cx="5486400" cy="5008563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You have opened a pizzeria </a:t>
            </a:r>
            <a:br>
              <a:rPr lang="en-US" b="1" dirty="0" smtClean="0"/>
            </a:br>
            <a:endParaRPr lang="en-US" b="1" dirty="0" smtClean="0"/>
          </a:p>
          <a:p>
            <a:pPr>
              <a:defRPr/>
            </a:pPr>
            <a:r>
              <a:rPr lang="en-US" b="1" dirty="0" smtClean="0"/>
              <a:t>We are running a one day promo – all pizza is free</a:t>
            </a:r>
          </a:p>
          <a:p>
            <a:pPr lvl="2">
              <a:defRPr/>
            </a:pPr>
            <a:endParaRPr lang="en-US" b="1" dirty="0"/>
          </a:p>
          <a:p>
            <a:pPr lvl="1">
              <a:defRPr/>
            </a:pPr>
            <a:r>
              <a:rPr lang="en-US" b="1" dirty="0" smtClean="0"/>
              <a:t> Your Objectives</a:t>
            </a:r>
          </a:p>
          <a:p>
            <a:pPr lvl="2">
              <a:defRPr/>
            </a:pPr>
            <a:r>
              <a:rPr lang="en-US" dirty="0" smtClean="0"/>
              <a:t>Make as many pizzas as possible until the end of the day (or I stop you)</a:t>
            </a:r>
          </a:p>
          <a:p>
            <a:pPr lvl="2">
              <a:defRPr/>
            </a:pPr>
            <a:r>
              <a:rPr lang="en-US" dirty="0" smtClean="0"/>
              <a:t>Try to avoid wasted materials</a:t>
            </a:r>
          </a:p>
          <a:p>
            <a:pPr lvl="1">
              <a:defRPr/>
            </a:pPr>
            <a:endParaRPr lang="en-US" b="1" dirty="0" smtClean="0"/>
          </a:p>
          <a:p>
            <a:pPr>
              <a:defRPr/>
            </a:pPr>
            <a:endParaRPr lang="en-US" b="1" dirty="0" smtClean="0"/>
          </a:p>
        </p:txBody>
      </p:sp>
      <p:sp>
        <p:nvSpPr>
          <p:cNvPr id="35843" name="Title 3"/>
          <p:cNvSpPr>
            <a:spLocks noGrp="1"/>
          </p:cNvSpPr>
          <p:nvPr>
            <p:ph type="title"/>
          </p:nvPr>
        </p:nvSpPr>
        <p:spPr>
          <a:xfrm>
            <a:off x="595313" y="271463"/>
            <a:ext cx="10969625" cy="566737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We are open!</a:t>
            </a:r>
            <a:endParaRPr lang="en-US" dirty="0"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691" y="1136650"/>
            <a:ext cx="37973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28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89650" y="838200"/>
            <a:ext cx="5475288" cy="5457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603250" y="1136650"/>
            <a:ext cx="5486400" cy="5008563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Hawaiian Pizza Slice</a:t>
            </a:r>
          </a:p>
          <a:p>
            <a:pPr lvl="2">
              <a:defRPr/>
            </a:pPr>
            <a:r>
              <a:rPr lang="en-US" dirty="0" smtClean="0"/>
              <a:t>3 pieces of ham</a:t>
            </a:r>
          </a:p>
          <a:p>
            <a:pPr lvl="2">
              <a:defRPr/>
            </a:pPr>
            <a:r>
              <a:rPr lang="en-US" dirty="0" smtClean="0"/>
              <a:t>3 pieces of pineapple</a:t>
            </a:r>
          </a:p>
          <a:p>
            <a:pPr lvl="2">
              <a:defRPr/>
            </a:pPr>
            <a:r>
              <a:rPr lang="en-US" dirty="0" smtClean="0"/>
              <a:t>Red sauce</a:t>
            </a:r>
          </a:p>
          <a:p>
            <a:pPr lvl="2">
              <a:defRPr/>
            </a:pPr>
            <a:r>
              <a:rPr lang="en-US" dirty="0" smtClean="0"/>
              <a:t>Cooking time 30 </a:t>
            </a:r>
            <a:r>
              <a:rPr lang="en-US" dirty="0" err="1" smtClean="0"/>
              <a:t>secs</a:t>
            </a:r>
            <a:r>
              <a:rPr lang="en-US" dirty="0" smtClean="0"/>
              <a:t> no removing or adding slices while cooking</a:t>
            </a:r>
          </a:p>
          <a:p>
            <a:pPr lvl="2">
              <a:defRPr/>
            </a:pPr>
            <a:endParaRPr lang="en-US" b="1" dirty="0"/>
          </a:p>
          <a:p>
            <a:pPr lvl="1">
              <a:defRPr/>
            </a:pPr>
            <a:r>
              <a:rPr lang="en-US" b="1" dirty="0" smtClean="0"/>
              <a:t> Get your supplies</a:t>
            </a:r>
          </a:p>
          <a:p>
            <a:pPr>
              <a:defRPr/>
            </a:pPr>
            <a:endParaRPr lang="en-US" b="1" dirty="0" smtClean="0"/>
          </a:p>
        </p:txBody>
      </p:sp>
      <p:sp>
        <p:nvSpPr>
          <p:cNvPr id="35843" name="Title 3"/>
          <p:cNvSpPr>
            <a:spLocks noGrp="1"/>
          </p:cNvSpPr>
          <p:nvPr>
            <p:ph type="title"/>
          </p:nvPr>
        </p:nvSpPr>
        <p:spPr>
          <a:xfrm>
            <a:off x="595313" y="271463"/>
            <a:ext cx="10969625" cy="566737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Making Pizza</a:t>
            </a:r>
            <a:endParaRPr lang="en-US" dirty="0"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691" y="1136650"/>
            <a:ext cx="3797300" cy="218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88" y="3734425"/>
            <a:ext cx="3556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89650" y="838200"/>
            <a:ext cx="5475288" cy="5457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603250" y="1136650"/>
            <a:ext cx="5486400" cy="5008563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Briefly discuss a process including all team members to create pizza slices</a:t>
            </a:r>
            <a:br>
              <a:rPr lang="en-US" b="1" dirty="0" smtClean="0"/>
            </a:br>
            <a:endParaRPr lang="en-US" b="1" dirty="0" smtClean="0"/>
          </a:p>
          <a:p>
            <a:pPr>
              <a:defRPr/>
            </a:pPr>
            <a:r>
              <a:rPr lang="en-US" b="1" dirty="0" smtClean="0"/>
              <a:t>Work together and try to create as many Hawaiian pizzas as you can </a:t>
            </a:r>
            <a:br>
              <a:rPr lang="en-US" b="1" dirty="0" smtClean="0"/>
            </a:br>
            <a:endParaRPr lang="en-US" b="1" dirty="0" smtClean="0"/>
          </a:p>
          <a:p>
            <a:pPr>
              <a:defRPr/>
            </a:pPr>
            <a:r>
              <a:rPr lang="en-US" b="1" dirty="0" smtClean="0"/>
              <a:t>We’ll play until I clap my hands</a:t>
            </a:r>
          </a:p>
        </p:txBody>
      </p:sp>
      <p:sp>
        <p:nvSpPr>
          <p:cNvPr id="35843" name="Title 3"/>
          <p:cNvSpPr>
            <a:spLocks noGrp="1"/>
          </p:cNvSpPr>
          <p:nvPr>
            <p:ph type="title"/>
          </p:nvPr>
        </p:nvSpPr>
        <p:spPr>
          <a:xfrm>
            <a:off x="595313" y="271463"/>
            <a:ext cx="10969625" cy="566737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Round 1</a:t>
            </a:r>
            <a:endParaRPr lang="en-US" dirty="0"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691" y="1136650"/>
            <a:ext cx="37973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4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89650" y="838200"/>
            <a:ext cx="5475288" cy="5457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603250" y="1136650"/>
            <a:ext cx="5486400" cy="5008563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Finished Slice : 10 </a:t>
            </a:r>
            <a:r>
              <a:rPr lang="en-US" b="1" dirty="0" err="1" smtClean="0"/>
              <a:t>pts</a:t>
            </a:r>
            <a:endParaRPr lang="en-US" b="1" dirty="0"/>
          </a:p>
          <a:p>
            <a:pPr>
              <a:defRPr/>
            </a:pPr>
            <a:r>
              <a:rPr lang="en-US" b="1" dirty="0" smtClean="0"/>
              <a:t>Unfinished pizza base : -4 </a:t>
            </a:r>
            <a:r>
              <a:rPr lang="en-US" b="1" dirty="0" err="1" smtClean="0"/>
              <a:t>pts</a:t>
            </a:r>
            <a:r>
              <a:rPr lang="en-US" b="1" dirty="0" smtClean="0"/>
              <a:t> each</a:t>
            </a:r>
          </a:p>
          <a:p>
            <a:pPr>
              <a:defRPr/>
            </a:pPr>
            <a:r>
              <a:rPr lang="en-US" b="1" dirty="0" smtClean="0"/>
              <a:t>Unused topping: -1 </a:t>
            </a:r>
            <a:r>
              <a:rPr lang="en-US" b="1" dirty="0" err="1" smtClean="0"/>
              <a:t>pt</a:t>
            </a:r>
            <a:r>
              <a:rPr lang="en-US" b="1" dirty="0" smtClean="0"/>
              <a:t> each</a:t>
            </a:r>
          </a:p>
          <a:p>
            <a:pPr>
              <a:defRPr/>
            </a:pPr>
            <a:endParaRPr lang="en-US" b="1" dirty="0" smtClean="0"/>
          </a:p>
        </p:txBody>
      </p:sp>
      <p:sp>
        <p:nvSpPr>
          <p:cNvPr id="35843" name="Title 3"/>
          <p:cNvSpPr>
            <a:spLocks noGrp="1"/>
          </p:cNvSpPr>
          <p:nvPr>
            <p:ph type="title"/>
          </p:nvPr>
        </p:nvSpPr>
        <p:spPr>
          <a:xfrm>
            <a:off x="595313" y="271463"/>
            <a:ext cx="10969625" cy="566737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Round 1 : Let’s count up your scores</a:t>
            </a:r>
            <a:endParaRPr lang="en-US" dirty="0"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691" y="1136650"/>
            <a:ext cx="37973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64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89650" y="838200"/>
            <a:ext cx="5475288" cy="5457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603250" y="1136650"/>
            <a:ext cx="5486400" cy="5008563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Visualize the workflow</a:t>
            </a:r>
          </a:p>
          <a:p>
            <a:pPr lvl="2">
              <a:defRPr/>
            </a:pPr>
            <a:r>
              <a:rPr lang="en-US" dirty="0" smtClean="0"/>
              <a:t>Do you have a workflow?</a:t>
            </a:r>
          </a:p>
          <a:p>
            <a:pPr lvl="2">
              <a:defRPr/>
            </a:pPr>
            <a:r>
              <a:rPr lang="en-US" dirty="0" smtClean="0"/>
              <a:t>Make a station for each step</a:t>
            </a:r>
            <a:endParaRPr lang="en-US" dirty="0"/>
          </a:p>
          <a:p>
            <a:pPr>
              <a:defRPr/>
            </a:pPr>
            <a:r>
              <a:rPr lang="en-US" b="1" dirty="0" smtClean="0"/>
              <a:t>Limit Work in Progress (WIP)</a:t>
            </a:r>
          </a:p>
          <a:p>
            <a:pPr lvl="2">
              <a:defRPr/>
            </a:pPr>
            <a:r>
              <a:rPr lang="en-US" dirty="0" smtClean="0"/>
              <a:t>Where was unfinished work piling up</a:t>
            </a:r>
          </a:p>
          <a:p>
            <a:pPr lvl="2">
              <a:defRPr/>
            </a:pPr>
            <a:r>
              <a:rPr lang="en-US" dirty="0" smtClean="0"/>
              <a:t>Select a WIP limit</a:t>
            </a:r>
          </a:p>
          <a:p>
            <a:pPr lvl="2">
              <a:defRPr/>
            </a:pPr>
            <a:r>
              <a:rPr lang="en-US" dirty="0" smtClean="0"/>
              <a:t>Mark you stations with a WIP Limit</a:t>
            </a:r>
          </a:p>
          <a:p>
            <a:pPr>
              <a:defRPr/>
            </a:pPr>
            <a:r>
              <a:rPr lang="en-US" b="1" dirty="0" smtClean="0"/>
              <a:t>Manage the flow</a:t>
            </a:r>
          </a:p>
          <a:p>
            <a:pPr lvl="2">
              <a:defRPr/>
            </a:pPr>
            <a:r>
              <a:rPr lang="en-US" dirty="0" smtClean="0"/>
              <a:t>Normally lead time</a:t>
            </a:r>
          </a:p>
          <a:p>
            <a:pPr lvl="2">
              <a:defRPr/>
            </a:pPr>
            <a:r>
              <a:rPr lang="en-US" dirty="0" smtClean="0"/>
              <a:t>We use point system that rewards finished products and punishes unfinished</a:t>
            </a:r>
          </a:p>
          <a:p>
            <a:pPr>
              <a:defRPr/>
            </a:pPr>
            <a:endParaRPr lang="en-US" b="1" dirty="0" smtClean="0"/>
          </a:p>
        </p:txBody>
      </p:sp>
      <p:sp>
        <p:nvSpPr>
          <p:cNvPr id="35843" name="Title 3"/>
          <p:cNvSpPr>
            <a:spLocks noGrp="1"/>
          </p:cNvSpPr>
          <p:nvPr>
            <p:ph type="title"/>
          </p:nvPr>
        </p:nvSpPr>
        <p:spPr>
          <a:xfrm>
            <a:off x="595313" y="271463"/>
            <a:ext cx="10969625" cy="566737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6 Practices of </a:t>
            </a:r>
            <a:r>
              <a:rPr lang="en-US" dirty="0" err="1" smtClean="0">
                <a:latin typeface="Arial" charset="0"/>
              </a:rPr>
              <a:t>Kanban</a:t>
            </a:r>
            <a:r>
              <a:rPr lang="en-US" dirty="0" smtClean="0">
                <a:latin typeface="Arial" charset="0"/>
              </a:rPr>
              <a:t> (1 of 2)</a:t>
            </a:r>
            <a:endParaRPr lang="en-US" dirty="0"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691" y="1136650"/>
            <a:ext cx="37973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9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89650" y="838200"/>
            <a:ext cx="5475288" cy="5457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603250" y="1136650"/>
            <a:ext cx="5486400" cy="5008563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Implement feedback loops</a:t>
            </a:r>
          </a:p>
          <a:p>
            <a:pPr lvl="2">
              <a:defRPr/>
            </a:pPr>
            <a:r>
              <a:rPr lang="en-US" dirty="0" smtClean="0"/>
              <a:t>Are you regularly reviewing your work and processes</a:t>
            </a:r>
          </a:p>
          <a:p>
            <a:pPr lvl="2">
              <a:defRPr/>
            </a:pPr>
            <a:r>
              <a:rPr lang="en-US" dirty="0" smtClean="0"/>
              <a:t>Hold standups and retrospectives</a:t>
            </a:r>
            <a:endParaRPr lang="en-US" dirty="0"/>
          </a:p>
          <a:p>
            <a:pPr>
              <a:defRPr/>
            </a:pPr>
            <a:r>
              <a:rPr lang="en-US" b="1" dirty="0" smtClean="0"/>
              <a:t>Make process policies explicit</a:t>
            </a:r>
          </a:p>
          <a:p>
            <a:pPr lvl="2">
              <a:defRPr/>
            </a:pPr>
            <a:r>
              <a:rPr lang="en-US" dirty="0" smtClean="0"/>
              <a:t>Make it easy for people to do the right things, and do them right</a:t>
            </a:r>
          </a:p>
          <a:p>
            <a:pPr>
              <a:defRPr/>
            </a:pPr>
            <a:r>
              <a:rPr lang="en-US" b="1" dirty="0" smtClean="0"/>
              <a:t>Improve Collaboratively</a:t>
            </a:r>
          </a:p>
          <a:p>
            <a:pPr lvl="2">
              <a:defRPr/>
            </a:pPr>
            <a:r>
              <a:rPr lang="en-US" dirty="0" smtClean="0"/>
              <a:t>Use metrics and models to continuously improve</a:t>
            </a:r>
            <a:endParaRPr lang="en-US" b="1" dirty="0" smtClean="0"/>
          </a:p>
        </p:txBody>
      </p:sp>
      <p:sp>
        <p:nvSpPr>
          <p:cNvPr id="35843" name="Title 3"/>
          <p:cNvSpPr>
            <a:spLocks noGrp="1"/>
          </p:cNvSpPr>
          <p:nvPr>
            <p:ph type="title"/>
          </p:nvPr>
        </p:nvSpPr>
        <p:spPr>
          <a:xfrm>
            <a:off x="595313" y="271463"/>
            <a:ext cx="10969625" cy="566737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6 Practices of </a:t>
            </a:r>
            <a:r>
              <a:rPr lang="en-US" dirty="0" err="1" smtClean="0">
                <a:latin typeface="Arial" charset="0"/>
              </a:rPr>
              <a:t>Kanban</a:t>
            </a:r>
            <a:r>
              <a:rPr lang="en-US" dirty="0" smtClean="0">
                <a:latin typeface="Arial" charset="0"/>
              </a:rPr>
              <a:t> (2 of 2)</a:t>
            </a:r>
            <a:endParaRPr lang="en-US" dirty="0"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691" y="1136650"/>
            <a:ext cx="37973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66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89650" y="838200"/>
            <a:ext cx="5475288" cy="5457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603250" y="1136650"/>
            <a:ext cx="5486400" cy="5008563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Make your workflow explicit</a:t>
            </a:r>
          </a:p>
          <a:p>
            <a:pPr>
              <a:defRPr/>
            </a:pPr>
            <a:r>
              <a:rPr lang="en-US" b="1" dirty="0" smtClean="0"/>
              <a:t>Limit the WIP for each station</a:t>
            </a:r>
          </a:p>
          <a:p>
            <a:pPr>
              <a:defRPr/>
            </a:pPr>
            <a:endParaRPr lang="en-US" b="1" dirty="0"/>
          </a:p>
          <a:p>
            <a:pPr marL="0" indent="0">
              <a:buNone/>
              <a:defRPr/>
            </a:pPr>
            <a:endParaRPr lang="en-US" b="1" dirty="0" smtClean="0"/>
          </a:p>
        </p:txBody>
      </p:sp>
      <p:sp>
        <p:nvSpPr>
          <p:cNvPr id="35843" name="Title 3"/>
          <p:cNvSpPr>
            <a:spLocks noGrp="1"/>
          </p:cNvSpPr>
          <p:nvPr>
            <p:ph type="title"/>
          </p:nvPr>
        </p:nvSpPr>
        <p:spPr>
          <a:xfrm>
            <a:off x="595313" y="271463"/>
            <a:ext cx="10969625" cy="566737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Visualize your flow &amp; limit your WIP</a:t>
            </a:r>
            <a:endParaRPr lang="en-US" dirty="0">
              <a:latin typeface="Arial" charset="0"/>
            </a:endParaRPr>
          </a:p>
        </p:txBody>
      </p:sp>
      <p:pic>
        <p:nvPicPr>
          <p:cNvPr id="6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138" y="406400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973446" y="359586"/>
            <a:ext cx="9885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800"/>
              </a:spcAft>
              <a:buClr>
                <a:srgbClr val="2E2E2E"/>
              </a:buClr>
              <a:buFont typeface="Wingdings" charset="2"/>
              <a:buNone/>
              <a:defRPr/>
            </a:pPr>
            <a:r>
              <a:rPr lang="en-US" b="1" dirty="0" smtClean="0">
                <a:solidFill>
                  <a:schemeClr val="accent2"/>
                </a:solidFill>
                <a:latin typeface="Arial"/>
                <a:ea typeface="+mn-ea"/>
                <a:cs typeface="Arial"/>
              </a:rPr>
              <a:t>5 </a:t>
            </a:r>
            <a:r>
              <a:rPr lang="en-US" b="1" dirty="0">
                <a:solidFill>
                  <a:schemeClr val="accent2"/>
                </a:solidFill>
                <a:latin typeface="Arial"/>
                <a:ea typeface="+mn-ea"/>
                <a:cs typeface="Arial"/>
              </a:rPr>
              <a:t>min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218" y="1301750"/>
            <a:ext cx="38227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56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89650" y="838200"/>
            <a:ext cx="5475288" cy="5457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603250" y="1136650"/>
            <a:ext cx="5486400" cy="5008563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Work together and try to create as many Hawaiian pizzas as you can </a:t>
            </a:r>
          </a:p>
          <a:p>
            <a:pPr>
              <a:defRPr/>
            </a:pPr>
            <a:r>
              <a:rPr lang="en-US" b="1" dirty="0" smtClean="0"/>
              <a:t>We’ll play until I clap my hands</a:t>
            </a:r>
          </a:p>
        </p:txBody>
      </p:sp>
      <p:sp>
        <p:nvSpPr>
          <p:cNvPr id="35843" name="Title 3"/>
          <p:cNvSpPr>
            <a:spLocks noGrp="1"/>
          </p:cNvSpPr>
          <p:nvPr>
            <p:ph type="title"/>
          </p:nvPr>
        </p:nvSpPr>
        <p:spPr>
          <a:xfrm>
            <a:off x="595313" y="271463"/>
            <a:ext cx="10969625" cy="566737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Round 2</a:t>
            </a:r>
            <a:endParaRPr lang="en-US" dirty="0"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691" y="1136650"/>
            <a:ext cx="37973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68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seThisTemplate">
  <a:themeElements>
    <a:clrScheme name="Custom 49">
      <a:dk1>
        <a:srgbClr val="252525"/>
      </a:dk1>
      <a:lt1>
        <a:sysClr val="window" lastClr="FFFFFF"/>
      </a:lt1>
      <a:dk2>
        <a:srgbClr val="323232"/>
      </a:dk2>
      <a:lt2>
        <a:srgbClr val="CDCDCD"/>
      </a:lt2>
      <a:accent1>
        <a:srgbClr val="DD1C0E"/>
      </a:accent1>
      <a:accent2>
        <a:srgbClr val="008FEB"/>
      </a:accent2>
      <a:accent3>
        <a:srgbClr val="A8A17A"/>
      </a:accent3>
      <a:accent4>
        <a:srgbClr val="3A213B"/>
      </a:accent4>
      <a:accent5>
        <a:srgbClr val="515585"/>
      </a:accent5>
      <a:accent6>
        <a:srgbClr val="00848E"/>
      </a:accent6>
      <a:hlink>
        <a:srgbClr val="DD1C0E"/>
      </a:hlink>
      <a:folHlink>
        <a:srgbClr val="0067B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ontent">
  <a:themeElements>
    <a:clrScheme name="Custom 49">
      <a:dk1>
        <a:srgbClr val="252525"/>
      </a:dk1>
      <a:lt1>
        <a:sysClr val="window" lastClr="FFFFFF"/>
      </a:lt1>
      <a:dk2>
        <a:srgbClr val="323232"/>
      </a:dk2>
      <a:lt2>
        <a:srgbClr val="CDCDCD"/>
      </a:lt2>
      <a:accent1>
        <a:srgbClr val="DD1C0E"/>
      </a:accent1>
      <a:accent2>
        <a:srgbClr val="008FEB"/>
      </a:accent2>
      <a:accent3>
        <a:srgbClr val="A8A17A"/>
      </a:accent3>
      <a:accent4>
        <a:srgbClr val="3A213B"/>
      </a:accent4>
      <a:accent5>
        <a:srgbClr val="515585"/>
      </a:accent5>
      <a:accent6>
        <a:srgbClr val="00848E"/>
      </a:accent6>
      <a:hlink>
        <a:srgbClr val="DD1C0E"/>
      </a:hlink>
      <a:folHlink>
        <a:srgbClr val="0067B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ts val="0"/>
          </a:spcBef>
          <a:spcAft>
            <a:spcPts val="800"/>
          </a:spcAft>
          <a:buClr>
            <a:srgbClr val="2E2E2E"/>
          </a:buClr>
          <a:buSzTx/>
          <a:buFont typeface="Wingdings" charset="2"/>
          <a:buNone/>
          <a:tabLst/>
          <a:defRPr kumimoji="0" sz="1800" b="0" i="0" u="none" strike="noStrike" kern="1200" cap="none" spc="0" normalizeH="0" baseline="0" noProof="0" dirty="0" err="1" smtClean="0">
            <a:ln>
              <a:noFill/>
            </a:ln>
            <a:solidFill>
              <a:srgbClr val="666666"/>
            </a:solidFill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lient_x0020_Segmentation xmlns="c8085c4b-1ac7-4641-80ad-2522959560d5" xsi:nil="true"/>
    <Theme_x0020_2 xmlns="c8085c4b-1ac7-4641-80ad-2522959560d5"/>
    <Region xmlns="c8085c4b-1ac7-4641-80ad-2522959560d5"/>
    <Key_x0020_Technologies xmlns="c8085c4b-1ac7-4641-80ad-2522959560d5"/>
    <Domain xmlns="c8085c4b-1ac7-4641-80ad-2522959560d5"/>
    <Capability xmlns="c8085c4b-1ac7-4641-80ad-2522959560d5"/>
    <Sapient_x0020_Contact_x0028_s_x0029_ xmlns="c8085c4b-1ac7-4641-80ad-2522959560d5">
      <UserInfo>
        <DisplayName/>
        <AccountId xsi:nil="true"/>
        <AccountType/>
      </UserInfo>
    </Sapient_x0020_Contact_x0028_s_x0029_>
    <Practice_x0020_2 xmlns="c8085c4b-1ac7-4641-80ad-2522959560d5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" ma:contentTypeID="0x010100BA9AACD866FC1E4981E74F9CCA9E5CA0005B817ECD3F7FD84D9F3264808D7ACDD3" ma:contentTypeVersion="2" ma:contentTypeDescription="" ma:contentTypeScope="" ma:versionID="58476a69b158f6ecbfb09a842b84e6ee">
  <xsd:schema xmlns:xsd="http://www.w3.org/2001/XMLSchema" xmlns:xs="http://www.w3.org/2001/XMLSchema" xmlns:p="http://schemas.microsoft.com/office/2006/metadata/properties" xmlns:ns2="c8085c4b-1ac7-4641-80ad-2522959560d5" targetNamespace="http://schemas.microsoft.com/office/2006/metadata/properties" ma:root="true" ma:fieldsID="e025e7738f8021cdecbe86db3a731fd4" ns2:_="">
    <xsd:import namespace="c8085c4b-1ac7-4641-80ad-2522959560d5"/>
    <xsd:element name="properties">
      <xsd:complexType>
        <xsd:sequence>
          <xsd:element name="documentManagement">
            <xsd:complexType>
              <xsd:all>
                <xsd:element ref="ns2:Domain" minOccurs="0"/>
                <xsd:element ref="ns2:Practice_x0020_2" minOccurs="0"/>
                <xsd:element ref="ns2:Theme_x0020_2" minOccurs="0"/>
                <xsd:element ref="ns2:Sapient_x0020_Contact_x0028_s_x0029_" minOccurs="0"/>
                <xsd:element ref="ns2:Client_x0020_Segmentation" minOccurs="0"/>
                <xsd:element ref="ns2:Region" minOccurs="0"/>
                <xsd:element ref="ns2:Key_x0020_Technologies" minOccurs="0"/>
                <xsd:element ref="ns2:Capabil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85c4b-1ac7-4641-80ad-2522959560d5" elementFormDefault="qualified">
    <xsd:import namespace="http://schemas.microsoft.com/office/2006/documentManagement/types"/>
    <xsd:import namespace="http://schemas.microsoft.com/office/infopath/2007/PartnerControls"/>
    <xsd:element name="Domain" ma:index="8" nillable="true" ma:displayName="Domain" ma:internalName="Domai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usiness Analysis"/>
                    <xsd:enumeration value="Business Development"/>
                    <xsd:enumeration value="General Management"/>
                    <xsd:enumeration value="Operations"/>
                    <xsd:enumeration value="Program Management"/>
                    <xsd:enumeration value="Quality Assurance"/>
                    <xsd:enumeration value="User Experience"/>
                    <xsd:enumeration value="Technology"/>
                  </xsd:restriction>
                </xsd:simpleType>
              </xsd:element>
            </xsd:sequence>
          </xsd:extension>
        </xsd:complexContent>
      </xsd:complexType>
    </xsd:element>
    <xsd:element name="Practice_x0020_2" ma:index="9" nillable="true" ma:displayName="Practice" ma:internalName="Practice_x0020_2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uy-Side Investment Process"/>
                    <xsd:enumeration value="Clearing &amp; Collateral"/>
                    <xsd:enumeration value="CTRM"/>
                    <xsd:enumeration value="Data Management"/>
                    <xsd:enumeration value="Derivatives Platforms"/>
                    <xsd:enumeration value="Operational Risk"/>
                    <xsd:enumeration value="Pipeline and Shipping"/>
                    <xsd:enumeration value="Portfolio Accounting"/>
                    <xsd:enumeration value="Regulatory Reporting"/>
                    <xsd:enumeration value="Trade Documentation"/>
                    <xsd:enumeration value="Valuation and Risk Analytics"/>
                  </xsd:restriction>
                </xsd:simpleType>
              </xsd:element>
            </xsd:sequence>
          </xsd:extension>
        </xsd:complexContent>
      </xsd:complexType>
    </xsd:element>
    <xsd:element name="Theme_x0020_2" ma:index="10" nillable="true" ma:displayName="Theme" ma:internalName="Theme_x0020_2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learing and Collateral"/>
                    <xsd:enumeration value="Client Portals"/>
                    <xsd:enumeration value="Data Readiness"/>
                    <xsd:enumeration value="Energy Intelligence"/>
                    <xsd:enumeration value="Enterprise Risk"/>
                    <xsd:enumeration value="Industrialization"/>
                    <xsd:enumeration value="Mid-Stream"/>
                    <xsd:enumeration value="Regulatory Reporting"/>
                    <xsd:enumeration value="Research"/>
                    <xsd:enumeration value="Structured Finance"/>
                    <xsd:enumeration value="Wealth"/>
                  </xsd:restriction>
                </xsd:simpleType>
              </xsd:element>
            </xsd:sequence>
          </xsd:extension>
        </xsd:complexContent>
      </xsd:complexType>
    </xsd:element>
    <xsd:element name="Sapient_x0020_Contact_x0028_s_x0029_" ma:index="13" nillable="true" ma:displayName="Sapient Contact(s)" ma:list="UserInfo" ma:SharePointGroup="0" ma:internalName="Sapient_x0020_Contact_x0028_s_x0029_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Segmentation" ma:index="14" nillable="true" ma:displayName="Client Segmentation" ma:format="Dropdown" ma:internalName="Client_x0020_Segmentation">
      <xsd:simpleType>
        <xsd:restriction base="dms:Choice">
          <xsd:enumeration value="Banks - Global Investment Bank"/>
          <xsd:enumeration value="Banks - Regional Investment Bank"/>
          <xsd:enumeration value="Banks - Custodians"/>
          <xsd:enumeration value="Banks - Brokers"/>
          <xsd:enumeration value="Investment Management - Institutional Asset Manager"/>
          <xsd:enumeration value="Investment Management - Hedge Funds"/>
          <xsd:enumeration value="Investment Management - Mutual Funds"/>
          <xsd:enumeration value="Investment Management - Wealth Management"/>
          <xsd:enumeration value="Investment Management - Fund Administration"/>
          <xsd:enumeration value="Intermediaries - Exchanges"/>
          <xsd:enumeration value="Intermediaries - Clearing House"/>
          <xsd:enumeration value="Intermediaries - ISO"/>
          <xsd:enumeration value="Intermediaries - Industry Associations"/>
          <xsd:enumeration value="Energy &amp; Commodity Companies - Global Oil"/>
          <xsd:enumeration value="Energy &amp; Commodity Companies - Mid-stream Operators"/>
          <xsd:enumeration value="Energy &amp; Commodity Companies - EU Energy Merchants"/>
          <xsd:enumeration value="Energy &amp; Commodity Companies - NA Energy Merchants"/>
          <xsd:enumeration value="Governments &amp; Regulators - US"/>
          <xsd:enumeration value="Governments &amp; Regulators - UK"/>
          <xsd:enumeration value="Governments &amp; Regulators - Canada"/>
          <xsd:enumeration value="Governments &amp; Regulators - EU"/>
          <xsd:enumeration value="Governments &amp; Regulators - Asia"/>
          <xsd:enumeration value="Partner"/>
          <xsd:enumeration value="Competitor"/>
          <xsd:enumeration value="Vendor"/>
        </xsd:restriction>
      </xsd:simpleType>
    </xsd:element>
    <xsd:element name="Region" ma:index="15" nillable="true" ma:displayName="Region" ma:internalName="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frica"/>
                    <xsd:enumeration value="Asia"/>
                    <xsd:enumeration value="Australia"/>
                    <xsd:enumeration value="Canada"/>
                    <xsd:enumeration value="EU"/>
                    <xsd:enumeration value="EU - UK"/>
                    <xsd:enumeration value="India"/>
                    <xsd:enumeration value="Middle East"/>
                    <xsd:enumeration value="S. America"/>
                    <xsd:enumeration value="USA"/>
                  </xsd:restriction>
                </xsd:simpleType>
              </xsd:element>
            </xsd:sequence>
          </xsd:extension>
        </xsd:complexContent>
      </xsd:complexType>
    </xsd:element>
    <xsd:element name="Key_x0020_Technologies" ma:index="16" nillable="true" ma:displayName="Key Technologies" ma:list="{17722692-f909-4a6d-9d7c-4d99fd41a240}" ma:internalName="Key_x0020_Technologies" ma:showField="Active_x0020_Title" ma:web="c8085c4b-1ac7-4641-80ad-2522959560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apability" ma:index="17" nillable="true" ma:displayName="Capability" ma:list="{c6488a8c-465d-4018-ba9f-27905420605d}" ma:internalName="Capability" ma:showField="Title" ma:web="c8085c4b-1ac7-4641-80ad-2522959560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12" ma:displayName="Comments"/>
        <xsd:element name="keywords" minOccurs="0" maxOccurs="1" type="xsd:string" ma:index="11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38EF6F-BCF9-4B83-9F0A-59BB0953E744}">
  <ds:schemaRefs>
    <ds:schemaRef ds:uri="http://purl.org/dc/terms/"/>
    <ds:schemaRef ds:uri="c8085c4b-1ac7-4641-80ad-2522959560d5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C5726C9-3EF1-4041-B0A5-9EB498128C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8D3FEA-1100-4BF6-9B15-AE91DD931F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085c4b-1ac7-4641-80ad-252295956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UseThisTemplate.potx</Template>
  <TotalTime>13035</TotalTime>
  <Words>367</Words>
  <Application>Microsoft Macintosh PowerPoint</Application>
  <PresentationFormat>Custom</PresentationFormat>
  <Paragraphs>73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UseThisTemplate</vt:lpstr>
      <vt:lpstr>Content</vt:lpstr>
      <vt:lpstr>Kanban Pizza Game</vt:lpstr>
      <vt:lpstr>We are open!</vt:lpstr>
      <vt:lpstr>Making Pizza</vt:lpstr>
      <vt:lpstr>Round 1</vt:lpstr>
      <vt:lpstr>Round 1 : Let’s count up your scores</vt:lpstr>
      <vt:lpstr>6 Practices of Kanban (1 of 2)</vt:lpstr>
      <vt:lpstr>6 Practices of Kanban (2 of 2)</vt:lpstr>
      <vt:lpstr>Visualize your flow &amp; limit your WIP</vt:lpstr>
      <vt:lpstr>Round 2</vt:lpstr>
      <vt:lpstr>Round 2 : Let’s count up your scores</vt:lpstr>
      <vt:lpstr>New Pizza in town: Rucola</vt:lpstr>
      <vt:lpstr>Round 3 : Product based on orders</vt:lpstr>
      <vt:lpstr>Round 3 : Let’s count up your scores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SAPIENT GLOBAL MARKETS</dc:title>
  <dc:creator>Ian Moran</dc:creator>
  <cp:lastModifiedBy>Mark Thias</cp:lastModifiedBy>
  <cp:revision>192</cp:revision>
  <dcterms:created xsi:type="dcterms:W3CDTF">2014-10-19T17:30:39Z</dcterms:created>
  <dcterms:modified xsi:type="dcterms:W3CDTF">2016-02-12T02:47:49Z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0x010100BA9AACD866FC1E4981E74F9CCA9E5CA0005B817ECD3F7FD84D9F3264808D7ACDD3</vt:lpwstr>
  </property>
</Properties>
</file>