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4"/>
    <p:sldMasterId id="2147483868" r:id="rId5"/>
  </p:sldMasterIdLst>
  <p:notesMasterIdLst>
    <p:notesMasterId r:id="rId48"/>
  </p:notesMasterIdLst>
  <p:handoutMasterIdLst>
    <p:handoutMasterId r:id="rId49"/>
  </p:handoutMasterIdLst>
  <p:sldIdLst>
    <p:sldId id="293" r:id="rId6"/>
    <p:sldId id="377" r:id="rId7"/>
    <p:sldId id="481" r:id="rId8"/>
    <p:sldId id="376" r:id="rId9"/>
    <p:sldId id="438" r:id="rId10"/>
    <p:sldId id="482" r:id="rId11"/>
    <p:sldId id="483" r:id="rId12"/>
    <p:sldId id="484" r:id="rId13"/>
    <p:sldId id="485" r:id="rId14"/>
    <p:sldId id="486" r:id="rId15"/>
    <p:sldId id="487" r:id="rId16"/>
    <p:sldId id="440" r:id="rId17"/>
    <p:sldId id="488" r:id="rId18"/>
    <p:sldId id="492" r:id="rId19"/>
    <p:sldId id="493" r:id="rId20"/>
    <p:sldId id="515" r:id="rId21"/>
    <p:sldId id="495" r:id="rId22"/>
    <p:sldId id="517" r:id="rId23"/>
    <p:sldId id="496" r:id="rId24"/>
    <p:sldId id="516" r:id="rId25"/>
    <p:sldId id="499" r:id="rId26"/>
    <p:sldId id="497" r:id="rId27"/>
    <p:sldId id="453" r:id="rId28"/>
    <p:sldId id="500" r:id="rId29"/>
    <p:sldId id="501" r:id="rId30"/>
    <p:sldId id="502" r:id="rId31"/>
    <p:sldId id="503" r:id="rId32"/>
    <p:sldId id="504" r:id="rId33"/>
    <p:sldId id="505" r:id="rId34"/>
    <p:sldId id="489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490" r:id="rId44"/>
    <p:sldId id="514" r:id="rId45"/>
    <p:sldId id="491" r:id="rId46"/>
    <p:sldId id="473" r:id="rId47"/>
  </p:sldIdLst>
  <p:sldSz cx="12188825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112C61"/>
    <a:srgbClr val="0D6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0" autoAdjust="0"/>
    <p:restoredTop sz="85465" autoAdjust="0"/>
  </p:normalViewPr>
  <p:slideViewPr>
    <p:cSldViewPr snapToGrid="0" snapToObjects="1">
      <p:cViewPr>
        <p:scale>
          <a:sx n="75" d="100"/>
          <a:sy n="75" d="100"/>
        </p:scale>
        <p:origin x="-1184" y="-184"/>
      </p:cViewPr>
      <p:guideLst>
        <p:guide orient="horz" pos="715"/>
        <p:guide pos="3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F3A4-7CE6-7D4B-82F4-AAB0A89D24A0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3AD1B-1BAA-D548-ACF0-7463C0C7D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6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49A4-3EB0-FD4C-BC18-AF30DB196EA6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2869C-61F6-CB4A-B1F0-53232E97B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13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Get everyone’s system up and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Stephanie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4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Use the Spring</a:t>
            </a:r>
            <a:r>
              <a:rPr lang="en-US" baseline="0" dirty="0" smtClean="0"/>
              <a:t> application context to set system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dirty="0" smtClean="0"/>
              <a:t>What’s wrong with first</a:t>
            </a:r>
            <a:r>
              <a:rPr lang="en-US" baseline="0" dirty="0" smtClean="0"/>
              <a:t> one?</a:t>
            </a:r>
            <a:endParaRPr lang="en-US" dirty="0" smtClean="0"/>
          </a:p>
          <a:p>
            <a:pPr marL="228600" lvl="0" indent="-228600">
              <a:buAutoNum type="arabicPeriod"/>
            </a:pPr>
            <a:r>
              <a:rPr lang="en-US" dirty="0" smtClean="0"/>
              <a:t>Gherkin too technical</a:t>
            </a:r>
          </a:p>
          <a:p>
            <a:pPr marL="228600" lvl="0" indent="-228600">
              <a:buAutoNum type="arabicPeriod"/>
            </a:pPr>
            <a:r>
              <a:rPr lang="en-US" dirty="0" smtClean="0"/>
              <a:t>What happens</a:t>
            </a:r>
            <a:r>
              <a:rPr lang="en-US" baseline="0" dirty="0" smtClean="0"/>
              <a:t> when environment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Walkthrough</a:t>
            </a:r>
            <a:r>
              <a:rPr lang="en-US" baseline="0" dirty="0" smtClean="0"/>
              <a:t> code from </a:t>
            </a:r>
            <a:r>
              <a:rPr lang="en-US" baseline="0" dirty="0" err="1" smtClean="0"/>
              <a:t>localConf</a:t>
            </a:r>
            <a:r>
              <a:rPr lang="en-US" baseline="0" dirty="0" smtClean="0"/>
              <a:t>-&gt;dev1.xml-&gt;</a:t>
            </a:r>
            <a:r>
              <a:rPr lang="en-US" baseline="0" dirty="0" err="1" smtClean="0"/>
              <a:t>EnvUtils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Add a section of </a:t>
            </a:r>
            <a:r>
              <a:rPr lang="en-US" baseline="0" dirty="0" err="1" smtClean="0"/>
              <a:t>parms</a:t>
            </a:r>
            <a:r>
              <a:rPr lang="en-US" baseline="0" dirty="0" smtClean="0"/>
              <a:t> and output to console from Gherkin-&gt;Cucumber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dirty="0" smtClean="0"/>
              <a:t>Do you see any challenges</a:t>
            </a:r>
            <a:r>
              <a:rPr lang="en-US" baseline="0" dirty="0" smtClean="0"/>
              <a:t> here?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How about the Gherkin?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Steps-&gt;</a:t>
            </a:r>
            <a:r>
              <a:rPr lang="en-US" dirty="0" err="1" smtClean="0"/>
              <a:t>impl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Steps-&gt;</a:t>
            </a:r>
            <a:r>
              <a:rPr lang="en-US" dirty="0" err="1" smtClean="0"/>
              <a:t>impl</a:t>
            </a:r>
            <a:r>
              <a:rPr lang="en-US" dirty="0" smtClean="0"/>
              <a:t>-&gt;page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Steps-&gt;</a:t>
            </a:r>
            <a:r>
              <a:rPr lang="en-US" dirty="0" err="1" smtClean="0"/>
              <a:t>impl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Steps-&gt;</a:t>
            </a:r>
            <a:r>
              <a:rPr lang="en-US" dirty="0" err="1" smtClean="0"/>
              <a:t>impl</a:t>
            </a:r>
            <a:r>
              <a:rPr lang="en-US" dirty="0" smtClean="0"/>
              <a:t>-&gt;page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Get everyone’s system up and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Get everyone’s system up and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image" Target="../media/image13.emf"/><Relationship Id="rId21" Type="http://schemas.openxmlformats.org/officeDocument/2006/relationships/image" Target="../media/image14.emf"/><Relationship Id="rId22" Type="http://schemas.openxmlformats.org/officeDocument/2006/relationships/image" Target="../media/image15.png"/><Relationship Id="rId23" Type="http://schemas.openxmlformats.org/officeDocument/2006/relationships/image" Target="../media/image16.jpeg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slideMaster" Target="../slideMasters/slideMaster2.xml"/><Relationship Id="rId14" Type="http://schemas.openxmlformats.org/officeDocument/2006/relationships/image" Target="../media/image7.png"/><Relationship Id="rId15" Type="http://schemas.openxmlformats.org/officeDocument/2006/relationships/image" Target="../media/image8.emf"/><Relationship Id="rId16" Type="http://schemas.openxmlformats.org/officeDocument/2006/relationships/image" Target="../media/image9.emf"/><Relationship Id="rId17" Type="http://schemas.openxmlformats.org/officeDocument/2006/relationships/image" Target="../media/image10.emf"/><Relationship Id="rId18" Type="http://schemas.openxmlformats.org/officeDocument/2006/relationships/image" Target="../media/image11.emf"/><Relationship Id="rId19" Type="http://schemas.openxmlformats.org/officeDocument/2006/relationships/image" Target="../media/image12.emf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Blue 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33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C260ADD7-8A0C-4E48-906B-F3BCB825D1F9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pic>
        <p:nvPicPr>
          <p:cNvPr id="5" name="Picture 4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69">
            <a:off x="-1382713" y="-1135063"/>
            <a:ext cx="5880101" cy="421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3546475"/>
            <a:ext cx="463550" cy="1588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115303" y="469900"/>
            <a:ext cx="5471860" cy="57023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Tx/>
              <a:buFont typeface="+mj-lt"/>
              <a:buAutoNum type="arabicPeriod"/>
              <a:tabLst/>
              <a:defRPr sz="1800" i="1">
                <a:latin typeface="Arial"/>
                <a:cs typeface="Arial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charset="2"/>
              <a:buNone/>
              <a:tabLst/>
              <a:defRPr i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3152" y="2393422"/>
            <a:ext cx="4022312" cy="1034386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400">
                <a:solidFill>
                  <a:srgbClr val="2E2E2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/>
          </a:bodyPr>
          <a:lstStyle/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139" y="6313039"/>
            <a:ext cx="410526" cy="32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7C87A295-8D85-F746-99EC-7334C6390154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631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553200"/>
            <a:ext cx="121888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774700"/>
            <a:ext cx="193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8" name="Picture 2" descr="Divid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27135"/>
          <a:stretch>
            <a:fillRect/>
          </a:stretch>
        </p:blipFill>
        <p:spPr bwMode="auto">
          <a:xfrm>
            <a:off x="0" y="4397375"/>
            <a:ext cx="1218882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02495" y="2349501"/>
            <a:ext cx="7069519" cy="8804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-60">
                <a:solidFill>
                  <a:srgbClr val="003E8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02495" y="3230239"/>
            <a:ext cx="7069519" cy="465461"/>
          </a:xfrm>
        </p:spPr>
        <p:txBody>
          <a:bodyPr>
            <a:noAutofit/>
          </a:bodyPr>
          <a:lstStyle>
            <a:lvl1pPr marL="0" indent="0" algn="l">
              <a:buNone/>
              <a:defRPr sz="1300" b="0" i="1">
                <a:solidFill>
                  <a:srgbClr val="37ADFF"/>
                </a:solidFill>
                <a:latin typeface="Arial"/>
                <a:cs typeface="Arial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511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69">
            <a:off x="-1382713" y="-1135063"/>
            <a:ext cx="5880101" cy="421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C5ADA2FC-B909-E842-80BD-319609A21563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3"/>
          <p:cNvCxnSpPr>
            <a:cxnSpLocks noChangeShapeType="1"/>
          </p:cNvCxnSpPr>
          <p:nvPr userDrawn="1"/>
        </p:nvCxnSpPr>
        <p:spPr bwMode="auto">
          <a:xfrm>
            <a:off x="593725" y="3933825"/>
            <a:ext cx="463550" cy="0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115303" y="546100"/>
            <a:ext cx="5471860" cy="5715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charset="2"/>
              <a:buChar char="§"/>
              <a:tabLst/>
              <a:defRPr sz="2100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charset="2"/>
              <a:buChar char="§"/>
              <a:tabLst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4pPr marL="603504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3153" y="2899563"/>
            <a:ext cx="4022312" cy="1034386"/>
          </a:xfrm>
        </p:spPr>
        <p:txBody>
          <a:bodyPr tIns="0" bIns="0">
            <a:noAutofit/>
          </a:bodyPr>
          <a:lstStyle>
            <a:lvl1pPr>
              <a:lnSpc>
                <a:spcPct val="90000"/>
              </a:lnSpc>
              <a:defRPr sz="2800">
                <a:solidFill>
                  <a:srgbClr val="2E2E2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1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3788095B-1617-1641-9798-29A777BEADC9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5" y="1136755"/>
            <a:ext cx="10976889" cy="5008457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70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84816122-985B-2E46-850E-BAE1981C34DB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6" y="1136755"/>
            <a:ext cx="5486400" cy="5008457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8FDA6ABB-FB20-C44C-B9A1-91EB50B4B960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4596" y="1172971"/>
            <a:ext cx="5486400" cy="4972241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92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356A44C8-2257-C749-A47D-0902E356FAEF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02308370-6CBA-1943-81E5-1D606F80EEEB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675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4F0F7180-8219-134C-BE0B-2E5552B9A1FC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95313" y="1158875"/>
            <a:ext cx="10983912" cy="493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0D65A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rgbClr val="37AD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24933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32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B939EBDF-D547-7B4A-8DB8-C164039BA4BF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8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95312" y="1158875"/>
            <a:ext cx="5218739" cy="5133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396620" y="1158875"/>
            <a:ext cx="5167891" cy="51339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93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Cover Option 2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5961063"/>
            <a:ext cx="3571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3"/>
          <p:cNvCxnSpPr>
            <a:cxnSpLocks noChangeShapeType="1"/>
          </p:cNvCxnSpPr>
          <p:nvPr userDrawn="1"/>
        </p:nvCxnSpPr>
        <p:spPr bwMode="auto">
          <a:xfrm>
            <a:off x="614363" y="3960813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86042" cy="553998"/>
          </a:xfrm>
        </p:spPr>
        <p:txBody>
          <a:bodyPr tIns="0" bIns="0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86042" cy="292388"/>
          </a:xfrm>
        </p:spPr>
        <p:txBody>
          <a:bodyPr>
            <a:noAutofit/>
          </a:bodyPr>
          <a:lstStyle>
            <a:lvl1pPr marL="0" indent="0" algn="l">
              <a:buNone/>
              <a:defRPr sz="16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1"/>
            <a:ext cx="7069519" cy="415085"/>
          </a:xfrm>
        </p:spPr>
        <p:txBody>
          <a:bodyPr>
            <a:noAutofit/>
          </a:bodyPr>
          <a:lstStyle>
            <a:lvl1pPr marL="0" indent="0">
              <a:buNone/>
              <a:defRPr sz="24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715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553200"/>
            <a:ext cx="121888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774700"/>
            <a:ext cx="193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8" name="Picture 2" descr="Divid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27135"/>
          <a:stretch>
            <a:fillRect/>
          </a:stretch>
        </p:blipFill>
        <p:spPr bwMode="auto">
          <a:xfrm>
            <a:off x="0" y="4397375"/>
            <a:ext cx="1218882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02495" y="2349501"/>
            <a:ext cx="7069519" cy="8804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-60">
                <a:solidFill>
                  <a:srgbClr val="003E8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02495" y="3230239"/>
            <a:ext cx="7069519" cy="465461"/>
          </a:xfrm>
        </p:spPr>
        <p:txBody>
          <a:bodyPr>
            <a:noAutofit/>
          </a:bodyPr>
          <a:lstStyle>
            <a:lvl1pPr marL="0" indent="0" algn="l">
              <a:buNone/>
              <a:defRPr sz="1300" b="0" i="1">
                <a:solidFill>
                  <a:srgbClr val="37ADFF"/>
                </a:solidFill>
                <a:latin typeface="Arial"/>
                <a:cs typeface="Arial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7674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1958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col content_16px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9502" y="987552"/>
            <a:ext cx="5344704" cy="5330952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396719" y="987552"/>
            <a:ext cx="5344704" cy="5330952"/>
          </a:xfrm>
        </p:spPr>
        <p:txBody>
          <a:bodyPr/>
          <a:lstStyle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5655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Content_16p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9505" y="987552"/>
            <a:ext cx="11294011" cy="533095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rgbClr val="7F7F7F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2176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Divider -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108" y="2956738"/>
            <a:ext cx="9186042" cy="553998"/>
          </a:xfrm>
        </p:spPr>
        <p:txBody>
          <a:bodyPr tIns="0" bIns="0">
            <a:noAutofit/>
          </a:bodyPr>
          <a:lstStyle>
            <a:lvl1pPr>
              <a:defRPr sz="2400" spc="-80">
                <a:solidFill>
                  <a:srgbClr val="0D65A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108" y="3511118"/>
            <a:ext cx="9186042" cy="292388"/>
          </a:xfrm>
        </p:spPr>
        <p:txBody>
          <a:bodyPr>
            <a:noAutofit/>
          </a:bodyPr>
          <a:lstStyle>
            <a:lvl1pPr marL="0" indent="0" algn="l">
              <a:buNone/>
              <a:defRPr sz="1600" b="0" i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20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 Cov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4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78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04838" y="1352550"/>
            <a:ext cx="2849562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2E2E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4838" y="1631950"/>
            <a:ext cx="2849562" cy="4368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2E2E2E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715963" y="1335088"/>
            <a:ext cx="2249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FFFFFF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3679825" y="2597150"/>
            <a:ext cx="225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CONTEXT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6397625" y="2619375"/>
            <a:ext cx="225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auto">
          <a:xfrm>
            <a:off x="9091613" y="2625725"/>
            <a:ext cx="2249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SOLUTION</a:t>
            </a:r>
          </a:p>
        </p:txBody>
      </p:sp>
      <p:sp>
        <p:nvSpPr>
          <p:cNvPr id="19" name="TextBox 17"/>
          <p:cNvSpPr txBox="1">
            <a:spLocks noChangeArrowheads="1"/>
          </p:cNvSpPr>
          <p:nvPr userDrawn="1"/>
        </p:nvSpPr>
        <p:spPr bwMode="auto">
          <a:xfrm>
            <a:off x="554038" y="323850"/>
            <a:ext cx="1987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2E2E2E"/>
                </a:solidFill>
                <a:latin typeface="Arial" charset="0"/>
              </a:rPr>
              <a:t>CASE STUDY</a:t>
            </a:r>
          </a:p>
        </p:txBody>
      </p:sp>
      <p:sp>
        <p:nvSpPr>
          <p:cNvPr id="20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3BE26175-AEBC-D646-AE1E-149602BF5515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679210" y="1017356"/>
            <a:ext cx="8002587" cy="334962"/>
          </a:xfr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680490" y="1352318"/>
            <a:ext cx="7950506" cy="1130300"/>
          </a:xfrm>
        </p:spPr>
        <p:txBody>
          <a:bodyPr/>
          <a:lstStyle>
            <a:lvl1pPr>
              <a:defRPr sz="1200" i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2841" y="1733318"/>
            <a:ext cx="2540000" cy="4114800"/>
          </a:xfrm>
        </p:spPr>
        <p:txBody>
          <a:bodyPr/>
          <a:lstStyle>
            <a:lvl1pPr marL="17373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 baseline="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80489" y="405072"/>
            <a:ext cx="7950508" cy="334962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80489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386308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090997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701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00507A55-BDFE-8D48-B842-4E90D1FCC7C9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1356" y="1143005"/>
            <a:ext cx="10972800" cy="5002213"/>
          </a:xfrm>
        </p:spPr>
        <p:txBody>
          <a:bodyPr numCol="2" spcCol="457200"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 sz="1400">
                <a:latin typeface="Arial"/>
                <a:cs typeface="Arial"/>
              </a:defRPr>
            </a:lvl1pPr>
            <a:lvl2pPr marL="17145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9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7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Divid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9128364" cy="553998"/>
          </a:xfrm>
        </p:spPr>
        <p:txBody>
          <a:bodyPr anchor="b">
            <a:noAutofit/>
          </a:bodyPr>
          <a:lstStyle>
            <a:lvl1pPr>
              <a:defRPr sz="2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91283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64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6279" y="241301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45714" rIns="45720" bIns="45714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8134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9" descr="Cazenove_logo_prescovr" hidden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3850" y="3714750"/>
            <a:ext cx="22256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0" hidden="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605338" y="3967163"/>
            <a:ext cx="150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1" hidden="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611688" y="4213225"/>
            <a:ext cx="15081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42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606925" y="4572000"/>
            <a:ext cx="15033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43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352925" y="5151438"/>
            <a:ext cx="12493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44" hidden="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6742113" y="5487988"/>
            <a:ext cx="36385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45" hidden="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613275" y="5778500"/>
            <a:ext cx="1509712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46" hidden="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816475" y="6275388"/>
            <a:ext cx="17129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20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44588" y="411163"/>
            <a:ext cx="83423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2450"/>
              </a:lnSpc>
              <a:defRPr/>
            </a:pPr>
            <a:r>
              <a:rPr lang="en-US" sz="3200">
                <a:solidFill>
                  <a:schemeClr val="tx2"/>
                </a:solidFill>
                <a:latin typeface="Arial" charset="0"/>
                <a:cs typeface="LF_Kai" charset="0"/>
              </a:rPr>
              <a:t>Agenda</a:t>
            </a:r>
          </a:p>
        </p:txBody>
      </p:sp>
      <p:sp>
        <p:nvSpPr>
          <p:cNvPr id="13" name="Text Box 252"/>
          <p:cNvSpPr txBox="1"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1676400" y="6418263"/>
            <a:ext cx="61706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788"/>
              </a:lnSpc>
              <a:defRPr/>
            </a:pPr>
            <a:r>
              <a:rPr sz="800" noProof="1">
                <a:solidFill>
                  <a:srgbClr val="6D6E71"/>
                </a:solidFill>
                <a:latin typeface="Arial" charset="0"/>
                <a:cs typeface="LF_Kai" charset="0"/>
              </a:rPr>
              <a:t>ATP: Agile Transformation Programme</a:t>
            </a:r>
          </a:p>
        </p:txBody>
      </p:sp>
      <p:sp>
        <p:nvSpPr>
          <p:cNvPr id="14" name="Line 254"/>
          <p:cNvSpPr>
            <a:spLocks noChangeShapeType="1"/>
          </p:cNvSpPr>
          <p:nvPr userDrawn="1">
            <p:custDataLst>
              <p:tags r:id="rId11"/>
            </p:custDataLst>
          </p:nvPr>
        </p:nvSpPr>
        <p:spPr bwMode="gray">
          <a:xfrm>
            <a:off x="1168400" y="1111250"/>
            <a:ext cx="0" cy="5414963"/>
          </a:xfrm>
          <a:prstGeom prst="line">
            <a:avLst/>
          </a:prstGeom>
          <a:noFill/>
          <a:ln w="4445">
            <a:solidFill>
              <a:srgbClr val="6D6E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0083" tIns="40083" rIns="40083" bIns="40083" anchor="ctr"/>
          <a:lstStyle/>
          <a:p>
            <a:endParaRPr lang="en-US"/>
          </a:p>
        </p:txBody>
      </p:sp>
      <p:pic>
        <p:nvPicPr>
          <p:cNvPr id="15" name="Picture 11" descr="JPMC_logo.gif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3" y="6400800"/>
            <a:ext cx="2193925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252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 rot="16200000">
            <a:off x="-1159668" y="4212431"/>
            <a:ext cx="44005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788"/>
              </a:lnSpc>
              <a:defRPr/>
            </a:pPr>
            <a:r>
              <a:rPr sz="800" noProof="1">
                <a:solidFill>
                  <a:srgbClr val="6D6E71"/>
                </a:solidFill>
                <a:latin typeface="Arial" charset="0"/>
                <a:cs typeface="LF_Kai" charset="0"/>
              </a:rPr>
              <a:t>Introduction to User Storries</a:t>
            </a:r>
          </a:p>
        </p:txBody>
      </p:sp>
      <p:pic>
        <p:nvPicPr>
          <p:cNvPr id="17" name="Picture 2" descr="C:\Users\U398675\AppData\Local\Microsoft\Windows\Temporary Internet Files\Content.Outlook\14L24J18\AgileTransformation_illo_web_20110518.jpg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433388"/>
            <a:ext cx="1619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/>
          <p:cNvSpPr>
            <a:spLocks noGrp="1" noChangeArrowheads="1"/>
          </p:cNvSpPr>
          <p:nvPr>
            <p:ph type="ctrTitle"/>
          </p:nvPr>
        </p:nvSpPr>
        <p:spPr bwMode="gray">
          <a:xfrm>
            <a:off x="2031472" y="1447801"/>
            <a:ext cx="8532176" cy="366029"/>
          </a:xfrm>
          <a:solidFill>
            <a:schemeClr val="bg2"/>
          </a:solidFill>
        </p:spPr>
        <p:txBody>
          <a:bodyPr lIns="200391" rIns="1803512" anchor="ctr"/>
          <a:lstStyle>
            <a:lvl1pPr marL="8351" defTabSz="995110">
              <a:lnSpc>
                <a:spcPts val="1315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031472" y="1854136"/>
            <a:ext cx="8532176" cy="584264"/>
          </a:xfrm>
        </p:spPr>
        <p:txBody>
          <a:bodyPr lIns="200391" rIns="80156"/>
          <a:lstStyle>
            <a:lvl1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015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Blue 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1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tIns="0" bIns="0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096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Divid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9128364" cy="553998"/>
          </a:xfrm>
        </p:spPr>
        <p:txBody>
          <a:bodyPr tIns="0" bIns="0">
            <a:noAutofit/>
          </a:bodyPr>
          <a:lstStyle>
            <a:lvl1pPr>
              <a:defRPr sz="2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91283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1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Content_14p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456279" y="241301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45714" rIns="45720" bIns="45714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/>
          </p:nvPr>
        </p:nvSpPr>
        <p:spPr>
          <a:xfrm>
            <a:off x="459500" y="987552"/>
            <a:ext cx="11294011" cy="53309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2pPr>
            <a:lvl3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9430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Divid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10969864" cy="553998"/>
          </a:xfrm>
        </p:spPr>
        <p:txBody>
          <a:bodyPr anchor="b">
            <a:noAutofit/>
          </a:bodyPr>
          <a:lstStyle>
            <a:lvl1pPr>
              <a:defRPr sz="2800" spc="-80">
                <a:solidFill>
                  <a:srgbClr val="006BB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109698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6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fld id="{C3A50803-176E-8040-9741-3825C40C5A3C}" type="slidenum">
              <a:rPr lang="en-US" sz="1000" b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64A41915-D7E7-5F4C-86F4-66E61A95B102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ue Cover Option 2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blu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8" cy="553999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9"/>
            <a:ext cx="9128268" cy="292388"/>
          </a:xfrm>
        </p:spPr>
        <p:txBody>
          <a:bodyPr>
            <a:noAutofit/>
          </a:bodyPr>
          <a:lstStyle>
            <a:lvl1pPr marL="0" indent="0" algn="l">
              <a:buNone/>
              <a:defRPr sz="19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1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591" indent="0">
              <a:buNone/>
              <a:defRPr/>
            </a:lvl2pPr>
            <a:lvl3pPr marL="457181" indent="0">
              <a:buNone/>
              <a:defRPr/>
            </a:lvl3pPr>
            <a:lvl4pPr marL="685772" indent="0">
              <a:buNone/>
              <a:defRPr/>
            </a:lvl4pPr>
            <a:lvl5pPr marL="91436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6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2AC252CE-C540-4E43-A3A8-53D64BCA2080}" type="slidenum">
              <a:rPr lang="en-US" sz="11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7" y="1138554"/>
            <a:ext cx="10972800" cy="5006660"/>
          </a:xfrm>
        </p:spPr>
        <p:txBody>
          <a:bodyPr>
            <a:noAutofit/>
          </a:bodyPr>
          <a:lstStyle>
            <a:lvl1pPr marL="285738" marR="0" indent="-285738" algn="l" defTabSz="457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43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885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29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772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8" y="271239"/>
            <a:ext cx="10969625" cy="566936"/>
          </a:xfrm>
          <a:prstGeom prst="rect">
            <a:avLst/>
          </a:prstGeom>
        </p:spPr>
        <p:txBody>
          <a:bodyPr tIns="45719" bIns="4571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4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20F3A1DF-D1A1-4641-8D1C-F261560C76C3}" type="slidenum">
              <a:rPr lang="en-US" sz="11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6" y="1136760"/>
            <a:ext cx="5486400" cy="5008457"/>
          </a:xfrm>
        </p:spPr>
        <p:txBody>
          <a:bodyPr>
            <a:noAutofit/>
          </a:bodyPr>
          <a:lstStyle>
            <a:lvl1pPr marL="285714" marR="0" indent="-285714" algn="l" defTabSz="4571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27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857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286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716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9" y="271239"/>
            <a:ext cx="10969625" cy="566936"/>
          </a:xfrm>
          <a:prstGeom prst="rect">
            <a:avLst/>
          </a:prstGeom>
        </p:spPr>
        <p:txBody>
          <a:bodyPr tIns="45715" bIns="4571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4.xml"/><Relationship Id="rId23" Type="http://schemas.openxmlformats.org/officeDocument/2006/relationships/theme" Target="../theme/theme2.xml"/><Relationship Id="rId24" Type="http://schemas.openxmlformats.org/officeDocument/2006/relationships/image" Target="../media/image6.emf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65125"/>
            <a:ext cx="109696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30300"/>
            <a:ext cx="10969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323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91" r:id="rId11"/>
    <p:sldLayoutId id="2147483892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kern="1200">
          <a:solidFill>
            <a:srgbClr val="5C5C5C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600" kern="1200">
          <a:solidFill>
            <a:srgbClr val="5C5C5C"/>
          </a:solidFill>
          <a:latin typeface="Arial"/>
          <a:ea typeface="ＭＳ Ｐゴシック" charset="0"/>
          <a:cs typeface="Arial"/>
        </a:defRPr>
      </a:lvl2pPr>
      <a:lvl3pPr marL="6858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500" kern="1200">
          <a:solidFill>
            <a:srgbClr val="5C5C5C"/>
          </a:solidFill>
          <a:latin typeface="Arial"/>
          <a:ea typeface="ＭＳ Ｐゴシック" charset="0"/>
          <a:cs typeface="Arial"/>
        </a:defRPr>
      </a:lvl3pPr>
      <a:lvl4pPr marL="9144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400" kern="1200">
          <a:solidFill>
            <a:srgbClr val="5C5C5C"/>
          </a:solidFill>
          <a:latin typeface="Arial"/>
          <a:ea typeface="ＭＳ Ｐゴシック" charset="0"/>
          <a:cs typeface="Arial"/>
        </a:defRPr>
      </a:lvl4pPr>
      <a:lvl5pPr marL="11430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300" kern="1200">
          <a:solidFill>
            <a:srgbClr val="5C5C5C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587375" y="1130300"/>
            <a:ext cx="109696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7531100" y="6370638"/>
            <a:ext cx="35925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© 2014 SAPIENT CORPORATION   |   CONFIDENTIAL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SapientSansMedium"/>
              <a:cs typeface="SapientSansMedium"/>
            </a:endParaRPr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595313" y="271463"/>
            <a:ext cx="109696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pic>
        <p:nvPicPr>
          <p:cNvPr id="2053" name="Picture 9" descr="SapientGM_Logo_BugRed.eps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6327775"/>
            <a:ext cx="1397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5A4B84D9-9AE6-E04C-A6F6-351D549F5501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4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800"/>
        </a:spcAft>
        <a:buClr>
          <a:schemeClr val="tx1"/>
        </a:buClr>
        <a:buFont typeface="Wingdings" charset="0"/>
        <a:defRPr kern="1200">
          <a:solidFill>
            <a:srgbClr val="5C5C5C"/>
          </a:solidFill>
          <a:latin typeface="Arial"/>
          <a:ea typeface="ＭＳ Ｐゴシック" charset="0"/>
          <a:cs typeface="Arial"/>
        </a:defRPr>
      </a:lvl1pPr>
      <a:lvl2pPr marL="265113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600" kern="1200">
          <a:solidFill>
            <a:srgbClr val="5C5C5C"/>
          </a:solidFill>
          <a:latin typeface="Arial"/>
          <a:ea typeface="ＭＳ Ｐゴシック" charset="0"/>
          <a:cs typeface="Arial"/>
        </a:defRPr>
      </a:lvl2pPr>
      <a:lvl3pPr marL="438150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500" kern="1200">
          <a:solidFill>
            <a:srgbClr val="5C5C5C"/>
          </a:solidFill>
          <a:latin typeface="Arial"/>
          <a:ea typeface="ＭＳ Ｐゴシック" charset="0"/>
          <a:cs typeface="Arial"/>
        </a:defRPr>
      </a:lvl3pPr>
      <a:lvl4pPr marL="603250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400" kern="1200">
          <a:solidFill>
            <a:srgbClr val="5C5C5C"/>
          </a:solidFill>
          <a:latin typeface="Arial"/>
          <a:ea typeface="ＭＳ Ｐゴシック" charset="0"/>
          <a:cs typeface="Arial"/>
        </a:defRPr>
      </a:lvl4pPr>
      <a:lvl5pPr marL="776288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300" kern="1200">
          <a:solidFill>
            <a:srgbClr val="5C5C5C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cucumber/cucumber/wiki/IronRuby-and-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cucumber/cucumber/wiki/IronRuby-and-.NE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QA Automation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Best Practices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2.11.2015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88897" y="1033463"/>
            <a:ext cx="5475616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test-automation-&lt;project name&gt;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Project specific Java code</a:t>
            </a:r>
          </a:p>
          <a:p>
            <a:r>
              <a:rPr lang="en-US" dirty="0" smtClean="0"/>
              <a:t>Uses and depends on the core</a:t>
            </a:r>
          </a:p>
          <a:p>
            <a:r>
              <a:rPr lang="en-US" dirty="0" smtClean="0"/>
              <a:t>Cucumber steps and </a:t>
            </a:r>
            <a:r>
              <a:rPr lang="en-US" dirty="0" err="1" smtClean="0"/>
              <a:t>impl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Selenium pages</a:t>
            </a:r>
            <a:endParaRPr lang="en-US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Practices: Project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156"/>
          <a:stretch/>
        </p:blipFill>
        <p:spPr>
          <a:xfrm>
            <a:off x="7029216" y="1264060"/>
            <a:ext cx="3591184" cy="4737100"/>
          </a:xfrm>
          <a:prstGeom prst="rect">
            <a:avLst/>
          </a:prstGeom>
          <a:ln>
            <a:solidFill>
              <a:srgbClr val="CDCD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788297" y="1262431"/>
            <a:ext cx="4083927" cy="22788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13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8897" y="1033463"/>
            <a:ext cx="5475616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2496" y="1136755"/>
            <a:ext cx="5047119" cy="50084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8FEB"/>
                </a:solidFill>
              </a:rPr>
              <a:t>test-automation-&lt;project name&gt;-data</a:t>
            </a:r>
          </a:p>
          <a:p>
            <a:r>
              <a:rPr lang="en-US" dirty="0" smtClean="0"/>
              <a:t>Depends on test-automation-&lt;project name&gt;</a:t>
            </a:r>
          </a:p>
          <a:p>
            <a:r>
              <a:rPr lang="en-US" dirty="0" smtClean="0"/>
              <a:t>Cucumber feature files</a:t>
            </a:r>
          </a:p>
          <a:p>
            <a:r>
              <a:rPr lang="en-US" dirty="0" smtClean="0"/>
              <a:t>Data files required by tests</a:t>
            </a:r>
          </a:p>
          <a:p>
            <a:r>
              <a:rPr lang="en-US" dirty="0" smtClean="0"/>
              <a:t>Configuration files</a:t>
            </a:r>
          </a:p>
          <a:p>
            <a:r>
              <a:rPr lang="en-US" dirty="0" smtClean="0"/>
              <a:t>Cucumber runners--the only Java code</a:t>
            </a:r>
          </a:p>
          <a:p>
            <a:r>
              <a:rPr lang="en-US" dirty="0" smtClean="0"/>
              <a:t>Allows for anyone to develop specifications and run Cucumber tests independent of Java</a:t>
            </a:r>
          </a:p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Project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70" r="2103"/>
          <a:stretch/>
        </p:blipFill>
        <p:spPr>
          <a:xfrm>
            <a:off x="7062019" y="1193800"/>
            <a:ext cx="3558381" cy="4876800"/>
          </a:xfrm>
          <a:prstGeom prst="rect">
            <a:avLst/>
          </a:prstGeom>
          <a:ln>
            <a:solidFill>
              <a:srgbClr val="CDCD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821144" y="1174839"/>
            <a:ext cx="4083927" cy="22788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6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Setup Eclipse Projects and Run Samples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984243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Multi-</a:t>
            </a:r>
            <a:r>
              <a:rPr lang="en-US" sz="2000" dirty="0"/>
              <a:t>E</a:t>
            </a:r>
            <a:r>
              <a:rPr lang="en-US" sz="2000" dirty="0" smtClean="0"/>
              <a:t>nvironment Configuration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43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own Arrow 121"/>
          <p:cNvSpPr/>
          <p:nvPr/>
        </p:nvSpPr>
        <p:spPr>
          <a:xfrm>
            <a:off x="1699897" y="2797611"/>
            <a:ext cx="484632" cy="429174"/>
          </a:xfrm>
          <a:prstGeom prst="downArrow">
            <a:avLst>
              <a:gd name="adj1" fmla="val 35025"/>
              <a:gd name="adj2" fmla="val 500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699897" y="1912068"/>
            <a:ext cx="484632" cy="429174"/>
          </a:xfrm>
          <a:prstGeom prst="downArrow">
            <a:avLst>
              <a:gd name="adj1" fmla="val 35025"/>
              <a:gd name="adj2" fmla="val 500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28763" y="3232081"/>
            <a:ext cx="645684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marL="109538">
              <a:spcAft>
                <a:spcPts val="600"/>
              </a:spcAft>
            </a:pPr>
            <a:r>
              <a:rPr lang="en-US" dirty="0" err="1" smtClean="0">
                <a:latin typeface="Arial"/>
              </a:rPr>
              <a:t>EnvironmentProperties.java</a:t>
            </a:r>
            <a:endParaRPr lang="en-US" dirty="0" smtClean="0">
              <a:latin typeface="Arial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Multi-Environment Configuration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887" y="1439903"/>
            <a:ext cx="6490716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marL="109538">
              <a:spcAft>
                <a:spcPts val="600"/>
              </a:spcAft>
            </a:pPr>
            <a:r>
              <a:rPr lang="en-US" dirty="0">
                <a:latin typeface="Courier"/>
                <a:cs typeface="Courier"/>
              </a:rPr>
              <a:t>System Properties </a:t>
            </a:r>
            <a:r>
              <a:rPr lang="en-US" dirty="0" smtClean="0">
                <a:latin typeface="Courier"/>
                <a:cs typeface="Courier"/>
              </a:rPr>
              <a:t>(-</a:t>
            </a:r>
            <a:r>
              <a:rPr lang="en-US" dirty="0" err="1" smtClean="0">
                <a:latin typeface="Courier"/>
                <a:cs typeface="Courier"/>
              </a:rPr>
              <a:t>Denv</a:t>
            </a:r>
            <a:r>
              <a:rPr lang="en-US" dirty="0" smtClean="0">
                <a:latin typeface="Courier"/>
                <a:cs typeface="Courier"/>
              </a:rPr>
              <a:t>=&lt;environment-name&gt;)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763" y="2341242"/>
            <a:ext cx="6456840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marL="109538">
              <a:spcAft>
                <a:spcPts val="600"/>
              </a:spcAft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i="1" dirty="0" smtClean="0">
                <a:latin typeface="Courier"/>
                <a:cs typeface="Courier"/>
              </a:rPr>
              <a:t>environment-name</a:t>
            </a:r>
            <a:r>
              <a:rPr lang="en-US" dirty="0" smtClean="0">
                <a:latin typeface="Courier"/>
                <a:cs typeface="Courier"/>
              </a:rPr>
              <a:t>&gt;.xml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265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6" y="1136755"/>
            <a:ext cx="5486400" cy="25985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FEB"/>
                </a:solidFill>
              </a:rPr>
              <a:t>S</a:t>
            </a:r>
            <a:r>
              <a:rPr lang="en-US" dirty="0" smtClean="0">
                <a:solidFill>
                  <a:srgbClr val="008FEB"/>
                </a:solidFill>
              </a:rPr>
              <a:t>ystem property: </a:t>
            </a:r>
            <a:r>
              <a:rPr lang="en-US" dirty="0" err="1" smtClean="0">
                <a:solidFill>
                  <a:srgbClr val="008FEB"/>
                </a:solidFill>
              </a:rPr>
              <a:t>env</a:t>
            </a:r>
            <a:endParaRPr lang="en-US" dirty="0" smtClean="0">
              <a:solidFill>
                <a:srgbClr val="008FEB"/>
              </a:solidFill>
            </a:endParaRPr>
          </a:p>
          <a:p>
            <a:r>
              <a:rPr lang="en-US" dirty="0" smtClean="0"/>
              <a:t>Required property to run tests</a:t>
            </a:r>
          </a:p>
          <a:p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i="1" dirty="0" smtClean="0"/>
              <a:t>VM arguments</a:t>
            </a:r>
            <a:r>
              <a:rPr lang="en-US" dirty="0" smtClean="0"/>
              <a:t> for </a:t>
            </a:r>
            <a:r>
              <a:rPr lang="en-US" dirty="0" err="1" smtClean="0"/>
              <a:t>TemplateRunner.java</a:t>
            </a:r>
            <a:r>
              <a:rPr lang="en-US" dirty="0"/>
              <a:t>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/>
              <a:t>-</a:t>
            </a:r>
            <a:r>
              <a:rPr lang="en-US" dirty="0" err="1"/>
              <a:t>Denv</a:t>
            </a:r>
            <a:r>
              <a:rPr lang="en-US" dirty="0"/>
              <a:t>=“&lt;environment name</a:t>
            </a:r>
            <a:r>
              <a:rPr lang="en-US" dirty="0" smtClean="0"/>
              <a:t>&gt;” in </a:t>
            </a:r>
            <a:r>
              <a:rPr lang="en-US" i="1" dirty="0" smtClean="0"/>
              <a:t>Run Configuration</a:t>
            </a:r>
          </a:p>
          <a:p>
            <a:r>
              <a:rPr lang="en-US" dirty="0" smtClean="0"/>
              <a:t>Set </a:t>
            </a:r>
            <a:r>
              <a:rPr lang="en-US" i="1" dirty="0" smtClean="0"/>
              <a:t>Goals </a:t>
            </a:r>
            <a:r>
              <a:rPr lang="en-US" dirty="0" smtClean="0"/>
              <a:t>if Maven to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Denv</a:t>
            </a:r>
            <a:r>
              <a:rPr lang="en-US" dirty="0"/>
              <a:t>=“&lt;environment name&gt;” in </a:t>
            </a:r>
            <a:r>
              <a:rPr lang="en-US" i="1" dirty="0"/>
              <a:t>Run </a:t>
            </a:r>
            <a:r>
              <a:rPr lang="en-US" i="1" dirty="0" smtClean="0"/>
              <a:t>Configuration</a:t>
            </a:r>
          </a:p>
          <a:p>
            <a:r>
              <a:rPr lang="en-US" dirty="0" smtClean="0"/>
              <a:t>For command line add</a:t>
            </a:r>
            <a:br>
              <a:rPr lang="en-US" dirty="0" smtClean="0"/>
            </a:br>
            <a:r>
              <a:rPr lang="en-US" dirty="0"/>
              <a:t>-</a:t>
            </a:r>
            <a:r>
              <a:rPr lang="en-US" dirty="0" err="1"/>
              <a:t>Denv</a:t>
            </a:r>
            <a:r>
              <a:rPr lang="en-US" dirty="0"/>
              <a:t>=“&lt;environment name&gt;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Practices: Multi-Environment Configuration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54" y="3710418"/>
            <a:ext cx="3750409" cy="2480739"/>
          </a:xfrm>
          <a:prstGeom prst="rect">
            <a:avLst/>
          </a:prstGeom>
          <a:ln>
            <a:solidFill>
              <a:srgbClr val="CDCD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54" y="1111511"/>
            <a:ext cx="3750409" cy="2493768"/>
          </a:xfrm>
          <a:prstGeom prst="rect">
            <a:avLst/>
          </a:prstGeom>
          <a:ln>
            <a:solidFill>
              <a:srgbClr val="CDCD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Elbow Connector 22"/>
          <p:cNvCxnSpPr>
            <a:stCxn id="8" idx="1"/>
          </p:cNvCxnSpPr>
          <p:nvPr/>
        </p:nvCxnSpPr>
        <p:spPr>
          <a:xfrm rot="10800000">
            <a:off x="6088896" y="2328375"/>
            <a:ext cx="1890059" cy="3002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round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102159" y="2173381"/>
            <a:ext cx="2686971" cy="33538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42392" y="4581894"/>
            <a:ext cx="2851331" cy="33538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10800000">
            <a:off x="6088896" y="3033598"/>
            <a:ext cx="1890058" cy="188368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round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5" y="1136755"/>
            <a:ext cx="5912079" cy="50084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FEB"/>
                </a:solidFill>
              </a:rPr>
              <a:t>&lt;environment name&gt;.xml</a:t>
            </a:r>
            <a:endParaRPr lang="en-US" dirty="0" smtClean="0">
              <a:solidFill>
                <a:srgbClr val="008FEB"/>
              </a:solidFill>
            </a:endParaRPr>
          </a:p>
          <a:p>
            <a:r>
              <a:rPr lang="en-US" dirty="0" smtClean="0"/>
              <a:t>Spring application context file</a:t>
            </a:r>
          </a:p>
          <a:p>
            <a:r>
              <a:rPr lang="en-US" dirty="0" smtClean="0"/>
              <a:t>Application </a:t>
            </a:r>
            <a:r>
              <a:rPr lang="en-US" dirty="0" smtClean="0"/>
              <a:t>specific configuration parameters</a:t>
            </a:r>
          </a:p>
          <a:p>
            <a:r>
              <a:rPr lang="en-US" dirty="0" smtClean="0"/>
              <a:t>Support many environments</a:t>
            </a:r>
          </a:p>
          <a:p>
            <a:r>
              <a:rPr lang="en-US" dirty="0" smtClean="0"/>
              <a:t>Augment clean Gherkin by keeping technology out</a:t>
            </a:r>
          </a:p>
          <a:p>
            <a:r>
              <a:rPr lang="en-US" dirty="0" smtClean="0"/>
              <a:t>Encrypt passwords</a:t>
            </a:r>
          </a:p>
          <a:p>
            <a:r>
              <a:rPr lang="en-US" dirty="0" smtClean="0"/>
              <a:t>Check-in to SVN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/main/resources/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env</a:t>
            </a:r>
            <a:r>
              <a:rPr lang="en-US" dirty="0" smtClean="0"/>
              <a:t> directory of data project</a:t>
            </a:r>
          </a:p>
          <a:p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Practices: Multi-Environment Configuration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975" y="4214368"/>
            <a:ext cx="6601155" cy="146193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100" dirty="0">
                <a:latin typeface="Courier"/>
                <a:cs typeface="Courier"/>
              </a:rPr>
              <a:t>&lt;</a:t>
            </a:r>
            <a:r>
              <a:rPr lang="en-US" sz="1100" dirty="0">
                <a:latin typeface="Courier"/>
                <a:cs typeface="Courier"/>
              </a:rPr>
              <a:t>bean id="</a:t>
            </a:r>
            <a:r>
              <a:rPr lang="en-US" sz="1100" dirty="0" err="1">
                <a:latin typeface="Courier"/>
                <a:cs typeface="Courier"/>
              </a:rPr>
              <a:t>EnvBean</a:t>
            </a:r>
            <a:r>
              <a:rPr lang="en-US" sz="1100" dirty="0">
                <a:latin typeface="Courier"/>
                <a:cs typeface="Courier"/>
              </a:rPr>
              <a:t>" class="</a:t>
            </a:r>
            <a:r>
              <a:rPr lang="en-US" sz="1100" dirty="0" err="1">
                <a:latin typeface="Courier"/>
                <a:cs typeface="Courier"/>
              </a:rPr>
              <a:t>com.sapient.libs.EnvironmentProperties</a:t>
            </a:r>
            <a:r>
              <a:rPr lang="en-US" sz="1100" dirty="0">
                <a:latin typeface="Courier"/>
                <a:cs typeface="Courier"/>
              </a:rPr>
              <a:t>"&gt;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&lt;</a:t>
            </a:r>
            <a:r>
              <a:rPr lang="en-US" sz="1100" dirty="0">
                <a:latin typeface="Courier"/>
                <a:cs typeface="Courier"/>
              </a:rPr>
              <a:t>property name="</a:t>
            </a:r>
            <a:r>
              <a:rPr lang="en-US" sz="1100" dirty="0" err="1">
                <a:latin typeface="Courier"/>
                <a:cs typeface="Courier"/>
              </a:rPr>
              <a:t>calculatorHomeUrl</a:t>
            </a:r>
            <a:r>
              <a:rPr lang="en-US" sz="1100" dirty="0">
                <a:latin typeface="Courier"/>
                <a:cs typeface="Courier"/>
              </a:rPr>
              <a:t>" value="http://</a:t>
            </a:r>
            <a:r>
              <a:rPr lang="en-US" sz="1100" dirty="0" err="1">
                <a:latin typeface="Courier"/>
                <a:cs typeface="Courier"/>
              </a:rPr>
              <a:t>www.calculator.net</a:t>
            </a:r>
            <a:r>
              <a:rPr lang="en-US" sz="1100" dirty="0">
                <a:latin typeface="Courier"/>
                <a:cs typeface="Courier"/>
              </a:rPr>
              <a:t>" /&gt;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&lt;</a:t>
            </a:r>
            <a:r>
              <a:rPr lang="en-US" sz="1100" dirty="0">
                <a:latin typeface="Courier"/>
                <a:cs typeface="Courier"/>
              </a:rPr>
              <a:t>property name="</a:t>
            </a:r>
            <a:r>
              <a:rPr lang="en-US" sz="1100" dirty="0" err="1">
                <a:latin typeface="Courier"/>
                <a:cs typeface="Courier"/>
              </a:rPr>
              <a:t>googleHomeUrl</a:t>
            </a:r>
            <a:r>
              <a:rPr lang="en-US" sz="1100" dirty="0">
                <a:latin typeface="Courier"/>
                <a:cs typeface="Courier"/>
              </a:rPr>
              <a:t>" value="http://</a:t>
            </a:r>
            <a:r>
              <a:rPr lang="en-US" sz="1100" dirty="0" err="1">
                <a:latin typeface="Courier"/>
                <a:cs typeface="Courier"/>
              </a:rPr>
              <a:t>www.google.com</a:t>
            </a:r>
            <a:r>
              <a:rPr lang="en-US" sz="1100" dirty="0">
                <a:latin typeface="Courier"/>
                <a:cs typeface="Courier"/>
              </a:rPr>
              <a:t>" /</a:t>
            </a:r>
            <a:r>
              <a:rPr lang="en-US" sz="1100" dirty="0" smtClean="0">
                <a:latin typeface="Courier"/>
                <a:cs typeface="Courier"/>
              </a:rPr>
              <a:t>&gt;</a:t>
            </a:r>
          </a:p>
          <a:p>
            <a:r>
              <a:rPr lang="en-US" sz="1100" dirty="0" smtClean="0">
                <a:latin typeface="Courier"/>
                <a:cs typeface="Courier"/>
              </a:rPr>
              <a:t>.</a:t>
            </a:r>
          </a:p>
          <a:p>
            <a:r>
              <a:rPr lang="en-US" sz="1100" dirty="0" smtClean="0">
                <a:latin typeface="Courier"/>
                <a:cs typeface="Courier"/>
              </a:rPr>
              <a:t>.</a:t>
            </a:r>
          </a:p>
          <a:p>
            <a:r>
              <a:rPr lang="en-US" sz="1100" dirty="0" smtClean="0">
                <a:latin typeface="Courier"/>
                <a:cs typeface="Courier"/>
              </a:rPr>
              <a:t>.</a:t>
            </a:r>
          </a:p>
          <a:p>
            <a:r>
              <a:rPr lang="en-US" sz="1100" dirty="0" smtClean="0">
                <a:latin typeface="Courier"/>
                <a:cs typeface="Courier"/>
              </a:rPr>
              <a:t>&lt;/bean&gt;</a:t>
            </a:r>
            <a:endParaRPr lang="en-US" sz="11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27" y="1235401"/>
            <a:ext cx="3324752" cy="4838701"/>
          </a:xfrm>
          <a:prstGeom prst="rect">
            <a:avLst/>
          </a:prstGeom>
          <a:ln>
            <a:solidFill>
              <a:srgbClr val="CDCD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7545239" y="1187554"/>
            <a:ext cx="3705563" cy="32653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5239" y="2278560"/>
            <a:ext cx="3705563" cy="22788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14740" y="2540312"/>
            <a:ext cx="4030256" cy="101568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6975926" y="3048156"/>
            <a:ext cx="489610" cy="189718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round/>
            <a:headEnd type="oval" w="sm" len="sm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5" name="Elbow Connector 14"/>
          <p:cNvCxnSpPr>
            <a:stCxn id="11" idx="1"/>
            <a:endCxn id="14" idx="3"/>
          </p:cNvCxnSpPr>
          <p:nvPr/>
        </p:nvCxnSpPr>
        <p:spPr>
          <a:xfrm rot="10800000" flipV="1">
            <a:off x="6246838" y="3530286"/>
            <a:ext cx="1116429" cy="167006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round/>
            <a:headEnd type="oval" w="sm" len="sm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8FEB"/>
                </a:solidFill>
              </a:rPr>
              <a:t>EnvironmentProperties</a:t>
            </a:r>
            <a:r>
              <a:rPr lang="en-US" dirty="0" err="1" smtClean="0">
                <a:solidFill>
                  <a:srgbClr val="008FEB"/>
                </a:solidFill>
              </a:rPr>
              <a:t>.java</a:t>
            </a:r>
            <a:endParaRPr lang="en-US" dirty="0" smtClean="0">
              <a:solidFill>
                <a:srgbClr val="008FEB"/>
              </a:solidFill>
            </a:endParaRPr>
          </a:p>
          <a:p>
            <a:r>
              <a:rPr lang="en-US" dirty="0" smtClean="0"/>
              <a:t>Spring loaded</a:t>
            </a:r>
          </a:p>
          <a:p>
            <a:r>
              <a:rPr lang="en-US" dirty="0" smtClean="0"/>
              <a:t>Access </a:t>
            </a:r>
            <a:r>
              <a:rPr lang="en-US" dirty="0" smtClean="0"/>
              <a:t>configuration parameters through Java method</a:t>
            </a:r>
          </a:p>
          <a:p>
            <a:r>
              <a:rPr lang="en-US" dirty="0" smtClean="0"/>
              <a:t>Need to update each time </a:t>
            </a:r>
            <a:r>
              <a:rPr lang="en-US" dirty="0" smtClean="0"/>
              <a:t>new </a:t>
            </a:r>
            <a:r>
              <a:rPr lang="en-US" dirty="0" err="1" smtClean="0"/>
              <a:t>parm</a:t>
            </a:r>
            <a:r>
              <a:rPr lang="en-US" dirty="0" smtClean="0"/>
              <a:t> </a:t>
            </a:r>
            <a:r>
              <a:rPr lang="en-US" dirty="0" smtClean="0"/>
              <a:t>added to </a:t>
            </a:r>
            <a:r>
              <a:rPr lang="en-US" dirty="0" smtClean="0"/>
              <a:t>Spring application context</a:t>
            </a:r>
            <a:endParaRPr lang="en-US" dirty="0" smtClean="0"/>
          </a:p>
          <a:p>
            <a:r>
              <a:rPr lang="en-US" dirty="0" smtClean="0"/>
              <a:t>Check-in to SVN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/main/java/com/sapient/libs directory in </a:t>
            </a:r>
            <a:br>
              <a:rPr lang="en-US" dirty="0" smtClean="0"/>
            </a:br>
            <a:r>
              <a:rPr lang="en-US" dirty="0" smtClean="0"/>
              <a:t>&lt;app-name&gt; project</a:t>
            </a:r>
          </a:p>
          <a:p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Multi-Environment Configuration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2765" y="4107749"/>
            <a:ext cx="5624072" cy="2185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100" dirty="0">
                <a:latin typeface="Courier"/>
                <a:cs typeface="Courier"/>
              </a:rPr>
              <a:t>public class </a:t>
            </a:r>
            <a:r>
              <a:rPr lang="en-US" sz="1100" dirty="0" err="1">
                <a:latin typeface="Courier"/>
                <a:cs typeface="Courier"/>
              </a:rPr>
              <a:t>EnvironmentProperties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/>
              <a:t>	</a:t>
            </a:r>
            <a:r>
              <a:rPr lang="en-US" sz="1100" dirty="0">
                <a:latin typeface="Courier"/>
                <a:cs typeface="Courier"/>
              </a:rPr>
              <a:t>private</a:t>
            </a:r>
            <a:r>
              <a:rPr lang="en-US" sz="1100" b="1" dirty="0"/>
              <a:t> </a:t>
            </a:r>
            <a:r>
              <a:rPr lang="en-US" sz="1100" dirty="0">
                <a:latin typeface="Courier"/>
                <a:cs typeface="Courier"/>
              </a:rPr>
              <a:t>String</a:t>
            </a:r>
            <a:r>
              <a:rPr lang="en-US" sz="1100" b="1" dirty="0"/>
              <a:t> </a:t>
            </a:r>
            <a:r>
              <a:rPr lang="en-US" sz="1100" dirty="0" err="1">
                <a:latin typeface="Courier"/>
                <a:cs typeface="Courier"/>
              </a:rPr>
              <a:t>calculatorHomeUrl</a:t>
            </a:r>
            <a:r>
              <a:rPr lang="en-US" sz="1100" b="1" dirty="0"/>
              <a:t>;	</a:t>
            </a:r>
            <a:endParaRPr lang="en-US" sz="1100" b="1" dirty="0" smtClean="0"/>
          </a:p>
          <a:p>
            <a:endParaRPr lang="en-US" sz="1100" b="1" dirty="0"/>
          </a:p>
          <a:p>
            <a:r>
              <a:rPr lang="en-US" sz="1100" dirty="0">
                <a:latin typeface="Courier"/>
                <a:cs typeface="Courier"/>
              </a:rPr>
              <a:t>	public void </a:t>
            </a:r>
            <a:r>
              <a:rPr lang="en-US" sz="1100" dirty="0" err="1">
                <a:latin typeface="Courier"/>
                <a:cs typeface="Courier"/>
              </a:rPr>
              <a:t>setCalculatorHomeUrl</a:t>
            </a:r>
            <a:r>
              <a:rPr lang="en-US" sz="1100" dirty="0">
                <a:latin typeface="Courier"/>
                <a:cs typeface="Courier"/>
              </a:rPr>
              <a:t>(String </a:t>
            </a:r>
            <a:r>
              <a:rPr lang="en-US" sz="1100" dirty="0" err="1">
                <a:latin typeface="Courier"/>
                <a:cs typeface="Courier"/>
              </a:rPr>
              <a:t>calculatorHomeUrl</a:t>
            </a:r>
            <a:r>
              <a:rPr lang="en-US" sz="1100" dirty="0">
                <a:latin typeface="Courier"/>
                <a:cs typeface="Courier"/>
              </a:rPr>
              <a:t>) {</a:t>
            </a:r>
          </a:p>
          <a:p>
            <a:r>
              <a:rPr lang="en-US" sz="1100" dirty="0">
                <a:latin typeface="Courier"/>
                <a:cs typeface="Courier"/>
              </a:rPr>
              <a:t>		</a:t>
            </a:r>
            <a:r>
              <a:rPr lang="en-US" sz="1100" dirty="0" err="1">
                <a:latin typeface="Courier"/>
                <a:cs typeface="Courier"/>
              </a:rPr>
              <a:t>this.calculatorHomeUrl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 err="1">
                <a:latin typeface="Courier"/>
                <a:cs typeface="Courier"/>
              </a:rPr>
              <a:t>calculatorHomeUrl</a:t>
            </a:r>
            <a:r>
              <a:rPr lang="en-US" sz="1100" dirty="0"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latin typeface="Courier"/>
                <a:cs typeface="Courier"/>
              </a:rPr>
              <a:t>	}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</a:p>
          <a:p>
            <a:r>
              <a:rPr lang="en-US" sz="1100" dirty="0">
                <a:latin typeface="Courier"/>
                <a:cs typeface="Courier"/>
              </a:rPr>
              <a:t>	public String </a:t>
            </a:r>
            <a:r>
              <a:rPr lang="en-US" sz="1100" dirty="0" err="1">
                <a:latin typeface="Courier"/>
                <a:cs typeface="Courier"/>
              </a:rPr>
              <a:t>getCalculatorHomeUrl</a:t>
            </a:r>
            <a:r>
              <a:rPr lang="en-US" sz="1100" dirty="0">
                <a:latin typeface="Courier"/>
                <a:cs typeface="Courier"/>
              </a:rPr>
              <a:t>() {</a:t>
            </a:r>
          </a:p>
          <a:p>
            <a:r>
              <a:rPr lang="en-US" sz="1100" dirty="0">
                <a:latin typeface="Courier"/>
                <a:cs typeface="Courier"/>
              </a:rPr>
              <a:t>		return </a:t>
            </a:r>
            <a:r>
              <a:rPr lang="en-US" sz="1100" dirty="0" err="1">
                <a:latin typeface="Courier"/>
                <a:cs typeface="Courier"/>
              </a:rPr>
              <a:t>calculatorHomeUrl</a:t>
            </a:r>
            <a:r>
              <a:rPr lang="en-US" sz="1100" dirty="0"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latin typeface="Courier"/>
                <a:cs typeface="Courier"/>
              </a:rPr>
              <a:t>	}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190" y="1517650"/>
            <a:ext cx="3632200" cy="384810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7404552" y="1466850"/>
            <a:ext cx="3945174" cy="2509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63266" y="3409851"/>
            <a:ext cx="4030256" cy="240872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12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5" name="Elbow Connector 14"/>
          <p:cNvCxnSpPr>
            <a:stCxn id="11" idx="1"/>
            <a:endCxn id="14" idx="3"/>
          </p:cNvCxnSpPr>
          <p:nvPr/>
        </p:nvCxnSpPr>
        <p:spPr>
          <a:xfrm rot="10800000" flipV="1">
            <a:off x="6218960" y="3767348"/>
            <a:ext cx="1144307" cy="29895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round/>
            <a:headEnd type="oval" w="sm" len="sm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2496" y="1136756"/>
            <a:ext cx="5486400" cy="130164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8FEB"/>
                </a:solidFill>
              </a:rPr>
              <a:t>CommonSteps.java</a:t>
            </a:r>
            <a:endParaRPr lang="en-US" dirty="0" smtClean="0">
              <a:solidFill>
                <a:srgbClr val="008FEB"/>
              </a:solidFill>
            </a:endParaRPr>
          </a:p>
          <a:p>
            <a:r>
              <a:rPr lang="en-US" dirty="0" smtClean="0"/>
              <a:t>Load Spring Application context using hook</a:t>
            </a:r>
          </a:p>
          <a:p>
            <a:r>
              <a:rPr lang="en-US" dirty="0" smtClean="0"/>
              <a:t>Add to </a:t>
            </a:r>
            <a:r>
              <a:rPr lang="en-US" dirty="0" err="1" smtClean="0"/>
              <a:t>ScenarioContext</a:t>
            </a:r>
            <a:r>
              <a:rPr lang="en-US" dirty="0" smtClean="0"/>
              <a:t> to use globally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Multi-Environment Configuration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887" y="2327370"/>
            <a:ext cx="5624072" cy="3477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@</a:t>
            </a:r>
            <a:r>
              <a:rPr lang="en-US" sz="1200" dirty="0">
                <a:latin typeface="Courier"/>
                <a:cs typeface="Courier"/>
              </a:rPr>
              <a:t>Before</a:t>
            </a:r>
          </a:p>
          <a:p>
            <a:r>
              <a:rPr lang="en-US" sz="1200" dirty="0">
                <a:latin typeface="Courier"/>
                <a:cs typeface="Courier"/>
              </a:rPr>
              <a:t>public </a:t>
            </a:r>
            <a:r>
              <a:rPr lang="en-US" sz="1200" dirty="0">
                <a:latin typeface="Courier"/>
                <a:cs typeface="Courier"/>
              </a:rPr>
              <a:t>void </a:t>
            </a:r>
            <a:r>
              <a:rPr lang="en-US" sz="1200" dirty="0" err="1">
                <a:latin typeface="Courier"/>
                <a:cs typeface="Courier"/>
              </a:rPr>
              <a:t>allSetup</a:t>
            </a:r>
            <a:r>
              <a:rPr lang="en-US" sz="1200" dirty="0">
                <a:latin typeface="Courier"/>
                <a:cs typeface="Courier"/>
              </a:rPr>
              <a:t>(Scenario </a:t>
            </a:r>
            <a:r>
              <a:rPr lang="en-US" sz="1200" dirty="0" err="1">
                <a:latin typeface="Courier"/>
                <a:cs typeface="Courier"/>
              </a:rPr>
              <a:t>parm</a:t>
            </a:r>
            <a:r>
              <a:rPr lang="en-US" sz="1200" dirty="0">
                <a:latin typeface="Courier"/>
                <a:cs typeface="Courier"/>
              </a:rPr>
              <a:t>) {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 String </a:t>
            </a:r>
            <a:r>
              <a:rPr lang="en-US" sz="1200" dirty="0" err="1">
                <a:latin typeface="Courier"/>
                <a:cs typeface="Courier"/>
              </a:rPr>
              <a:t>springContextFile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AppConfUtils.getSpringClasspathDir</a:t>
            </a:r>
            <a:r>
              <a:rPr lang="en-US" sz="1200" dirty="0">
                <a:latin typeface="Courier"/>
                <a:cs typeface="Courier"/>
              </a:rPr>
              <a:t>() + </a:t>
            </a:r>
            <a:r>
              <a:rPr lang="en-US" sz="1200" dirty="0">
                <a:latin typeface="Courier"/>
                <a:cs typeface="Courier"/>
              </a:rPr>
              <a:t>   	</a:t>
            </a:r>
            <a:r>
              <a:rPr lang="en-US" sz="1200" dirty="0" err="1">
                <a:latin typeface="Courier"/>
                <a:cs typeface="Courier"/>
              </a:rPr>
              <a:t>AppConfUtils.getEnvironment</a:t>
            </a:r>
            <a:r>
              <a:rPr lang="en-US" sz="1200" dirty="0">
                <a:latin typeface="Courier"/>
                <a:cs typeface="Courier"/>
              </a:rPr>
              <a:t>() + ".xml"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ApplicationContext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context = </a:t>
            </a:r>
          </a:p>
          <a:p>
            <a:r>
              <a:rPr lang="en-US" sz="1200" dirty="0">
                <a:latin typeface="Courier"/>
                <a:cs typeface="Courier"/>
              </a:rPr>
              <a:t>    	    	  new </a:t>
            </a:r>
            <a:r>
              <a:rPr lang="en-US" sz="1200" dirty="0" err="1">
                <a:latin typeface="Courier"/>
                <a:cs typeface="Courier"/>
              </a:rPr>
              <a:t>ClassPathXmlApplicationContext</a:t>
            </a:r>
            <a:r>
              <a:rPr lang="en-US" sz="1200" dirty="0">
                <a:latin typeface="Courier"/>
                <a:cs typeface="Courier"/>
              </a:rPr>
              <a:t>(new </a:t>
            </a:r>
            <a:r>
              <a:rPr lang="en-US" sz="1200" dirty="0" smtClean="0">
                <a:latin typeface="Courier"/>
                <a:cs typeface="Courier"/>
              </a:rPr>
              <a:t>	String</a:t>
            </a:r>
            <a:r>
              <a:rPr lang="en-US" sz="1200" dirty="0">
                <a:latin typeface="Courier"/>
                <a:cs typeface="Courier"/>
              </a:rPr>
              <a:t>[] {</a:t>
            </a:r>
            <a:r>
              <a:rPr lang="en-US" sz="1200" dirty="0" err="1">
                <a:latin typeface="Courier"/>
                <a:cs typeface="Courier"/>
              </a:rPr>
              <a:t>springContextFile</a:t>
            </a:r>
            <a:r>
              <a:rPr lang="en-US" sz="1200" dirty="0">
                <a:latin typeface="Courier"/>
                <a:cs typeface="Courier"/>
              </a:rPr>
              <a:t>})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EnvironmentProperties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envProperties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= 	(</a:t>
            </a:r>
            <a:r>
              <a:rPr lang="en-US" sz="1200" dirty="0" err="1">
                <a:latin typeface="Courier"/>
                <a:cs typeface="Courier"/>
              </a:rPr>
              <a:t>EnvironmentProperties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err="1">
                <a:latin typeface="Courier"/>
                <a:cs typeface="Courier"/>
              </a:rPr>
              <a:t>context.getBean</a:t>
            </a:r>
            <a:r>
              <a:rPr lang="en-US" sz="1200" dirty="0">
                <a:latin typeface="Courier"/>
                <a:cs typeface="Courier"/>
              </a:rPr>
              <a:t>("</a:t>
            </a:r>
            <a:r>
              <a:rPr lang="en-US" sz="1200" dirty="0" err="1">
                <a:latin typeface="Courier"/>
                <a:cs typeface="Courier"/>
              </a:rPr>
              <a:t>EnvBean</a:t>
            </a:r>
            <a:r>
              <a:rPr lang="en-US" sz="1200" dirty="0">
                <a:latin typeface="Courier"/>
                <a:cs typeface="Courier"/>
              </a:rPr>
              <a:t>")</a:t>
            </a:r>
            <a:r>
              <a:rPr lang="en-US" sz="1200" dirty="0"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ScenarioContext.current.put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EnvironmentProperties.ENV_PROPERTIES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envProperties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400" dirty="0"/>
              <a:t>    	</a:t>
            </a:r>
          </a:p>
          <a:p>
            <a:r>
              <a:rPr lang="en-US" sz="1400" dirty="0"/>
              <a:t>    	</a:t>
            </a:r>
            <a:endParaRPr lang="en-US" sz="1400" dirty="0"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512" y="1528226"/>
            <a:ext cx="3543300" cy="453390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7404552" y="1466850"/>
            <a:ext cx="3945174" cy="2509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63266" y="3646913"/>
            <a:ext cx="4030256" cy="240872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0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99597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524303" y="2165592"/>
            <a:ext cx="484632" cy="389819"/>
          </a:xfrm>
          <a:prstGeom prst="downArrow">
            <a:avLst>
              <a:gd name="adj1" fmla="val 35025"/>
              <a:gd name="adj2" fmla="val 500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524315" y="4734659"/>
            <a:ext cx="484632" cy="469285"/>
          </a:xfrm>
          <a:prstGeom prst="downArrow">
            <a:avLst>
              <a:gd name="adj1" fmla="val 35025"/>
              <a:gd name="adj2" fmla="val 500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Multi-Environment Configuration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37" y="1273253"/>
            <a:ext cx="7952232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	&lt;bean id="</a:t>
            </a:r>
            <a:r>
              <a:rPr lang="en-US" sz="1200" dirty="0" err="1">
                <a:latin typeface="Courier"/>
                <a:cs typeface="Courier"/>
              </a:rPr>
              <a:t>EnvBean</a:t>
            </a:r>
            <a:r>
              <a:rPr lang="en-US" sz="1200" dirty="0">
                <a:latin typeface="Courier"/>
                <a:cs typeface="Courier"/>
              </a:rPr>
              <a:t>" class="</a:t>
            </a:r>
            <a:r>
              <a:rPr lang="en-US" sz="1200" dirty="0" err="1">
                <a:latin typeface="Courier"/>
                <a:cs typeface="Courier"/>
              </a:rPr>
              <a:t>com.sapient.libs.EnvironmentProperties</a:t>
            </a:r>
            <a:r>
              <a:rPr lang="en-US" sz="1200" dirty="0">
                <a:latin typeface="Courier"/>
                <a:cs typeface="Courier"/>
              </a:rPr>
              <a:t>"&gt;</a:t>
            </a:r>
          </a:p>
          <a:p>
            <a:r>
              <a:rPr lang="en-US" sz="1200" dirty="0">
                <a:latin typeface="Courier"/>
                <a:cs typeface="Courier"/>
              </a:rPr>
              <a:t>		&lt;property name="</a:t>
            </a:r>
            <a:r>
              <a:rPr lang="en-US" sz="1200" dirty="0" err="1">
                <a:latin typeface="Courier"/>
                <a:cs typeface="Courier"/>
              </a:rPr>
              <a:t>calculatorHomeUrl</a:t>
            </a:r>
            <a:r>
              <a:rPr lang="en-US" sz="1200" dirty="0">
                <a:latin typeface="Courier"/>
                <a:cs typeface="Courier"/>
              </a:rPr>
              <a:t>" value</a:t>
            </a:r>
            <a:r>
              <a:rPr lang="en-US" sz="1200" dirty="0" smtClean="0">
                <a:latin typeface="Courier"/>
                <a:cs typeface="Courier"/>
              </a:rPr>
              <a:t>="http</a:t>
            </a:r>
            <a:r>
              <a:rPr lang="en-US" sz="1200" dirty="0">
                <a:latin typeface="Courier"/>
                <a:cs typeface="Courier"/>
              </a:rPr>
              <a:t>://</a:t>
            </a:r>
            <a:r>
              <a:rPr lang="en-US" sz="1200" dirty="0" err="1" smtClean="0">
                <a:latin typeface="Courier"/>
                <a:cs typeface="Courier"/>
              </a:rPr>
              <a:t>www.calculator.net</a:t>
            </a:r>
            <a:r>
              <a:rPr lang="en-US" sz="1200" dirty="0" smtClean="0">
                <a:latin typeface="Courier"/>
                <a:cs typeface="Courier"/>
              </a:rPr>
              <a:t>" /&gt;</a:t>
            </a: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>
                <a:latin typeface="Courier"/>
                <a:cs typeface="Courier"/>
              </a:rPr>
              <a:t>/bean</a:t>
            </a:r>
            <a:r>
              <a:rPr lang="en-US" sz="1200" dirty="0" smtClean="0">
                <a:latin typeface="Courier"/>
                <a:cs typeface="Courier"/>
              </a:rPr>
              <a:t>&gt;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037" y="2555411"/>
            <a:ext cx="7952232" cy="21236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public class </a:t>
            </a:r>
            <a:r>
              <a:rPr lang="en-US" sz="1200" dirty="0" err="1" smtClean="0">
                <a:latin typeface="Courier"/>
                <a:cs typeface="Courier"/>
              </a:rPr>
              <a:t>EnvironmentProperties</a:t>
            </a:r>
            <a:r>
              <a:rPr lang="en-US" sz="1200" dirty="0" smtClean="0">
                <a:latin typeface="Courier"/>
                <a:cs typeface="Courier"/>
              </a:rPr>
              <a:t> {</a:t>
            </a:r>
          </a:p>
          <a:p>
            <a:r>
              <a:rPr lang="en-US" sz="1200" dirty="0"/>
              <a:t>	</a:t>
            </a:r>
            <a:r>
              <a:rPr lang="en-US" sz="1200" dirty="0">
                <a:latin typeface="Courier"/>
                <a:cs typeface="Courier"/>
              </a:rPr>
              <a:t>private String </a:t>
            </a:r>
            <a:r>
              <a:rPr lang="en-US" sz="1200" dirty="0" err="1">
                <a:latin typeface="Courier"/>
                <a:cs typeface="Courier"/>
              </a:rPr>
              <a:t>calculatorHomeUrl</a:t>
            </a:r>
            <a:r>
              <a:rPr lang="en-US" sz="1200" dirty="0">
                <a:latin typeface="Courier"/>
                <a:cs typeface="Courier"/>
              </a:rPr>
              <a:t>;	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	public void </a:t>
            </a:r>
            <a:r>
              <a:rPr lang="en-US" sz="1200" dirty="0" err="1">
                <a:latin typeface="Courier"/>
                <a:cs typeface="Courier"/>
              </a:rPr>
              <a:t>setCalculatorHomeUrl</a:t>
            </a:r>
            <a:r>
              <a:rPr lang="en-US" sz="1200" dirty="0">
                <a:latin typeface="Courier"/>
                <a:cs typeface="Courier"/>
              </a:rPr>
              <a:t>(String </a:t>
            </a:r>
            <a:r>
              <a:rPr lang="en-US" sz="1200" dirty="0" err="1">
                <a:latin typeface="Courier"/>
                <a:cs typeface="Courier"/>
              </a:rPr>
              <a:t>calculatorHomeUrl</a:t>
            </a:r>
            <a:r>
              <a:rPr lang="en-US" sz="1200" dirty="0">
                <a:latin typeface="Courier"/>
                <a:cs typeface="Courier"/>
              </a:rPr>
              <a:t>) {</a:t>
            </a:r>
          </a:p>
          <a:p>
            <a:r>
              <a:rPr lang="en-US" sz="1200" dirty="0">
                <a:latin typeface="Courier"/>
                <a:cs typeface="Courier"/>
              </a:rPr>
              <a:t>		</a:t>
            </a:r>
            <a:r>
              <a:rPr lang="en-US" sz="1200" dirty="0" err="1">
                <a:latin typeface="Courier"/>
                <a:cs typeface="Courier"/>
              </a:rPr>
              <a:t>this.calculatorHomeUrl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calculatorHomeUrl</a:t>
            </a:r>
            <a:r>
              <a:rPr lang="en-US" sz="1200" dirty="0"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r>
              <a:rPr lang="en-US" sz="1200" dirty="0">
                <a:latin typeface="Courier"/>
                <a:cs typeface="Courier"/>
              </a:rPr>
              <a:t>	</a:t>
            </a:r>
          </a:p>
          <a:p>
            <a:r>
              <a:rPr lang="en-US" sz="1200" dirty="0">
                <a:latin typeface="Courier"/>
                <a:cs typeface="Courier"/>
              </a:rPr>
              <a:t>	public String </a:t>
            </a:r>
            <a:r>
              <a:rPr lang="en-US" sz="1200" dirty="0" err="1">
                <a:latin typeface="Courier"/>
                <a:cs typeface="Courier"/>
              </a:rPr>
              <a:t>getCalculatorHomeUrl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		return </a:t>
            </a:r>
            <a:r>
              <a:rPr lang="en-US" sz="1200" dirty="0" err="1">
                <a:latin typeface="Courier"/>
                <a:cs typeface="Courier"/>
              </a:rPr>
              <a:t>calculatorHomeUrl</a:t>
            </a:r>
            <a:r>
              <a:rPr lang="en-US" sz="1200" dirty="0"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037" y="5187011"/>
            <a:ext cx="7952232" cy="1046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200" dirty="0" err="1" smtClean="0">
                <a:latin typeface="Courier"/>
                <a:cs typeface="Courier"/>
              </a:rPr>
              <a:t>EnvironmentProperties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env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env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= (</a:t>
            </a:r>
            <a:r>
              <a:rPr lang="en-US" sz="1200" dirty="0" err="1">
                <a:latin typeface="Courier"/>
                <a:cs typeface="Courier"/>
              </a:rPr>
              <a:t>EnvironmentProperties</a:t>
            </a:r>
            <a:r>
              <a:rPr lang="en-US" sz="1200" dirty="0" smtClean="0">
                <a:latin typeface="Courier"/>
                <a:cs typeface="Courier"/>
              </a:rPr>
              <a:t>)	   									  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		</a:t>
            </a:r>
            <a:r>
              <a:rPr lang="en-US" sz="1200" dirty="0" err="1" smtClean="0">
                <a:latin typeface="Courier"/>
                <a:cs typeface="Courier"/>
              </a:rPr>
              <a:t>ScenarioContext.current.get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EnvironmentProperties.ENV_PROPERTIES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  <a:endParaRPr lang="en-US" sz="1200" b="1" i="1" dirty="0"/>
          </a:p>
          <a:p>
            <a:r>
              <a:rPr lang="en-US" sz="1200" dirty="0" smtClean="0">
                <a:latin typeface="Courier"/>
                <a:cs typeface="Courier"/>
              </a:rPr>
              <a:t>String </a:t>
            </a:r>
            <a:r>
              <a:rPr lang="en-US" sz="1200" dirty="0" err="1" smtClean="0">
                <a:latin typeface="Courier"/>
                <a:cs typeface="Courier"/>
              </a:rPr>
              <a:t>calculatorHomeUrl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dirty="0" err="1" smtClean="0">
                <a:latin typeface="Courier"/>
                <a:cs typeface="Courier"/>
              </a:rPr>
              <a:t>env.getCalculatorHomeUrl</a:t>
            </a:r>
            <a:r>
              <a:rPr lang="en-US" sz="1200" dirty="0" smtClean="0">
                <a:latin typeface="Courier"/>
                <a:cs typeface="Courier"/>
              </a:rPr>
              <a:t>();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8593129" y="1309944"/>
            <a:ext cx="1506937" cy="471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Wingdings" charset="0"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265113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4381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6032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776288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dirty="0" smtClean="0">
                <a:solidFill>
                  <a:schemeClr val="tx1"/>
                </a:solidFill>
              </a:rPr>
              <a:t>ev1.</a:t>
            </a:r>
            <a:r>
              <a:rPr lang="en-US" sz="1600" dirty="0" smtClean="0">
                <a:solidFill>
                  <a:schemeClr val="tx1"/>
                </a:solidFill>
              </a:rPr>
              <a:t>xml</a:t>
            </a:r>
            <a:endParaRPr lang="en-US" sz="1600" dirty="0" smtClean="0">
              <a:solidFill>
                <a:schemeClr val="tx1"/>
              </a:solidFill>
              <a:hlinkClick r:id="rId3"/>
            </a:endParaRPr>
          </a:p>
          <a:p>
            <a:pPr lvl="2"/>
            <a:endParaRPr lang="en-US" sz="1600" dirty="0" smtClean="0">
              <a:solidFill>
                <a:schemeClr val="tx1"/>
              </a:solidFill>
              <a:hlinkClick r:id="rId3"/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593129" y="2575471"/>
            <a:ext cx="2971383" cy="471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Wingdings" charset="0"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265113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4381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6032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776288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 err="1" smtClean="0">
                <a:solidFill>
                  <a:schemeClr val="tx1"/>
                </a:solidFill>
              </a:rPr>
              <a:t>EnvironmentProperties.java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/>
            <a:endParaRPr lang="en-US" sz="1600" dirty="0" smtClean="0">
              <a:solidFill>
                <a:schemeClr val="tx1"/>
              </a:solidFill>
              <a:hlinkClick r:id="rId3"/>
            </a:endParaRPr>
          </a:p>
          <a:p>
            <a:pPr lvl="2"/>
            <a:endParaRPr lang="en-US" sz="1600" dirty="0" smtClean="0">
              <a:solidFill>
                <a:schemeClr val="tx1"/>
              </a:solidFill>
              <a:hlinkClick r:id="rId3"/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8593129" y="5241407"/>
            <a:ext cx="3267851" cy="471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Wingdings" charset="0"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265113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4381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6032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776288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 smtClean="0">
                <a:solidFill>
                  <a:schemeClr val="tx1"/>
                </a:solidFill>
              </a:rPr>
              <a:t>Test application code (Java)</a:t>
            </a:r>
          </a:p>
          <a:p>
            <a:pPr lvl="2"/>
            <a:endParaRPr lang="en-US" sz="1600" dirty="0" smtClean="0">
              <a:solidFill>
                <a:schemeClr val="tx1"/>
              </a:solidFill>
              <a:hlinkClick r:id="rId3"/>
            </a:endParaRPr>
          </a:p>
          <a:p>
            <a:pPr lvl="2"/>
            <a:endParaRPr lang="en-US" sz="1600" dirty="0" smtClean="0">
              <a:solidFill>
                <a:schemeClr val="tx1"/>
              </a:solidFill>
              <a:hlinkClick r:id="rId3"/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4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</a:pPr>
            <a:r>
              <a:rPr lang="en-US" i="0" dirty="0" smtClean="0"/>
              <a:t>Go deeper</a:t>
            </a:r>
          </a:p>
          <a:p>
            <a:pPr lvl="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</a:pPr>
            <a:r>
              <a:rPr lang="en-US" i="0" dirty="0" smtClean="0"/>
              <a:t>Understand lessons learned and patterns from past projects</a:t>
            </a:r>
          </a:p>
          <a:p>
            <a:pPr lvl="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</a:pPr>
            <a:r>
              <a:rPr lang="en-US" i="0" dirty="0" smtClean="0"/>
              <a:t>Prepare to assume the role of Automation Engineer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</a:t>
            </a:r>
            <a:br>
              <a:rPr lang="en-US" dirty="0" smtClean="0"/>
            </a:br>
            <a:r>
              <a:rPr lang="en-US" dirty="0" smtClean="0"/>
              <a:t>Module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0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99597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524315" y="4277468"/>
            <a:ext cx="484632" cy="469285"/>
          </a:xfrm>
          <a:prstGeom prst="downArrow">
            <a:avLst>
              <a:gd name="adj1" fmla="val 35025"/>
              <a:gd name="adj2" fmla="val 500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Multi-Environment </a:t>
            </a:r>
            <a:r>
              <a:rPr lang="en-US" dirty="0" smtClean="0"/>
              <a:t>Configuration : System 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199" y="1343810"/>
            <a:ext cx="7952232" cy="286232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	&lt;bean id="</a:t>
            </a:r>
            <a:r>
              <a:rPr lang="en-US" sz="1200" dirty="0" err="1">
                <a:latin typeface="Courier"/>
                <a:cs typeface="Courier"/>
              </a:rPr>
              <a:t>systemPrereqs</a:t>
            </a:r>
            <a:r>
              <a:rPr lang="en-US" sz="1200" dirty="0">
                <a:latin typeface="Courier"/>
                <a:cs typeface="Courier"/>
              </a:rPr>
              <a:t>"</a:t>
            </a:r>
          </a:p>
          <a:p>
            <a:r>
              <a:rPr lang="en-US" sz="1200" dirty="0">
                <a:latin typeface="Courier"/>
                <a:cs typeface="Courier"/>
              </a:rPr>
              <a:t>	    class="org.springframework.beans.factory.config.MethodInvokingFactoryBean"&gt;</a:t>
            </a:r>
          </a:p>
          <a:p>
            <a:r>
              <a:rPr lang="en-US" sz="1200" dirty="0">
                <a:latin typeface="Courier"/>
                <a:cs typeface="Courier"/>
              </a:rPr>
              <a:t>	    &lt;property name="</a:t>
            </a:r>
            <a:r>
              <a:rPr lang="en-US" sz="1200" dirty="0" err="1">
                <a:latin typeface="Courier"/>
                <a:cs typeface="Courier"/>
              </a:rPr>
              <a:t>targetObject</a:t>
            </a:r>
            <a:r>
              <a:rPr lang="en-US" sz="1200" dirty="0">
                <a:latin typeface="Courier"/>
                <a:cs typeface="Courier"/>
              </a:rPr>
              <a:t>" value="#{@</a:t>
            </a:r>
            <a:r>
              <a:rPr lang="en-US" sz="1200" dirty="0" err="1">
                <a:latin typeface="Courier"/>
                <a:cs typeface="Courier"/>
              </a:rPr>
              <a:t>systemProperties</a:t>
            </a:r>
            <a:r>
              <a:rPr lang="en-US" sz="1200" dirty="0">
                <a:latin typeface="Courier"/>
                <a:cs typeface="Courier"/>
              </a:rPr>
              <a:t>}" /&gt;</a:t>
            </a:r>
          </a:p>
          <a:p>
            <a:r>
              <a:rPr lang="en-US" sz="1200" dirty="0">
                <a:latin typeface="Courier"/>
                <a:cs typeface="Courier"/>
              </a:rPr>
              <a:t>	    &lt;property name="</a:t>
            </a:r>
            <a:r>
              <a:rPr lang="en-US" sz="1200" dirty="0" err="1">
                <a:latin typeface="Courier"/>
                <a:cs typeface="Courier"/>
              </a:rPr>
              <a:t>targetMethod</a:t>
            </a:r>
            <a:r>
              <a:rPr lang="en-US" sz="1200" dirty="0">
                <a:latin typeface="Courier"/>
                <a:cs typeface="Courier"/>
              </a:rPr>
              <a:t>" value="</a:t>
            </a:r>
            <a:r>
              <a:rPr lang="en-US" sz="1200" dirty="0" err="1">
                <a:latin typeface="Courier"/>
                <a:cs typeface="Courier"/>
              </a:rPr>
              <a:t>putAll</a:t>
            </a:r>
            <a:r>
              <a:rPr lang="en-US" sz="1200" dirty="0">
                <a:latin typeface="Courier"/>
                <a:cs typeface="Courier"/>
              </a:rPr>
              <a:t>" /&gt;</a:t>
            </a:r>
          </a:p>
          <a:p>
            <a:r>
              <a:rPr lang="en-US" sz="1200" dirty="0">
                <a:latin typeface="Courier"/>
                <a:cs typeface="Courier"/>
              </a:rPr>
              <a:t>	    &lt;property name="arguments"&gt;</a:t>
            </a:r>
          </a:p>
          <a:p>
            <a:r>
              <a:rPr lang="en-US" sz="1200" dirty="0">
                <a:latin typeface="Courier"/>
                <a:cs typeface="Courier"/>
              </a:rPr>
              <a:t>	        &lt;!-- The new Properties --&gt;</a:t>
            </a:r>
          </a:p>
          <a:p>
            <a:r>
              <a:rPr lang="en-US" sz="1200" dirty="0">
                <a:latin typeface="Courier"/>
                <a:cs typeface="Courier"/>
              </a:rPr>
              <a:t>	        &lt;</a:t>
            </a:r>
            <a:r>
              <a:rPr lang="en-US" sz="1200" dirty="0" err="1">
                <a:latin typeface="Courier"/>
                <a:cs typeface="Courier"/>
              </a:rPr>
              <a:t>util:properties</a:t>
            </a:r>
            <a:r>
              <a:rPr lang="en-US" sz="1200" dirty="0"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	            &lt;prop key="browser"&gt;</a:t>
            </a:r>
            <a:r>
              <a:rPr lang="en-US" sz="1200" dirty="0" err="1">
                <a:latin typeface="Courier"/>
                <a:cs typeface="Courier"/>
              </a:rPr>
              <a:t>firefox</a:t>
            </a:r>
            <a:r>
              <a:rPr lang="en-US" sz="1200" dirty="0">
                <a:latin typeface="Courier"/>
                <a:cs typeface="Courier"/>
              </a:rPr>
              <a:t>&lt;/prop&gt;</a:t>
            </a:r>
          </a:p>
          <a:p>
            <a:r>
              <a:rPr lang="en-US" sz="1200" dirty="0">
                <a:latin typeface="Courier"/>
                <a:cs typeface="Courier"/>
              </a:rPr>
              <a:t>	            &lt;prop key="</a:t>
            </a:r>
            <a:r>
              <a:rPr lang="en-US" sz="1200" dirty="0" err="1">
                <a:latin typeface="Courier"/>
                <a:cs typeface="Courier"/>
              </a:rPr>
              <a:t>seleniumHub</a:t>
            </a:r>
            <a:r>
              <a:rPr lang="en-US" sz="1200" dirty="0">
                <a:latin typeface="Courier"/>
                <a:cs typeface="Courier"/>
              </a:rPr>
              <a:t>"&gt;</a:t>
            </a:r>
            <a:r>
              <a:rPr lang="en-US" sz="1200" dirty="0" err="1">
                <a:latin typeface="Courier"/>
                <a:cs typeface="Courier"/>
              </a:rPr>
              <a:t>localhost</a:t>
            </a:r>
            <a:r>
              <a:rPr lang="en-US" sz="1200" dirty="0">
                <a:latin typeface="Courier"/>
                <a:cs typeface="Courier"/>
              </a:rPr>
              <a:t>&lt;/prop&gt;</a:t>
            </a:r>
          </a:p>
          <a:p>
            <a:r>
              <a:rPr lang="nl-NL" sz="1200" dirty="0">
                <a:latin typeface="Courier"/>
                <a:cs typeface="Courier"/>
              </a:rPr>
              <a:t>	            &lt;prop </a:t>
            </a:r>
            <a:r>
              <a:rPr lang="nl-NL" sz="1200" dirty="0" err="1">
                <a:latin typeface="Courier"/>
                <a:cs typeface="Courier"/>
              </a:rPr>
              <a:t>key</a:t>
            </a:r>
            <a:r>
              <a:rPr lang="nl-NL" sz="1200" dirty="0">
                <a:latin typeface="Courier"/>
                <a:cs typeface="Courier"/>
              </a:rPr>
              <a:t>="</a:t>
            </a:r>
            <a:r>
              <a:rPr lang="nl-NL" sz="1200" dirty="0" err="1">
                <a:latin typeface="Courier"/>
                <a:cs typeface="Courier"/>
              </a:rPr>
              <a:t>seleniumHubPort</a:t>
            </a:r>
            <a:r>
              <a:rPr lang="nl-NL" sz="1200" dirty="0">
                <a:latin typeface="Courier"/>
                <a:cs typeface="Courier"/>
              </a:rPr>
              <a:t>"&gt;4567&lt;/prop&gt;</a:t>
            </a:r>
          </a:p>
          <a:p>
            <a:r>
              <a:rPr lang="en-US" sz="1200" dirty="0">
                <a:latin typeface="Courier"/>
                <a:cs typeface="Courier"/>
              </a:rPr>
              <a:t>	        &lt;/</a:t>
            </a:r>
            <a:r>
              <a:rPr lang="en-US" sz="1200" dirty="0" err="1">
                <a:latin typeface="Courier"/>
                <a:cs typeface="Courier"/>
              </a:rPr>
              <a:t>util:properties</a:t>
            </a:r>
            <a:r>
              <a:rPr lang="en-US" sz="1200" dirty="0"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	    &lt;/property&gt;</a:t>
            </a:r>
          </a:p>
          <a:p>
            <a:r>
              <a:rPr lang="en-US" sz="1200" dirty="0">
                <a:latin typeface="Courier"/>
                <a:cs typeface="Courier"/>
              </a:rPr>
              <a:t>	&lt;/bean&gt;	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037" y="4780619"/>
            <a:ext cx="795223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String </a:t>
            </a:r>
            <a:r>
              <a:rPr lang="en-US" sz="1200" dirty="0" smtClean="0">
                <a:latin typeface="Courier"/>
                <a:cs typeface="Courier"/>
              </a:rPr>
              <a:t>browser = </a:t>
            </a:r>
            <a:r>
              <a:rPr lang="en-US" sz="1200" dirty="0" err="1">
                <a:latin typeface="Courier"/>
                <a:cs typeface="Courier"/>
              </a:rPr>
              <a:t>System.getProperty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smtClean="0">
                <a:latin typeface="Courier"/>
                <a:cs typeface="Courier"/>
              </a:rPr>
              <a:t>“browser”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r>
              <a:rPr lang="en-US" sz="1200" dirty="0" smtClean="0">
                <a:latin typeface="Courier"/>
                <a:cs typeface="Courier"/>
              </a:rPr>
              <a:t>String </a:t>
            </a:r>
            <a:r>
              <a:rPr lang="en-US" sz="1200" dirty="0" err="1">
                <a:latin typeface="Courier"/>
                <a:cs typeface="Courier"/>
              </a:rPr>
              <a:t>seleniumHub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System.getProperty</a:t>
            </a:r>
            <a:r>
              <a:rPr lang="en-US" sz="1200" dirty="0">
                <a:latin typeface="Courier"/>
                <a:cs typeface="Courier"/>
              </a:rPr>
              <a:t>(“</a:t>
            </a:r>
            <a:r>
              <a:rPr lang="en-US" sz="1200" dirty="0" err="1">
                <a:latin typeface="Courier"/>
                <a:cs typeface="Courier"/>
              </a:rPr>
              <a:t>seleniumHub</a:t>
            </a:r>
            <a:r>
              <a:rPr lang="en-US" sz="1200" dirty="0">
                <a:latin typeface="Courier"/>
                <a:cs typeface="Courier"/>
              </a:rPr>
              <a:t>”);</a:t>
            </a:r>
          </a:p>
          <a:p>
            <a:r>
              <a:rPr lang="en-US" sz="1200" dirty="0" smtClean="0">
                <a:latin typeface="Courier"/>
                <a:cs typeface="Courier"/>
              </a:rPr>
              <a:t>String </a:t>
            </a:r>
            <a:r>
              <a:rPr lang="en-US" sz="1200" dirty="0">
                <a:latin typeface="Courier"/>
                <a:cs typeface="Courier"/>
              </a:rPr>
              <a:t>port = </a:t>
            </a:r>
            <a:r>
              <a:rPr lang="en-US" sz="1200" dirty="0" err="1">
                <a:latin typeface="Courier"/>
                <a:cs typeface="Courier"/>
              </a:rPr>
              <a:t>System.getProperty</a:t>
            </a:r>
            <a:r>
              <a:rPr lang="en-US" sz="1200" dirty="0">
                <a:latin typeface="Courier"/>
                <a:cs typeface="Courier"/>
              </a:rPr>
              <a:t>(“”);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8593129" y="1309944"/>
            <a:ext cx="1506937" cy="471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Wingdings" charset="0"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265113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4381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6032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776288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dirty="0" smtClean="0">
                <a:solidFill>
                  <a:schemeClr val="tx1"/>
                </a:solidFill>
              </a:rPr>
              <a:t>ev1.</a:t>
            </a:r>
            <a:r>
              <a:rPr lang="en-US" sz="1600" dirty="0" smtClean="0">
                <a:solidFill>
                  <a:schemeClr val="tx1"/>
                </a:solidFill>
              </a:rPr>
              <a:t>xml</a:t>
            </a:r>
            <a:endParaRPr lang="en-US" sz="1600" dirty="0" smtClean="0">
              <a:solidFill>
                <a:schemeClr val="tx1"/>
              </a:solidFill>
              <a:hlinkClick r:id="rId3"/>
            </a:endParaRPr>
          </a:p>
          <a:p>
            <a:pPr lvl="2"/>
            <a:endParaRPr lang="en-US" sz="1600" dirty="0" smtClean="0">
              <a:solidFill>
                <a:schemeClr val="tx1"/>
              </a:solidFill>
              <a:hlinkClick r:id="rId3"/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8593129" y="4835015"/>
            <a:ext cx="3267851" cy="471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Wingdings" charset="0"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265113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4381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6032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776288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 smtClean="0">
                <a:solidFill>
                  <a:schemeClr val="tx1"/>
                </a:solidFill>
              </a:rPr>
              <a:t>Test application code (Java)</a:t>
            </a:r>
          </a:p>
          <a:p>
            <a:pPr lvl="2"/>
            <a:endParaRPr lang="en-US" sz="1600" dirty="0" smtClean="0">
              <a:solidFill>
                <a:schemeClr val="tx1"/>
              </a:solidFill>
              <a:hlinkClick r:id="rId3"/>
            </a:endParaRPr>
          </a:p>
          <a:p>
            <a:pPr lvl="2"/>
            <a:endParaRPr lang="en-US" sz="1600" dirty="0" smtClean="0">
              <a:solidFill>
                <a:schemeClr val="tx1"/>
              </a:solidFill>
              <a:hlinkClick r:id="rId3"/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20"/>
          <p:cNvSpPr/>
          <p:nvPr/>
        </p:nvSpPr>
        <p:spPr>
          <a:xfrm>
            <a:off x="5846580" y="2372850"/>
            <a:ext cx="484632" cy="429174"/>
          </a:xfrm>
          <a:prstGeom prst="downArrow">
            <a:avLst>
              <a:gd name="adj1" fmla="val 35025"/>
              <a:gd name="adj2" fmla="val 50000"/>
            </a:avLst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Healthy Gherkin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Practices: Multi-Environment Configuration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5832" y="1753296"/>
            <a:ext cx="10958680" cy="707886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Given user “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jdoe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” with password “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mysecretpassword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” is logged into “https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://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tools.sapient.com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jira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/rest/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api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/” 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887" y="2802024"/>
            <a:ext cx="10958680" cy="492442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Given user is logged into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Jira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3182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Configuration Code Walk-Through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012047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File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2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4503138" y="3934952"/>
            <a:ext cx="600853" cy="1243779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is a key testing component</a:t>
            </a:r>
          </a:p>
          <a:p>
            <a:r>
              <a:rPr lang="en-US" dirty="0" smtClean="0"/>
              <a:t>Check-in to SVN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/main/resources/data is the root directory in &lt;data&gt; project</a:t>
            </a:r>
          </a:p>
          <a:p>
            <a:r>
              <a:rPr lang="en-US" dirty="0" smtClean="0"/>
              <a:t>Add directories under data root as needed to organize and structure the data files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2509" y="4867723"/>
            <a:ext cx="5486388" cy="492442"/>
          </a:xfrm>
          <a:prstGeom prst="rect">
            <a:avLst/>
          </a:prstGeom>
          <a:solidFill>
            <a:srgbClr val="008000"/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SOAP, Web Services, Rest, Topics, Queues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648833" y="3689707"/>
            <a:ext cx="600853" cy="1179491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508" y="3504066"/>
            <a:ext cx="2572336" cy="43088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XML, JSON, CSV, TXT</a:t>
            </a:r>
            <a:endParaRPr lang="en-US" sz="1600" dirty="0">
              <a:latin typeface="+mn-lt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6560" y="3504066"/>
            <a:ext cx="2572336" cy="43088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XML, JSON, CSV, TXT</a:t>
            </a:r>
            <a:endParaRPr lang="en-US" sz="1600" dirty="0">
              <a:latin typeface="+mn-lt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630" r="3138" b="2748"/>
          <a:stretch/>
        </p:blipFill>
        <p:spPr>
          <a:xfrm>
            <a:off x="7529313" y="1322888"/>
            <a:ext cx="3456702" cy="295615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7299387" y="1322888"/>
            <a:ext cx="3945174" cy="17518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4305" y="2790018"/>
            <a:ext cx="4030256" cy="240872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3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Using Data: File to File Approach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887" y="1414700"/>
            <a:ext cx="7789496" cy="1277273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: Creation of JIRA 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Issue without assignment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  Given user is logged into JIRA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  When user 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creates 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the issue with 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JSON 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as "</a:t>
            </a:r>
            <a:r>
              <a:rPr lang="en-US" sz="1300" dirty="0" err="1" smtClean="0">
                <a:solidFill>
                  <a:schemeClr val="bg1"/>
                </a:solidFill>
                <a:latin typeface="Courier"/>
                <a:cs typeface="Courier"/>
              </a:rPr>
              <a:t>createIssueNoAssignment.json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  Then 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validate JIRA issue creation response is “</a:t>
            </a:r>
            <a:r>
              <a:rPr lang="en-US" sz="1300" dirty="0" err="1" smtClean="0">
                <a:solidFill>
                  <a:schemeClr val="bg1"/>
                </a:solidFill>
                <a:latin typeface="Courier"/>
                <a:cs typeface="Courier"/>
              </a:rPr>
              <a:t>issueNoAssignment_exectedResults.json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”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887" y="3073779"/>
            <a:ext cx="7789496" cy="1200329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: Creation of JIRA 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Issue with assignment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Given user is logged into JIRA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When user 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creates 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the issue with 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JSON as "</a:t>
            </a:r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createIssueWithAssignment.json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Then 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validate JIRA issue creation response is “</a:t>
            </a:r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issueWithAssignment_exectedResults.json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”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887" y="4734850"/>
            <a:ext cx="7789496" cy="507831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Creation of JIRA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Issue with assignment but no due date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999" y="5334682"/>
            <a:ext cx="7774384" cy="507831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Creation of JIRA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Issue without assignment and no due date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42883" y="1414700"/>
            <a:ext cx="2921630" cy="513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charset="2"/>
              <a:buChar char="§"/>
            </a:pPr>
            <a:r>
              <a:rPr lang="en-US" dirty="0">
                <a:solidFill>
                  <a:srgbClr val="5C5C5C"/>
                </a:solidFill>
                <a:latin typeface="+mn-lt"/>
              </a:rPr>
              <a:t>Use different flat files for each scenario</a:t>
            </a:r>
          </a:p>
          <a:p>
            <a:pPr marL="285750" indent="-285750"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charset="2"/>
              <a:buChar char="§"/>
            </a:pPr>
            <a:r>
              <a:rPr lang="en-US" dirty="0">
                <a:solidFill>
                  <a:srgbClr val="5C5C5C"/>
                </a:solidFill>
                <a:latin typeface="+mn-lt"/>
              </a:rPr>
              <a:t>One for send and one for expected results</a:t>
            </a:r>
          </a:p>
          <a:p>
            <a:pPr marL="285750" indent="-285750"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files per scenario can be difficult to manage and maintain</a:t>
            </a:r>
          </a:p>
          <a:p>
            <a:pPr marL="285750" indent="-285750"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Potentially thousands of files</a:t>
            </a:r>
          </a:p>
          <a:p>
            <a:pPr marL="285750" indent="-285750"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What happens in Sprint 8 when an XML or JSON schema changes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6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 files per scenario can be difficult to manage and maintain</a:t>
            </a:r>
          </a:p>
          <a:p>
            <a:r>
              <a:rPr lang="en-US" dirty="0" smtClean="0"/>
              <a:t>Potentially thousands of files</a:t>
            </a:r>
          </a:p>
          <a:p>
            <a:r>
              <a:rPr lang="en-US" dirty="0" smtClean="0"/>
              <a:t>What happens in Sprint 8 when an XML or JSON schema changes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Using Data: File to File Approach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send, use a single file and modify it per scenario </a:t>
            </a:r>
          </a:p>
          <a:p>
            <a:r>
              <a:rPr lang="en-US" dirty="0" smtClean="0"/>
              <a:t>For receive, validate specific data points of interest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Using Data: Templates (Golden files)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2496" y="2443843"/>
            <a:ext cx="10962016" cy="2646879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Creation of JIRA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Issue without assignment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Given user is logged into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JIRA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When user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creates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the issue with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JSON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as "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createIssueNoAssignment.json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” modified as follows:</a:t>
            </a:r>
          </a:p>
          <a:p>
            <a:pPr>
              <a:tabLst>
                <a:tab pos="919163" algn="l"/>
                <a:tab pos="3602038" algn="l"/>
                <a:tab pos="8802688" algn="l"/>
              </a:tabLst>
            </a:pP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|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xpath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|  value	|</a:t>
            </a:r>
          </a:p>
          <a:p>
            <a:pPr>
              <a:tabLst>
                <a:tab pos="919163" algn="l"/>
                <a:tab pos="3602038" algn="l"/>
                <a:tab pos="8802688" algn="l"/>
              </a:tabLst>
            </a:pP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|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/fields/assignee	|	|</a:t>
            </a:r>
          </a:p>
          <a:p>
            <a:pPr>
              <a:tabLst>
                <a:tab pos="919163" algn="l"/>
                <a:tab pos="3602038" algn="l"/>
                <a:tab pos="8802688" algn="l"/>
              </a:tabLst>
            </a:pP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|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/fields/summary	|  Test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Jira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issue creation without assignment	|</a:t>
            </a:r>
          </a:p>
          <a:p>
            <a:pPr>
              <a:tabLst>
                <a:tab pos="919163" algn="l"/>
                <a:tab pos="3602038" algn="l"/>
                <a:tab pos="8802688" algn="l"/>
              </a:tabLst>
            </a:pP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pPr>
              <a:tabLst>
                <a:tab pos="919163" algn="l"/>
                <a:tab pos="3602038" algn="l"/>
                <a:tab pos="8802688" algn="l"/>
              </a:tabLst>
            </a:pP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Then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validate JIRA issue creation response is as follows:</a:t>
            </a:r>
          </a:p>
          <a:p>
            <a:pPr>
              <a:tabLst>
                <a:tab pos="919163" algn="l"/>
                <a:tab pos="3602038" algn="l"/>
                <a:tab pos="8802688" algn="l"/>
              </a:tabLst>
            </a:pP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|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xpath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	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|  value	|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pPr>
              <a:tabLst>
                <a:tab pos="919163" algn="l"/>
                <a:tab pos="3602038" algn="l"/>
                <a:tab pos="8802688" algn="l"/>
              </a:tabLst>
            </a:pP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| //field/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error_message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	|  Successfully created issue	|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685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Use </a:t>
            </a:r>
            <a:r>
              <a:rPr lang="en-US" dirty="0" smtClean="0">
                <a:solidFill>
                  <a:schemeClr val="accent2"/>
                </a:solidFill>
              </a:rPr>
              <a:t>Keywords</a:t>
            </a:r>
          </a:p>
          <a:p>
            <a:r>
              <a:rPr lang="en-US" dirty="0" smtClean="0"/>
              <a:t>Improve Gherkin by mapping keywords to complex parameters</a:t>
            </a:r>
          </a:p>
          <a:p>
            <a:r>
              <a:rPr lang="en-US" dirty="0" smtClean="0"/>
              <a:t>In this example complex </a:t>
            </a:r>
            <a:r>
              <a:rPr lang="en-US" dirty="0" err="1" smtClean="0"/>
              <a:t>xpath</a:t>
            </a:r>
            <a:r>
              <a:rPr lang="en-US" dirty="0" smtClean="0"/>
              <a:t> mapped to keywords (additional code required)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Practices: Using Data: Templates (Golden files)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887" y="3031413"/>
            <a:ext cx="10969625" cy="2431435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Creation of JIRA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Issue without assignment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Given user is logged into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JIRA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When user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creates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the issue with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JSON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as "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createIssueNoAssignment.json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” modified as follows:</a:t>
            </a:r>
          </a:p>
          <a:p>
            <a:pPr>
              <a:tabLst>
                <a:tab pos="974725" algn="l"/>
                <a:tab pos="2911475" algn="l"/>
                <a:tab pos="8058150" algn="l"/>
              </a:tabLst>
            </a:pP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|  keyword	|  value	|</a:t>
            </a:r>
          </a:p>
          <a:p>
            <a:pPr lvl="1">
              <a:tabLst>
                <a:tab pos="974725" algn="l"/>
                <a:tab pos="2911475" algn="l"/>
                <a:tab pos="8058150" algn="l"/>
              </a:tabLst>
            </a:pP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	|  assignee	|	|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pPr lvl="2">
              <a:tabLst>
                <a:tab pos="974725" algn="l"/>
                <a:tab pos="2911475" algn="l"/>
                <a:tab pos="8058150" algn="l"/>
              </a:tabLst>
            </a:pP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	|  summary	|  Test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Jira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issue creation without assignment	|</a:t>
            </a:r>
          </a:p>
          <a:p>
            <a:pPr marL="409575" lvl="2">
              <a:tabLst>
                <a:tab pos="974725" algn="l"/>
                <a:tab pos="2911475" algn="l"/>
                <a:tab pos="8058150" algn="l"/>
              </a:tabLst>
            </a:pP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Then validate JIRA issue creation response is as follows:</a:t>
            </a:r>
          </a:p>
          <a:p>
            <a:pPr>
              <a:tabLst>
                <a:tab pos="974725" algn="l"/>
                <a:tab pos="2911475" algn="l"/>
                <a:tab pos="8058150" algn="l"/>
              </a:tabLst>
            </a:pP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|  keyword	|  value	|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pPr>
              <a:tabLst>
                <a:tab pos="974725" algn="l"/>
                <a:tab pos="2911475" algn="l"/>
                <a:tab pos="8058150" algn="l"/>
              </a:tabLst>
            </a:pP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	| 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error_message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	|  Successfully created issue	|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155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8FEB"/>
                </a:solidFill>
              </a:rPr>
              <a:t>Summary</a:t>
            </a:r>
          </a:p>
          <a:p>
            <a:r>
              <a:rPr lang="en-US" dirty="0" smtClean="0"/>
              <a:t>Fewer files to manage</a:t>
            </a:r>
          </a:p>
          <a:p>
            <a:r>
              <a:rPr lang="en-US" dirty="0" smtClean="0"/>
              <a:t>Better documentation of the scenario</a:t>
            </a:r>
          </a:p>
          <a:p>
            <a:r>
              <a:rPr lang="en-US" dirty="0" smtClean="0"/>
              <a:t>Checking specific data points improves test reliability, fewer false positives with less maintenance</a:t>
            </a:r>
          </a:p>
          <a:p>
            <a:r>
              <a:rPr lang="en-US" dirty="0" smtClean="0"/>
              <a:t>Keyword mapping can improve readability but each new keyword requires some code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Templates (Golden files)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Patterns and lessons learned</a:t>
            </a:r>
          </a:p>
          <a:p>
            <a:r>
              <a:rPr lang="en-US" smtClean="0"/>
              <a:t>Applied experiences</a:t>
            </a:r>
          </a:p>
          <a:p>
            <a:r>
              <a:rPr lang="en-US" smtClean="0"/>
              <a:t>Save time and improve quality</a:t>
            </a:r>
          </a:p>
          <a:p>
            <a:r>
              <a:rPr lang="en-US" smtClean="0"/>
              <a:t>Intellectual Capital</a:t>
            </a:r>
          </a:p>
          <a:p>
            <a:r>
              <a:rPr lang="en-US" smtClean="0"/>
              <a:t>Competitive Advantage</a:t>
            </a:r>
          </a:p>
          <a:p>
            <a:r>
              <a:rPr lang="en-US" smtClean="0"/>
              <a:t>Best Practices are NOT standards…</a:t>
            </a:r>
          </a:p>
          <a:p>
            <a:r>
              <a:rPr lang="en-US" smtClean="0"/>
              <a:t>Soooo….they can always be improved</a:t>
            </a:r>
          </a:p>
          <a:p>
            <a:r>
              <a:rPr lang="en-US" smtClean="0"/>
              <a:t>Ideas wanted!!!</a:t>
            </a:r>
            <a:endParaRPr lang="en-US" dirty="0" smtClean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Cucumber Steps : The Object Model and Language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4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1411789" y="1812260"/>
            <a:ext cx="484632" cy="480141"/>
          </a:xfrm>
          <a:prstGeom prst="downArrow">
            <a:avLst>
              <a:gd name="adj1" fmla="val 35025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411789" y="2645379"/>
            <a:ext cx="484632" cy="480141"/>
          </a:xfrm>
          <a:prstGeom prst="downArrow">
            <a:avLst>
              <a:gd name="adj1" fmla="val 35025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887" y="1471031"/>
            <a:ext cx="544369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marL="109538">
              <a:spcAft>
                <a:spcPts val="600"/>
              </a:spcAft>
            </a:pPr>
            <a:r>
              <a:rPr lang="en-US" dirty="0" smtClean="0">
                <a:latin typeface="Courier"/>
                <a:cs typeface="Courier"/>
              </a:rPr>
              <a:t>&lt;…steps&gt;.java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999" y="2292401"/>
            <a:ext cx="542858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marL="109538">
              <a:spcAft>
                <a:spcPts val="600"/>
              </a:spcAft>
            </a:pPr>
            <a:r>
              <a:rPr lang="en-US" dirty="0" smtClean="0">
                <a:latin typeface="Courier"/>
                <a:cs typeface="Courier"/>
              </a:rPr>
              <a:t>&lt;…</a:t>
            </a:r>
            <a:r>
              <a:rPr lang="en-US" dirty="0" err="1" smtClean="0">
                <a:latin typeface="Courier"/>
                <a:cs typeface="Courier"/>
              </a:rPr>
              <a:t>impl</a:t>
            </a:r>
            <a:r>
              <a:rPr lang="en-US" dirty="0" smtClean="0">
                <a:latin typeface="Courier"/>
                <a:cs typeface="Courier"/>
              </a:rPr>
              <a:t>&gt;.java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111" y="3123810"/>
            <a:ext cx="541347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marL="109538">
              <a:spcAft>
                <a:spcPts val="600"/>
              </a:spcAft>
            </a:pPr>
            <a:r>
              <a:rPr lang="en-US" dirty="0" smtClean="0">
                <a:latin typeface="Courier"/>
                <a:cs typeface="Courier"/>
              </a:rPr>
              <a:t>&lt;…page&gt;.java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Object Model and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Connects Feature file to the Java technology</a:t>
            </a:r>
          </a:p>
          <a:p>
            <a:r>
              <a:rPr lang="en-US" dirty="0" smtClean="0"/>
              <a:t>Depends on the &lt;…</a:t>
            </a:r>
            <a:r>
              <a:rPr lang="en-US" dirty="0" err="1" smtClean="0"/>
              <a:t>impl</a:t>
            </a:r>
            <a:r>
              <a:rPr lang="en-US" dirty="0" smtClean="0"/>
              <a:t>&gt;(s)</a:t>
            </a:r>
          </a:p>
          <a:p>
            <a:r>
              <a:rPr lang="en-US" dirty="0" smtClean="0"/>
              <a:t>Small code footprint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Object Model and Patterns: &lt;…</a:t>
            </a:r>
            <a:r>
              <a:rPr lang="en-US" dirty="0" err="1" smtClean="0"/>
              <a:t>steps.java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7592" y="2293476"/>
            <a:ext cx="10956919" cy="3939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@Given("^weather service is available$")</a:t>
            </a:r>
          </a:p>
          <a:p>
            <a:r>
              <a:rPr lang="en-US" sz="1400" dirty="0" smtClean="0">
                <a:latin typeface="Courier"/>
                <a:cs typeface="Courier"/>
              </a:rPr>
              <a:t>public </a:t>
            </a:r>
            <a:r>
              <a:rPr lang="en-US" sz="1400" dirty="0">
                <a:latin typeface="Courier"/>
                <a:cs typeface="Courier"/>
              </a:rPr>
              <a:t>void </a:t>
            </a:r>
            <a:r>
              <a:rPr lang="en-US" sz="1400" dirty="0" err="1">
                <a:latin typeface="Courier"/>
                <a:cs typeface="Courier"/>
              </a:rPr>
              <a:t>validateWeatherServiceAvailable</a:t>
            </a:r>
            <a:r>
              <a:rPr lang="en-US" sz="1400" dirty="0">
                <a:latin typeface="Courier"/>
                <a:cs typeface="Courier"/>
              </a:rPr>
              <a:t>() throws </a:t>
            </a:r>
            <a:r>
              <a:rPr lang="en-US" sz="1400" dirty="0" err="1">
                <a:latin typeface="Courier"/>
                <a:cs typeface="Courier"/>
              </a:rPr>
              <a:t>Throwable</a:t>
            </a:r>
            <a:r>
              <a:rPr lang="en-US" sz="1400" dirty="0">
                <a:latin typeface="Courier"/>
                <a:cs typeface="Courier"/>
              </a:rPr>
              <a:t> {</a:t>
            </a:r>
          </a:p>
          <a:p>
            <a:r>
              <a:rPr lang="en-US" sz="1400" dirty="0">
                <a:latin typeface="Courier"/>
                <a:cs typeface="Courier"/>
              </a:rPr>
              <a:t>    	</a:t>
            </a: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WeatherServiceImpl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impl</a:t>
            </a:r>
            <a:r>
              <a:rPr lang="en-US" sz="1400" dirty="0">
                <a:latin typeface="Courier"/>
                <a:cs typeface="Courier"/>
              </a:rPr>
              <a:t> = new </a:t>
            </a:r>
            <a:r>
              <a:rPr lang="en-US" sz="1400" dirty="0" err="1">
                <a:latin typeface="Courier"/>
                <a:cs typeface="Courier"/>
              </a:rPr>
              <a:t>WeatherServiceImpl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	</a:t>
            </a: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impl.validateAvailable</a:t>
            </a:r>
            <a:r>
              <a:rPr lang="en-US" sz="1400" dirty="0">
                <a:latin typeface="Courier"/>
                <a:cs typeface="Courier"/>
              </a:rPr>
              <a:t>();    	</a:t>
            </a:r>
          </a:p>
          <a:p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}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@</a:t>
            </a:r>
            <a:r>
              <a:rPr lang="en-US" sz="1400" dirty="0">
                <a:latin typeface="Courier"/>
                <a:cs typeface="Courier"/>
              </a:rPr>
              <a:t>When("^system checks weather for city \"([^\"]*)\" with country code \"([^\"]*)\"$")</a:t>
            </a:r>
          </a:p>
          <a:p>
            <a:r>
              <a:rPr lang="en-US" sz="1400" dirty="0" smtClean="0">
                <a:latin typeface="Courier"/>
                <a:cs typeface="Courier"/>
              </a:rPr>
              <a:t>public </a:t>
            </a:r>
            <a:r>
              <a:rPr lang="en-US" sz="1400" dirty="0">
                <a:latin typeface="Courier"/>
                <a:cs typeface="Courier"/>
              </a:rPr>
              <a:t>void </a:t>
            </a:r>
            <a:r>
              <a:rPr lang="en-US" sz="1400" dirty="0" err="1">
                <a:latin typeface="Courier"/>
                <a:cs typeface="Courier"/>
              </a:rPr>
              <a:t>getWeather</a:t>
            </a:r>
            <a:r>
              <a:rPr lang="en-US" sz="1400" dirty="0">
                <a:latin typeface="Courier"/>
                <a:cs typeface="Courier"/>
              </a:rPr>
              <a:t>(String city, String </a:t>
            </a:r>
            <a:r>
              <a:rPr lang="en-US" sz="1400" dirty="0" err="1">
                <a:latin typeface="Courier"/>
                <a:cs typeface="Courier"/>
              </a:rPr>
              <a:t>countryCode</a:t>
            </a:r>
            <a:r>
              <a:rPr lang="en-US" sz="1400" dirty="0">
                <a:latin typeface="Courier"/>
                <a:cs typeface="Courier"/>
              </a:rPr>
              <a:t>) throws </a:t>
            </a:r>
            <a:r>
              <a:rPr lang="en-US" sz="1400" dirty="0" err="1">
                <a:latin typeface="Courier"/>
                <a:cs typeface="Courier"/>
              </a:rPr>
              <a:t>Throwable</a:t>
            </a:r>
            <a:r>
              <a:rPr lang="en-US" sz="1400" dirty="0">
                <a:latin typeface="Courier"/>
                <a:cs typeface="Courier"/>
              </a:rPr>
              <a:t> {</a:t>
            </a:r>
          </a:p>
          <a:p>
            <a:r>
              <a:rPr lang="en-US" sz="1400" dirty="0">
                <a:latin typeface="Courier"/>
                <a:cs typeface="Courier"/>
              </a:rPr>
              <a:t>    	</a:t>
            </a: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WeatherServiceImpl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impl</a:t>
            </a:r>
            <a:r>
              <a:rPr lang="en-US" sz="1400" dirty="0">
                <a:latin typeface="Courier"/>
                <a:cs typeface="Courier"/>
              </a:rPr>
              <a:t> = new </a:t>
            </a:r>
            <a:r>
              <a:rPr lang="en-US" sz="1400" dirty="0" err="1">
                <a:latin typeface="Courier"/>
                <a:cs typeface="Courier"/>
              </a:rPr>
              <a:t>WeatherServiceImpl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	</a:t>
            </a: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i="1" dirty="0" err="1" smtClean="0">
                <a:latin typeface="Courier"/>
                <a:cs typeface="Courier"/>
              </a:rPr>
              <a:t>weatherResult</a:t>
            </a:r>
            <a:r>
              <a:rPr lang="en-US" sz="1400" i="1" dirty="0" smtClean="0">
                <a:latin typeface="Courier"/>
                <a:cs typeface="Courier"/>
              </a:rPr>
              <a:t> </a:t>
            </a:r>
            <a:r>
              <a:rPr lang="en-US" sz="1400" i="1" dirty="0">
                <a:latin typeface="Courier"/>
                <a:cs typeface="Courier"/>
              </a:rPr>
              <a:t>= </a:t>
            </a:r>
            <a:r>
              <a:rPr lang="en-US" sz="1400" i="1" dirty="0" err="1">
                <a:latin typeface="Courier"/>
                <a:cs typeface="Courier"/>
              </a:rPr>
              <a:t>impl.getWeather</a:t>
            </a:r>
            <a:r>
              <a:rPr lang="en-US" sz="1400" i="1" dirty="0">
                <a:latin typeface="Courier"/>
                <a:cs typeface="Courier"/>
              </a:rPr>
              <a:t>(</a:t>
            </a:r>
            <a:r>
              <a:rPr lang="en-US" sz="1400" i="1" dirty="0" err="1">
                <a:latin typeface="Courier"/>
                <a:cs typeface="Courier"/>
              </a:rPr>
              <a:t>city,countryCode</a:t>
            </a:r>
            <a:r>
              <a:rPr lang="en-US" sz="1400" i="1" dirty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} 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</a:p>
          <a:p>
            <a:r>
              <a:rPr lang="en-US" sz="1400" dirty="0" smtClean="0">
                <a:latin typeface="Courier"/>
                <a:cs typeface="Courier"/>
              </a:rPr>
              <a:t>@</a:t>
            </a:r>
            <a:r>
              <a:rPr lang="en-US" sz="1400" dirty="0">
                <a:latin typeface="Courier"/>
                <a:cs typeface="Courier"/>
              </a:rPr>
              <a:t>Then("^user validates weather service sent the following JSON response:$")</a:t>
            </a:r>
          </a:p>
          <a:p>
            <a:r>
              <a:rPr lang="en-US" sz="1400" dirty="0" smtClean="0">
                <a:latin typeface="Courier"/>
                <a:cs typeface="Courier"/>
              </a:rPr>
              <a:t>public </a:t>
            </a:r>
            <a:r>
              <a:rPr lang="en-US" sz="1400" dirty="0">
                <a:latin typeface="Courier"/>
                <a:cs typeface="Courier"/>
              </a:rPr>
              <a:t>void </a:t>
            </a:r>
            <a:r>
              <a:rPr lang="en-US" sz="1400" dirty="0" err="1">
                <a:latin typeface="Courier"/>
                <a:cs typeface="Courier"/>
              </a:rPr>
              <a:t>getWeather</a:t>
            </a:r>
            <a:r>
              <a:rPr lang="en-US" sz="1400" dirty="0">
                <a:latin typeface="Courier"/>
                <a:cs typeface="Courier"/>
              </a:rPr>
              <a:t>(List&lt;</a:t>
            </a:r>
            <a:r>
              <a:rPr lang="en-US" sz="1400" dirty="0" err="1">
                <a:latin typeface="Courier"/>
                <a:cs typeface="Courier"/>
              </a:rPr>
              <a:t>XpathValue</a:t>
            </a:r>
            <a:r>
              <a:rPr lang="en-US" sz="1400" dirty="0">
                <a:latin typeface="Courier"/>
                <a:cs typeface="Courier"/>
              </a:rPr>
              <a:t>&gt; </a:t>
            </a:r>
            <a:r>
              <a:rPr lang="en-US" sz="1400" dirty="0" err="1">
                <a:latin typeface="Courier"/>
                <a:cs typeface="Courier"/>
              </a:rPr>
              <a:t>xpathList</a:t>
            </a:r>
            <a:r>
              <a:rPr lang="en-US" sz="1400" dirty="0">
                <a:latin typeface="Courier"/>
                <a:cs typeface="Courier"/>
              </a:rPr>
              <a:t>) throws </a:t>
            </a:r>
            <a:r>
              <a:rPr lang="en-US" sz="1400" dirty="0" err="1">
                <a:latin typeface="Courier"/>
                <a:cs typeface="Courier"/>
              </a:rPr>
              <a:t>Throwable</a:t>
            </a:r>
            <a:r>
              <a:rPr lang="en-US" sz="1400" dirty="0">
                <a:latin typeface="Courier"/>
                <a:cs typeface="Courier"/>
              </a:rPr>
              <a:t> {</a:t>
            </a:r>
          </a:p>
          <a:p>
            <a:r>
              <a:rPr lang="en-US" sz="1400" dirty="0">
                <a:latin typeface="Courier"/>
                <a:cs typeface="Courier"/>
              </a:rPr>
              <a:t>    	</a:t>
            </a: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WeatherServiceImpl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impl</a:t>
            </a:r>
            <a:r>
              <a:rPr lang="en-US" sz="1400" dirty="0">
                <a:latin typeface="Courier"/>
                <a:cs typeface="Courier"/>
              </a:rPr>
              <a:t> = new </a:t>
            </a:r>
            <a:r>
              <a:rPr lang="en-US" sz="1400" dirty="0" err="1">
                <a:latin typeface="Courier"/>
                <a:cs typeface="Courier"/>
              </a:rPr>
              <a:t>WeatherServiceImpl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	</a:t>
            </a: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impl.validateWeatherResult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i="1" dirty="0" err="1">
                <a:latin typeface="Courier"/>
                <a:cs typeface="Courier"/>
              </a:rPr>
              <a:t>weatherResult</a:t>
            </a:r>
            <a:r>
              <a:rPr lang="en-US" sz="1400" i="1" dirty="0">
                <a:latin typeface="Courier"/>
                <a:cs typeface="Courier"/>
              </a:rPr>
              <a:t>, </a:t>
            </a:r>
            <a:r>
              <a:rPr lang="en-US" sz="1400" i="1" dirty="0" err="1">
                <a:latin typeface="Courier"/>
                <a:cs typeface="Courier"/>
              </a:rPr>
              <a:t>xpathList</a:t>
            </a:r>
            <a:r>
              <a:rPr lang="en-US" sz="1400" i="1" dirty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} 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7237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2495" y="1136755"/>
            <a:ext cx="6076313" cy="5008457"/>
          </a:xfrm>
        </p:spPr>
        <p:txBody>
          <a:bodyPr/>
          <a:lstStyle/>
          <a:p>
            <a:r>
              <a:rPr lang="en-US" dirty="0" smtClean="0"/>
              <a:t>Use Java, libraries, testing core to process the parameters and run the test</a:t>
            </a:r>
          </a:p>
          <a:p>
            <a:r>
              <a:rPr lang="en-US" dirty="0" smtClean="0"/>
              <a:t>Build evidence in Cucumber html and log data directory</a:t>
            </a:r>
          </a:p>
          <a:p>
            <a:r>
              <a:rPr lang="en-US" dirty="0" smtClean="0"/>
              <a:t>Depends on the &lt;…page&gt;(s) for UI testing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Object Model and Patterns: &lt;…</a:t>
            </a:r>
            <a:r>
              <a:rPr lang="en-US" dirty="0" err="1" smtClean="0"/>
              <a:t>impl.java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887" y="2633963"/>
            <a:ext cx="10956919" cy="35086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public </a:t>
            </a:r>
            <a:r>
              <a:rPr lang="en-US" sz="1400" dirty="0">
                <a:latin typeface="Courier"/>
                <a:cs typeface="Courier"/>
              </a:rPr>
              <a:t>void </a:t>
            </a:r>
            <a:r>
              <a:rPr lang="en-US" sz="1400" dirty="0" err="1">
                <a:latin typeface="Courier"/>
                <a:cs typeface="Courier"/>
              </a:rPr>
              <a:t>validateWeatherResult</a:t>
            </a:r>
            <a:r>
              <a:rPr lang="en-US" sz="1400" dirty="0">
                <a:latin typeface="Courier"/>
                <a:cs typeface="Courier"/>
              </a:rPr>
              <a:t>(String </a:t>
            </a:r>
            <a:r>
              <a:rPr lang="en-US" sz="1400" dirty="0" err="1">
                <a:latin typeface="Courier"/>
                <a:cs typeface="Courier"/>
              </a:rPr>
              <a:t>weatherResult</a:t>
            </a:r>
            <a:r>
              <a:rPr lang="en-US" sz="1400" dirty="0">
                <a:latin typeface="Courier"/>
                <a:cs typeface="Courier"/>
              </a:rPr>
              <a:t>, List&lt;</a:t>
            </a:r>
            <a:r>
              <a:rPr lang="en-US" sz="1400" dirty="0" err="1">
                <a:latin typeface="Courier"/>
                <a:cs typeface="Courier"/>
              </a:rPr>
              <a:t>XpathValue</a:t>
            </a:r>
            <a:r>
              <a:rPr lang="en-US" sz="1400" dirty="0">
                <a:latin typeface="Courier"/>
                <a:cs typeface="Courier"/>
              </a:rPr>
              <a:t>&gt; </a:t>
            </a:r>
            <a:r>
              <a:rPr lang="en-US" sz="1400" dirty="0" err="1">
                <a:latin typeface="Courier"/>
                <a:cs typeface="Courier"/>
              </a:rPr>
              <a:t>xpathList</a:t>
            </a:r>
            <a:r>
              <a:rPr lang="en-US" sz="1400" dirty="0" smtClean="0">
                <a:latin typeface="Courier"/>
                <a:cs typeface="Courier"/>
              </a:rPr>
              <a:t>){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		</a:t>
            </a:r>
          </a:p>
          <a:p>
            <a:r>
              <a:rPr lang="en-US" sz="1400" dirty="0">
                <a:latin typeface="Courier"/>
                <a:cs typeface="Courier"/>
              </a:rPr>
              <a:t>	for(</a:t>
            </a:r>
            <a:r>
              <a:rPr lang="en-US" sz="1400" dirty="0" err="1">
                <a:latin typeface="Courier"/>
                <a:cs typeface="Courier"/>
              </a:rPr>
              <a:t>XpathValue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xpathValue</a:t>
            </a:r>
            <a:r>
              <a:rPr lang="en-US" sz="1400" dirty="0">
                <a:latin typeface="Courier"/>
                <a:cs typeface="Courier"/>
              </a:rPr>
              <a:t> : </a:t>
            </a:r>
            <a:r>
              <a:rPr lang="en-US" sz="1400" dirty="0" err="1">
                <a:latin typeface="Courier"/>
                <a:cs typeface="Courier"/>
              </a:rPr>
              <a:t>xpathList</a:t>
            </a:r>
            <a:r>
              <a:rPr lang="en-US" sz="1400" dirty="0">
                <a:latin typeface="Courier"/>
                <a:cs typeface="Courier"/>
              </a:rPr>
              <a:t>){</a:t>
            </a:r>
          </a:p>
          <a:p>
            <a:r>
              <a:rPr lang="en-US" sz="1400" dirty="0">
                <a:latin typeface="Courier"/>
                <a:cs typeface="Courier"/>
              </a:rPr>
              <a:t>		List&lt;String&gt; </a:t>
            </a:r>
            <a:r>
              <a:rPr lang="en-US" sz="1400" dirty="0" err="1">
                <a:latin typeface="Courier"/>
                <a:cs typeface="Courier"/>
              </a:rPr>
              <a:t>jsonXpathvalues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JsonXpathUtils.</a:t>
            </a:r>
            <a:r>
              <a:rPr lang="en-US" sz="1400" i="1" dirty="0" err="1">
                <a:latin typeface="Courier"/>
                <a:cs typeface="Courier"/>
              </a:rPr>
              <a:t>getValuesByXpath</a:t>
            </a:r>
            <a:r>
              <a:rPr lang="en-US" sz="1400" i="1" dirty="0">
                <a:latin typeface="Courier"/>
                <a:cs typeface="Courier"/>
              </a:rPr>
              <a:t>(</a:t>
            </a:r>
            <a:r>
              <a:rPr lang="en-US" sz="1400" i="1" dirty="0" err="1">
                <a:latin typeface="Courier"/>
                <a:cs typeface="Courier"/>
              </a:rPr>
              <a:t>weatherResult</a:t>
            </a:r>
            <a:r>
              <a:rPr lang="en-US" sz="1400" i="1" dirty="0">
                <a:latin typeface="Courier"/>
                <a:cs typeface="Courier"/>
              </a:rPr>
              <a:t>, </a:t>
            </a:r>
            <a:r>
              <a:rPr lang="en-US" sz="1400" i="1" dirty="0" smtClean="0">
                <a:latin typeface="Courier"/>
                <a:cs typeface="Courier"/>
              </a:rPr>
              <a:t>												</a:t>
            </a:r>
            <a:r>
              <a:rPr lang="en-US" sz="1400" i="1" dirty="0" err="1" smtClean="0">
                <a:latin typeface="Courier"/>
                <a:cs typeface="Courier"/>
              </a:rPr>
              <a:t>xpathValue.getXpath</a:t>
            </a:r>
            <a:r>
              <a:rPr lang="en-US" sz="1400" i="1" dirty="0">
                <a:latin typeface="Courier"/>
                <a:cs typeface="Courier"/>
              </a:rPr>
              <a:t>());</a:t>
            </a:r>
          </a:p>
          <a:p>
            <a:r>
              <a:rPr lang="en-US" sz="1400" dirty="0">
                <a:latin typeface="Courier"/>
                <a:cs typeface="Courier"/>
              </a:rPr>
              <a:t>		if(!</a:t>
            </a:r>
            <a:r>
              <a:rPr lang="en-US" sz="1400" dirty="0" err="1">
                <a:latin typeface="Courier"/>
                <a:cs typeface="Courier"/>
              </a:rPr>
              <a:t>jsonXpathvalues.contains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xpathValue.getValue</a:t>
            </a:r>
            <a:r>
              <a:rPr lang="en-US" sz="1400" dirty="0">
                <a:latin typeface="Courier"/>
                <a:cs typeface="Courier"/>
              </a:rPr>
              <a:t>())){</a:t>
            </a:r>
          </a:p>
          <a:p>
            <a:r>
              <a:rPr lang="en-US" sz="1400" dirty="0">
                <a:latin typeface="Courier"/>
                <a:cs typeface="Courier"/>
              </a:rPr>
              <a:t>			</a:t>
            </a:r>
            <a:r>
              <a:rPr lang="en-US" sz="1400" dirty="0" err="1">
                <a:latin typeface="Courier"/>
                <a:cs typeface="Courier"/>
              </a:rPr>
              <a:t>CucumberLogUtils.</a:t>
            </a:r>
            <a:r>
              <a:rPr lang="en-US" sz="1400" i="1" dirty="0" err="1">
                <a:latin typeface="Courier"/>
                <a:cs typeface="Courier"/>
              </a:rPr>
              <a:t>logFail</a:t>
            </a:r>
            <a:r>
              <a:rPr lang="en-US" sz="1400" i="1" dirty="0">
                <a:latin typeface="Courier"/>
                <a:cs typeface="Courier"/>
              </a:rPr>
              <a:t>("Weather service JSON does not contain expected result. </a:t>
            </a:r>
            <a:r>
              <a:rPr lang="en-US" sz="1400" i="1" dirty="0" err="1" smtClean="0">
                <a:latin typeface="Courier"/>
                <a:cs typeface="Courier"/>
              </a:rPr>
              <a:t>xpath</a:t>
            </a:r>
            <a:r>
              <a:rPr lang="en-US" sz="1400" i="1" dirty="0" smtClean="0">
                <a:latin typeface="Courier"/>
                <a:cs typeface="Courier"/>
              </a:rPr>
              <a:t>:”</a:t>
            </a:r>
            <a:r>
              <a:rPr lang="en-US" sz="1400" i="1" dirty="0">
                <a:latin typeface="Courier"/>
                <a:cs typeface="Courier"/>
              </a:rPr>
              <a:t> </a:t>
            </a:r>
            <a:endParaRPr lang="en-US" sz="1400" i="1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				+ </a:t>
            </a:r>
            <a:r>
              <a:rPr lang="en-US" sz="1400" dirty="0" err="1">
                <a:latin typeface="Courier"/>
                <a:cs typeface="Courier"/>
              </a:rPr>
              <a:t>xpathValue.getXpath</a:t>
            </a:r>
            <a:r>
              <a:rPr lang="en-US" sz="1400" dirty="0">
                <a:latin typeface="Courier"/>
                <a:cs typeface="Courier"/>
              </a:rPr>
              <a:t>() + " Expected: " + </a:t>
            </a:r>
            <a:r>
              <a:rPr lang="en-US" sz="1400" dirty="0" err="1">
                <a:latin typeface="Courier"/>
                <a:cs typeface="Courier"/>
              </a:rPr>
              <a:t>xpathValue.getValue</a:t>
            </a:r>
            <a:r>
              <a:rPr lang="en-US" sz="1400" dirty="0">
                <a:latin typeface="Courier"/>
                <a:cs typeface="Courier"/>
              </a:rPr>
              <a:t>() , false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r>
              <a:rPr lang="en-US" sz="1400" dirty="0">
                <a:latin typeface="Courier"/>
                <a:cs typeface="Courier"/>
              </a:rPr>
              <a:t>;	</a:t>
            </a:r>
          </a:p>
          <a:p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  <a:p>
            <a:r>
              <a:rPr lang="da-DK" sz="1400" dirty="0">
                <a:latin typeface="Courier"/>
                <a:cs typeface="Courier"/>
              </a:rPr>
              <a:t>		</a:t>
            </a:r>
            <a:r>
              <a:rPr lang="da-DK" sz="1400" dirty="0" err="1" smtClean="0">
                <a:latin typeface="Courier"/>
                <a:cs typeface="Courier"/>
              </a:rPr>
              <a:t>else</a:t>
            </a:r>
            <a:r>
              <a:rPr lang="da-DK" sz="1400" dirty="0">
                <a:latin typeface="Courier"/>
                <a:cs typeface="Courier"/>
              </a:rPr>
              <a:t>{</a:t>
            </a:r>
          </a:p>
          <a:p>
            <a:r>
              <a:rPr lang="da-DK" sz="1400" dirty="0">
                <a:latin typeface="Courier"/>
                <a:cs typeface="Courier"/>
              </a:rPr>
              <a:t>			</a:t>
            </a:r>
            <a:r>
              <a:rPr lang="da-DK" sz="1400" dirty="0" err="1" smtClean="0">
                <a:latin typeface="Courier"/>
                <a:cs typeface="Courier"/>
              </a:rPr>
              <a:t>CucumberLogUtils.</a:t>
            </a:r>
            <a:r>
              <a:rPr lang="da-DK" sz="1400" i="1" dirty="0" err="1" smtClean="0">
                <a:latin typeface="Courier"/>
                <a:cs typeface="Courier"/>
              </a:rPr>
              <a:t>logPass</a:t>
            </a:r>
            <a:r>
              <a:rPr lang="da-DK" sz="1400" i="1" dirty="0">
                <a:latin typeface="Courier"/>
                <a:cs typeface="Courier"/>
              </a:rPr>
              <a:t>("</a:t>
            </a:r>
            <a:r>
              <a:rPr lang="da-DK" sz="1400" i="1" dirty="0" err="1">
                <a:latin typeface="Courier"/>
                <a:cs typeface="Courier"/>
              </a:rPr>
              <a:t>Weather</a:t>
            </a:r>
            <a:r>
              <a:rPr lang="da-DK" sz="1400" i="1" dirty="0">
                <a:latin typeface="Courier"/>
                <a:cs typeface="Courier"/>
              </a:rPr>
              <a:t> service JSON </a:t>
            </a:r>
            <a:r>
              <a:rPr lang="da-DK" sz="1400" i="1" dirty="0" err="1">
                <a:latin typeface="Courier"/>
                <a:cs typeface="Courier"/>
              </a:rPr>
              <a:t>found</a:t>
            </a:r>
            <a:r>
              <a:rPr lang="da-DK" sz="1400" i="1" dirty="0">
                <a:latin typeface="Courier"/>
                <a:cs typeface="Courier"/>
              </a:rPr>
              <a:t> </a:t>
            </a:r>
            <a:r>
              <a:rPr lang="da-DK" sz="1400" i="1" dirty="0" err="1">
                <a:latin typeface="Courier"/>
                <a:cs typeface="Courier"/>
              </a:rPr>
              <a:t>expected</a:t>
            </a:r>
            <a:r>
              <a:rPr lang="da-DK" sz="1400" i="1" dirty="0">
                <a:latin typeface="Courier"/>
                <a:cs typeface="Courier"/>
              </a:rPr>
              <a:t> </a:t>
            </a:r>
            <a:r>
              <a:rPr lang="da-DK" sz="1400" i="1" dirty="0" err="1">
                <a:latin typeface="Courier"/>
                <a:cs typeface="Courier"/>
              </a:rPr>
              <a:t>result</a:t>
            </a:r>
            <a:r>
              <a:rPr lang="da-DK" sz="1400" i="1" dirty="0">
                <a:latin typeface="Courier"/>
                <a:cs typeface="Courier"/>
              </a:rPr>
              <a:t>. </a:t>
            </a:r>
            <a:r>
              <a:rPr lang="da-DK" sz="1400" i="1" dirty="0" err="1">
                <a:latin typeface="Courier"/>
                <a:cs typeface="Courier"/>
              </a:rPr>
              <a:t>xpath</a:t>
            </a:r>
            <a:r>
              <a:rPr lang="da-DK" sz="1400" i="1" dirty="0">
                <a:latin typeface="Courier"/>
                <a:cs typeface="Courier"/>
              </a:rPr>
              <a:t>:"</a:t>
            </a:r>
          </a:p>
          <a:p>
            <a:r>
              <a:rPr lang="da-DK" sz="1400" dirty="0">
                <a:latin typeface="Courier"/>
                <a:cs typeface="Courier"/>
              </a:rPr>
              <a:t>				</a:t>
            </a:r>
            <a:r>
              <a:rPr lang="da-DK" sz="1400" dirty="0" smtClean="0">
                <a:latin typeface="Courier"/>
                <a:cs typeface="Courier"/>
              </a:rPr>
              <a:t>+ </a:t>
            </a:r>
            <a:r>
              <a:rPr lang="da-DK" sz="1400" dirty="0" err="1">
                <a:latin typeface="Courier"/>
                <a:cs typeface="Courier"/>
              </a:rPr>
              <a:t>xpathValue.getXpath</a:t>
            </a:r>
            <a:r>
              <a:rPr lang="da-DK" sz="1400" dirty="0">
                <a:latin typeface="Courier"/>
                <a:cs typeface="Courier"/>
              </a:rPr>
              <a:t>() + " </a:t>
            </a:r>
            <a:r>
              <a:rPr lang="da-DK" sz="1400" dirty="0" err="1">
                <a:latin typeface="Courier"/>
                <a:cs typeface="Courier"/>
              </a:rPr>
              <a:t>Expected</a:t>
            </a:r>
            <a:r>
              <a:rPr lang="da-DK" sz="1400" dirty="0">
                <a:latin typeface="Courier"/>
                <a:cs typeface="Courier"/>
              </a:rPr>
              <a:t>: " + </a:t>
            </a:r>
            <a:r>
              <a:rPr lang="da-DK" sz="1400" dirty="0" err="1">
                <a:latin typeface="Courier"/>
                <a:cs typeface="Courier"/>
              </a:rPr>
              <a:t>xpathValue.getValue</a:t>
            </a:r>
            <a:r>
              <a:rPr lang="da-DK" sz="1400" dirty="0">
                <a:latin typeface="Courier"/>
                <a:cs typeface="Courier"/>
              </a:rPr>
              <a:t>() , false</a:t>
            </a:r>
            <a:r>
              <a:rPr lang="da-DK" sz="1400" dirty="0" smtClean="0">
                <a:latin typeface="Courier"/>
                <a:cs typeface="Courier"/>
              </a:rPr>
              <a:t>)</a:t>
            </a:r>
            <a:r>
              <a:rPr lang="da-DK" sz="1400" dirty="0">
                <a:latin typeface="Courier"/>
                <a:cs typeface="Courier"/>
              </a:rPr>
              <a:t>	</a:t>
            </a:r>
          </a:p>
          <a:p>
            <a:r>
              <a:rPr lang="da-DK" sz="1400" dirty="0">
                <a:latin typeface="Courier"/>
                <a:cs typeface="Courier"/>
              </a:rPr>
              <a:t>	</a:t>
            </a:r>
            <a:r>
              <a:rPr lang="da-DK" sz="1400" dirty="0" smtClean="0">
                <a:latin typeface="Courier"/>
                <a:cs typeface="Courier"/>
              </a:rPr>
              <a:t>	}</a:t>
            </a:r>
            <a:endParaRPr lang="da-DK" sz="1400" dirty="0">
              <a:latin typeface="Courier"/>
              <a:cs typeface="Courier"/>
            </a:endParaRPr>
          </a:p>
          <a:p>
            <a:r>
              <a:rPr lang="da-DK" sz="1400" dirty="0">
                <a:latin typeface="Courier"/>
                <a:cs typeface="Courier"/>
              </a:rPr>
              <a:t>	</a:t>
            </a:r>
            <a:r>
              <a:rPr lang="da-DK" sz="1400" dirty="0" smtClean="0">
                <a:latin typeface="Courier"/>
                <a:cs typeface="Courier"/>
              </a:rPr>
              <a:t>}</a:t>
            </a:r>
            <a:endParaRPr lang="da-DK" sz="1400" dirty="0">
              <a:latin typeface="Courier"/>
              <a:cs typeface="Courier"/>
            </a:endParaRPr>
          </a:p>
          <a:p>
            <a:r>
              <a:rPr lang="da-DK" sz="1400" dirty="0" smtClean="0">
                <a:latin typeface="Courier"/>
                <a:cs typeface="Courier"/>
              </a:rPr>
              <a:t>}</a:t>
            </a:r>
            <a:endParaRPr lang="da-DK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784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2496" y="1136755"/>
            <a:ext cx="5671204" cy="5008457"/>
          </a:xfrm>
        </p:spPr>
        <p:txBody>
          <a:bodyPr/>
          <a:lstStyle/>
          <a:p>
            <a:r>
              <a:rPr lang="en-US" dirty="0" smtClean="0"/>
              <a:t>Selenium page object model</a:t>
            </a:r>
          </a:p>
          <a:p>
            <a:r>
              <a:rPr lang="en-US" dirty="0" smtClean="0"/>
              <a:t>Use Selenium library to manage state for a web page</a:t>
            </a:r>
          </a:p>
          <a:p>
            <a:r>
              <a:rPr lang="en-US" dirty="0" smtClean="0"/>
              <a:t>One &lt;…</a:t>
            </a:r>
            <a:r>
              <a:rPr lang="en-US" dirty="0" err="1" smtClean="0"/>
              <a:t>impl</a:t>
            </a:r>
            <a:r>
              <a:rPr lang="en-US" dirty="0" smtClean="0"/>
              <a:t>&gt;/&lt;…page&gt; set per web page</a:t>
            </a:r>
          </a:p>
          <a:p>
            <a:r>
              <a:rPr lang="en-US" dirty="0" smtClean="0"/>
              <a:t>&lt;…</a:t>
            </a:r>
            <a:r>
              <a:rPr lang="en-US" dirty="0" err="1" smtClean="0"/>
              <a:t>impl</a:t>
            </a:r>
            <a:r>
              <a:rPr lang="en-US" dirty="0" smtClean="0"/>
              <a:t>&gt;.java will set and query state</a:t>
            </a:r>
          </a:p>
          <a:p>
            <a:r>
              <a:rPr lang="en-US" dirty="0" smtClean="0"/>
              <a:t>Keep testing and Cucumber logging out of &lt;…page&gt;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Object Model and Patterns: &lt;…</a:t>
            </a:r>
            <a:r>
              <a:rPr lang="en-US" dirty="0" err="1" smtClean="0"/>
              <a:t>page.java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886" y="4769893"/>
            <a:ext cx="10969625" cy="492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public class </a:t>
            </a:r>
            <a:r>
              <a:rPr lang="en-US" sz="1400" dirty="0" err="1">
                <a:latin typeface="Courier"/>
                <a:cs typeface="Courier"/>
              </a:rPr>
              <a:t>SearchPage</a:t>
            </a:r>
            <a:r>
              <a:rPr lang="en-US" sz="1400" dirty="0">
                <a:latin typeface="Courier"/>
                <a:cs typeface="Courier"/>
              </a:rPr>
              <a:t> extends </a:t>
            </a:r>
            <a:r>
              <a:rPr lang="en-US" sz="1400" dirty="0" err="1">
                <a:latin typeface="Courier"/>
                <a:cs typeface="Courier"/>
              </a:rPr>
              <a:t>BasePage</a:t>
            </a:r>
            <a:r>
              <a:rPr lang="en-US" sz="1400" dirty="0">
                <a:latin typeface="Courier"/>
                <a:cs typeface="Courier"/>
              </a:rPr>
              <a:t> {</a:t>
            </a:r>
            <a:endParaRPr lang="da-DK" sz="1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886" y="3088459"/>
            <a:ext cx="10969626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>
                <a:latin typeface="Courier"/>
                <a:cs typeface="Courier"/>
              </a:rPr>
              <a:t>org.openqa.selenium.By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>
                <a:latin typeface="Courier"/>
                <a:cs typeface="Courier"/>
              </a:rPr>
              <a:t>org.openqa.selenium.NoSuchElementException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>
                <a:latin typeface="Courier"/>
                <a:cs typeface="Courier"/>
              </a:rPr>
              <a:t>org.openqa.selenium.WebDriver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 smtClean="0">
                <a:latin typeface="Courier"/>
                <a:cs typeface="Courier"/>
              </a:rPr>
              <a:t>org.openqa.selenium.WebElement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da-DK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 smtClean="0">
                <a:latin typeface="Courier"/>
                <a:cs typeface="Courier"/>
              </a:rPr>
              <a:t>org.openqa.selenium.support.FindBy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da-DK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 smtClean="0">
                <a:latin typeface="Courier"/>
                <a:cs typeface="Courier"/>
              </a:rPr>
              <a:t>org.openqa.selenium.support.PageFactory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da-DK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973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Capturing 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8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Cucumber HTML Report to capture scenario PASS/FAIL evidence</a:t>
            </a:r>
          </a:p>
          <a:p>
            <a:r>
              <a:rPr lang="en-US" dirty="0" smtClean="0"/>
              <a:t>Log applicable text, screenshots and links into report</a:t>
            </a:r>
          </a:p>
          <a:p>
            <a:r>
              <a:rPr lang="en-US" dirty="0" smtClean="0"/>
              <a:t>Save all files used in test scenario ‘data’ dir. Include send, expected and actual result files</a:t>
            </a:r>
          </a:p>
          <a:p>
            <a:r>
              <a:rPr lang="en-US" dirty="0" smtClean="0"/>
              <a:t>Use custom formatter for scenario based logging</a:t>
            </a:r>
          </a:p>
          <a:p>
            <a:r>
              <a:rPr lang="en-US" dirty="0" smtClean="0"/>
              <a:t>Requirements to test scenario traceability</a:t>
            </a:r>
          </a:p>
          <a:p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Capturing Evidence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9320" y="1136755"/>
            <a:ext cx="4995192" cy="329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@</a:t>
            </a:r>
            <a:r>
              <a:rPr lang="en-US" sz="1400" dirty="0" err="1">
                <a:latin typeface="Courier"/>
                <a:cs typeface="Courier"/>
              </a:rPr>
              <a:t>RunWith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Cucumber.class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@</a:t>
            </a:r>
            <a:r>
              <a:rPr lang="en-US" sz="1400" dirty="0" err="1">
                <a:latin typeface="Courier"/>
                <a:cs typeface="Courier"/>
              </a:rPr>
              <a:t>CucumberOptions</a:t>
            </a:r>
            <a:r>
              <a:rPr lang="en-US" sz="1400" dirty="0">
                <a:latin typeface="Courier"/>
                <a:cs typeface="Courier"/>
              </a:rPr>
              <a:t>(</a:t>
            </a:r>
          </a:p>
          <a:p>
            <a:r>
              <a:rPr lang="en-US" sz="1400" dirty="0">
                <a:latin typeface="Courier"/>
                <a:cs typeface="Courier"/>
              </a:rPr>
              <a:t>	    format     =   {"</a:t>
            </a:r>
            <a:r>
              <a:rPr lang="en-US" sz="1400" dirty="0" err="1">
                <a:latin typeface="Courier"/>
                <a:cs typeface="Courier"/>
              </a:rPr>
              <a:t>com.sapient.utils.ScenarioHtmlFormatter:target</a:t>
            </a:r>
            <a:r>
              <a:rPr lang="en-US" sz="1400" dirty="0">
                <a:latin typeface="Courier"/>
                <a:cs typeface="Courier"/>
              </a:rPr>
              <a:t>/cucumber-reports"},   </a:t>
            </a:r>
          </a:p>
          <a:p>
            <a:r>
              <a:rPr lang="en-US" sz="1400" dirty="0">
                <a:latin typeface="Courier"/>
                <a:cs typeface="Courier"/>
              </a:rPr>
              <a:t>		features   =   {"</a:t>
            </a:r>
            <a:r>
              <a:rPr lang="en-US" sz="1400" dirty="0" err="1">
                <a:latin typeface="Courier"/>
                <a:cs typeface="Courier"/>
              </a:rPr>
              <a:t>src</a:t>
            </a:r>
            <a:r>
              <a:rPr lang="en-US" sz="1400" dirty="0">
                <a:latin typeface="Courier"/>
                <a:cs typeface="Courier"/>
              </a:rPr>
              <a:t>/main/resources/features/</a:t>
            </a:r>
            <a:r>
              <a:rPr lang="en-US" sz="1400" dirty="0" err="1">
                <a:latin typeface="Courier"/>
                <a:cs typeface="Courier"/>
              </a:rPr>
              <a:t>WeatherService.feature</a:t>
            </a:r>
            <a:r>
              <a:rPr lang="en-US" sz="1400" dirty="0">
                <a:latin typeface="Courier"/>
                <a:cs typeface="Courier"/>
              </a:rPr>
              <a:t>"},</a:t>
            </a:r>
          </a:p>
          <a:p>
            <a:r>
              <a:rPr lang="en-US" sz="1400" dirty="0">
                <a:latin typeface="Courier"/>
                <a:cs typeface="Courier"/>
              </a:rPr>
              <a:t>		glue       =   {"</a:t>
            </a:r>
            <a:r>
              <a:rPr lang="en-US" sz="1400" dirty="0" err="1">
                <a:latin typeface="Courier"/>
                <a:cs typeface="Courier"/>
              </a:rPr>
              <a:t>com.sapient.steps</a:t>
            </a:r>
            <a:r>
              <a:rPr lang="en-US" sz="1400" dirty="0">
                <a:latin typeface="Courier"/>
                <a:cs typeface="Courier"/>
              </a:rPr>
              <a:t>"},</a:t>
            </a:r>
          </a:p>
          <a:p>
            <a:r>
              <a:rPr lang="en-US" sz="1400" dirty="0">
                <a:latin typeface="Courier"/>
                <a:cs typeface="Courier"/>
              </a:rPr>
              <a:t>		tags       =   {},</a:t>
            </a:r>
          </a:p>
          <a:p>
            <a:r>
              <a:rPr lang="da-DK" sz="1400" dirty="0">
                <a:latin typeface="Courier"/>
                <a:cs typeface="Courier"/>
              </a:rPr>
              <a:t>		</a:t>
            </a:r>
            <a:r>
              <a:rPr lang="da-DK" sz="1400" dirty="0" err="1">
                <a:latin typeface="Courier"/>
                <a:cs typeface="Courier"/>
              </a:rPr>
              <a:t>dryRun</a:t>
            </a:r>
            <a:r>
              <a:rPr lang="da-DK" sz="1400" dirty="0">
                <a:latin typeface="Courier"/>
                <a:cs typeface="Courier"/>
              </a:rPr>
              <a:t>     =   false,</a:t>
            </a:r>
          </a:p>
          <a:p>
            <a:r>
              <a:rPr lang="nl-NL" sz="1400" dirty="0">
                <a:latin typeface="Courier"/>
                <a:cs typeface="Courier"/>
              </a:rPr>
              <a:t>		</a:t>
            </a:r>
            <a:r>
              <a:rPr lang="nl-NL" sz="1400" dirty="0" err="1">
                <a:latin typeface="Courier"/>
                <a:cs typeface="Courier"/>
              </a:rPr>
              <a:t>strict</a:t>
            </a:r>
            <a:r>
              <a:rPr lang="nl-NL" sz="1400" dirty="0">
                <a:latin typeface="Courier"/>
                <a:cs typeface="Courier"/>
              </a:rPr>
              <a:t>     =   </a:t>
            </a:r>
            <a:r>
              <a:rPr lang="nl-NL" sz="1400" dirty="0" err="1">
                <a:latin typeface="Courier"/>
                <a:cs typeface="Courier"/>
              </a:rPr>
              <a:t>false</a:t>
            </a:r>
            <a:r>
              <a:rPr lang="nl-NL" sz="1400" dirty="0">
                <a:latin typeface="Courier"/>
                <a:cs typeface="Courier"/>
              </a:rPr>
              <a:t>,</a:t>
            </a:r>
          </a:p>
          <a:p>
            <a:r>
              <a:rPr lang="nl-NL" sz="1400" dirty="0">
                <a:latin typeface="Courier"/>
                <a:cs typeface="Courier"/>
              </a:rPr>
              <a:t>		monochrome =   </a:t>
            </a:r>
            <a:r>
              <a:rPr lang="nl-NL" sz="1400" dirty="0" err="1">
                <a:latin typeface="Courier"/>
                <a:cs typeface="Courier"/>
              </a:rPr>
              <a:t>false</a:t>
            </a:r>
            <a:endParaRPr lang="nl-NL" sz="1400" dirty="0">
              <a:latin typeface="Courier"/>
              <a:cs typeface="Courier"/>
            </a:endParaRPr>
          </a:p>
          <a:p>
            <a:r>
              <a:rPr lang="nl-NL" sz="1400" dirty="0">
                <a:latin typeface="Courier"/>
                <a:cs typeface="Courier"/>
              </a:rPr>
              <a:t>		)</a:t>
            </a:r>
          </a:p>
          <a:p>
            <a:r>
              <a:rPr lang="nl-NL" sz="1400" dirty="0">
                <a:latin typeface="Courier"/>
                <a:cs typeface="Courier"/>
              </a:rPr>
              <a:t>public class </a:t>
            </a:r>
            <a:r>
              <a:rPr lang="nl-NL" sz="1400" dirty="0" err="1">
                <a:latin typeface="Courier"/>
                <a:cs typeface="Courier"/>
              </a:rPr>
              <a:t>TemplateRunner</a:t>
            </a:r>
            <a:r>
              <a:rPr lang="nl-NL" sz="1400" dirty="0">
                <a:latin typeface="Courier"/>
                <a:cs typeface="Courier"/>
              </a:rPr>
              <a:t> {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7146" y="1724223"/>
            <a:ext cx="5454783" cy="62975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23" r="1867"/>
          <a:stretch/>
        </p:blipFill>
        <p:spPr>
          <a:xfrm>
            <a:off x="602496" y="3955269"/>
            <a:ext cx="4587575" cy="2113302"/>
          </a:xfrm>
          <a:prstGeom prst="rect">
            <a:avLst/>
          </a:prstGeom>
          <a:ln>
            <a:solidFill>
              <a:srgbClr val="CDCD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446657" y="4130450"/>
            <a:ext cx="4919630" cy="20524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58" y="4330017"/>
            <a:ext cx="4919630" cy="235596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737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87585" y="3339360"/>
            <a:ext cx="1692287" cy="1929419"/>
            <a:chOff x="1587585" y="3339360"/>
            <a:chExt cx="1692287" cy="1929419"/>
          </a:xfrm>
        </p:grpSpPr>
        <p:sp>
          <p:nvSpPr>
            <p:cNvPr id="38" name="Down Arrow 37"/>
            <p:cNvSpPr/>
            <p:nvPr/>
          </p:nvSpPr>
          <p:spPr>
            <a:xfrm rot="16200000">
              <a:off x="2191413" y="4180320"/>
              <a:ext cx="484632" cy="1692286"/>
            </a:xfrm>
            <a:prstGeom prst="downArrow">
              <a:avLst>
                <a:gd name="adj1" fmla="val 35025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797869" y="4129076"/>
              <a:ext cx="1754611" cy="1751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12" name="Down Arrow 11"/>
          <p:cNvSpPr/>
          <p:nvPr/>
        </p:nvSpPr>
        <p:spPr>
          <a:xfrm rot="16200000">
            <a:off x="7651563" y="4621101"/>
            <a:ext cx="484632" cy="810722"/>
          </a:xfrm>
          <a:prstGeom prst="downArrow">
            <a:avLst>
              <a:gd name="adj1" fmla="val 3502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Capturing Evidence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7" y="1213851"/>
            <a:ext cx="8284640" cy="2336349"/>
          </a:xfrm>
          <a:prstGeom prst="rect">
            <a:avLst/>
          </a:prstGeom>
          <a:ln>
            <a:solidFill>
              <a:srgbClr val="CDCD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992" r="4990"/>
          <a:stretch/>
        </p:blipFill>
        <p:spPr>
          <a:xfrm>
            <a:off x="3279872" y="3765641"/>
            <a:ext cx="4430707" cy="2113302"/>
          </a:xfrm>
          <a:prstGeom prst="rect">
            <a:avLst/>
          </a:prstGeom>
          <a:ln>
            <a:solidFill>
              <a:srgbClr val="CDCD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Content Placeholder 1"/>
          <p:cNvSpPr txBox="1">
            <a:spLocks/>
          </p:cNvSpPr>
          <p:nvPr/>
        </p:nvSpPr>
        <p:spPr>
          <a:xfrm>
            <a:off x="9672654" y="3784167"/>
            <a:ext cx="1136484" cy="35118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anchor="ctr" anchorCtr="0"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Wingdings" charset="0"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265113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4381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6032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776288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dirty="0" smtClean="0"/>
              <a:t>ALM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9668734" y="4229724"/>
            <a:ext cx="1136484" cy="35118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anchor="ctr" anchorCtr="0"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Wingdings" charset="0"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265113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4381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6032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776288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dirty="0" err="1" smtClean="0"/>
              <a:t>Jira</a:t>
            </a:r>
            <a:endParaRPr lang="en-US" sz="1600" dirty="0" smtClean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9672654" y="4675280"/>
            <a:ext cx="1136484" cy="35118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anchor="ctr" anchorCtr="0"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Wingdings" charset="0"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265113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4381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6032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776288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dirty="0" smtClean="0"/>
              <a:t>Rally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9668734" y="5541483"/>
            <a:ext cx="1136484" cy="35118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anchor="ctr" anchorCtr="0">
            <a:normAutofit fontScale="85000" lnSpcReduction="10000"/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Wingdings" charset="0"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265113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4381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6032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776288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dirty="0" smtClean="0"/>
              <a:t>Ext System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31642" y="3966215"/>
            <a:ext cx="4775952" cy="21051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37944" y="4176731"/>
            <a:ext cx="4127722" cy="1704986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29055" y="3966216"/>
            <a:ext cx="739679" cy="1041165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929055" y="4398708"/>
            <a:ext cx="739679" cy="608673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940004" y="4831199"/>
            <a:ext cx="728730" cy="176182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929055" y="5007381"/>
            <a:ext cx="739679" cy="701887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78859" y="5007381"/>
            <a:ext cx="261145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/>
          <p:cNvSpPr txBox="1">
            <a:spLocks/>
          </p:cNvSpPr>
          <p:nvPr/>
        </p:nvSpPr>
        <p:spPr>
          <a:xfrm>
            <a:off x="8299240" y="4135351"/>
            <a:ext cx="580288" cy="1757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anchor="ctr" anchorCtr="0"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Wingdings" charset="0"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265113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4381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6032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776288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dirty="0" smtClean="0">
                <a:solidFill>
                  <a:schemeClr val="bg1"/>
                </a:solidFill>
              </a:rPr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71243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011" y="2615494"/>
            <a:ext cx="9128364" cy="553998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3011" y="3169492"/>
            <a:ext cx="9128364" cy="773355"/>
          </a:xfrm>
        </p:spPr>
        <p:txBody>
          <a:bodyPr/>
          <a:lstStyle/>
          <a:p>
            <a:r>
              <a:rPr lang="en-US" dirty="0" smtClean="0"/>
              <a:t>Code Walk-thru of </a:t>
            </a:r>
            <a:r>
              <a:rPr lang="en-US" dirty="0" err="1" smtClean="0"/>
              <a:t>WeatherService</a:t>
            </a:r>
            <a:r>
              <a:rPr lang="en-US" dirty="0" smtClean="0"/>
              <a:t> and </a:t>
            </a:r>
            <a:r>
              <a:rPr lang="en-US" dirty="0" err="1" smtClean="0"/>
              <a:t>JiraService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Demonstrate installation and use of </a:t>
            </a:r>
            <a:r>
              <a:rPr lang="en-US" dirty="0" err="1" smtClean="0"/>
              <a:t>HttpRequester</a:t>
            </a:r>
            <a:r>
              <a:rPr lang="en-US" dirty="0" smtClean="0"/>
              <a:t> plug-in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2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Exercise 2 : Testing 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84800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Project Structure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083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011" y="2653410"/>
            <a:ext cx="9128364" cy="553998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3011" y="3245706"/>
            <a:ext cx="9128364" cy="602736"/>
          </a:xfrm>
        </p:spPr>
        <p:txBody>
          <a:bodyPr/>
          <a:lstStyle/>
          <a:p>
            <a:r>
              <a:rPr lang="en-US" dirty="0" smtClean="0"/>
              <a:t>Code Walk-thru of </a:t>
            </a:r>
            <a:r>
              <a:rPr lang="en-US" dirty="0" err="1" smtClean="0"/>
              <a:t>MortgageCalculator</a:t>
            </a:r>
            <a:r>
              <a:rPr lang="en-US" dirty="0" smtClean="0"/>
              <a:t> UI Testing</a:t>
            </a:r>
          </a:p>
          <a:p>
            <a:r>
              <a:rPr lang="en-US" dirty="0" smtClean="0"/>
              <a:t>Demonstrate installation and use of Firebug and </a:t>
            </a:r>
            <a:r>
              <a:rPr lang="en-US" dirty="0" err="1" smtClean="0"/>
              <a:t>Firepath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7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Exercise 3 : Testing UI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89879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6088897" y="1033463"/>
            <a:ext cx="5475616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Distribute Cucumber functionality across three Eclipse projects</a:t>
            </a:r>
          </a:p>
          <a:p>
            <a:r>
              <a:rPr lang="en-US" dirty="0" smtClean="0"/>
              <a:t>One reusable test core</a:t>
            </a:r>
          </a:p>
          <a:p>
            <a:r>
              <a:rPr lang="en-US" dirty="0" smtClean="0"/>
              <a:t>Two project specific projects</a:t>
            </a:r>
            <a:endParaRPr lang="en-US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Project Structure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56" y="2457993"/>
            <a:ext cx="4752562" cy="3420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6251801" y="3983721"/>
            <a:ext cx="5145963" cy="28786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251801" y="4571414"/>
            <a:ext cx="5145968" cy="25696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1801" y="4828381"/>
            <a:ext cx="5145968" cy="31171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6" name="Content Placeholder 1"/>
          <p:cNvSpPr txBox="1">
            <a:spLocks/>
          </p:cNvSpPr>
          <p:nvPr/>
        </p:nvSpPr>
        <p:spPr>
          <a:xfrm>
            <a:off x="1411713" y="3936710"/>
            <a:ext cx="4561723" cy="3191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Wingdings" charset="0"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265113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4381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6032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776288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5C5C5C"/>
              </a:buClr>
              <a:buFont typeface="Wingdings" charset="0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1. sapient-automation-core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04105" y="4510511"/>
            <a:ext cx="4569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test-automation-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&lt;project name&gt;</a:t>
            </a:r>
          </a:p>
          <a:p>
            <a:pPr marL="0" indent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 test-automation-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&lt;project name&gt;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-data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592819" y="3613075"/>
            <a:ext cx="229926" cy="1806538"/>
          </a:xfrm>
          <a:prstGeom prst="rightBrace">
            <a:avLst>
              <a:gd name="adj1" fmla="val 46307"/>
              <a:gd name="adj2" fmla="val 49561"/>
            </a:avLst>
          </a:prstGeom>
          <a:ln w="571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6088897" y="1033463"/>
            <a:ext cx="5475616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6" y="1136755"/>
            <a:ext cx="5036170" cy="50084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8FEB"/>
                </a:solidFill>
              </a:rPr>
              <a:t>Core</a:t>
            </a:r>
          </a:p>
          <a:p>
            <a:r>
              <a:rPr lang="en-US" dirty="0" smtClean="0"/>
              <a:t>Reusable testing utilities, libraries, base classes and interfaces that can be used by all projects</a:t>
            </a:r>
          </a:p>
          <a:p>
            <a:r>
              <a:rPr lang="en-US" dirty="0" smtClean="0"/>
              <a:t>Continue to build-on as project execution identifies needs and re-use opportunities</a:t>
            </a:r>
          </a:p>
          <a:p>
            <a:r>
              <a:rPr lang="en-US" dirty="0" smtClean="0"/>
              <a:t>Intellectual property contributes to quick starts, productivity, quality and competitive advantage</a:t>
            </a:r>
          </a:p>
          <a:p>
            <a:r>
              <a:rPr lang="en-US" dirty="0" smtClean="0"/>
              <a:t>Completeness of Maven </a:t>
            </a:r>
            <a:r>
              <a:rPr lang="en-US" dirty="0" err="1" smtClean="0"/>
              <a:t>pom</a:t>
            </a:r>
            <a:r>
              <a:rPr lang="en-US" dirty="0" smtClean="0"/>
              <a:t> file eliminates clutter of other projects</a:t>
            </a:r>
            <a:endParaRPr lang="en-US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Project Structure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260" b="1605"/>
          <a:stretch/>
        </p:blipFill>
        <p:spPr>
          <a:xfrm>
            <a:off x="6994320" y="1152941"/>
            <a:ext cx="3637029" cy="4948475"/>
          </a:xfrm>
          <a:prstGeom prst="rect">
            <a:avLst/>
          </a:prstGeom>
          <a:ln>
            <a:solidFill>
              <a:srgbClr val="CDCD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788297" y="1152941"/>
            <a:ext cx="4083927" cy="22788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23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5" y="1136755"/>
            <a:ext cx="5955875" cy="50084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8FEB"/>
                </a:solidFill>
              </a:rPr>
              <a:t>Core</a:t>
            </a:r>
          </a:p>
          <a:p>
            <a:pPr marL="0" indent="0">
              <a:buNone/>
            </a:pPr>
            <a:r>
              <a:rPr lang="en-US" dirty="0" smtClean="0"/>
              <a:t>A good java testing core should include:</a:t>
            </a:r>
          </a:p>
          <a:p>
            <a:r>
              <a:rPr lang="en-US" dirty="0" smtClean="0"/>
              <a:t>JSON and XML utilities</a:t>
            </a:r>
          </a:p>
          <a:p>
            <a:r>
              <a:rPr lang="en-US" dirty="0" smtClean="0"/>
              <a:t>Selenium base classes and interfaces</a:t>
            </a:r>
          </a:p>
          <a:p>
            <a:r>
              <a:rPr lang="en-US" dirty="0" smtClean="0"/>
              <a:t>SOAP, Web and Restful service utilities</a:t>
            </a:r>
          </a:p>
          <a:p>
            <a:r>
              <a:rPr lang="en-US" dirty="0" smtClean="0"/>
              <a:t>Database: connect, query and update</a:t>
            </a:r>
          </a:p>
          <a:p>
            <a:r>
              <a:rPr lang="en-US" dirty="0" smtClean="0"/>
              <a:t>JMS topics and queues read/write utilities</a:t>
            </a:r>
          </a:p>
          <a:p>
            <a:r>
              <a:rPr lang="en-US" dirty="0" smtClean="0"/>
              <a:t>Custom cucumber formatting </a:t>
            </a:r>
          </a:p>
          <a:p>
            <a:r>
              <a:rPr lang="en-US" dirty="0" smtClean="0"/>
              <a:t>Standardized cucumber logging</a:t>
            </a:r>
          </a:p>
          <a:p>
            <a:r>
              <a:rPr lang="en-US" dirty="0" smtClean="0"/>
              <a:t>Utilities and standards for managing configuration files</a:t>
            </a:r>
          </a:p>
          <a:p>
            <a:r>
              <a:rPr lang="en-US" dirty="0" smtClean="0"/>
              <a:t>MS Office read/write utilities</a:t>
            </a:r>
          </a:p>
          <a:p>
            <a:r>
              <a:rPr lang="en-US" dirty="0" smtClean="0"/>
              <a:t>Utilities to support connection to common industry tools such as ALM (Quality Center), </a:t>
            </a:r>
            <a:r>
              <a:rPr lang="en-US" dirty="0" err="1" smtClean="0"/>
              <a:t>Jira</a:t>
            </a:r>
            <a:r>
              <a:rPr lang="en-US" dirty="0" smtClean="0"/>
              <a:t>, Rally, Version One…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Project Structure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94319" y="1033463"/>
            <a:ext cx="4570193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2260" b="1605"/>
          <a:stretch/>
        </p:blipFill>
        <p:spPr>
          <a:xfrm>
            <a:off x="7443224" y="1152941"/>
            <a:ext cx="3637029" cy="4948475"/>
          </a:xfrm>
          <a:prstGeom prst="rect">
            <a:avLst/>
          </a:prstGeom>
          <a:ln>
            <a:solidFill>
              <a:srgbClr val="CDCD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7237201" y="1152941"/>
            <a:ext cx="4083927" cy="22788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67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30641"/>
            <a:ext cx="12188825" cy="53352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Project Structure: Core: Java Libraries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01957"/>
              </p:ext>
            </p:extLst>
          </p:nvPr>
        </p:nvGraphicFramePr>
        <p:xfrm>
          <a:off x="594885" y="1006730"/>
          <a:ext cx="10969627" cy="52310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481746"/>
                <a:gridCol w="2839519"/>
                <a:gridCol w="237621"/>
                <a:gridCol w="2758606"/>
                <a:gridCol w="2652135"/>
              </a:tblGrid>
              <a:tr h="30751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8FEB"/>
                          </a:solidFill>
                        </a:rPr>
                        <a:t>Library</a:t>
                      </a:r>
                      <a:endParaRPr lang="en-US" sz="1600" b="0" dirty="0">
                        <a:solidFill>
                          <a:srgbClr val="008FEB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8FEB"/>
                          </a:solidFill>
                        </a:rPr>
                        <a:t>Functional Description</a:t>
                      </a:r>
                      <a:endParaRPr lang="en-US" sz="1600" b="0" dirty="0">
                        <a:solidFill>
                          <a:srgbClr val="008FEB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rgbClr val="008FEB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8FEB"/>
                          </a:solidFill>
                        </a:rPr>
                        <a:t>Library</a:t>
                      </a:r>
                      <a:endParaRPr lang="en-US" sz="1600" b="0" dirty="0">
                        <a:solidFill>
                          <a:srgbClr val="008FEB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8FEB"/>
                          </a:solidFill>
                        </a:rPr>
                        <a:t>Functional Description</a:t>
                      </a:r>
                      <a:endParaRPr lang="en-US" sz="1600" b="0" dirty="0">
                        <a:solidFill>
                          <a:srgbClr val="008FEB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31169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info.cukes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Cucumber libraries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commons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5C5C5C"/>
                          </a:solidFill>
                        </a:rPr>
                        <a:t>io</a:t>
                      </a:r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/java</a:t>
                      </a:r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 language strings, collections/database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31169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Access</a:t>
                      </a:r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 to J2EE components supported by Spring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org.apache.poi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MS</a:t>
                      </a:r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 Office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31169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javax.jms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JMS topics and queues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net.sf.opencsv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Comma delimited</a:t>
                      </a:r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 files (CSV)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31169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org.codehaus.jackson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JSON</a:t>
                      </a:r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–read, write, query, objectify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org.apache.httpcomponents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HTTP</a:t>
                      </a:r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 utilities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31169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com.google.code.gson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JSON–read, write, query,</a:t>
                      </a:r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 objectify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net.sourceforge.jtds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JDBC</a:t>
                      </a:r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 driver for MS SQL and Sybase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31169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com.jayway.restassured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SOAP,</a:t>
                      </a:r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 Web and Restful services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dbunit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Database initialization and testing utilities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06665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org.seleniumhq.selenium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Web</a:t>
                      </a:r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 based UI testing 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org.jsoup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HTML parser API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31169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org.jdom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XML–read, write, query, objectify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com.jcraft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SSH utilities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07519">
                <a:tc>
                  <a:txBody>
                    <a:bodyPr/>
                    <a:lstStyle/>
                    <a:p>
                      <a:r>
                        <a:rPr lang="en-US" sz="16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xmlunit</a:t>
                      </a:r>
                      <a:endParaRPr lang="en-US" sz="1600" u="none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5C5C5C"/>
                          </a:solidFill>
                        </a:rPr>
                        <a:t>XML</a:t>
                      </a:r>
                      <a:r>
                        <a:rPr lang="en-US" sz="1600" baseline="0" dirty="0" smtClean="0">
                          <a:solidFill>
                            <a:srgbClr val="5C5C5C"/>
                          </a:solidFill>
                        </a:rPr>
                        <a:t> file comparison</a:t>
                      </a:r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5C5C5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90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Project Structure: Core: Java Libraries (2 of 2)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69406"/>
              </p:ext>
            </p:extLst>
          </p:nvPr>
        </p:nvGraphicFramePr>
        <p:xfrm>
          <a:off x="594885" y="1078103"/>
          <a:ext cx="11412538" cy="492890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60576"/>
                <a:gridCol w="8251962"/>
              </a:tblGrid>
              <a:tr h="4656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FEB"/>
                          </a:solidFill>
                        </a:rPr>
                        <a:t>Library</a:t>
                      </a:r>
                      <a:endParaRPr lang="en-US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FEB"/>
                          </a:solidFill>
                        </a:rPr>
                        <a:t>Functional description</a:t>
                      </a:r>
                      <a:endParaRPr lang="en-US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xmlunit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r>
                        <a:rPr lang="en-US" baseline="0" dirty="0" smtClean="0"/>
                        <a:t> file comparison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commons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</a:t>
                      </a:r>
                      <a:r>
                        <a:rPr lang="en-US" dirty="0" smtClean="0"/>
                        <a:t>/java</a:t>
                      </a:r>
                      <a:r>
                        <a:rPr lang="en-US" baseline="0" dirty="0" smtClean="0"/>
                        <a:t> language strings, collections/database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org.apache.poi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Office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net.sf.opencsv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 delimited</a:t>
                      </a:r>
                      <a:r>
                        <a:rPr lang="en-US" baseline="0" dirty="0" smtClean="0"/>
                        <a:t> files (CSV)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org.apache.httpcomponents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r>
                        <a:rPr lang="en-US" baseline="0" dirty="0" smtClean="0"/>
                        <a:t> utilities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net.sourceforge.jtds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JDBC</a:t>
                      </a:r>
                      <a:r>
                        <a:rPr lang="en-US" baseline="0" dirty="0" smtClean="0"/>
                        <a:t> driver for MS SQL and Sybase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dbunit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initialization and testing utilities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org.jsoup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parser API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com.jcraft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 utilities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71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BRAND" val="Cazenove"/>
  <p:tag name="JPM_OBJECT_NAME" val="jpmBrand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SlideMasterVerticalRu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Asset Managem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Bear Stear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ha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PMorgan Chase &amp; Co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Chi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BRAND" val="J.P.Morgan Cazenove"/>
  <p:tag name="JPM_OBJECT_NAME" val="jpmBrand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AgendaPageTitle"/>
</p:tagLst>
</file>

<file path=ppt/theme/theme1.xml><?xml version="1.0" encoding="utf-8"?>
<a:theme xmlns:a="http://schemas.openxmlformats.org/drawingml/2006/main" name="1_UseThisTemplate">
  <a:themeElements>
    <a:clrScheme name="Custom 49">
      <a:dk1>
        <a:srgbClr val="252525"/>
      </a:dk1>
      <a:lt1>
        <a:sysClr val="window" lastClr="FFFFFF"/>
      </a:lt1>
      <a:dk2>
        <a:srgbClr val="323232"/>
      </a:dk2>
      <a:lt2>
        <a:srgbClr val="CDCDCD"/>
      </a:lt2>
      <a:accent1>
        <a:srgbClr val="DD1C0E"/>
      </a:accent1>
      <a:accent2>
        <a:srgbClr val="008FEB"/>
      </a:accent2>
      <a:accent3>
        <a:srgbClr val="A8A17A"/>
      </a:accent3>
      <a:accent4>
        <a:srgbClr val="3A213B"/>
      </a:accent4>
      <a:accent5>
        <a:srgbClr val="515585"/>
      </a:accent5>
      <a:accent6>
        <a:srgbClr val="00848E"/>
      </a:accent6>
      <a:hlink>
        <a:srgbClr val="DD1C0E"/>
      </a:hlink>
      <a:folHlink>
        <a:srgbClr val="0067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tent">
  <a:themeElements>
    <a:clrScheme name="Custom 49">
      <a:dk1>
        <a:srgbClr val="252525"/>
      </a:dk1>
      <a:lt1>
        <a:sysClr val="window" lastClr="FFFFFF"/>
      </a:lt1>
      <a:dk2>
        <a:srgbClr val="323232"/>
      </a:dk2>
      <a:lt2>
        <a:srgbClr val="CDCDCD"/>
      </a:lt2>
      <a:accent1>
        <a:srgbClr val="DD1C0E"/>
      </a:accent1>
      <a:accent2>
        <a:srgbClr val="008FEB"/>
      </a:accent2>
      <a:accent3>
        <a:srgbClr val="A8A17A"/>
      </a:accent3>
      <a:accent4>
        <a:srgbClr val="3A213B"/>
      </a:accent4>
      <a:accent5>
        <a:srgbClr val="515585"/>
      </a:accent5>
      <a:accent6>
        <a:srgbClr val="00848E"/>
      </a:accent6>
      <a:hlink>
        <a:srgbClr val="DD1C0E"/>
      </a:hlink>
      <a:folHlink>
        <a:srgbClr val="0067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800"/>
          </a:spcAft>
          <a:buClr>
            <a:srgbClr val="2E2E2E"/>
          </a:buClr>
          <a:buSzTx/>
          <a:buFont typeface="Wingdings" charset="2"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rgbClr val="666666"/>
            </a:solidFill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lient_x0020_Segmentation xmlns="c8085c4b-1ac7-4641-80ad-2522959560d5" xsi:nil="true"/>
    <Theme_x0020_2 xmlns="c8085c4b-1ac7-4641-80ad-2522959560d5"/>
    <Region xmlns="c8085c4b-1ac7-4641-80ad-2522959560d5"/>
    <Key_x0020_Technologies xmlns="c8085c4b-1ac7-4641-80ad-2522959560d5"/>
    <Domain xmlns="c8085c4b-1ac7-4641-80ad-2522959560d5"/>
    <Capability xmlns="c8085c4b-1ac7-4641-80ad-2522959560d5"/>
    <Sapient_x0020_Contact_x0028_s_x0029_ xmlns="c8085c4b-1ac7-4641-80ad-2522959560d5">
      <UserInfo>
        <DisplayName/>
        <AccountId xsi:nil="true"/>
        <AccountType/>
      </UserInfo>
    </Sapient_x0020_Contact_x0028_s_x0029_>
    <Practice_x0020_2 xmlns="c8085c4b-1ac7-4641-80ad-2522959560d5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BA9AACD866FC1E4981E74F9CCA9E5CA0005B817ECD3F7FD84D9F3264808D7ACDD3" ma:contentTypeVersion="2" ma:contentTypeDescription="" ma:contentTypeScope="" ma:versionID="58476a69b158f6ecbfb09a842b84e6ee">
  <xsd:schema xmlns:xsd="http://www.w3.org/2001/XMLSchema" xmlns:xs="http://www.w3.org/2001/XMLSchema" xmlns:p="http://schemas.microsoft.com/office/2006/metadata/properties" xmlns:ns2="c8085c4b-1ac7-4641-80ad-2522959560d5" targetNamespace="http://schemas.microsoft.com/office/2006/metadata/properties" ma:root="true" ma:fieldsID="e025e7738f8021cdecbe86db3a731fd4" ns2:_="">
    <xsd:import namespace="c8085c4b-1ac7-4641-80ad-2522959560d5"/>
    <xsd:element name="properties">
      <xsd:complexType>
        <xsd:sequence>
          <xsd:element name="documentManagement">
            <xsd:complexType>
              <xsd:all>
                <xsd:element ref="ns2:Domain" minOccurs="0"/>
                <xsd:element ref="ns2:Practice_x0020_2" minOccurs="0"/>
                <xsd:element ref="ns2:Theme_x0020_2" minOccurs="0"/>
                <xsd:element ref="ns2:Sapient_x0020_Contact_x0028_s_x0029_" minOccurs="0"/>
                <xsd:element ref="ns2:Client_x0020_Segmentation" minOccurs="0"/>
                <xsd:element ref="ns2:Region" minOccurs="0"/>
                <xsd:element ref="ns2:Key_x0020_Technologies" minOccurs="0"/>
                <xsd:element ref="ns2:Capabil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85c4b-1ac7-4641-80ad-2522959560d5" elementFormDefault="qualified">
    <xsd:import namespace="http://schemas.microsoft.com/office/2006/documentManagement/types"/>
    <xsd:import namespace="http://schemas.microsoft.com/office/infopath/2007/PartnerControls"/>
    <xsd:element name="Domain" ma:index="8" nillable="true" ma:displayName="Domain" ma:internalName="Do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 Analysis"/>
                    <xsd:enumeration value="Business Development"/>
                    <xsd:enumeration value="General Management"/>
                    <xsd:enumeration value="Operations"/>
                    <xsd:enumeration value="Program Management"/>
                    <xsd:enumeration value="Quality Assurance"/>
                    <xsd:enumeration value="User Experience"/>
                    <xsd:enumeration value="Technology"/>
                  </xsd:restriction>
                </xsd:simpleType>
              </xsd:element>
            </xsd:sequence>
          </xsd:extension>
        </xsd:complexContent>
      </xsd:complexType>
    </xsd:element>
    <xsd:element name="Practice_x0020_2" ma:index="9" nillable="true" ma:displayName="Practice" ma:internalName="Practic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y-Side Investment Process"/>
                    <xsd:enumeration value="Clearing &amp; Collateral"/>
                    <xsd:enumeration value="CTRM"/>
                    <xsd:enumeration value="Data Management"/>
                    <xsd:enumeration value="Derivatives Platforms"/>
                    <xsd:enumeration value="Operational Risk"/>
                    <xsd:enumeration value="Pipeline and Shipping"/>
                    <xsd:enumeration value="Portfolio Accounting"/>
                    <xsd:enumeration value="Regulatory Reporting"/>
                    <xsd:enumeration value="Trade Documentation"/>
                    <xsd:enumeration value="Valuation and Risk Analytics"/>
                  </xsd:restriction>
                </xsd:simpleType>
              </xsd:element>
            </xsd:sequence>
          </xsd:extension>
        </xsd:complexContent>
      </xsd:complexType>
    </xsd:element>
    <xsd:element name="Theme_x0020_2" ma:index="10" nillable="true" ma:displayName="Theme" ma:internalName="Them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earing and Collateral"/>
                    <xsd:enumeration value="Client Portals"/>
                    <xsd:enumeration value="Data Readiness"/>
                    <xsd:enumeration value="Energy Intelligence"/>
                    <xsd:enumeration value="Enterprise Risk"/>
                    <xsd:enumeration value="Industrialization"/>
                    <xsd:enumeration value="Mid-Stream"/>
                    <xsd:enumeration value="Regulatory Reporting"/>
                    <xsd:enumeration value="Research"/>
                    <xsd:enumeration value="Structured Finance"/>
                    <xsd:enumeration value="Wealth"/>
                  </xsd:restriction>
                </xsd:simpleType>
              </xsd:element>
            </xsd:sequence>
          </xsd:extension>
        </xsd:complexContent>
      </xsd:complexType>
    </xsd:element>
    <xsd:element name="Sapient_x0020_Contact_x0028_s_x0029_" ma:index="13" nillable="true" ma:displayName="Sapient Contact(s)" ma:list="UserInfo" ma:SharePointGroup="0" ma:internalName="Sapient_x0020_Contact_x0028_s_x0029_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Segmentation" ma:index="14" nillable="true" ma:displayName="Client Segmentation" ma:format="Dropdown" ma:internalName="Client_x0020_Segmentation">
      <xsd:simpleType>
        <xsd:restriction base="dms:Choice">
          <xsd:enumeration value="Banks - Global Investment Bank"/>
          <xsd:enumeration value="Banks - Regional Investment Bank"/>
          <xsd:enumeration value="Banks - Custodians"/>
          <xsd:enumeration value="Banks - Brokers"/>
          <xsd:enumeration value="Investment Management - Institutional Asset Manager"/>
          <xsd:enumeration value="Investment Management - Hedge Funds"/>
          <xsd:enumeration value="Investment Management - Mutual Funds"/>
          <xsd:enumeration value="Investment Management - Wealth Management"/>
          <xsd:enumeration value="Investment Management - Fund Administration"/>
          <xsd:enumeration value="Intermediaries - Exchanges"/>
          <xsd:enumeration value="Intermediaries - Clearing House"/>
          <xsd:enumeration value="Intermediaries - ISO"/>
          <xsd:enumeration value="Intermediaries - Industry Associations"/>
          <xsd:enumeration value="Energy &amp; Commodity Companies - Global Oil"/>
          <xsd:enumeration value="Energy &amp; Commodity Companies - Mid-stream Operators"/>
          <xsd:enumeration value="Energy &amp; Commodity Companies - EU Energy Merchants"/>
          <xsd:enumeration value="Energy &amp; Commodity Companies - NA Energy Merchants"/>
          <xsd:enumeration value="Governments &amp; Regulators - US"/>
          <xsd:enumeration value="Governments &amp; Regulators - UK"/>
          <xsd:enumeration value="Governments &amp; Regulators - Canada"/>
          <xsd:enumeration value="Governments &amp; Regulators - EU"/>
          <xsd:enumeration value="Governments &amp; Regulators - Asia"/>
          <xsd:enumeration value="Partner"/>
          <xsd:enumeration value="Competitor"/>
          <xsd:enumeration value="Vendor"/>
        </xsd:restriction>
      </xsd:simpleType>
    </xsd:element>
    <xsd:element name="Region" ma:index="15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frica"/>
                    <xsd:enumeration value="Asia"/>
                    <xsd:enumeration value="Australia"/>
                    <xsd:enumeration value="Canada"/>
                    <xsd:enumeration value="EU"/>
                    <xsd:enumeration value="EU - UK"/>
                    <xsd:enumeration value="India"/>
                    <xsd:enumeration value="Middle East"/>
                    <xsd:enumeration value="S. America"/>
                    <xsd:enumeration value="USA"/>
                  </xsd:restriction>
                </xsd:simpleType>
              </xsd:element>
            </xsd:sequence>
          </xsd:extension>
        </xsd:complexContent>
      </xsd:complexType>
    </xsd:element>
    <xsd:element name="Key_x0020_Technologies" ma:index="16" nillable="true" ma:displayName="Key Technologies" ma:list="{17722692-f909-4a6d-9d7c-4d99fd41a240}" ma:internalName="Key_x0020_Technologies" ma:showField="Active_x0020_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pability" ma:index="17" nillable="true" ma:displayName="Capability" ma:list="{c6488a8c-465d-4018-ba9f-27905420605d}" ma:internalName="Capability" ma:showField="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2" ma:displayName="Comments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38EF6F-BCF9-4B83-9F0A-59BB0953E744}">
  <ds:schemaRefs>
    <ds:schemaRef ds:uri="http://purl.org/dc/terms/"/>
    <ds:schemaRef ds:uri="c8085c4b-1ac7-4641-80ad-2522959560d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98D3FEA-1100-4BF6-9B15-AE91DD931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85c4b-1ac7-4641-80ad-252295956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5726C9-3EF1-4041-B0A5-9EB498128C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UseThisTemplate.potx</Template>
  <TotalTime>8101</TotalTime>
  <Words>1885</Words>
  <Application>Microsoft Macintosh PowerPoint</Application>
  <PresentationFormat>Custom</PresentationFormat>
  <Paragraphs>450</Paragraphs>
  <Slides>42</Slides>
  <Notes>41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1_UseThisTemplate</vt:lpstr>
      <vt:lpstr>1_Content</vt:lpstr>
      <vt:lpstr>QA Automation Bootcamp</vt:lpstr>
      <vt:lpstr>Best Practices  Module Objectives</vt:lpstr>
      <vt:lpstr>Best Practices</vt:lpstr>
      <vt:lpstr>Best Practices</vt:lpstr>
      <vt:lpstr>Best Practices: Project Structure</vt:lpstr>
      <vt:lpstr>Best Practices: Project Structure</vt:lpstr>
      <vt:lpstr>Best Practices: Project Structure</vt:lpstr>
      <vt:lpstr>Best Practices: Project Structure: Core: Java Libraries</vt:lpstr>
      <vt:lpstr>Best Practices: Project Structure: Core: Java Libraries (2 of 2)</vt:lpstr>
      <vt:lpstr>Best Practices: Project Structure</vt:lpstr>
      <vt:lpstr>Best Practices: Project Structure</vt:lpstr>
      <vt:lpstr>Exercise</vt:lpstr>
      <vt:lpstr>Best Practices</vt:lpstr>
      <vt:lpstr>Best Practices: Multi-Environment Configuration</vt:lpstr>
      <vt:lpstr>Best Practices: Multi-Environment Configuration</vt:lpstr>
      <vt:lpstr>Best Practices: Multi-Environment Configuration</vt:lpstr>
      <vt:lpstr>Best Practices: Multi-Environment Configuration</vt:lpstr>
      <vt:lpstr>Best Practices: Multi-Environment Configuration</vt:lpstr>
      <vt:lpstr>Best Practices: Multi-Environment Configuration</vt:lpstr>
      <vt:lpstr>Best Practices: Multi-Environment Configuration : System Vars</vt:lpstr>
      <vt:lpstr>Best Practices: Multi-Environment Configuration</vt:lpstr>
      <vt:lpstr>Exercise</vt:lpstr>
      <vt:lpstr>Best Practices</vt:lpstr>
      <vt:lpstr>Best Practices: Data</vt:lpstr>
      <vt:lpstr>Best Practices: Using Data: File to File Approach </vt:lpstr>
      <vt:lpstr>Best Practices: Using Data: File to File Approach </vt:lpstr>
      <vt:lpstr>Best Practices: Using Data: Templates (Golden files) </vt:lpstr>
      <vt:lpstr>Best Practices: Using Data: Templates (Golden files)</vt:lpstr>
      <vt:lpstr>Best Practices: Templates (Golden files)  </vt:lpstr>
      <vt:lpstr>Best Practices</vt:lpstr>
      <vt:lpstr>Best Practices: Object Model and Patterns</vt:lpstr>
      <vt:lpstr>Best Practices: Object Model and Patterns: &lt;…steps.java&gt;</vt:lpstr>
      <vt:lpstr>Best Practices: Object Model and Patterns: &lt;…impl.java&gt;</vt:lpstr>
      <vt:lpstr>Best Practices: Object Model and Patterns: &lt;…page.java&gt;</vt:lpstr>
      <vt:lpstr>Best Practices</vt:lpstr>
      <vt:lpstr>Best Practices: Capturing Evidence</vt:lpstr>
      <vt:lpstr>Best Practices: Capturing Evidence</vt:lpstr>
      <vt:lpstr>Best Practices</vt:lpstr>
      <vt:lpstr>Exercise</vt:lpstr>
      <vt:lpstr>Best Practices</vt:lpstr>
      <vt:lpstr>Exercise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SAPIENT GLOBAL MARKETS</dc:title>
  <dc:creator>Ian Moran</dc:creator>
  <cp:lastModifiedBy>Mark Thias</cp:lastModifiedBy>
  <cp:revision>486</cp:revision>
  <dcterms:created xsi:type="dcterms:W3CDTF">2014-10-19T17:30:39Z</dcterms:created>
  <dcterms:modified xsi:type="dcterms:W3CDTF">2016-02-16T22:24:39Z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0x010100BA9AACD866FC1E4981E74F9CCA9E5CA0005B817ECD3F7FD84D9F3264808D7ACDD3</vt:lpwstr>
  </property>
</Properties>
</file>