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  <p:sldMasterId id="2147483868" r:id="rId5"/>
  </p:sldMasterIdLst>
  <p:notesMasterIdLst>
    <p:notesMasterId r:id="rId43"/>
  </p:notesMasterIdLst>
  <p:handoutMasterIdLst>
    <p:handoutMasterId r:id="rId44"/>
  </p:handoutMasterIdLst>
  <p:sldIdLst>
    <p:sldId id="293" r:id="rId6"/>
    <p:sldId id="377" r:id="rId7"/>
    <p:sldId id="376" r:id="rId8"/>
    <p:sldId id="438" r:id="rId9"/>
    <p:sldId id="439" r:id="rId10"/>
    <p:sldId id="440" r:id="rId11"/>
    <p:sldId id="453" r:id="rId12"/>
    <p:sldId id="442" r:id="rId13"/>
    <p:sldId id="443" r:id="rId14"/>
    <p:sldId id="444" r:id="rId15"/>
    <p:sldId id="446" r:id="rId16"/>
    <p:sldId id="474" r:id="rId17"/>
    <p:sldId id="475" r:id="rId18"/>
    <p:sldId id="476" r:id="rId19"/>
    <p:sldId id="477" r:id="rId20"/>
    <p:sldId id="462" r:id="rId21"/>
    <p:sldId id="480" r:id="rId22"/>
    <p:sldId id="451" r:id="rId23"/>
    <p:sldId id="471" r:id="rId24"/>
    <p:sldId id="472" r:id="rId25"/>
    <p:sldId id="452" r:id="rId26"/>
    <p:sldId id="454" r:id="rId27"/>
    <p:sldId id="455" r:id="rId28"/>
    <p:sldId id="456" r:id="rId29"/>
    <p:sldId id="457" r:id="rId30"/>
    <p:sldId id="458" r:id="rId31"/>
    <p:sldId id="460" r:id="rId32"/>
    <p:sldId id="464" r:id="rId33"/>
    <p:sldId id="463" r:id="rId34"/>
    <p:sldId id="465" r:id="rId35"/>
    <p:sldId id="478" r:id="rId36"/>
    <p:sldId id="479" r:id="rId37"/>
    <p:sldId id="468" r:id="rId38"/>
    <p:sldId id="469" r:id="rId39"/>
    <p:sldId id="470" r:id="rId40"/>
    <p:sldId id="437" r:id="rId41"/>
    <p:sldId id="473" r:id="rId42"/>
  </p:sldIdLst>
  <p:sldSz cx="12188825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C5C"/>
    <a:srgbClr val="112C61"/>
    <a:srgbClr val="0D65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0" autoAdjust="0"/>
    <p:restoredTop sz="85465" autoAdjust="0"/>
  </p:normalViewPr>
  <p:slideViewPr>
    <p:cSldViewPr snapToGrid="0" snapToObjects="1">
      <p:cViewPr varScale="1">
        <p:scale>
          <a:sx n="69" d="100"/>
          <a:sy n="69" d="100"/>
        </p:scale>
        <p:origin x="-784" y="-96"/>
      </p:cViewPr>
      <p:guideLst>
        <p:guide orient="horz" pos="715"/>
        <p:guide pos="37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F3A4-7CE6-7D4B-82F4-AAB0A89D24A0}" type="datetimeFigureOut">
              <a:rPr lang="en-US" smtClean="0"/>
              <a:pPr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3AD1B-1BAA-D548-ACF0-7463C0C7D0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62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949A4-3EB0-FD4C-BC18-AF30DB196EA6}" type="datetimeFigureOut">
              <a:rPr lang="en-US" smtClean="0"/>
              <a:pPr/>
              <a:t>5/6/16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2869C-61F6-CB4A-B1F0-53232E97BE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513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r>
              <a:rPr lang="en-US" dirty="0" smtClean="0"/>
              <a:t>Parameters</a:t>
            </a:r>
            <a:r>
              <a:rPr lang="en-US" baseline="0" dirty="0" smtClean="0"/>
              <a:t> are aligned by sequence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Annotation contains regex expression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Java method signature aligns with sequence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Methods signature will convert </a:t>
            </a:r>
            <a:r>
              <a:rPr lang="en-US" baseline="0" dirty="0" err="1" smtClean="0"/>
              <a:t>parm</a:t>
            </a:r>
            <a:r>
              <a:rPr lang="en-US" baseline="0" dirty="0" smtClean="0"/>
              <a:t> to java primitives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Cucumber matches the Gherkin signature with the Java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Stephanie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4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Output demonstrates hook</a:t>
            </a:r>
            <a:r>
              <a:rPr lang="en-US" baseline="0" dirty="0" smtClean="0"/>
              <a:t> called for each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Output demonstrates hook</a:t>
            </a:r>
            <a:r>
              <a:rPr lang="en-US" baseline="0" dirty="0" smtClean="0"/>
              <a:t> called for </a:t>
            </a:r>
            <a:r>
              <a:rPr lang="en-US" baseline="0" smtClean="0"/>
              <a:t>each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smtClean="0"/>
              <a:t>Output demonstrates hook</a:t>
            </a:r>
            <a:r>
              <a:rPr lang="en-US" baseline="0" dirty="0" smtClean="0"/>
              <a:t> called for </a:t>
            </a:r>
            <a:r>
              <a:rPr lang="en-US" baseline="0" smtClean="0"/>
              <a:t>each scenario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 happens</a:t>
            </a:r>
            <a:r>
              <a:rPr lang="en-US" baseline="0" dirty="0" smtClean="0"/>
              <a:t> when you pass and invalid regex expression into Cucumber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Former subtitle: Cucumber has support for many programming languages</a:t>
            </a:r>
          </a:p>
          <a:p>
            <a:pPr marL="0" lvl="0" indent="0">
              <a:buFont typeface="Arial"/>
              <a:buNone/>
            </a:pPr>
            <a:endParaRPr lang="en-US" dirty="0" smtClean="0"/>
          </a:p>
          <a:p>
            <a:pPr marL="0" lvl="0" indent="0">
              <a:buFont typeface="Arial"/>
              <a:buNone/>
            </a:pPr>
            <a:r>
              <a:rPr lang="en-US" dirty="0" smtClean="0"/>
              <a:t>This seems wrong..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 happens</a:t>
            </a:r>
            <a:r>
              <a:rPr lang="en-US" baseline="0" dirty="0" smtClean="0"/>
              <a:t> when you pass and invalid regex expression into Cucumber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What happens</a:t>
            </a:r>
            <a:r>
              <a:rPr lang="en-US" baseline="0" dirty="0" smtClean="0"/>
              <a:t> when you pass and invalid regex expression into Cucumber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Get everyone’s system up 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Get everyone’s system up and running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7E4DD-5FB6-4FD9-A145-153A60A28B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languages </a:t>
            </a:r>
            <a:r>
              <a:rPr lang="en-US" baseline="0" smtClean="0"/>
              <a:t>are supported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EF810-BCB8-4528-AABD-74FB3AFF65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20" Type="http://schemas.openxmlformats.org/officeDocument/2006/relationships/image" Target="../media/image13.emf"/><Relationship Id="rId21" Type="http://schemas.openxmlformats.org/officeDocument/2006/relationships/image" Target="../media/image14.emf"/><Relationship Id="rId22" Type="http://schemas.openxmlformats.org/officeDocument/2006/relationships/image" Target="../media/image15.png"/><Relationship Id="rId23" Type="http://schemas.openxmlformats.org/officeDocument/2006/relationships/image" Target="../media/image16.jpeg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tags" Target="../tags/tag12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7.png"/><Relationship Id="rId15" Type="http://schemas.openxmlformats.org/officeDocument/2006/relationships/image" Target="../media/image8.emf"/><Relationship Id="rId16" Type="http://schemas.openxmlformats.org/officeDocument/2006/relationships/image" Target="../media/image9.emf"/><Relationship Id="rId17" Type="http://schemas.openxmlformats.org/officeDocument/2006/relationships/image" Target="../media/image10.emf"/><Relationship Id="rId18" Type="http://schemas.openxmlformats.org/officeDocument/2006/relationships/image" Target="../media/image11.emf"/><Relationship Id="rId19" Type="http://schemas.openxmlformats.org/officeDocument/2006/relationships/image" Target="../media/image12.emf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233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260ADD7-8A0C-4E48-906B-F3BCB825D1F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pic>
        <p:nvPicPr>
          <p:cNvPr id="5" name="Picture 4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3546475"/>
            <a:ext cx="463550" cy="1588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469900"/>
            <a:ext cx="5471860" cy="57023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5"/>
              </a:buClr>
              <a:buSzTx/>
              <a:buFont typeface="+mj-lt"/>
              <a:buAutoNum type="arabicPeriod"/>
              <a:tabLst/>
              <a:defRPr sz="1800" i="1">
                <a:latin typeface="Arial"/>
                <a:cs typeface="Arial"/>
              </a:defRPr>
            </a:lvl1pPr>
            <a:lvl2pPr marL="45720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charset="2"/>
              <a:buNone/>
              <a:tabLst/>
              <a:defRPr i="1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152" y="2393422"/>
            <a:ext cx="4022312" cy="1034386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24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vert="horz" lIns="0" tIns="45720" rIns="0" bIns="45720" rtlCol="0" anchor="b" anchorCtr="0">
            <a:normAutofit/>
          </a:bodyPr>
          <a:lstStyle/>
          <a:p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139" y="6313039"/>
            <a:ext cx="410526" cy="32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 anchorCtr="0">
            <a:noAutofit/>
          </a:bodyPr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7C87A295-8D85-F746-99EC-7334C6390154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2631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Sub-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69">
            <a:off x="-1382713" y="-1135063"/>
            <a:ext cx="5880101" cy="421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C5ADA2FC-B909-E842-80BD-319609A21563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593725" y="3933825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115303" y="546100"/>
            <a:ext cx="5471860" cy="5715000"/>
          </a:xfrm>
        </p:spPr>
        <p:txBody>
          <a:bodyPr anchor="ctr">
            <a:noAutofit/>
          </a:bodyPr>
          <a:lstStyle>
            <a:lvl1pPr marL="457200" marR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21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6858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Tx/>
              <a:buFont typeface="Wingdings" charset="2"/>
              <a:buChar char="§"/>
              <a:tabLst/>
              <a:defRPr sz="1800" i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4pPr marL="603504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3153" y="2899563"/>
            <a:ext cx="4022312" cy="1034386"/>
          </a:xfrm>
        </p:spPr>
        <p:txBody>
          <a:bodyPr tIns="0" bIns="0">
            <a:noAutofit/>
          </a:bodyPr>
          <a:lstStyle>
            <a:lvl1pPr>
              <a:lnSpc>
                <a:spcPct val="90000"/>
              </a:lnSpc>
              <a:defRPr sz="2800">
                <a:solidFill>
                  <a:srgbClr val="2E2E2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0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788095B-1617-1641-9798-29A777BEADC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5" y="1136755"/>
            <a:ext cx="10976889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37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84816122-985B-2E46-850E-BAE1981C34DB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486400" cy="5008457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2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8FDA6ABB-FB20-C44C-B9A1-91EB50B4B960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4596" y="1172971"/>
            <a:ext cx="5486400" cy="4972241"/>
          </a:xfrm>
        </p:spPr>
        <p:txBody>
          <a:bodyPr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92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56A44C8-2257-C749-A47D-0902E356FAEF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8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7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6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2308370-6CBA-1943-81E5-1D606F80EEEB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675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4F0F7180-8219-134C-BE0B-2E5552B9A1FC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3" y="1158875"/>
            <a:ext cx="10983912" cy="49339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0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B939EBDF-D547-7B4A-8DB8-C164039BA4BF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8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595312" y="1158875"/>
            <a:ext cx="5218739" cy="51334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396620" y="1158875"/>
            <a:ext cx="5167891" cy="513397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24933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32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961063"/>
            <a:ext cx="35718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3"/>
          <p:cNvCxnSpPr>
            <a:cxnSpLocks noChangeShapeType="1"/>
          </p:cNvCxnSpPr>
          <p:nvPr userDrawn="1"/>
        </p:nvCxnSpPr>
        <p:spPr bwMode="auto">
          <a:xfrm>
            <a:off x="614363" y="3960813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86042" cy="553998"/>
          </a:xfrm>
        </p:spPr>
        <p:txBody>
          <a:bodyPr tIns="0" bIns="0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415085"/>
          </a:xfrm>
        </p:spPr>
        <p:txBody>
          <a:bodyPr>
            <a:noAutofit/>
          </a:bodyPr>
          <a:lstStyle>
            <a:lvl1pPr marL="0" indent="0">
              <a:buNone/>
              <a:defRPr sz="24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715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6553200"/>
            <a:ext cx="121888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774700"/>
            <a:ext cx="19304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sz="160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8" name="Picture 2" descr="Divide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" r="27135"/>
          <a:stretch>
            <a:fillRect/>
          </a:stretch>
        </p:blipFill>
        <p:spPr bwMode="auto">
          <a:xfrm>
            <a:off x="0" y="4397375"/>
            <a:ext cx="1218882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702495" y="2349501"/>
            <a:ext cx="7069519" cy="88045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spc="-60">
                <a:solidFill>
                  <a:srgbClr val="003E8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02495" y="3230239"/>
            <a:ext cx="7069519" cy="465461"/>
          </a:xfrm>
        </p:spPr>
        <p:txBody>
          <a:bodyPr>
            <a:noAutofit/>
          </a:bodyPr>
          <a:lstStyle>
            <a:lvl1pPr marL="0" indent="0" algn="l">
              <a:buNone/>
              <a:defRPr sz="1300" b="0" i="1">
                <a:solidFill>
                  <a:srgbClr val="37ADFF"/>
                </a:solidFill>
                <a:latin typeface="Arial"/>
                <a:cs typeface="Arial"/>
              </a:defRPr>
            </a:lvl1pPr>
            <a:lvl2pPr marL="342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7674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95829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 content_16px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2" y="987552"/>
            <a:ext cx="5344704" cy="5330952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396719" y="987552"/>
            <a:ext cx="5344704" cy="5330952"/>
          </a:xfrm>
        </p:spPr>
        <p:txBody>
          <a:bodyPr/>
          <a:lstStyle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Clr>
                <a:schemeClr val="bg1">
                  <a:lumMod val="50000"/>
                </a:schemeClr>
              </a:buClr>
              <a:defRPr/>
            </a:lvl4pPr>
            <a:lvl5pPr>
              <a:buClr>
                <a:schemeClr val="bg1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15655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Content_16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 noChangeArrowheads="1"/>
          </p:cNvSpPr>
          <p:nvPr>
            <p:ph type="title"/>
          </p:nvPr>
        </p:nvSpPr>
        <p:spPr bwMode="auto">
          <a:xfrm>
            <a:off x="456280" y="241306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14" tIns="45709" rIns="45714" bIns="45709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9505" y="987552"/>
            <a:ext cx="11294011" cy="533095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>
                <a:solidFill>
                  <a:srgbClr val="7F7F7F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buClr>
                <a:schemeClr val="bg1">
                  <a:lumMod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21762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Divider -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108" y="2956738"/>
            <a:ext cx="9186042" cy="553998"/>
          </a:xfrm>
        </p:spPr>
        <p:txBody>
          <a:bodyPr tIns="0" bIns="0">
            <a:noAutofit/>
          </a:bodyPr>
          <a:lstStyle>
            <a:lvl1pPr>
              <a:defRPr sz="2400" spc="-80">
                <a:solidFill>
                  <a:srgbClr val="0D65AE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108" y="3511118"/>
            <a:ext cx="9186042" cy="292388"/>
          </a:xfrm>
        </p:spPr>
        <p:txBody>
          <a:bodyPr>
            <a:noAutofit/>
          </a:bodyPr>
          <a:lstStyle>
            <a:lvl1pPr marL="0" indent="0" algn="l">
              <a:buNone/>
              <a:defRPr sz="1600" b="0" i="1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203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4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78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604838" y="1352550"/>
            <a:ext cx="2849562" cy="27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04838" y="1631950"/>
            <a:ext cx="2849562" cy="43688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rgbClr val="2E2E2E"/>
              </a:solidFill>
            </a:endParaRPr>
          </a:p>
        </p:txBody>
      </p:sp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715963" y="1335088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FFFFFF"/>
                </a:solidFill>
                <a:latin typeface="Arial" charset="0"/>
                <a:cs typeface="Arial" charset="0"/>
              </a:rPr>
              <a:t>RESULTS</a:t>
            </a:r>
          </a:p>
        </p:txBody>
      </p:sp>
      <p:sp>
        <p:nvSpPr>
          <p:cNvPr id="12" name="Rectangle 2"/>
          <p:cNvSpPr>
            <a:spLocks noChangeArrowheads="1"/>
          </p:cNvSpPr>
          <p:nvPr userDrawn="1"/>
        </p:nvSpPr>
        <p:spPr bwMode="auto">
          <a:xfrm>
            <a:off x="3679825" y="2597150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CONTEXT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6397625" y="2619375"/>
            <a:ext cx="225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OBJECTIVES</a:t>
            </a:r>
          </a:p>
        </p:txBody>
      </p:sp>
      <p:sp>
        <p:nvSpPr>
          <p:cNvPr id="15" name="Rectangle 2"/>
          <p:cNvSpPr>
            <a:spLocks noChangeArrowheads="1"/>
          </p:cNvSpPr>
          <p:nvPr userDrawn="1"/>
        </p:nvSpPr>
        <p:spPr bwMode="auto">
          <a:xfrm>
            <a:off x="9091613" y="2625725"/>
            <a:ext cx="2249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/>
          <a:p>
            <a:r>
              <a:rPr lang="en-US" sz="1200" b="1">
                <a:solidFill>
                  <a:srgbClr val="0D65AF"/>
                </a:solidFill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9" name="TextBox 17"/>
          <p:cNvSpPr txBox="1">
            <a:spLocks noChangeArrowheads="1"/>
          </p:cNvSpPr>
          <p:nvPr userDrawn="1"/>
        </p:nvSpPr>
        <p:spPr bwMode="auto">
          <a:xfrm>
            <a:off x="554038" y="323850"/>
            <a:ext cx="1987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b="1">
                <a:solidFill>
                  <a:srgbClr val="2E2E2E"/>
                </a:solidFill>
                <a:latin typeface="Arial" charset="0"/>
              </a:rPr>
              <a:t>CASE STUDY</a:t>
            </a:r>
          </a:p>
        </p:txBody>
      </p:sp>
      <p:sp>
        <p:nvSpPr>
          <p:cNvPr id="20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3BE26175-AEBC-D646-AE1E-149602BF5515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679210" y="1017356"/>
            <a:ext cx="8002587" cy="334962"/>
          </a:xfrm>
        </p:spPr>
        <p:txBody>
          <a:bodyPr/>
          <a:lstStyle>
            <a:lvl1pPr>
              <a:defRPr sz="14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3680490" y="1352318"/>
            <a:ext cx="7950506" cy="1130300"/>
          </a:xfrm>
        </p:spPr>
        <p:txBody>
          <a:bodyPr/>
          <a:lstStyle>
            <a:lvl1pPr>
              <a:defRPr sz="1200" i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42841" y="1733318"/>
            <a:ext cx="2540000" cy="4114800"/>
          </a:xfrm>
        </p:spPr>
        <p:txBody>
          <a:bodyPr/>
          <a:lstStyle>
            <a:lvl1pPr marL="17373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80489" y="405072"/>
            <a:ext cx="7950508" cy="334962"/>
          </a:xfrm>
        </p:spPr>
        <p:txBody>
          <a:bodyPr/>
          <a:lstStyle>
            <a:lvl1pPr>
              <a:defRPr sz="1800"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80489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6386308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9090997" y="3016020"/>
            <a:ext cx="2540000" cy="2984501"/>
          </a:xfrm>
        </p:spPr>
        <p:txBody>
          <a:bodyPr/>
          <a:lstStyle>
            <a:lvl1pPr marL="265176" indent="-171450">
              <a:buClr>
                <a:schemeClr val="accent2"/>
              </a:buClr>
              <a:buSzPct val="125000"/>
              <a:buFont typeface="Wingdings" charset="2"/>
              <a:buChar char="§"/>
              <a:defRPr sz="1000" i="0">
                <a:solidFill>
                  <a:schemeClr val="accent3">
                    <a:lumMod val="25000"/>
                  </a:schemeClr>
                </a:solidFill>
              </a:defRPr>
            </a:lvl1pPr>
            <a:lvl2pPr marL="356616">
              <a:buClr>
                <a:schemeClr val="accent2"/>
              </a:buClr>
              <a:buSzPct val="125000"/>
              <a:defRPr sz="900" baseline="0"/>
            </a:lvl2pPr>
            <a:lvl3pPr marL="438912">
              <a:buClr>
                <a:schemeClr val="accent2"/>
              </a:buClr>
              <a:buSzPct val="125000"/>
              <a:defRPr sz="800"/>
            </a:lvl3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4701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00507A55-BDFE-8D48-B842-4E90D1FCC7C9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1356" y="1143005"/>
            <a:ext cx="10972800" cy="5002213"/>
          </a:xfrm>
        </p:spPr>
        <p:txBody>
          <a:bodyPr numCol="2" spcCol="457200"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sz="1400">
                <a:latin typeface="Arial"/>
                <a:cs typeface="Arial"/>
              </a:defRPr>
            </a:lvl1pPr>
            <a:lvl2pPr marL="1714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9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5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800" indent="-171450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79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813495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644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39" descr="Cazenove_logo_prescovr" hidden="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03850" y="3714750"/>
            <a:ext cx="22256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40" hidden="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05338" y="3967163"/>
            <a:ext cx="15017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41" hidden="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11688" y="4213225"/>
            <a:ext cx="1508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42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06925" y="4572000"/>
            <a:ext cx="15033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43" hidden="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352925" y="5151438"/>
            <a:ext cx="12493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44" hidden="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6742113" y="5487988"/>
            <a:ext cx="36385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45" hidden="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613275" y="5778500"/>
            <a:ext cx="1509712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46" hidden="1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-4816475" y="6275388"/>
            <a:ext cx="171291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20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144588" y="411163"/>
            <a:ext cx="8342312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2450"/>
              </a:lnSpc>
              <a:defRPr/>
            </a:pPr>
            <a:r>
              <a:rPr lang="en-US" sz="3200">
                <a:solidFill>
                  <a:schemeClr val="tx2"/>
                </a:solidFill>
                <a:latin typeface="Arial" charset="0"/>
                <a:cs typeface="LF_Kai" charset="0"/>
              </a:rPr>
              <a:t>Agenda</a:t>
            </a:r>
          </a:p>
        </p:txBody>
      </p:sp>
      <p:sp>
        <p:nvSpPr>
          <p:cNvPr id="13" name="Text Box 252"/>
          <p:cNvSpPr txBox="1"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1676400" y="6418263"/>
            <a:ext cx="61706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788"/>
              </a:lnSpc>
              <a:defRPr/>
            </a:pPr>
            <a:r>
              <a:rPr sz="800" noProof="1">
                <a:solidFill>
                  <a:srgbClr val="6D6E71"/>
                </a:solidFill>
                <a:latin typeface="Arial" charset="0"/>
                <a:cs typeface="LF_Kai" charset="0"/>
              </a:rPr>
              <a:t>ATP: Agile Transformation Programme</a:t>
            </a:r>
          </a:p>
        </p:txBody>
      </p:sp>
      <p:sp>
        <p:nvSpPr>
          <p:cNvPr id="14" name="Line 254"/>
          <p:cNvSpPr>
            <a:spLocks noChangeShapeType="1"/>
          </p:cNvSpPr>
          <p:nvPr userDrawn="1">
            <p:custDataLst>
              <p:tags r:id="rId11"/>
            </p:custDataLst>
          </p:nvPr>
        </p:nvSpPr>
        <p:spPr bwMode="gray">
          <a:xfrm>
            <a:off x="1168400" y="1111250"/>
            <a:ext cx="0" cy="5414963"/>
          </a:xfrm>
          <a:prstGeom prst="line">
            <a:avLst/>
          </a:prstGeom>
          <a:noFill/>
          <a:ln w="4445">
            <a:solidFill>
              <a:srgbClr val="6D6E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0083" tIns="40083" rIns="40083" bIns="40083" anchor="ctr"/>
          <a:lstStyle/>
          <a:p>
            <a:endParaRPr lang="en-US"/>
          </a:p>
        </p:txBody>
      </p:sp>
      <p:pic>
        <p:nvPicPr>
          <p:cNvPr id="15" name="Picture 11" descr="JPMC_logo.gif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3" y="6400800"/>
            <a:ext cx="2193925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252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 rot="16200000">
            <a:off x="-1159668" y="4212431"/>
            <a:ext cx="44005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ts val="788"/>
              </a:lnSpc>
              <a:defRPr/>
            </a:pPr>
            <a:r>
              <a:rPr sz="800" noProof="1">
                <a:solidFill>
                  <a:srgbClr val="6D6E71"/>
                </a:solidFill>
                <a:latin typeface="Arial" charset="0"/>
                <a:cs typeface="LF_Kai" charset="0"/>
              </a:rPr>
              <a:t>Introduction to User Storries</a:t>
            </a:r>
          </a:p>
        </p:txBody>
      </p:sp>
      <p:pic>
        <p:nvPicPr>
          <p:cNvPr id="17" name="Picture 2" descr="C:\Users\U398675\AppData\Local\Microsoft\Windows\Temporary Internet Files\Content.Outlook\14L24J18\AgileTransformation_illo_web_20110518.jpg"/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33388"/>
            <a:ext cx="1619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Rectangle 6"/>
          <p:cNvSpPr>
            <a:spLocks noGrp="1" noChangeArrowheads="1"/>
          </p:cNvSpPr>
          <p:nvPr>
            <p:ph type="ctrTitle"/>
          </p:nvPr>
        </p:nvSpPr>
        <p:spPr bwMode="gray">
          <a:xfrm>
            <a:off x="2031472" y="1447801"/>
            <a:ext cx="8532176" cy="366029"/>
          </a:xfrm>
          <a:solidFill>
            <a:schemeClr val="bg2"/>
          </a:solidFill>
        </p:spPr>
        <p:txBody>
          <a:bodyPr lIns="200391" rIns="1803512" anchor="ctr"/>
          <a:lstStyle>
            <a:lvl1pPr marL="8351" defTabSz="995110">
              <a:lnSpc>
                <a:spcPts val="1315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031472" y="1854136"/>
            <a:ext cx="8532176" cy="584264"/>
          </a:xfrm>
        </p:spPr>
        <p:txBody>
          <a:bodyPr lIns="200391" rIns="80156"/>
          <a:lstStyle>
            <a:lvl1pPr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015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Blue 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11" descr="SapientGM_Logo_onblu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7" cy="553998"/>
          </a:xfrm>
        </p:spPr>
        <p:txBody>
          <a:bodyPr tIns="0" bIns="0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8"/>
            <a:ext cx="9128267" cy="292388"/>
          </a:xfrm>
        </p:spPr>
        <p:txBody>
          <a:bodyPr>
            <a:noAutofit/>
          </a:bodyPr>
          <a:lstStyle>
            <a:lvl1pPr marL="0" indent="0" algn="l">
              <a:buNone/>
              <a:defRPr sz="18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0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4096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9128364" cy="553998"/>
          </a:xfrm>
        </p:spPr>
        <p:txBody>
          <a:bodyPr tIns="0" bIns="0">
            <a:noAutofit/>
          </a:bodyPr>
          <a:lstStyle>
            <a:lvl1pPr>
              <a:defRPr sz="2800" spc="-8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91283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15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Content_14pt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456279" y="241301"/>
            <a:ext cx="11297233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45714" rIns="45720" bIns="45714" anchor="ctr">
            <a:normAutofit/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0"/>
          </p:nvPr>
        </p:nvSpPr>
        <p:spPr>
          <a:xfrm>
            <a:off x="459500" y="987552"/>
            <a:ext cx="11294011" cy="5330952"/>
          </a:xfrm>
        </p:spPr>
        <p:txBody>
          <a:bodyPr>
            <a:normAutofit/>
          </a:bodyPr>
          <a:lstStyle>
            <a:lvl1pPr>
              <a:defRPr sz="1400">
                <a:solidFill>
                  <a:srgbClr val="7F7F7F"/>
                </a:solidFill>
              </a:defRPr>
            </a:lvl1pPr>
            <a:lvl2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2pPr>
            <a:lvl3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3pPr>
            <a:lvl4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4pPr>
            <a:lvl5pPr>
              <a:buClr>
                <a:schemeClr val="bg1">
                  <a:lumMod val="50000"/>
                </a:schemeClr>
              </a:buClr>
              <a:defRPr sz="1400"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94300"/>
      </p:ext>
    </p:extLst>
  </p:cSld>
  <p:clrMapOvr>
    <a:masterClrMapping/>
  </p:clrMapOvr>
  <p:transition xmlns:p14="http://schemas.microsoft.com/office/powerpoint/2010/main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Divid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GM_structure_transition cop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263" y="5019675"/>
            <a:ext cx="12649201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"/>
          <p:cNvCxnSpPr>
            <a:cxnSpLocks noChangeShapeType="1"/>
          </p:cNvCxnSpPr>
          <p:nvPr userDrawn="1"/>
        </p:nvCxnSpPr>
        <p:spPr bwMode="auto">
          <a:xfrm>
            <a:off x="603250" y="3906838"/>
            <a:ext cx="463550" cy="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2138" y="39068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3011" y="2956738"/>
            <a:ext cx="10969864" cy="553998"/>
          </a:xfrm>
        </p:spPr>
        <p:txBody>
          <a:bodyPr anchor="b">
            <a:noAutofit/>
          </a:bodyPr>
          <a:lstStyle>
            <a:lvl1pPr>
              <a:defRPr sz="2800" spc="-80">
                <a:solidFill>
                  <a:srgbClr val="006BB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3011" y="3511118"/>
            <a:ext cx="10969864" cy="292388"/>
          </a:xfrm>
        </p:spPr>
        <p:txBody>
          <a:bodyPr>
            <a:noAutofit/>
          </a:bodyPr>
          <a:lstStyle>
            <a:lvl1pPr marL="0" indent="0" algn="l">
              <a:buNone/>
              <a:defRPr sz="17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6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BLUE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fld id="{C3A50803-176E-8040-9741-3825C40C5A3C}" type="slidenum">
              <a:rPr lang="en-US" sz="1000" b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9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- White (print friend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structure_v1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950453">
            <a:off x="5699125" y="-944562"/>
            <a:ext cx="7138988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apientGM_Logo_on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64A41915-D7E7-5F4C-86F4-66E61A95B102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0992" y="3098140"/>
            <a:ext cx="5332611" cy="66172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6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 Cover Option 2">
    <p:bg>
      <p:bgPr>
        <a:solidFill>
          <a:srgbClr val="0D6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structure_v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3609">
            <a:off x="4448175" y="866775"/>
            <a:ext cx="95567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3"/>
          <p:cNvCxnSpPr>
            <a:cxnSpLocks noChangeShapeType="1"/>
          </p:cNvCxnSpPr>
          <p:nvPr/>
        </p:nvCxnSpPr>
        <p:spPr bwMode="auto">
          <a:xfrm>
            <a:off x="603250" y="4110038"/>
            <a:ext cx="46355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Picture 5" descr="SapientGM_Logo_onblu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961063"/>
            <a:ext cx="26797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03108" y="2651938"/>
            <a:ext cx="9128268" cy="553999"/>
          </a:xfrm>
        </p:spPr>
        <p:txBody>
          <a:bodyPr anchor="b">
            <a:noAutofit/>
          </a:bodyPr>
          <a:lstStyle>
            <a:lvl1pPr>
              <a:defRPr sz="2800" b="1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3108" y="3206319"/>
            <a:ext cx="9128268" cy="292388"/>
          </a:xfrm>
        </p:spPr>
        <p:txBody>
          <a:bodyPr>
            <a:noAutofit/>
          </a:bodyPr>
          <a:lstStyle>
            <a:lvl1pPr marL="0" indent="0" algn="l">
              <a:buNone/>
              <a:defRPr sz="1900" b="0" i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cs typeface="Arial"/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3108" y="3505201"/>
            <a:ext cx="7069519" cy="592667"/>
          </a:xfrm>
        </p:spPr>
        <p:txBody>
          <a:bodyPr>
            <a:noAutofit/>
          </a:bodyPr>
          <a:lstStyle>
            <a:lvl1pPr marL="0" indent="0">
              <a:buNone/>
              <a:defRPr sz="320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rgbClr val="003E80">
                    <a:alpha val="25000"/>
                  </a:srgbClr>
                </a:solidFill>
                <a:latin typeface="Arial"/>
                <a:cs typeface="Arial"/>
              </a:defRPr>
            </a:lvl1pPr>
            <a:lvl2pPr marL="228591" indent="0">
              <a:buNone/>
              <a:defRPr/>
            </a:lvl2pPr>
            <a:lvl3pPr marL="457181" indent="0">
              <a:buNone/>
              <a:defRPr/>
            </a:lvl3pPr>
            <a:lvl4pPr marL="685772" indent="0">
              <a:buNone/>
              <a:defRPr/>
            </a:lvl4pPr>
            <a:lvl5pPr marL="914361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61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2AC252CE-C540-4E43-A3A8-53D64BCA2080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7" y="1138554"/>
            <a:ext cx="10972800" cy="5006660"/>
          </a:xfrm>
        </p:spPr>
        <p:txBody>
          <a:bodyPr>
            <a:noAutofit/>
          </a:bodyPr>
          <a:lstStyle>
            <a:lvl1pPr marL="285738" marR="0" indent="-285738" algn="l" defTabSz="45718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43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85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329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72" indent="-171443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8" y="271239"/>
            <a:ext cx="10969625" cy="566936"/>
          </a:xfrm>
          <a:prstGeom prst="rect">
            <a:avLst/>
          </a:prstGeom>
        </p:spPr>
        <p:txBody>
          <a:bodyPr tIns="45719" bIns="4571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4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 userDrawn="1"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20F3A1DF-D1A1-4641-8D1C-F261560C76C3}" type="slidenum">
              <a:rPr lang="en-US" sz="11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  <p:cxnSp>
        <p:nvCxnSpPr>
          <p:cNvPr id="6" name="Straight Connector 3"/>
          <p:cNvCxnSpPr>
            <a:cxnSpLocks noChangeShapeType="1"/>
          </p:cNvCxnSpPr>
          <p:nvPr userDrawn="1"/>
        </p:nvCxnSpPr>
        <p:spPr bwMode="auto">
          <a:xfrm>
            <a:off x="593725" y="849313"/>
            <a:ext cx="463550" cy="1587"/>
          </a:xfrm>
          <a:prstGeom prst="line">
            <a:avLst/>
          </a:prstGeom>
          <a:noFill/>
          <a:ln w="34925">
            <a:solidFill>
              <a:srgbClr val="0D65A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2496" y="1136760"/>
            <a:ext cx="5486400" cy="5008457"/>
          </a:xfrm>
        </p:spPr>
        <p:txBody>
          <a:bodyPr>
            <a:noAutofit/>
          </a:bodyPr>
          <a:lstStyle>
            <a:lvl1pPr marL="285714" marR="0" indent="-285714" algn="l" defTabSz="4571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>
                <a:latin typeface="Arial"/>
                <a:cs typeface="Arial"/>
              </a:defRPr>
            </a:lvl1pPr>
            <a:lvl2pPr marL="17142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2pPr>
            <a:lvl3pPr marL="342857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3pPr>
            <a:lvl4pPr marL="51428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4pPr>
            <a:lvl5pPr marL="685716" indent="-171427">
              <a:buClr>
                <a:schemeClr val="accent5"/>
              </a:buClr>
              <a:buFont typeface="Wingdings" charset="2"/>
              <a:buChar char="§"/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94889" y="271239"/>
            <a:ext cx="10969625" cy="566936"/>
          </a:xfrm>
          <a:prstGeom prst="rect">
            <a:avLst/>
          </a:prstGeom>
        </p:spPr>
        <p:txBody>
          <a:bodyPr tIns="45715" bIns="45715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theme" Target="../theme/theme2.xml"/><Relationship Id="rId24" Type="http://schemas.openxmlformats.org/officeDocument/2006/relationships/image" Target="../media/image5.emf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365125"/>
            <a:ext cx="109696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303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323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91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SapientCentroSlab-Light" charset="0"/>
          <a:ea typeface="ＭＳ Ｐゴシック" charset="0"/>
        </a:defRPr>
      </a:lvl9pPr>
    </p:titleStyle>
    <p:bodyStyle>
      <a:lvl1pPr marL="2286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4572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6858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9144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1143000" indent="-228600" algn="l" defTabSz="457200" rtl="0" eaLnBrk="0" fontAlgn="base" hangingPunct="0">
        <a:spcBef>
          <a:spcPct val="0"/>
        </a:spcBef>
        <a:spcAft>
          <a:spcPts val="10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587375" y="1130300"/>
            <a:ext cx="109696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7531100" y="6370638"/>
            <a:ext cx="3592513" cy="2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lnSpc>
                <a:spcPct val="101000"/>
              </a:lnSpc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  <a:latin typeface="SapientSansMedium"/>
                <a:cs typeface="SapientSansMedium"/>
              </a:rPr>
              <a:t>© 2014 SAPIENT CORPORATION   |   CONFIDENTIAL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SapientSansMedium"/>
              <a:cs typeface="SapientSansMedium"/>
            </a:endParaRPr>
          </a:p>
        </p:txBody>
      </p:sp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595313" y="271463"/>
            <a:ext cx="109696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Here</a:t>
            </a:r>
          </a:p>
        </p:txBody>
      </p:sp>
      <p:pic>
        <p:nvPicPr>
          <p:cNvPr id="2053" name="Picture 9" descr="SapientGM_Logo_BugRed.eps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6327775"/>
            <a:ext cx="1397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1158538" y="6313488"/>
            <a:ext cx="40957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  <a:cs typeface="ＭＳ Ｐゴシック" charset="0"/>
              </a:defRPr>
            </a:lvl1pPr>
            <a:lvl2pPr marL="37931725" indent="-37474525" defTabSz="912813"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2pPr>
            <a:lvl3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3pPr>
            <a:lvl4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4pPr>
            <a:lvl5pPr eaLnBrk="0" hangingPunct="0"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11025188" algn="r"/>
              </a:tabLst>
              <a:defRPr sz="2400">
                <a:solidFill>
                  <a:schemeClr val="tx1"/>
                </a:solidFill>
                <a:latin typeface="Georgia" charset="0"/>
                <a:ea typeface="ＭＳ Ｐゴシック" charset="0"/>
              </a:defRPr>
            </a:lvl9pPr>
          </a:lstStyle>
          <a:p>
            <a:pPr algn="r" fontAlgn="auto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fld id="{5A4B84D9-9AE6-E04C-A6F6-351D549F5501}" type="slidenum">
              <a:rPr lang="en-US" sz="1000" b="1" smtClean="0">
                <a:solidFill>
                  <a:srgbClr val="7F7F7F"/>
                </a:solidFill>
                <a:latin typeface="Arial"/>
                <a:cs typeface="Arial"/>
              </a:rPr>
              <a:pPr algn="r" fontAlgn="auto">
                <a:lnSpc>
                  <a:spcPct val="101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1" dirty="0" smtClean="0">
              <a:solidFill>
                <a:srgbClr val="7F7F7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  <p:sldLayoutId id="2147483886" r:id="rId18"/>
    <p:sldLayoutId id="2147483887" r:id="rId19"/>
    <p:sldLayoutId id="2147483888" r:id="rId20"/>
    <p:sldLayoutId id="2147483889" r:id="rId21"/>
    <p:sldLayoutId id="2147483890" r:id="rId2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800"/>
        </a:spcAft>
        <a:buClr>
          <a:schemeClr val="tx1"/>
        </a:buClr>
        <a:buFont typeface="Wingdings" charset="0"/>
        <a:defRPr kern="1200">
          <a:solidFill>
            <a:srgbClr val="5C5C5C"/>
          </a:solidFill>
          <a:latin typeface="Arial"/>
          <a:ea typeface="ＭＳ Ｐゴシック" charset="0"/>
          <a:cs typeface="Arial"/>
        </a:defRPr>
      </a:lvl1pPr>
      <a:lvl2pPr marL="265113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600" kern="1200">
          <a:solidFill>
            <a:srgbClr val="5C5C5C"/>
          </a:solidFill>
          <a:latin typeface="Arial"/>
          <a:ea typeface="ＭＳ Ｐゴシック" charset="0"/>
          <a:cs typeface="Arial"/>
        </a:defRPr>
      </a:lvl2pPr>
      <a:lvl3pPr marL="4381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500" kern="1200">
          <a:solidFill>
            <a:srgbClr val="5C5C5C"/>
          </a:solidFill>
          <a:latin typeface="Arial"/>
          <a:ea typeface="ＭＳ Ｐゴシック" charset="0"/>
          <a:cs typeface="Arial"/>
        </a:defRPr>
      </a:lvl3pPr>
      <a:lvl4pPr marL="603250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400" kern="1200">
          <a:solidFill>
            <a:srgbClr val="5C5C5C"/>
          </a:solidFill>
          <a:latin typeface="Arial"/>
          <a:ea typeface="ＭＳ Ｐゴシック" charset="0"/>
          <a:cs typeface="Arial"/>
        </a:defRPr>
      </a:lvl4pPr>
      <a:lvl5pPr marL="776288" indent="-171450" algn="l" defTabSz="457200" rtl="0" eaLnBrk="0" fontAlgn="base" hangingPunct="0">
        <a:spcBef>
          <a:spcPct val="0"/>
        </a:spcBef>
        <a:spcAft>
          <a:spcPts val="800"/>
        </a:spcAft>
        <a:buClr>
          <a:srgbClr val="5C5C5C"/>
        </a:buClr>
        <a:buFont typeface="Wingdings" charset="0"/>
        <a:buChar char="§"/>
        <a:defRPr sz="1300" kern="1200">
          <a:solidFill>
            <a:srgbClr val="5C5C5C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ucumber/cucumber/wiki/IronRuby-and-.N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cucumber/cucumber/wiki/IronRuby-and-.NE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cumber/cucumber/wiki/IronRuby-and-.NET" TargetMode="External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cucumber/gherkin/blob/master/lib/gherkin/i18n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Automation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Hello Cucumber</a:t>
            </a: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1.13.2015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Gherkin Language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2495" y="989515"/>
            <a:ext cx="10976889" cy="5008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Cucumber has support for many programming languages:</a:t>
            </a:r>
          </a:p>
          <a:p>
            <a:pPr lvl="2"/>
            <a:endParaRPr lang="en-US" dirty="0" smtClean="0">
              <a:hlinkClick r:id="rId3"/>
            </a:endParaRPr>
          </a:p>
          <a:p>
            <a:pPr lvl="2"/>
            <a:endParaRPr lang="en-US" dirty="0" smtClean="0">
              <a:hlinkClick r:id="rId3"/>
            </a:endParaRPr>
          </a:p>
          <a:p>
            <a:endParaRPr lang="en-US" dirty="0" smtClean="0"/>
          </a:p>
          <a:p>
            <a:pPr lvl="0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55542"/>
              </p:ext>
            </p:extLst>
          </p:nvPr>
        </p:nvGraphicFramePr>
        <p:xfrm>
          <a:off x="594885" y="1441450"/>
          <a:ext cx="10969626" cy="471715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74028"/>
                <a:gridCol w="8395598"/>
              </a:tblGrid>
              <a:tr h="74982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Programming</a:t>
                      </a:r>
                      <a:r>
                        <a:rPr lang="en-US" baseline="0" dirty="0" smtClean="0">
                          <a:solidFill>
                            <a:srgbClr val="008FEB"/>
                          </a:solidFill>
                        </a:rPr>
                        <a:t> Language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Supporting Tool/</a:t>
                      </a:r>
                      <a:br>
                        <a:rPr lang="en-US" dirty="0" smtClean="0">
                          <a:solidFill>
                            <a:srgbClr val="008FEB"/>
                          </a:solidFill>
                        </a:rPr>
                      </a:br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Framework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Ruby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Cucumber-JVM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IronRuby</a:t>
                      </a:r>
                      <a:r>
                        <a:rPr lang="en-US" baseline="0" dirty="0" smtClean="0"/>
                        <a:t> and .NET, </a:t>
                      </a:r>
                      <a:r>
                        <a:rPr lang="en-US" baseline="0" dirty="0" err="1" smtClean="0"/>
                        <a:t>IronRuby</a:t>
                      </a:r>
                      <a:r>
                        <a:rPr lang="en-US" baseline="0" dirty="0" smtClean="0"/>
                        <a:t> and Mono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Adobe</a:t>
                      </a:r>
                      <a:r>
                        <a:rPr lang="en-US" baseline="0" dirty="0" smtClean="0"/>
                        <a:t> Flex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FunFX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Melomel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Perl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Test:BDD</a:t>
                      </a:r>
                      <a:r>
                        <a:rPr lang="en-US" dirty="0" smtClean="0"/>
                        <a:t>::Cucumber Test::</a:t>
                      </a:r>
                      <a:r>
                        <a:rPr lang="en-US" dirty="0" err="1" smtClean="0"/>
                        <a:t>Pcuke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PHP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Behat</a:t>
                      </a:r>
                      <a:r>
                        <a:rPr lang="en-US" dirty="0" smtClean="0"/>
                        <a:t> (with</a:t>
                      </a:r>
                      <a:r>
                        <a:rPr lang="en-US" baseline="0" dirty="0" smtClean="0"/>
                        <a:t> Mink for browser testing</a:t>
                      </a:r>
                      <a:r>
                        <a:rPr lang="en-US" baseline="0" dirty="0" smtClean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smtClean="0"/>
                        <a:t>C++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Cucumber-CPP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42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49686" y="2034893"/>
            <a:ext cx="600853" cy="1397979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280824" y="2034893"/>
            <a:ext cx="600853" cy="2713187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Parameter Passing into Java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608" y="47594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OR</a:t>
            </a:r>
            <a:endParaRPr lang="en-US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832" y="1511674"/>
            <a:ext cx="10958680" cy="523220"/>
            <a:chOff x="605832" y="1286933"/>
            <a:chExt cx="10958680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605832" y="1286933"/>
              <a:ext cx="10958680" cy="523220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Courier"/>
                  <a:cs typeface="Courier"/>
                </a:rPr>
                <a:t>Given </a:t>
              </a:r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I enter "44" and "55" into the </a:t>
              </a:r>
              <a:r>
                <a:rPr lang="en-US" sz="1600" dirty="0" smtClean="0">
                  <a:solidFill>
                    <a:schemeClr val="bg1"/>
                  </a:solidFill>
                  <a:latin typeface="Courier"/>
                  <a:cs typeface="Courier"/>
                </a:rPr>
                <a:t>calculator</a:t>
              </a:r>
              <a:endParaRPr lang="en-US" sz="1600" dirty="0">
                <a:solidFill>
                  <a:schemeClr val="bg1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4873437" y="1323219"/>
              <a:ext cx="611711" cy="45006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833" y="3432873"/>
            <a:ext cx="8925096" cy="1015663"/>
            <a:chOff x="605833" y="2977939"/>
            <a:chExt cx="8925096" cy="1015663"/>
          </a:xfrm>
        </p:grpSpPr>
        <p:sp>
          <p:nvSpPr>
            <p:cNvPr id="119" name="TextBox 118"/>
            <p:cNvSpPr txBox="1"/>
            <p:nvPr/>
          </p:nvSpPr>
          <p:spPr>
            <a:xfrm>
              <a:off x="605833" y="2977939"/>
              <a:ext cx="8925096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@Given("^I enter \"([\\d]+)\" and \"([\\d]+)\" into the calculator</a:t>
              </a:r>
              <a:r>
                <a:rPr lang="en-US" sz="1600" dirty="0" smtClean="0">
                  <a:latin typeface="Courier"/>
                  <a:cs typeface="Courier"/>
                </a:rPr>
                <a:t>$”)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public </a:t>
              </a:r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pressTwoNumbers</a:t>
              </a:r>
              <a:r>
                <a:rPr lang="en-US" sz="1600" dirty="0">
                  <a:latin typeface="Courier"/>
                  <a:cs typeface="Courier"/>
                </a:rPr>
                <a:t>(</a:t>
              </a:r>
              <a:r>
                <a:rPr lang="en-US" sz="1600" dirty="0" err="1">
                  <a:latin typeface="Courier"/>
                  <a:cs typeface="Courier"/>
                </a:rPr>
                <a:t>int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valueOne</a:t>
              </a:r>
              <a:r>
                <a:rPr lang="en-US" sz="1600" dirty="0">
                  <a:latin typeface="Courier"/>
                  <a:cs typeface="Courier"/>
                </a:rPr>
                <a:t>, </a:t>
              </a:r>
              <a:r>
                <a:rPr lang="en-US" sz="1600" dirty="0" err="1">
                  <a:latin typeface="Courier"/>
                  <a:cs typeface="Courier"/>
                </a:rPr>
                <a:t>int</a:t>
              </a:r>
              <a:r>
                <a:rPr lang="en-US" sz="1600" dirty="0">
                  <a:latin typeface="Courier"/>
                  <a:cs typeface="Courier"/>
                </a:rPr>
                <a:t> </a:t>
              </a:r>
              <a:r>
                <a:rPr lang="en-US" sz="1600" dirty="0" err="1">
                  <a:latin typeface="Courier"/>
                  <a:cs typeface="Courier"/>
                </a:rPr>
                <a:t>valueTwo</a:t>
              </a:r>
              <a:r>
                <a:rPr lang="en-US" sz="1600" dirty="0">
                  <a:latin typeface="Courier"/>
                  <a:cs typeface="Courier"/>
                </a:rPr>
                <a:t>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50539" y="3060095"/>
              <a:ext cx="1625443" cy="32233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63946" y="3380007"/>
              <a:ext cx="1726361" cy="32113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9427" y="4748081"/>
            <a:ext cx="8925085" cy="1015663"/>
            <a:chOff x="605844" y="4748081"/>
            <a:chExt cx="89250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05844" y="4748081"/>
              <a:ext cx="8925085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@Given("^I enter \"([\\d]+)\" and \"([\\d]+)\" into the calculator$")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public </a:t>
              </a:r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pressTwoNumbers</a:t>
              </a:r>
              <a:r>
                <a:rPr lang="en-US" sz="1600" dirty="0" smtClean="0">
                  <a:latin typeface="Courier"/>
                  <a:cs typeface="Courier"/>
                </a:rPr>
                <a:t>(String </a:t>
              </a:r>
              <a:r>
                <a:rPr lang="en-US" sz="1600" dirty="0" err="1">
                  <a:latin typeface="Courier"/>
                  <a:cs typeface="Courier"/>
                </a:rPr>
                <a:t>valueOne</a:t>
              </a:r>
              <a:r>
                <a:rPr lang="en-US" sz="1600" dirty="0">
                  <a:latin typeface="Courier"/>
                  <a:cs typeface="Courier"/>
                </a:rPr>
                <a:t>, </a:t>
              </a:r>
              <a:r>
                <a:rPr lang="en-US" sz="1600" dirty="0" smtClean="0">
                  <a:latin typeface="Courier"/>
                  <a:cs typeface="Courier"/>
                </a:rPr>
                <a:t>String </a:t>
              </a:r>
              <a:r>
                <a:rPr lang="en-US" sz="1600" dirty="0" err="1">
                  <a:latin typeface="Courier"/>
                  <a:cs typeface="Courier"/>
                </a:rPr>
                <a:t>valueTwo</a:t>
              </a:r>
              <a:r>
                <a:rPr lang="en-US" sz="1600" dirty="0">
                  <a:latin typeface="Courier"/>
                  <a:cs typeface="Courier"/>
                </a:rPr>
                <a:t>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45703" y="4813905"/>
              <a:ext cx="1625443" cy="32606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80222" y="5147230"/>
              <a:ext cx="2109224" cy="307722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3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49686" y="2034893"/>
            <a:ext cx="600853" cy="902449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280824" y="2034893"/>
            <a:ext cx="600853" cy="2217657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Parameter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Passing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into Java: Passing Lists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608" y="42638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OR</a:t>
            </a:r>
            <a:endParaRPr lang="en-US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832" y="1511674"/>
            <a:ext cx="10958680" cy="523220"/>
            <a:chOff x="605832" y="1286933"/>
            <a:chExt cx="10958680" cy="523220"/>
          </a:xfrm>
        </p:grpSpPr>
        <p:sp>
          <p:nvSpPr>
            <p:cNvPr id="2" name="TextBox 1"/>
            <p:cNvSpPr txBox="1"/>
            <p:nvPr/>
          </p:nvSpPr>
          <p:spPr>
            <a:xfrm>
              <a:off x="605832" y="1286933"/>
              <a:ext cx="10958680" cy="523220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Given I enter numbers "10,20,30,40" into the </a:t>
              </a:r>
              <a:r>
                <a:rPr lang="en-US" sz="1600" dirty="0" smtClean="0">
                  <a:solidFill>
                    <a:schemeClr val="bg1"/>
                  </a:solidFill>
                  <a:latin typeface="Courier"/>
                  <a:cs typeface="Courier"/>
                </a:rPr>
                <a:t>calculator</a:t>
              </a:r>
              <a:endParaRPr lang="en-US" sz="1600" dirty="0">
                <a:solidFill>
                  <a:schemeClr val="bg1"/>
                </a:solidFill>
                <a:latin typeface="Courier"/>
                <a:cs typeface="Courier"/>
              </a:endParaRP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5369336" y="1323219"/>
              <a:ext cx="1682100" cy="450065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833" y="2937342"/>
            <a:ext cx="8925096" cy="1015663"/>
            <a:chOff x="605833" y="2977939"/>
            <a:chExt cx="8925096" cy="1015663"/>
          </a:xfrm>
        </p:grpSpPr>
        <p:sp>
          <p:nvSpPr>
            <p:cNvPr id="119" name="TextBox 118"/>
            <p:cNvSpPr txBox="1"/>
            <p:nvPr/>
          </p:nvSpPr>
          <p:spPr>
            <a:xfrm>
              <a:off x="605833" y="2977939"/>
              <a:ext cx="8925096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@Given("^I enter numbers \"(.+)\" into the calculator$")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public </a:t>
              </a:r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loadNumbersFromList</a:t>
              </a:r>
              <a:r>
                <a:rPr lang="en-US" sz="1600" dirty="0">
                  <a:latin typeface="Courier"/>
                  <a:cs typeface="Courier"/>
                </a:rPr>
                <a:t>(List&lt;Integer&gt; numbers)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46238" y="3060095"/>
              <a:ext cx="1101449" cy="32233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59845" y="3389843"/>
              <a:ext cx="2827015" cy="32113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9427" y="4252550"/>
            <a:ext cx="8925085" cy="1015663"/>
            <a:chOff x="605844" y="4748081"/>
            <a:chExt cx="89250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05844" y="4748081"/>
              <a:ext cx="8925085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@Given("^I enter numbers \"(.+)\" into the calculator$")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public </a:t>
              </a:r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loadNumbersFromList</a:t>
              </a:r>
              <a:r>
                <a:rPr lang="en-US" sz="1600" dirty="0">
                  <a:latin typeface="Courier"/>
                  <a:cs typeface="Courier"/>
                </a:rPr>
                <a:t>(List&lt;String&gt; numbers)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27834" y="4813905"/>
              <a:ext cx="1093259" cy="32606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4026" y="5147230"/>
              <a:ext cx="2676084" cy="307722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5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49686" y="2034893"/>
            <a:ext cx="600853" cy="1397979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280824" y="2034893"/>
            <a:ext cx="600853" cy="2713187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Parameter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Passing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into Java: Passing Lists with Data Table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32608" y="47594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OR</a:t>
            </a:r>
            <a:endParaRPr lang="en-US" dirty="0"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832" y="1149522"/>
            <a:ext cx="10958680" cy="1508105"/>
            <a:chOff x="605832" y="1286933"/>
            <a:chExt cx="10958680" cy="1508105"/>
          </a:xfrm>
        </p:grpSpPr>
        <p:sp>
          <p:nvSpPr>
            <p:cNvPr id="2" name="TextBox 1"/>
            <p:cNvSpPr txBox="1"/>
            <p:nvPr/>
          </p:nvSpPr>
          <p:spPr>
            <a:xfrm>
              <a:off x="605832" y="1286933"/>
              <a:ext cx="10958680" cy="1508105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Given I enter the following numbers into the calculator: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    | 1 |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    | 2 |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    | 3 |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"/>
                  <a:cs typeface="Courier"/>
                </a:rPr>
                <a:t>    | 4 |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845138" y="1690929"/>
              <a:ext cx="1259408" cy="1023473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833" y="3432873"/>
            <a:ext cx="8925096" cy="1046440"/>
            <a:chOff x="605833" y="2977939"/>
            <a:chExt cx="8925096" cy="1046440"/>
          </a:xfrm>
        </p:grpSpPr>
        <p:sp>
          <p:nvSpPr>
            <p:cNvPr id="119" name="TextBox 118"/>
            <p:cNvSpPr txBox="1"/>
            <p:nvPr/>
          </p:nvSpPr>
          <p:spPr>
            <a:xfrm>
              <a:off x="605833" y="2977939"/>
              <a:ext cx="8925096" cy="10464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</a:t>
              </a:r>
              <a:r>
                <a:rPr lang="en-US" sz="1600" dirty="0" smtClean="0">
                  <a:latin typeface="Courier"/>
                  <a:cs typeface="Courier"/>
                </a:rPr>
                <a:t>(”</a:t>
              </a:r>
              <a:r>
                <a:rPr lang="en-US" sz="1600" dirty="0">
                  <a:latin typeface="Courier"/>
                  <a:cs typeface="Courier"/>
                </a:rPr>
                <a:t>^I enter the following numbers into the calculator:$")</a:t>
              </a:r>
            </a:p>
            <a:p>
              <a:pPr marL="169863"/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loadNumbersFromTable</a:t>
              </a:r>
              <a:r>
                <a:rPr lang="en-US" sz="1600" dirty="0">
                  <a:latin typeface="Courier"/>
                  <a:cs typeface="Courier"/>
                </a:rPr>
                <a:t>(List&lt;Integer&gt; numbers)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45245" y="3389843"/>
              <a:ext cx="2827015" cy="32113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39427" y="4748081"/>
            <a:ext cx="8925085" cy="1015663"/>
            <a:chOff x="605844" y="4748081"/>
            <a:chExt cx="8925085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605844" y="4748081"/>
              <a:ext cx="8925085" cy="10156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600" dirty="0">
                  <a:latin typeface="Courier"/>
                  <a:cs typeface="Courier"/>
                </a:rPr>
                <a:t>@Given(”^I enter the following numbers into the calculator:$")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public </a:t>
              </a:r>
              <a:r>
                <a:rPr lang="en-US" sz="1600" dirty="0">
                  <a:latin typeface="Courier"/>
                  <a:cs typeface="Courier"/>
                </a:rPr>
                <a:t>void </a:t>
              </a:r>
              <a:r>
                <a:rPr lang="en-US" sz="1600" dirty="0" err="1">
                  <a:latin typeface="Courier"/>
                  <a:cs typeface="Courier"/>
                </a:rPr>
                <a:t>loadNumbersFromTable</a:t>
              </a:r>
              <a:r>
                <a:rPr lang="en-US" sz="1600" dirty="0">
                  <a:latin typeface="Courier"/>
                  <a:cs typeface="Courier"/>
                </a:rPr>
                <a:t>(List&lt;String&gt; numbers) {</a:t>
              </a:r>
            </a:p>
            <a:p>
              <a:pPr marL="169863"/>
              <a:r>
                <a:rPr lang="en-US" sz="1600" dirty="0" smtClean="0">
                  <a:latin typeface="Courier"/>
                  <a:cs typeface="Courier"/>
                </a:rPr>
                <a:t>} </a:t>
              </a:r>
              <a:endParaRPr lang="en-US" sz="1600" dirty="0">
                <a:latin typeface="Courier"/>
                <a:cs typeface="Courier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4976" y="5147230"/>
              <a:ext cx="2676084" cy="307722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810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249686" y="2034894"/>
            <a:ext cx="600853" cy="829672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Parameter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Passing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into Java: Passing Structured Data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832" y="1204267"/>
            <a:ext cx="10958680" cy="1138773"/>
            <a:chOff x="605832" y="1286933"/>
            <a:chExt cx="10958680" cy="1138773"/>
          </a:xfrm>
        </p:grpSpPr>
        <p:sp>
          <p:nvSpPr>
            <p:cNvPr id="2" name="TextBox 1"/>
            <p:cNvSpPr txBox="1"/>
            <p:nvPr/>
          </p:nvSpPr>
          <p:spPr>
            <a:xfrm>
              <a:off x="605832" y="1286933"/>
              <a:ext cx="10958680" cy="1138773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Given I add two numbers I expect the following results:</a:t>
              </a:r>
            </a:p>
            <a:p>
              <a:pPr marL="460375"/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|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first | second | result |</a:t>
              </a:r>
            </a:p>
            <a:p>
              <a:pPr marL="460375"/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|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10    | </a:t>
              </a:r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20     | 30    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|</a:t>
              </a:r>
            </a:p>
            <a:p>
              <a:pPr marL="460375"/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|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44    | </a:t>
              </a:r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55     | 99    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| 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029193" y="1636185"/>
              <a:ext cx="3124058" cy="76876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832" y="2919311"/>
            <a:ext cx="10958679" cy="923330"/>
            <a:chOff x="605832" y="2977939"/>
            <a:chExt cx="10958679" cy="923330"/>
          </a:xfrm>
        </p:grpSpPr>
        <p:sp>
          <p:nvSpPr>
            <p:cNvPr id="119" name="TextBox 118"/>
            <p:cNvSpPr txBox="1"/>
            <p:nvPr/>
          </p:nvSpPr>
          <p:spPr>
            <a:xfrm>
              <a:off x="605832" y="2977939"/>
              <a:ext cx="10958679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400" dirty="0">
                  <a:latin typeface="Courier"/>
                  <a:cs typeface="Courier"/>
                </a:rPr>
                <a:t>@Given("^I add two numbers I expect the following results:$")</a:t>
              </a:r>
            </a:p>
            <a:p>
              <a:pPr marL="169863"/>
              <a:r>
                <a:rPr lang="en-US" sz="1400" dirty="0" smtClean="0">
                  <a:latin typeface="Courier"/>
                  <a:cs typeface="Courier"/>
                </a:rPr>
                <a:t>public </a:t>
              </a:r>
              <a:r>
                <a:rPr lang="en-US" sz="1400" dirty="0">
                  <a:latin typeface="Courier"/>
                  <a:cs typeface="Courier"/>
                </a:rPr>
                <a:t>void </a:t>
              </a:r>
              <a:r>
                <a:rPr lang="en-US" sz="1400" dirty="0" err="1">
                  <a:latin typeface="Courier"/>
                  <a:cs typeface="Courier"/>
                </a:rPr>
                <a:t>validateAdditionFromTable</a:t>
              </a:r>
              <a:r>
                <a:rPr lang="en-US" sz="1400" dirty="0">
                  <a:latin typeface="Courier"/>
                  <a:cs typeface="Courier"/>
                </a:rPr>
                <a:t>(List&lt;</a:t>
              </a:r>
              <a:r>
                <a:rPr lang="en-US" sz="1400" dirty="0" err="1">
                  <a:latin typeface="Courier"/>
                  <a:cs typeface="Courier"/>
                </a:rPr>
                <a:t>EquationValues</a:t>
              </a:r>
              <a:r>
                <a:rPr lang="en-US" sz="1400" dirty="0">
                  <a:latin typeface="Courier"/>
                  <a:cs typeface="Courier"/>
                </a:rPr>
                <a:t>&gt; table) {</a:t>
              </a:r>
            </a:p>
            <a:p>
              <a:pPr marL="169863"/>
              <a:r>
                <a:rPr lang="en-US" sz="1400" dirty="0">
                  <a:latin typeface="Courier"/>
                  <a:cs typeface="Courier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24762" y="3335098"/>
              <a:ext cx="3003678" cy="32113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844" y="3940162"/>
            <a:ext cx="10958667" cy="2000548"/>
            <a:chOff x="605844" y="4671438"/>
            <a:chExt cx="10958667" cy="2000548"/>
          </a:xfrm>
        </p:grpSpPr>
        <p:sp>
          <p:nvSpPr>
            <p:cNvPr id="8" name="TextBox 7"/>
            <p:cNvSpPr txBox="1"/>
            <p:nvPr/>
          </p:nvSpPr>
          <p:spPr>
            <a:xfrm>
              <a:off x="605844" y="4671438"/>
              <a:ext cx="10958667" cy="200054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137160" bIns="137160" rtlCol="0">
              <a:spAutoFit/>
            </a:bodyPr>
            <a:lstStyle/>
            <a:p>
              <a:r>
                <a:rPr lang="en-US" sz="1400" dirty="0">
                  <a:latin typeface="Courier"/>
                  <a:cs typeface="Courier"/>
                </a:rPr>
                <a:t>public class </a:t>
              </a:r>
              <a:r>
                <a:rPr lang="en-US" sz="1400" dirty="0" err="1">
                  <a:latin typeface="Courier"/>
                  <a:cs typeface="Courier"/>
                </a:rPr>
                <a:t>EquationValues</a:t>
              </a:r>
              <a:r>
                <a:rPr lang="en-US" sz="1400" dirty="0">
                  <a:latin typeface="Courier"/>
                  <a:cs typeface="Courier"/>
                </a:rPr>
                <a:t> {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	private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first;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	private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second;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	private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result</a:t>
              </a:r>
              <a:r>
                <a:rPr lang="en-US" sz="1400" dirty="0" smtClean="0">
                  <a:latin typeface="Courier"/>
                  <a:cs typeface="Courier"/>
                </a:rPr>
                <a:t>;</a:t>
              </a:r>
              <a:endParaRPr lang="en-US" sz="1400" dirty="0">
                <a:latin typeface="Courier"/>
                <a:cs typeface="Courier"/>
              </a:endParaRPr>
            </a:p>
            <a:p>
              <a:r>
                <a:rPr lang="en-US" sz="1400" dirty="0">
                  <a:latin typeface="Courier"/>
                  <a:cs typeface="Courier"/>
                </a:rPr>
                <a:t>	public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err="1">
                  <a:latin typeface="Courier"/>
                  <a:cs typeface="Courier"/>
                </a:rPr>
                <a:t>getFirst</a:t>
              </a:r>
              <a:r>
                <a:rPr lang="en-US" sz="1400" dirty="0">
                  <a:latin typeface="Courier"/>
                  <a:cs typeface="Courier"/>
                </a:rPr>
                <a:t>(){return first;}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	public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err="1">
                  <a:latin typeface="Courier"/>
                  <a:cs typeface="Courier"/>
                </a:rPr>
                <a:t>getSecond</a:t>
              </a:r>
              <a:r>
                <a:rPr lang="en-US" sz="1400" dirty="0">
                  <a:latin typeface="Courier"/>
                  <a:cs typeface="Courier"/>
                </a:rPr>
                <a:t>(){return second;}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	public </a:t>
              </a:r>
              <a:r>
                <a:rPr lang="en-US" sz="1400" dirty="0" err="1">
                  <a:latin typeface="Courier"/>
                  <a:cs typeface="Courier"/>
                </a:rPr>
                <a:t>int</a:t>
              </a:r>
              <a:r>
                <a:rPr lang="en-US" sz="1400" dirty="0">
                  <a:latin typeface="Courier"/>
                  <a:cs typeface="Courier"/>
                </a:rPr>
                <a:t> </a:t>
              </a:r>
              <a:r>
                <a:rPr lang="en-US" sz="1400" dirty="0" err="1">
                  <a:latin typeface="Courier"/>
                  <a:cs typeface="Courier"/>
                </a:rPr>
                <a:t>getResult</a:t>
              </a:r>
              <a:r>
                <a:rPr lang="en-US" sz="1400" dirty="0">
                  <a:latin typeface="Courier"/>
                  <a:cs typeface="Courier"/>
                </a:rPr>
                <a:t>(){return result;}</a:t>
              </a:r>
            </a:p>
            <a:p>
              <a:r>
                <a:rPr lang="en-US" sz="1400" dirty="0">
                  <a:latin typeface="Courier"/>
                  <a:cs typeface="Courier"/>
                </a:rPr>
                <a:t>}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90599" y="4813585"/>
              <a:ext cx="2242964" cy="307722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022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Parameter Passing into Java: Doc Strings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Doc strings are useful for specifying a larger piece of text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2249686" y="3125005"/>
            <a:ext cx="600853" cy="829672"/>
          </a:xfrm>
          <a:prstGeom prst="downArrow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4887" y="1770788"/>
            <a:ext cx="10958680" cy="1354217"/>
            <a:chOff x="605832" y="1286933"/>
            <a:chExt cx="10958680" cy="1354217"/>
          </a:xfrm>
        </p:grpSpPr>
        <p:sp>
          <p:nvSpPr>
            <p:cNvPr id="2" name="TextBox 1"/>
            <p:cNvSpPr txBox="1"/>
            <p:nvPr/>
          </p:nvSpPr>
          <p:spPr>
            <a:xfrm>
              <a:off x="605832" y="1286933"/>
              <a:ext cx="10958680" cy="1354217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137160" bIns="137160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Given I ask calculator for help I should get the following: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		"""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		</a:t>
              </a:r>
              <a:r>
                <a:rPr lang="en-US" sz="1400" dirty="0" err="1">
                  <a:solidFill>
                    <a:schemeClr val="bg1"/>
                  </a:solidFill>
                  <a:latin typeface="Courier"/>
                  <a:cs typeface="Courier"/>
                </a:rPr>
                <a:t>SimpleCalculator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supports add, subtract, 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		multiply and divide operators for integers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		"""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1498272" y="1636185"/>
              <a:ext cx="5420118" cy="879908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5832" y="3954677"/>
            <a:ext cx="10958679" cy="923330"/>
            <a:chOff x="605832" y="2977939"/>
            <a:chExt cx="10958679" cy="923330"/>
          </a:xfrm>
        </p:grpSpPr>
        <p:sp>
          <p:nvSpPr>
            <p:cNvPr id="119" name="TextBox 118"/>
            <p:cNvSpPr txBox="1"/>
            <p:nvPr/>
          </p:nvSpPr>
          <p:spPr>
            <a:xfrm>
              <a:off x="605832" y="2977939"/>
              <a:ext cx="10958679" cy="92333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tIns="137160" bIns="137160" rtlCol="0">
              <a:spAutoFit/>
            </a:bodyPr>
            <a:lstStyle/>
            <a:p>
              <a:pPr marL="169863"/>
              <a:r>
                <a:rPr lang="en-US" sz="1400" dirty="0">
                  <a:latin typeface="Courier"/>
                  <a:cs typeface="Courier"/>
                </a:rPr>
                <a:t>@Given("^I ask calculator for help I should get the following:$")</a:t>
              </a:r>
            </a:p>
            <a:p>
              <a:pPr marL="169863"/>
              <a:r>
                <a:rPr lang="en-US" sz="1400" dirty="0" smtClean="0">
                  <a:latin typeface="Courier"/>
                  <a:cs typeface="Courier"/>
                </a:rPr>
                <a:t>public </a:t>
              </a:r>
              <a:r>
                <a:rPr lang="en-US" sz="1400" dirty="0">
                  <a:latin typeface="Courier"/>
                  <a:cs typeface="Courier"/>
                </a:rPr>
                <a:t>void </a:t>
              </a:r>
              <a:r>
                <a:rPr lang="en-US" sz="1400" dirty="0" err="1">
                  <a:latin typeface="Courier"/>
                  <a:cs typeface="Courier"/>
                </a:rPr>
                <a:t>askForHelp</a:t>
              </a:r>
              <a:r>
                <a:rPr lang="en-US" sz="1400" dirty="0">
                  <a:latin typeface="Courier"/>
                  <a:cs typeface="Courier"/>
                </a:rPr>
                <a:t>(String </a:t>
              </a:r>
              <a:r>
                <a:rPr lang="en-US" sz="1400" dirty="0" err="1">
                  <a:latin typeface="Courier"/>
                  <a:cs typeface="Courier"/>
                </a:rPr>
                <a:t>expectedResult</a:t>
              </a:r>
              <a:r>
                <a:rPr lang="en-US" sz="1400" dirty="0">
                  <a:latin typeface="Courier"/>
                  <a:cs typeface="Courier"/>
                </a:rPr>
                <a:t>) {</a:t>
              </a:r>
            </a:p>
            <a:p>
              <a:pPr marL="169863"/>
              <a:r>
                <a:rPr lang="en-US" sz="1400" dirty="0">
                  <a:latin typeface="Courier"/>
                  <a:cs typeface="Courier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227180" y="3335098"/>
              <a:ext cx="2477180" cy="32113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6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Gherkin: Tags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Identifies groups of features or scenarios to Cucumber</a:t>
            </a:r>
          </a:p>
          <a:p>
            <a:r>
              <a:rPr lang="en-US" dirty="0" smtClean="0"/>
              <a:t>Drives specific pre- and post-processing steps</a:t>
            </a:r>
          </a:p>
          <a:p>
            <a:r>
              <a:rPr lang="en-US" dirty="0" smtClean="0"/>
              <a:t>Allows for subsets of features and scenarios to be run</a:t>
            </a:r>
          </a:p>
          <a:p>
            <a:r>
              <a:rPr lang="en-US" dirty="0" smtClean="0"/>
              <a:t>Another way to document the tests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2494" y="2861656"/>
            <a:ext cx="10962017" cy="3077766"/>
            <a:chOff x="602494" y="2767823"/>
            <a:chExt cx="10962017" cy="3077766"/>
          </a:xfrm>
        </p:grpSpPr>
        <p:sp>
          <p:nvSpPr>
            <p:cNvPr id="5" name="TextBox 4"/>
            <p:cNvSpPr txBox="1"/>
            <p:nvPr/>
          </p:nvSpPr>
          <p:spPr>
            <a:xfrm>
              <a:off x="602494" y="2767823"/>
              <a:ext cx="10962017" cy="3077766"/>
            </a:xfrm>
            <a:prstGeom prst="rect">
              <a:avLst/>
            </a:prstGeom>
            <a:solidFill>
              <a:srgbClr val="00800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182880" tIns="137160" bIns="137160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Courier"/>
                  <a:cs typeface="Courier"/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  <a:latin typeface="Courier"/>
                  <a:cs typeface="Courier"/>
                </a:rPr>
                <a:t>Story_One</a:t>
              </a:r>
              <a:r>
                <a:rPr lang="en-US" sz="1400" b="1" dirty="0" smtClean="0">
                  <a:solidFill>
                    <a:schemeClr val="bg1"/>
                  </a:solidFill>
                  <a:latin typeface="Courier"/>
                  <a:cs typeface="Courier"/>
                </a:rPr>
                <a:t> @sprint1 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Feature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: Calculator</a:t>
              </a:r>
            </a:p>
            <a:p>
              <a:endParaRPr lang="en-US" sz="1400" dirty="0">
                <a:solidFill>
                  <a:schemeClr val="bg1"/>
                </a:solidFill>
                <a:latin typeface="Courier"/>
                <a:cs typeface="Courier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 Scenario: Addition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    Given I enter "44" and "55" into the calculator</a:t>
              </a: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    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When I press add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   Then I should get a result of "99"</a:t>
              </a:r>
              <a:endParaRPr lang="en-US" sz="1400" dirty="0" smtClean="0">
                <a:solidFill>
                  <a:schemeClr val="bg1"/>
                </a:solidFill>
                <a:latin typeface="Courier"/>
                <a:cs typeface="Courier"/>
              </a:endParaRPr>
            </a:p>
            <a:p>
              <a:endParaRPr lang="en-US" sz="1400" dirty="0" smtClean="0">
                <a:solidFill>
                  <a:schemeClr val="bg1"/>
                </a:solidFill>
                <a:latin typeface="Courier"/>
                <a:cs typeface="Courier"/>
              </a:endParaRPr>
            </a:p>
            <a:p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  </a:t>
              </a:r>
              <a:r>
                <a:rPr lang="en-US" sz="1400" b="1" dirty="0" smtClean="0">
                  <a:solidFill>
                    <a:schemeClr val="bg1"/>
                  </a:solidFill>
                  <a:latin typeface="Courier"/>
                  <a:cs typeface="Courier"/>
                </a:rPr>
                <a:t>@</a:t>
              </a:r>
              <a:r>
                <a:rPr lang="en-US" sz="1400" b="1" dirty="0" err="1" smtClean="0">
                  <a:solidFill>
                    <a:schemeClr val="bg1"/>
                  </a:solidFill>
                  <a:latin typeface="Courier"/>
                  <a:cs typeface="Courier"/>
                </a:rPr>
                <a:t>smoketest</a:t>
              </a:r>
              <a:endParaRPr lang="en-US" sz="1400" b="1" dirty="0">
                <a:solidFill>
                  <a:schemeClr val="bg1"/>
                </a:solidFill>
                <a:latin typeface="Courier"/>
                <a:cs typeface="Courier"/>
              </a:endParaRP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</a:t>
              </a:r>
              <a:r>
                <a:rPr lang="en-US" sz="1400" dirty="0" smtClean="0">
                  <a:solidFill>
                    <a:schemeClr val="bg1"/>
                  </a:solidFill>
                  <a:latin typeface="Courier"/>
                  <a:cs typeface="Courier"/>
                </a:rPr>
                <a:t> Scenario</a:t>
              </a:r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: Subtraction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   Given I enter "5" and "4" into the calculator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   When I press subtract</a:t>
              </a:r>
            </a:p>
            <a:p>
              <a:r>
                <a:rPr lang="en-US" sz="1400" dirty="0">
                  <a:solidFill>
                    <a:schemeClr val="bg1"/>
                  </a:solidFill>
                  <a:latin typeface="Courier"/>
                  <a:cs typeface="Courier"/>
                </a:rPr>
                <a:t>    Then I should get a result of "1"</a:t>
              </a:r>
              <a:endParaRPr lang="en-US" sz="1400" dirty="0" smtClean="0">
                <a:solidFill>
                  <a:schemeClr val="bg1"/>
                </a:solidFill>
                <a:latin typeface="Courier"/>
                <a:cs typeface="Courier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1491" y="2806273"/>
              <a:ext cx="2946144" cy="34921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1491" y="4568100"/>
              <a:ext cx="2946144" cy="294352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 smtClean="0">
                <a:solidFill>
                  <a:schemeClr val="tx1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65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Gherkin: Scenario Outline + Examples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Template based scenario to drive a list of values through</a:t>
            </a:r>
          </a:p>
          <a:p>
            <a:r>
              <a:rPr lang="en-US" dirty="0" smtClean="0"/>
              <a:t>Avoid cutting and pasting scenarios simply to try a range of data values</a:t>
            </a:r>
          </a:p>
          <a:p>
            <a:r>
              <a:rPr lang="en-US" dirty="0" smtClean="0"/>
              <a:t>Concisely express examples 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494" y="2356976"/>
            <a:ext cx="10962017" cy="2431435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Scenario Outline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Addition Examples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Given I enter "&lt;augend&gt;" and "&lt;addend&gt;" into the calculator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When I press add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Then I should get a result of "&lt;sum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&gt;”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Examples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:</a:t>
            </a:r>
          </a:p>
          <a:p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augend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 | </a:t>
            </a:r>
            <a:r>
              <a:rPr lang="nl-NL" sz="1400" dirty="0" err="1">
                <a:solidFill>
                  <a:schemeClr val="bg1"/>
                </a:solidFill>
                <a:latin typeface="Courier"/>
                <a:cs typeface="Courier"/>
              </a:rPr>
              <a:t>addend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|  </a:t>
            </a:r>
            <a:r>
              <a:rPr lang="nl-NL" sz="1400" dirty="0" err="1" smtClean="0">
                <a:solidFill>
                  <a:schemeClr val="bg1"/>
                </a:solidFill>
                <a:latin typeface="Courier"/>
                <a:cs typeface="Courier"/>
              </a:rPr>
              <a:t>sum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 |  10       |  20     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|  30  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 |  100      |   0     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100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 |  101      |   9     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110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</a:p>
          <a:p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    |  977      |  23      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|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1000 </a:t>
            </a:r>
            <a:r>
              <a:rPr lang="nl-NL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nl-NL" sz="1400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0158" y="2644098"/>
            <a:ext cx="1187177" cy="349216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6239" y="3535026"/>
            <a:ext cx="945715" cy="349216"/>
          </a:xfrm>
          <a:prstGeom prst="rect">
            <a:avLst/>
          </a:prstGeom>
          <a:noFill/>
          <a:ln w="25400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 smtClean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618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Hello Cucumber!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87" y="1144642"/>
            <a:ext cx="10969626" cy="2215991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Ask for help and say hello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Given I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have a nice and helpful calculator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When I ask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calculator for help 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I validate I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get the following: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	"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"”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	Hello!</a:t>
            </a:r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"/>
                <a:cs typeface="Courier"/>
              </a:rPr>
              <a:t>	I</a:t>
            </a:r>
            <a:r>
              <a:rPr lang="en-US" sz="140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supports add, subtract,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	multiply and divide operators for integers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		"""   </a:t>
            </a:r>
          </a:p>
        </p:txBody>
      </p:sp>
    </p:spTree>
    <p:extLst>
      <p:ext uri="{BB962C8B-B14F-4D97-AF65-F5344CB8AC3E}">
        <p14:creationId xmlns:p14="http://schemas.microsoft.com/office/powerpoint/2010/main" val="243797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Handy Regular Expressions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89785"/>
              </p:ext>
            </p:extLst>
          </p:nvPr>
        </p:nvGraphicFramePr>
        <p:xfrm>
          <a:off x="594885" y="1499811"/>
          <a:ext cx="10969626" cy="285453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533432"/>
                <a:gridCol w="6436194"/>
              </a:tblGrid>
              <a:tr h="374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Java </a:t>
                      </a:r>
                      <a:r>
                        <a:rPr lang="en-US" dirty="0" err="1" smtClean="0">
                          <a:solidFill>
                            <a:srgbClr val="008FEB"/>
                          </a:solidFill>
                        </a:rPr>
                        <a:t>RegEx</a:t>
                      </a:r>
                      <a:r>
                        <a:rPr lang="en-US" baseline="0" dirty="0" smtClean="0">
                          <a:solidFill>
                            <a:srgbClr val="008FEB"/>
                          </a:solidFill>
                        </a:rPr>
                        <a:t> String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\"([^\"]*)\"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Any string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\"([\\d]+)\"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\"(.+)\"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Any string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\" [-+]?[0-9]*\\.?[0-9]+\"</a:t>
                      </a:r>
                      <a:endParaRPr lang="en-US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Floating point number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\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pl-PL" dirty="0" smtClean="0"/>
                        <a:t>^[\\w._%+-]+@[\\w.-]+\\.[A-</a:t>
                      </a:r>
                      <a:r>
                        <a:rPr lang="pl-PL" dirty="0" err="1" smtClean="0"/>
                        <a:t>Z,a</a:t>
                      </a:r>
                      <a:r>
                        <a:rPr lang="pl-PL" dirty="0" smtClean="0"/>
                        <a:t>-z]{2,4}$\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Email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Gherkin Syntax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how to connect Gherkin with Java test steps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the purpose of Cucumber file types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Cucumber hooks</a:t>
            </a:r>
          </a:p>
          <a:p>
            <a:pPr lvl="0"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</a:pPr>
            <a:r>
              <a:rPr lang="en-US" i="0" dirty="0" smtClean="0"/>
              <a:t>Understand how to run Cucumber tests</a:t>
            </a:r>
            <a:endParaRPr lang="en-US" i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Cucumber </a:t>
            </a:r>
            <a:br>
              <a:rPr lang="en-US" dirty="0" smtClean="0"/>
            </a:br>
            <a:r>
              <a:rPr lang="en-US" dirty="0" smtClean="0"/>
              <a:t>Module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0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Command Line Maven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sz="2000" dirty="0" smtClean="0"/>
              <a:t>Add profile to Maven: </a:t>
            </a:r>
            <a:r>
              <a:rPr lang="en-US" sz="2000" b="1" i="1" dirty="0" smtClean="0"/>
              <a:t>integration-tests</a:t>
            </a:r>
          </a:p>
          <a:p>
            <a:pPr lvl="0"/>
            <a:r>
              <a:rPr lang="en-US" sz="2000" dirty="0" smtClean="0"/>
              <a:t>Useful for Jenkins jobs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02495" y="2225017"/>
            <a:ext cx="10962017" cy="76944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600" dirty="0" err="1" smtClean="0">
                <a:latin typeface="Courier"/>
                <a:cs typeface="Courier"/>
              </a:rPr>
              <a:t>mvn</a:t>
            </a:r>
            <a:r>
              <a:rPr lang="en-US" sz="1600" dirty="0" smtClean="0">
                <a:latin typeface="Courier"/>
                <a:cs typeface="Courier"/>
              </a:rPr>
              <a:t> clean </a:t>
            </a:r>
            <a:r>
              <a:rPr lang="en-US" sz="1600" dirty="0">
                <a:latin typeface="Courier"/>
                <a:cs typeface="Courier"/>
              </a:rPr>
              <a:t>verify -</a:t>
            </a:r>
            <a:r>
              <a:rPr lang="en-US" sz="1600" dirty="0" err="1">
                <a:latin typeface="Courier"/>
                <a:cs typeface="Courier"/>
              </a:rPr>
              <a:t>Pintegration</a:t>
            </a:r>
            <a:r>
              <a:rPr lang="en-US" sz="1600" dirty="0">
                <a:latin typeface="Courier"/>
                <a:cs typeface="Courier"/>
              </a:rPr>
              <a:t>-tests -</a:t>
            </a:r>
            <a:r>
              <a:rPr lang="en-US" sz="1600" dirty="0" err="1">
                <a:latin typeface="Courier"/>
                <a:cs typeface="Courier"/>
              </a:rPr>
              <a:t>Denv</a:t>
            </a:r>
            <a:r>
              <a:rPr lang="en-US" sz="1600" dirty="0">
                <a:latin typeface="Courier"/>
                <a:cs typeface="Courier"/>
              </a:rPr>
              <a:t>=sit1 -</a:t>
            </a:r>
            <a:r>
              <a:rPr lang="en-US" sz="1600" dirty="0" err="1">
                <a:latin typeface="Courier"/>
                <a:cs typeface="Courier"/>
              </a:rPr>
              <a:t>Drunner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 smtClean="0">
                <a:latin typeface="Courier"/>
                <a:cs typeface="Courier"/>
              </a:rPr>
              <a:t>TemplateRunner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</a:p>
          <a:p>
            <a:r>
              <a:rPr lang="en-US" sz="1600" dirty="0" smtClean="0">
                <a:latin typeface="Courier"/>
                <a:cs typeface="Courier"/>
              </a:rPr>
              <a:t>–</a:t>
            </a:r>
            <a:r>
              <a:rPr lang="en-US" sz="1600" dirty="0" err="1" smtClean="0">
                <a:latin typeface="Courier"/>
                <a:cs typeface="Courier"/>
              </a:rPr>
              <a:t>Dcucumber.options</a:t>
            </a:r>
            <a:r>
              <a:rPr lang="en-US" sz="1600" dirty="0" smtClean="0">
                <a:latin typeface="Courier"/>
                <a:cs typeface="Courier"/>
              </a:rPr>
              <a:t>=“--tags @</a:t>
            </a:r>
            <a:r>
              <a:rPr lang="en-US" sz="1600" dirty="0" err="1" smtClean="0">
                <a:latin typeface="Courier"/>
                <a:cs typeface="Courier"/>
              </a:rPr>
              <a:t>nightlyRun</a:t>
            </a:r>
            <a:r>
              <a:rPr lang="en-US" sz="1600" dirty="0" smtClean="0">
                <a:latin typeface="Courier"/>
                <a:cs typeface="Courier"/>
              </a:rPr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227534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Hooks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2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/>
          <p:cNvSpPr>
            <a:spLocks noGrp="1"/>
          </p:cNvSpPr>
          <p:nvPr>
            <p:ph type="body" sz="quarter" idx="10"/>
          </p:nvPr>
        </p:nvSpPr>
        <p:spPr>
          <a:xfrm>
            <a:off x="602496" y="1136755"/>
            <a:ext cx="5033815" cy="5008457"/>
          </a:xfrm>
        </p:spPr>
        <p:txBody>
          <a:bodyPr/>
          <a:lstStyle/>
          <a:p>
            <a:r>
              <a:rPr lang="en-US" dirty="0" smtClean="0"/>
              <a:t>Pre-processing hooks with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8FEB"/>
                </a:solidFill>
              </a:rPr>
              <a:t>@Before: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Call before each Scenario</a:t>
            </a:r>
            <a:br>
              <a:rPr lang="en-US" dirty="0" smtClean="0"/>
            </a:br>
            <a:endParaRPr lang="en-US" dirty="0" smtClean="0"/>
          </a:p>
          <a:p>
            <a:pPr marL="1192213">
              <a:tabLst>
                <a:tab pos="1196975" algn="l"/>
              </a:tabLst>
            </a:pPr>
            <a:r>
              <a:rPr lang="en-US" dirty="0" smtClean="0"/>
              <a:t>Post-processing hooks with </a:t>
            </a:r>
            <a:br>
              <a:rPr lang="en-US" dirty="0" smtClean="0"/>
            </a:br>
            <a:r>
              <a:rPr lang="en-US" dirty="0" smtClean="0">
                <a:solidFill>
                  <a:srgbClr val="008FEB"/>
                </a:solidFill>
              </a:rPr>
              <a:t>@After: </a:t>
            </a:r>
            <a:br>
              <a:rPr lang="en-US" dirty="0" smtClean="0">
                <a:solidFill>
                  <a:srgbClr val="008FEB"/>
                </a:solidFill>
              </a:rPr>
            </a:br>
            <a:r>
              <a:rPr lang="en-US" dirty="0" smtClean="0"/>
              <a:t>Call after each Scenario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Hooks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078112" y="1136755"/>
            <a:ext cx="5486400" cy="5008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5"/>
              </a:buClr>
              <a:buSzTx/>
              <a:buFont typeface="Wingdings" charset="2"/>
              <a:buChar char="§"/>
              <a:tabLst/>
              <a:defRPr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1pPr>
            <a:lvl2pPr marL="1714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6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2pPr>
            <a:lvl3pPr marL="34290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5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3pPr>
            <a:lvl4pPr marL="51435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4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4pPr>
            <a:lvl5pPr marL="685800" indent="-171450" algn="l" defTabSz="457200" rtl="0" eaLnBrk="0" fontAlgn="base" hangingPunct="0">
              <a:spcBef>
                <a:spcPct val="0"/>
              </a:spcBef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300" kern="1200">
                <a:solidFill>
                  <a:srgbClr val="5C5C5C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step using tags: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FEB"/>
                </a:solidFill>
              </a:rPr>
              <a:t>@</a:t>
            </a:r>
            <a:r>
              <a:rPr lang="en-US" dirty="0">
                <a:solidFill>
                  <a:srgbClr val="008FEB"/>
                </a:solidFill>
              </a:rPr>
              <a:t>Before(“@web”): </a:t>
            </a:r>
            <a:r>
              <a:rPr lang="en-US" dirty="0" smtClean="0">
                <a:solidFill>
                  <a:srgbClr val="008FEB"/>
                </a:solidFill>
              </a:rPr>
              <a:t/>
            </a:r>
            <a:br>
              <a:rPr lang="en-US" dirty="0" smtClean="0">
                <a:solidFill>
                  <a:srgbClr val="008FEB"/>
                </a:solidFill>
              </a:rPr>
            </a:br>
            <a:r>
              <a:rPr lang="en-US" dirty="0" smtClean="0"/>
              <a:t>Call </a:t>
            </a:r>
            <a:r>
              <a:rPr lang="en-US" dirty="0"/>
              <a:t>before each scenario with </a:t>
            </a:r>
            <a:r>
              <a:rPr lang="en-US" dirty="0" smtClean="0"/>
              <a:t>tag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  <a:p>
            <a:pPr marL="1192213"/>
            <a:r>
              <a:rPr lang="en-US" dirty="0"/>
              <a:t>Post-processing step using tags: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FEB"/>
                </a:solidFill>
              </a:rPr>
              <a:t>@</a:t>
            </a:r>
            <a:r>
              <a:rPr lang="en-US" dirty="0">
                <a:solidFill>
                  <a:srgbClr val="008FEB"/>
                </a:solidFill>
              </a:rPr>
              <a:t>After(“@web”): </a:t>
            </a:r>
            <a:r>
              <a:rPr lang="en-US" dirty="0" smtClean="0">
                <a:solidFill>
                  <a:srgbClr val="008FEB"/>
                </a:solidFill>
              </a:rPr>
              <a:t/>
            </a:r>
            <a:br>
              <a:rPr lang="en-US" dirty="0" smtClean="0">
                <a:solidFill>
                  <a:srgbClr val="008FEB"/>
                </a:solidFill>
              </a:rPr>
            </a:br>
            <a:r>
              <a:rPr lang="en-US" dirty="0" smtClean="0"/>
              <a:t>Call </a:t>
            </a:r>
            <a:r>
              <a:rPr lang="en-US" dirty="0"/>
              <a:t>after each scenario with tag</a:t>
            </a:r>
          </a:p>
        </p:txBody>
      </p:sp>
    </p:spTree>
    <p:extLst>
      <p:ext uri="{BB962C8B-B14F-4D97-AF65-F5344CB8AC3E}">
        <p14:creationId xmlns:p14="http://schemas.microsoft.com/office/powerpoint/2010/main" val="31933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Hooks: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CommonSteps.java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887" y="1049360"/>
            <a:ext cx="1096962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cucumber.api.Scenario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cucumber.api.java.After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cucumber.api.java.Before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87" y="2037076"/>
            <a:ext cx="10969625" cy="41857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rIns="182880" bIns="137160" rtlCol="0">
            <a:spAutoFit/>
          </a:bodyPr>
          <a:lstStyle/>
          <a:p>
            <a:pPr marL="738188"/>
            <a:r>
              <a:rPr lang="en-US" sz="1400" b="1" dirty="0" smtClean="0">
                <a:latin typeface="Courier"/>
                <a:cs typeface="Courier"/>
              </a:rPr>
              <a:t>@Before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public void </a:t>
            </a:r>
            <a:r>
              <a:rPr lang="en-US" sz="1400" dirty="0" err="1" smtClean="0">
                <a:latin typeface="Courier"/>
                <a:cs typeface="Courier"/>
              </a:rPr>
              <a:t>allSetup</a:t>
            </a:r>
            <a:r>
              <a:rPr lang="en-US" sz="1400" dirty="0" smtClean="0">
                <a:latin typeface="Courier"/>
                <a:cs typeface="Courier"/>
              </a:rPr>
              <a:t>(Scenario scenario) {</a:t>
            </a:r>
          </a:p>
          <a:p>
            <a:pPr marL="738188"/>
            <a:r>
              <a:rPr lang="en-US" sz="1400" dirty="0">
                <a:latin typeface="Courier"/>
                <a:cs typeface="Courier"/>
              </a:rPr>
              <a:t>	</a:t>
            </a:r>
            <a:r>
              <a:rPr lang="en-US" sz="1400" dirty="0" err="1" smtClean="0">
                <a:latin typeface="Courier"/>
                <a:cs typeface="Courier"/>
              </a:rPr>
              <a:t>logger.info</a:t>
            </a:r>
            <a:r>
              <a:rPr lang="en-US" sz="1400" dirty="0" smtClean="0">
                <a:latin typeface="Courier"/>
                <a:cs typeface="Courier"/>
              </a:rPr>
              <a:t>("Calling </a:t>
            </a:r>
            <a:r>
              <a:rPr lang="en-US" sz="1400" dirty="0" err="1" smtClean="0">
                <a:latin typeface="Courier"/>
                <a:cs typeface="Courier"/>
              </a:rPr>
              <a:t>allSetup</a:t>
            </a:r>
            <a:r>
              <a:rPr lang="en-US" sz="1400" dirty="0" smtClean="0">
                <a:latin typeface="Courier"/>
                <a:cs typeface="Courier"/>
              </a:rPr>
              <a:t> @Before");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} </a:t>
            </a:r>
          </a:p>
          <a:p>
            <a:pPr marL="738188"/>
            <a:endParaRPr lang="en-US" sz="800" b="1" dirty="0" smtClean="0">
              <a:latin typeface="Courier"/>
              <a:cs typeface="Courier"/>
            </a:endParaRPr>
          </a:p>
          <a:p>
            <a:pPr marL="738188"/>
            <a:r>
              <a:rPr lang="en-US" sz="1400" b="1" dirty="0" smtClean="0">
                <a:latin typeface="Courier"/>
                <a:cs typeface="Courier"/>
              </a:rPr>
              <a:t>@Before("@web")</a:t>
            </a:r>
          </a:p>
          <a:p>
            <a:pPr marL="738188"/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public void </a:t>
            </a:r>
            <a:r>
              <a:rPr lang="en-US" sz="1400" dirty="0" err="1" smtClean="0">
                <a:latin typeface="Courier"/>
                <a:cs typeface="Courier"/>
              </a:rPr>
              <a:t>webSetup</a:t>
            </a:r>
            <a:r>
              <a:rPr lang="en-US" sz="1400" dirty="0" smtClean="0">
                <a:latin typeface="Courier"/>
                <a:cs typeface="Courier"/>
              </a:rPr>
              <a:t>(Scenario scenario) {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logger.info</a:t>
            </a:r>
            <a:r>
              <a:rPr lang="en-US" sz="1400" dirty="0" smtClean="0">
                <a:latin typeface="Courier"/>
                <a:cs typeface="Courier"/>
              </a:rPr>
              <a:t>("Calling </a:t>
            </a:r>
            <a:r>
              <a:rPr lang="en-US" sz="1400" dirty="0" err="1" smtClean="0">
                <a:latin typeface="Courier"/>
                <a:cs typeface="Courier"/>
              </a:rPr>
              <a:t>webSetup</a:t>
            </a:r>
            <a:r>
              <a:rPr lang="en-US" sz="1400" dirty="0" smtClean="0">
                <a:latin typeface="Courier"/>
                <a:cs typeface="Courier"/>
              </a:rPr>
              <a:t> @Before(@web)");</a:t>
            </a:r>
          </a:p>
          <a:p>
            <a:pPr marL="738188"/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} </a:t>
            </a:r>
          </a:p>
          <a:p>
            <a:pPr marL="738188"/>
            <a:endParaRPr lang="en-US" sz="800" b="1" dirty="0" smtClean="0">
              <a:latin typeface="Courier"/>
              <a:cs typeface="Courier"/>
            </a:endParaRPr>
          </a:p>
          <a:p>
            <a:pPr marL="738188"/>
            <a:r>
              <a:rPr lang="en-US" sz="1400" b="1" dirty="0" smtClean="0">
                <a:latin typeface="Courier"/>
                <a:cs typeface="Courier"/>
              </a:rPr>
              <a:t>@After</a:t>
            </a:r>
          </a:p>
          <a:p>
            <a:pPr marL="738188"/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public void </a:t>
            </a:r>
            <a:r>
              <a:rPr lang="en-US" sz="1400" dirty="0" err="1" smtClean="0">
                <a:latin typeface="Courier"/>
                <a:cs typeface="Courier"/>
              </a:rPr>
              <a:t>allTearDown</a:t>
            </a:r>
            <a:r>
              <a:rPr lang="en-US" sz="1400" dirty="0" smtClean="0">
                <a:latin typeface="Courier"/>
                <a:cs typeface="Courier"/>
              </a:rPr>
              <a:t>(Scenario scenario) {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logger.info</a:t>
            </a:r>
            <a:r>
              <a:rPr lang="en-US" sz="1400" dirty="0" smtClean="0">
                <a:latin typeface="Courier"/>
                <a:cs typeface="Courier"/>
              </a:rPr>
              <a:t>("Calling </a:t>
            </a:r>
            <a:r>
              <a:rPr lang="en-US" sz="1400" dirty="0" err="1" smtClean="0">
                <a:latin typeface="Courier"/>
                <a:cs typeface="Courier"/>
              </a:rPr>
              <a:t>allTearDown</a:t>
            </a:r>
            <a:r>
              <a:rPr lang="en-US" sz="1400" dirty="0" smtClean="0">
                <a:latin typeface="Courier"/>
                <a:cs typeface="Courier"/>
              </a:rPr>
              <a:t> @After");</a:t>
            </a:r>
          </a:p>
          <a:p>
            <a:pPr marL="738188"/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} </a:t>
            </a:r>
          </a:p>
          <a:p>
            <a:pPr marL="738188"/>
            <a:endParaRPr lang="en-US" sz="800" b="1" dirty="0" smtClean="0">
              <a:latin typeface="Courier"/>
              <a:cs typeface="Courier"/>
            </a:endParaRPr>
          </a:p>
          <a:p>
            <a:pPr marL="738188"/>
            <a:r>
              <a:rPr lang="en-US" sz="1400" b="1" dirty="0" smtClean="0">
                <a:latin typeface="Courier"/>
                <a:cs typeface="Courier"/>
              </a:rPr>
              <a:t>@After("@web")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public void </a:t>
            </a:r>
            <a:r>
              <a:rPr lang="en-US" sz="1400" dirty="0" err="1" smtClean="0">
                <a:latin typeface="Courier"/>
                <a:cs typeface="Courier"/>
              </a:rPr>
              <a:t>webTearDown</a:t>
            </a:r>
            <a:r>
              <a:rPr lang="en-US" sz="1400" dirty="0" smtClean="0">
                <a:latin typeface="Courier"/>
                <a:cs typeface="Courier"/>
              </a:rPr>
              <a:t>(Scenario scenario) {</a:t>
            </a:r>
          </a:p>
          <a:p>
            <a:pPr marL="738188"/>
            <a:r>
              <a:rPr lang="en-US" sz="1400" dirty="0" smtClean="0">
                <a:latin typeface="Courier"/>
                <a:cs typeface="Courier"/>
              </a:rPr>
              <a:t>  </a:t>
            </a:r>
            <a:r>
              <a:rPr lang="en-US" sz="1400" dirty="0" err="1" smtClean="0">
                <a:latin typeface="Courier"/>
                <a:cs typeface="Courier"/>
              </a:rPr>
              <a:t>logger.info</a:t>
            </a:r>
            <a:r>
              <a:rPr lang="en-US" sz="1400" dirty="0" smtClean="0">
                <a:latin typeface="Courier"/>
                <a:cs typeface="Courier"/>
              </a:rPr>
              <a:t>("Calling </a:t>
            </a:r>
            <a:r>
              <a:rPr lang="en-US" sz="1400" dirty="0" err="1" smtClean="0">
                <a:latin typeface="Courier"/>
                <a:cs typeface="Courier"/>
              </a:rPr>
              <a:t>webTearDown</a:t>
            </a:r>
            <a:r>
              <a:rPr lang="en-US" sz="1400" dirty="0" smtClean="0">
                <a:latin typeface="Courier"/>
                <a:cs typeface="Courier"/>
              </a:rPr>
              <a:t> @After(@web)");</a:t>
            </a:r>
          </a:p>
          <a:p>
            <a:pPr marL="738188"/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339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2821" y="3300425"/>
            <a:ext cx="3172750" cy="1654460"/>
            <a:chOff x="2902821" y="4055085"/>
            <a:chExt cx="3172750" cy="1654460"/>
          </a:xfrm>
        </p:grpSpPr>
        <p:sp>
          <p:nvSpPr>
            <p:cNvPr id="7" name="Down Arrow 6"/>
            <p:cNvSpPr/>
            <p:nvPr/>
          </p:nvSpPr>
          <p:spPr>
            <a:xfrm rot="16200000">
              <a:off x="4188770" y="3822745"/>
              <a:ext cx="600853" cy="3172748"/>
            </a:xfrm>
            <a:prstGeom prst="downArrow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 rot="5400000">
              <a:off x="2426649" y="4531257"/>
              <a:ext cx="1254725" cy="30238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Hooks: Gherkin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86" y="1069653"/>
            <a:ext cx="10969625" cy="2646879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Feature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Calculator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Addition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Given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 enter "44" and "55" into the calculator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add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"99"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Subtraction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Given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enter "5" and "4" into the calculator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subtract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"1"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5570" y="3957279"/>
            <a:ext cx="5488941" cy="1354217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</a:t>
            </a:r>
            <a:r>
              <a:rPr lang="en-US" sz="1400" dirty="0" smtClean="0">
                <a:latin typeface="Courier"/>
                <a:cs typeface="Courier"/>
              </a:rPr>
              <a:t>Before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 smtClean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</a:t>
            </a:r>
            <a:r>
              <a:rPr lang="en-US" sz="1400" dirty="0" smtClean="0">
                <a:latin typeface="Courier"/>
                <a:cs typeface="Courier"/>
              </a:rPr>
              <a:t>After</a:t>
            </a:r>
            <a:endParaRPr lang="en-US" sz="1400" dirty="0">
              <a:latin typeface="Courier"/>
              <a:cs typeface="Courier"/>
            </a:endParaRP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@Before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</a:t>
            </a:r>
            <a:r>
              <a:rPr lang="en-US" sz="1400" dirty="0" smtClean="0">
                <a:latin typeface="Courier"/>
                <a:cs typeface="Courier"/>
              </a:rPr>
              <a:t>After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3600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2821" y="3719103"/>
            <a:ext cx="3172750" cy="1654460"/>
            <a:chOff x="2902821" y="4055085"/>
            <a:chExt cx="3172750" cy="1654460"/>
          </a:xfrm>
        </p:grpSpPr>
        <p:sp>
          <p:nvSpPr>
            <p:cNvPr id="8" name="Down Arrow 7"/>
            <p:cNvSpPr/>
            <p:nvPr/>
          </p:nvSpPr>
          <p:spPr>
            <a:xfrm rot="16200000">
              <a:off x="4188770" y="3822745"/>
              <a:ext cx="600853" cy="3172748"/>
            </a:xfrm>
            <a:prstGeom prst="downArrow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2426649" y="4531257"/>
              <a:ext cx="1254725" cy="30238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Hooks: Gherkin with Tags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86" y="1069848"/>
            <a:ext cx="10969625" cy="2677656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@web</a:t>
            </a:r>
          </a:p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Feature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Calculator</a:t>
            </a:r>
          </a:p>
          <a:p>
            <a:endParaRPr lang="en-US" sz="8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Addition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Given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 enter "44" and "55" into the calculator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add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"99"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8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Subtraction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Given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enter "5" and "4" into the calculator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subtract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"1"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1734" y="3916446"/>
            <a:ext cx="5476847" cy="221599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</a:t>
            </a:r>
            <a:r>
              <a:rPr lang="en-US" sz="1400" dirty="0" smtClean="0">
                <a:latin typeface="Courier"/>
                <a:cs typeface="Courier"/>
              </a:rPr>
              <a:t>Before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webSetup</a:t>
            </a:r>
            <a:r>
              <a:rPr lang="en-US" sz="1400" dirty="0">
                <a:latin typeface="Courier"/>
                <a:cs typeface="Courier"/>
              </a:rPr>
              <a:t> @Before(@web)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@After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 smtClean="0">
                <a:latin typeface="Courier"/>
                <a:cs typeface="Courier"/>
              </a:rPr>
              <a:t>webTearDown</a:t>
            </a:r>
            <a:r>
              <a:rPr lang="en-US" sz="1400" dirty="0" smtClean="0">
                <a:latin typeface="Courier"/>
                <a:cs typeface="Courier"/>
              </a:rPr>
              <a:t> @After(</a:t>
            </a:r>
            <a:r>
              <a:rPr lang="en-US" sz="1400" dirty="0">
                <a:latin typeface="Courier"/>
                <a:cs typeface="Courier"/>
              </a:rPr>
              <a:t>@web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@Before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webSetup</a:t>
            </a:r>
            <a:r>
              <a:rPr lang="en-US" sz="1400" dirty="0">
                <a:latin typeface="Courier"/>
                <a:cs typeface="Courier"/>
              </a:rPr>
              <a:t> @Before(@web)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@After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webTearDown</a:t>
            </a:r>
            <a:r>
              <a:rPr lang="en-US" sz="1400" dirty="0">
                <a:latin typeface="Courier"/>
                <a:cs typeface="Courier"/>
              </a:rPr>
              <a:t> @After(@web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8558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02821" y="3719103"/>
            <a:ext cx="3172750" cy="1654460"/>
            <a:chOff x="2902821" y="4055085"/>
            <a:chExt cx="3172750" cy="1654460"/>
          </a:xfrm>
        </p:grpSpPr>
        <p:sp>
          <p:nvSpPr>
            <p:cNvPr id="8" name="Down Arrow 7"/>
            <p:cNvSpPr/>
            <p:nvPr/>
          </p:nvSpPr>
          <p:spPr>
            <a:xfrm rot="16200000">
              <a:off x="4188770" y="3822745"/>
              <a:ext cx="600853" cy="3172748"/>
            </a:xfrm>
            <a:prstGeom prst="downArrow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2426649" y="4531257"/>
              <a:ext cx="1254725" cy="302381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Hooks: Using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Tags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886" y="1069848"/>
            <a:ext cx="10969625" cy="2862322"/>
          </a:xfrm>
          <a:prstGeom prst="rect">
            <a:avLst/>
          </a:prstGeom>
          <a:solidFill>
            <a:srgbClr val="008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Feature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Calculator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Addition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Given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I enter "44" and "55" into the calculator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add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"99"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@web</a:t>
            </a:r>
            <a:endParaRPr lang="en-US" sz="1400" b="1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  <a:latin typeface="Courier"/>
                <a:cs typeface="Courier"/>
              </a:rPr>
              <a:t>Scenario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: Subtraction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Given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enter "5" and "4" into the calculator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When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press subtract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</a:t>
            </a:r>
            <a:r>
              <a:rPr lang="en-US" sz="1400" b="1" dirty="0">
                <a:solidFill>
                  <a:schemeClr val="bg1"/>
                </a:solidFill>
                <a:latin typeface="Courier"/>
                <a:cs typeface="Courier"/>
              </a:rPr>
              <a:t>Then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I should get a result of "1"</a:t>
            </a:r>
            <a:endParaRPr lang="en-US" sz="14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1733" y="4218312"/>
            <a:ext cx="5492777" cy="1785104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</a:t>
            </a:r>
            <a:r>
              <a:rPr lang="en-US" sz="1400" dirty="0" smtClean="0">
                <a:latin typeface="Courier"/>
                <a:cs typeface="Courier"/>
              </a:rPr>
              <a:t>Before</a:t>
            </a:r>
          </a:p>
          <a:p>
            <a:r>
              <a:rPr lang="en-US" sz="1400" dirty="0" smtClean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@After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allSetup</a:t>
            </a:r>
            <a:r>
              <a:rPr lang="en-US" sz="1400" dirty="0">
                <a:latin typeface="Courier"/>
                <a:cs typeface="Courier"/>
              </a:rPr>
              <a:t> @Before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webSetup</a:t>
            </a:r>
            <a:r>
              <a:rPr lang="en-US" sz="1400" dirty="0">
                <a:latin typeface="Courier"/>
                <a:cs typeface="Courier"/>
              </a:rPr>
              <a:t> @Before(@web)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allTearDown</a:t>
            </a:r>
            <a:r>
              <a:rPr lang="en-US" sz="1400" dirty="0">
                <a:latin typeface="Courier"/>
                <a:cs typeface="Courier"/>
              </a:rPr>
              <a:t> @After</a:t>
            </a:r>
          </a:p>
          <a:p>
            <a:r>
              <a:rPr lang="en-US" sz="1400" dirty="0">
                <a:latin typeface="Courier"/>
                <a:cs typeface="Courier"/>
              </a:rPr>
              <a:t>Calling </a:t>
            </a:r>
            <a:r>
              <a:rPr lang="en-US" sz="1400" dirty="0" err="1">
                <a:latin typeface="Courier"/>
                <a:cs typeface="Courier"/>
              </a:rPr>
              <a:t>webTearDown</a:t>
            </a:r>
            <a:r>
              <a:rPr lang="en-US" sz="1400" dirty="0">
                <a:latin typeface="Courier"/>
                <a:cs typeface="Courier"/>
              </a:rPr>
              <a:t> @After(@web</a:t>
            </a:r>
            <a:r>
              <a:rPr lang="en-US" sz="1400" dirty="0" smtClean="0">
                <a:latin typeface="Courier"/>
                <a:cs typeface="Courier"/>
              </a:rPr>
              <a:t>)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497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Runners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Runners: Java Class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887" y="1222604"/>
            <a:ext cx="1096962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org.junit.runner.RunWith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cucumber.api.CucumberOptions</a:t>
            </a:r>
            <a:r>
              <a:rPr lang="en-US" sz="1400" dirty="0">
                <a:latin typeface="Courier"/>
                <a:cs typeface="Courier"/>
              </a:rPr>
              <a:t>;</a:t>
            </a:r>
          </a:p>
          <a:p>
            <a:r>
              <a:rPr lang="en-US" sz="1400" dirty="0">
                <a:latin typeface="Courier"/>
                <a:cs typeface="Courier"/>
              </a:rPr>
              <a:t>import </a:t>
            </a:r>
            <a:r>
              <a:rPr lang="en-US" sz="1400" dirty="0" err="1">
                <a:latin typeface="Courier"/>
                <a:cs typeface="Courier"/>
              </a:rPr>
              <a:t>cucumber.api.junit.Cucumber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87" y="2298690"/>
            <a:ext cx="10969625" cy="2862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RunWith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Cucumber.class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CucumberOptions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r>
              <a:rPr lang="en-US" sz="1400" dirty="0">
                <a:latin typeface="Courier"/>
                <a:cs typeface="Courier"/>
              </a:rPr>
              <a:t>	    format     =   {"pretty","</a:t>
            </a:r>
            <a:r>
              <a:rPr lang="en-US" sz="1400" dirty="0" err="1">
                <a:latin typeface="Courier"/>
                <a:cs typeface="Courier"/>
              </a:rPr>
              <a:t>html:target</a:t>
            </a:r>
            <a:r>
              <a:rPr lang="en-US" sz="1400" dirty="0">
                <a:latin typeface="Courier"/>
                <a:cs typeface="Courier"/>
              </a:rPr>
              <a:t>/cucumber" , "</a:t>
            </a:r>
            <a:r>
              <a:rPr lang="en-US" sz="1400" dirty="0" err="1">
                <a:latin typeface="Courier"/>
                <a:cs typeface="Courier"/>
              </a:rPr>
              <a:t>json:target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cucumber.json</a:t>
            </a:r>
            <a:r>
              <a:rPr lang="en-US" sz="1400" dirty="0">
                <a:latin typeface="Courier"/>
                <a:cs typeface="Courier"/>
              </a:rPr>
              <a:t>" },</a:t>
            </a:r>
          </a:p>
          <a:p>
            <a:r>
              <a:rPr lang="en-US" sz="1400" dirty="0">
                <a:latin typeface="Courier"/>
                <a:cs typeface="Courier"/>
              </a:rPr>
              <a:t>		features   =   {"</a:t>
            </a:r>
            <a:r>
              <a:rPr lang="en-US" sz="1400" dirty="0" err="1">
                <a:latin typeface="Courier"/>
                <a:cs typeface="Courier"/>
              </a:rPr>
              <a:t>src</a:t>
            </a:r>
            <a:r>
              <a:rPr lang="en-US" sz="1400" dirty="0">
                <a:latin typeface="Courier"/>
                <a:cs typeface="Courier"/>
              </a:rPr>
              <a:t>/it/resources/features/</a:t>
            </a:r>
            <a:r>
              <a:rPr lang="en-US" sz="1400" dirty="0" err="1">
                <a:latin typeface="Courier"/>
                <a:cs typeface="Courier"/>
              </a:rPr>
              <a:t>Calculator.feature</a:t>
            </a:r>
            <a:r>
              <a:rPr lang="en-US" sz="1400" dirty="0">
                <a:latin typeface="Courier"/>
                <a:cs typeface="Courier"/>
              </a:rPr>
              <a:t>"},</a:t>
            </a:r>
          </a:p>
          <a:p>
            <a:r>
              <a:rPr lang="en-US" sz="1400" dirty="0">
                <a:latin typeface="Courier"/>
                <a:cs typeface="Courier"/>
              </a:rPr>
              <a:t>		glue       =   {"</a:t>
            </a:r>
            <a:r>
              <a:rPr lang="en-US" sz="1400" dirty="0" err="1">
                <a:latin typeface="Courier"/>
                <a:cs typeface="Courier"/>
              </a:rPr>
              <a:t>com.sapient.steps</a:t>
            </a:r>
            <a:r>
              <a:rPr lang="en-US" sz="1400" dirty="0">
                <a:latin typeface="Courier"/>
                <a:cs typeface="Courier"/>
              </a:rPr>
              <a:t>"},</a:t>
            </a:r>
          </a:p>
          <a:p>
            <a:r>
              <a:rPr lang="en-US" sz="1400" dirty="0">
                <a:latin typeface="Courier"/>
                <a:cs typeface="Courier"/>
              </a:rPr>
              <a:t>		tags       =   {},</a:t>
            </a:r>
          </a:p>
          <a:p>
            <a:r>
              <a:rPr lang="da-DK" sz="1400" dirty="0">
                <a:latin typeface="Courier"/>
                <a:cs typeface="Courier"/>
              </a:rPr>
              <a:t>		</a:t>
            </a:r>
            <a:r>
              <a:rPr lang="da-DK" sz="1400" dirty="0" err="1">
                <a:latin typeface="Courier"/>
                <a:cs typeface="Courier"/>
              </a:rPr>
              <a:t>dryRun</a:t>
            </a:r>
            <a:r>
              <a:rPr lang="da-DK" sz="1400" dirty="0">
                <a:latin typeface="Courier"/>
                <a:cs typeface="Courier"/>
              </a:rPr>
              <a:t>     =   false,</a:t>
            </a:r>
          </a:p>
          <a:p>
            <a:r>
              <a:rPr lang="nl-NL" sz="1400" dirty="0">
                <a:latin typeface="Courier"/>
                <a:cs typeface="Courier"/>
              </a:rPr>
              <a:t>		</a:t>
            </a:r>
            <a:r>
              <a:rPr lang="nl-NL" sz="1400" dirty="0" err="1">
                <a:latin typeface="Courier"/>
                <a:cs typeface="Courier"/>
              </a:rPr>
              <a:t>strict</a:t>
            </a:r>
            <a:r>
              <a:rPr lang="nl-NL" sz="1400" dirty="0">
                <a:latin typeface="Courier"/>
                <a:cs typeface="Courier"/>
              </a:rPr>
              <a:t>     =   </a:t>
            </a:r>
            <a:r>
              <a:rPr lang="nl-NL" sz="1400" dirty="0" err="1">
                <a:latin typeface="Courier"/>
                <a:cs typeface="Courier"/>
              </a:rPr>
              <a:t>false</a:t>
            </a:r>
            <a:r>
              <a:rPr lang="nl-NL" sz="1400" dirty="0">
                <a:latin typeface="Courier"/>
                <a:cs typeface="Courier"/>
              </a:rPr>
              <a:t>,</a:t>
            </a:r>
          </a:p>
          <a:p>
            <a:r>
              <a:rPr lang="nl-NL" sz="1400" dirty="0">
                <a:latin typeface="Courier"/>
                <a:cs typeface="Courier"/>
              </a:rPr>
              <a:t>		monochrome = </a:t>
            </a:r>
            <a:r>
              <a:rPr lang="nl-NL" sz="1400" dirty="0" smtClean="0">
                <a:latin typeface="Courier"/>
                <a:cs typeface="Courier"/>
              </a:rPr>
              <a:t>  </a:t>
            </a:r>
            <a:r>
              <a:rPr lang="nl-NL" sz="1400" dirty="0" err="1" smtClean="0">
                <a:latin typeface="Courier"/>
                <a:cs typeface="Courier"/>
              </a:rPr>
              <a:t>false</a:t>
            </a:r>
            <a:endParaRPr lang="nl-NL" sz="1400" dirty="0">
              <a:latin typeface="Courier"/>
              <a:cs typeface="Courier"/>
            </a:endParaRPr>
          </a:p>
          <a:p>
            <a:r>
              <a:rPr lang="nl-NL" sz="1400" dirty="0">
                <a:latin typeface="Courier"/>
                <a:cs typeface="Courier"/>
              </a:rPr>
              <a:t>		)</a:t>
            </a:r>
          </a:p>
          <a:p>
            <a:r>
              <a:rPr lang="nl-NL" sz="1400" dirty="0">
                <a:latin typeface="Courier"/>
                <a:cs typeface="Courier"/>
              </a:rPr>
              <a:t>public class </a:t>
            </a:r>
            <a:r>
              <a:rPr lang="nl-NL" sz="1400" dirty="0" err="1">
                <a:latin typeface="Courier"/>
                <a:cs typeface="Courier"/>
              </a:rPr>
              <a:t>TemplateRunner</a:t>
            </a:r>
            <a:r>
              <a:rPr lang="nl-NL" sz="1400" dirty="0">
                <a:latin typeface="Courier"/>
                <a:cs typeface="Courier"/>
              </a:rPr>
              <a:t> {</a:t>
            </a:r>
          </a:p>
          <a:p>
            <a:r>
              <a:rPr lang="nl-NL" sz="1400" dirty="0" smtClean="0">
                <a:latin typeface="Courier"/>
                <a:cs typeface="Courier"/>
              </a:rPr>
              <a:t>}</a:t>
            </a:r>
            <a:endParaRPr lang="nl-NL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670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Runners: Options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2"/>
            <a:endParaRPr lang="en-US" dirty="0" smtClean="0">
              <a:hlinkClick r:id="rId3"/>
            </a:endParaRPr>
          </a:p>
          <a:p>
            <a:pPr lvl="2"/>
            <a:endParaRPr lang="en-US" dirty="0" smtClean="0">
              <a:hlinkClick r:id="rId3"/>
            </a:endParaRPr>
          </a:p>
          <a:p>
            <a:endParaRPr lang="en-US" dirty="0" smtClean="0"/>
          </a:p>
          <a:p>
            <a:pPr lvl="0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61339"/>
              </p:ext>
            </p:extLst>
          </p:nvPr>
        </p:nvGraphicFramePr>
        <p:xfrm>
          <a:off x="594885" y="1850573"/>
          <a:ext cx="10969626" cy="384636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54218"/>
                <a:gridCol w="7855273"/>
                <a:gridCol w="1260135"/>
              </a:tblGrid>
              <a:tr h="37495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Option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Purpose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8FEB"/>
                          </a:solidFill>
                        </a:rPr>
                        <a:t>Default</a:t>
                      </a:r>
                      <a:endParaRPr lang="en-US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dryRun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true: checks if</a:t>
                      </a:r>
                      <a:r>
                        <a:rPr lang="en-US" baseline="0" dirty="0" smtClean="0"/>
                        <a:t> all the step definitions are defined without running the test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directory paths of the feature file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 }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Glue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Java package of the step definitions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 }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Tags</a:t>
                      </a:r>
                      <a:endParaRPr lang="en-US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Tags in the feature files that should be run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 }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Monochrome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true: display reduced, more readable console output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Format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Specifies the</a:t>
                      </a:r>
                      <a:r>
                        <a:rPr lang="en-US" baseline="0" dirty="0" smtClean="0"/>
                        <a:t> report formatting</a:t>
                      </a:r>
                      <a:endParaRPr lang="en-US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 }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91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Strict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true: fail execution if there are undefined steps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61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Let’s sprint to Hello Cucumber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0834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Runners: Format Option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87" y="1021079"/>
            <a:ext cx="10969625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 smtClean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RunWith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Cucumber.class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CucumberOptions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r>
              <a:rPr lang="en-US" sz="1400" dirty="0">
                <a:latin typeface="Courier"/>
                <a:cs typeface="Courier"/>
              </a:rPr>
              <a:t>	    </a:t>
            </a:r>
            <a:r>
              <a:rPr lang="en-US" sz="1400" b="1" dirty="0">
                <a:latin typeface="Courier"/>
                <a:cs typeface="Courier"/>
              </a:rPr>
              <a:t>format     =   {"pretty","</a:t>
            </a:r>
            <a:r>
              <a:rPr lang="en-US" sz="1400" b="1" dirty="0" err="1">
                <a:latin typeface="Courier"/>
                <a:cs typeface="Courier"/>
              </a:rPr>
              <a:t>html:target</a:t>
            </a:r>
            <a:r>
              <a:rPr lang="en-US" sz="1400" b="1" dirty="0">
                <a:latin typeface="Courier"/>
                <a:cs typeface="Courier"/>
              </a:rPr>
              <a:t>/cucumber" , "</a:t>
            </a:r>
            <a:r>
              <a:rPr lang="en-US" sz="1400" b="1" dirty="0" err="1">
                <a:latin typeface="Courier"/>
                <a:cs typeface="Courier"/>
              </a:rPr>
              <a:t>json:target</a:t>
            </a:r>
            <a:r>
              <a:rPr lang="en-US" sz="1400" b="1" dirty="0">
                <a:latin typeface="Courier"/>
                <a:cs typeface="Courier"/>
              </a:rPr>
              <a:t>/</a:t>
            </a:r>
            <a:r>
              <a:rPr lang="en-US" sz="1400" b="1" dirty="0" err="1">
                <a:latin typeface="Courier"/>
                <a:cs typeface="Courier"/>
              </a:rPr>
              <a:t>cucumber.json</a:t>
            </a:r>
            <a:r>
              <a:rPr lang="en-US" sz="1400" b="1" dirty="0">
                <a:latin typeface="Courier"/>
                <a:cs typeface="Courier"/>
              </a:rPr>
              <a:t>" </a:t>
            </a:r>
            <a:r>
              <a:rPr lang="en-US" sz="1400" b="1" dirty="0" smtClean="0">
                <a:latin typeface="Courier"/>
                <a:cs typeface="Courier"/>
              </a:rPr>
              <a:t>}</a:t>
            </a:r>
            <a:endParaRPr lang="en-US" sz="1400" b="1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nl-NL" sz="1400" dirty="0">
                <a:latin typeface="Courier"/>
                <a:cs typeface="Courier"/>
              </a:rPr>
              <a:t>		)</a:t>
            </a:r>
          </a:p>
          <a:p>
            <a:r>
              <a:rPr lang="nl-NL" sz="1400" dirty="0">
                <a:latin typeface="Courier"/>
                <a:cs typeface="Courier"/>
              </a:rPr>
              <a:t>public class </a:t>
            </a:r>
            <a:r>
              <a:rPr lang="nl-NL" sz="1400" dirty="0" err="1">
                <a:latin typeface="Courier"/>
                <a:cs typeface="Courier"/>
              </a:rPr>
              <a:t>TemplateRunner</a:t>
            </a:r>
            <a:r>
              <a:rPr lang="nl-NL" sz="1400" dirty="0">
                <a:latin typeface="Courier"/>
                <a:cs typeface="Courier"/>
              </a:rPr>
              <a:t> {</a:t>
            </a:r>
          </a:p>
          <a:p>
            <a:r>
              <a:rPr lang="nl-NL" sz="1400" dirty="0" smtClean="0">
                <a:latin typeface="Courier"/>
                <a:cs typeface="Courier"/>
              </a:rPr>
              <a:t>}</a:t>
            </a:r>
            <a:endParaRPr lang="nl-NL" sz="1400" dirty="0">
              <a:latin typeface="Courier"/>
              <a:cs typeface="Courier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62887"/>
              </p:ext>
            </p:extLst>
          </p:nvPr>
        </p:nvGraphicFramePr>
        <p:xfrm>
          <a:off x="594885" y="2726952"/>
          <a:ext cx="10969627" cy="347421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23237"/>
                <a:gridCol w="7446390"/>
              </a:tblGrid>
              <a:tr h="3197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Option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Purpose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pretty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Prints Gherkin source with additional colors and stack</a:t>
                      </a:r>
                      <a:r>
                        <a:rPr lang="en-US" sz="1600" baseline="0" dirty="0" smtClean="0"/>
                        <a:t> traces for errors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html:folder_name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Generate HTML reports at the defined location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json:folder_name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cucumber.json</a:t>
                      </a:r>
                      <a:endParaRPr lang="en-US" sz="1600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Generates JSON</a:t>
                      </a:r>
                      <a:r>
                        <a:rPr lang="en-US" sz="1600" baseline="0" dirty="0" smtClean="0"/>
                        <a:t> report which can be used by 3</a:t>
                      </a:r>
                      <a:r>
                        <a:rPr lang="en-US" sz="1600" baseline="30000" dirty="0" smtClean="0"/>
                        <a:t>rd</a:t>
                      </a:r>
                      <a:r>
                        <a:rPr lang="en-US" sz="1600" baseline="0" dirty="0" smtClean="0"/>
                        <a:t> party tools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junit:folder_name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cucumber.xml</a:t>
                      </a:r>
                      <a:endParaRPr lang="en-US" sz="1600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Generates XML</a:t>
                      </a:r>
                      <a:r>
                        <a:rPr lang="en-US" sz="1600" baseline="0" dirty="0" smtClean="0"/>
                        <a:t> report which can be used by 3</a:t>
                      </a:r>
                      <a:r>
                        <a:rPr lang="en-US" sz="1600" baseline="30000" dirty="0" smtClean="0"/>
                        <a:t>rd</a:t>
                      </a:r>
                      <a:r>
                        <a:rPr lang="en-US" sz="1600" baseline="0" dirty="0" smtClean="0"/>
                        <a:t> party tools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progress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Prints characters to STDOUT</a:t>
                      </a:r>
                      <a:r>
                        <a:rPr lang="en-US" sz="1600" baseline="0" dirty="0" smtClean="0"/>
                        <a:t> one character at a time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53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usage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Prints statistics to STDOUT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220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rerun:folder_name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rerun.txt</a:t>
                      </a:r>
                      <a:endParaRPr lang="en-US" sz="1600" dirty="0" smtClean="0"/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Generates a file that lists the location of failed Scenarios. Picked up by subsequent Cucumber runs, allowing only previously failed Scenarios to be rerun. Helpful for troubleshooting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broken scenarios</a:t>
                      </a:r>
                      <a:endParaRPr lang="en-US" sz="1600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true: fail execution if there are undefined steps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94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Runners: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Features Option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87" y="1021079"/>
            <a:ext cx="10969625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RunWith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Cucumber.class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CucumberOptions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r>
              <a:rPr lang="en-US" sz="1400" b="1" dirty="0">
                <a:latin typeface="Courier"/>
                <a:cs typeface="Courier"/>
              </a:rPr>
              <a:t>		features   =   {"</a:t>
            </a:r>
            <a:r>
              <a:rPr lang="en-US" sz="1400" b="1" dirty="0" err="1">
                <a:latin typeface="Courier"/>
                <a:cs typeface="Courier"/>
              </a:rPr>
              <a:t>src</a:t>
            </a:r>
            <a:r>
              <a:rPr lang="en-US" sz="1400" b="1" dirty="0">
                <a:latin typeface="Courier"/>
                <a:cs typeface="Courier"/>
              </a:rPr>
              <a:t>/it/resources/features/</a:t>
            </a:r>
            <a:r>
              <a:rPr lang="en-US" sz="1400" b="1" dirty="0" err="1">
                <a:latin typeface="Courier"/>
                <a:cs typeface="Courier"/>
              </a:rPr>
              <a:t>Calculator.feature</a:t>
            </a:r>
            <a:r>
              <a:rPr lang="en-US" sz="1400" b="1" dirty="0">
                <a:latin typeface="Courier"/>
                <a:cs typeface="Courier"/>
              </a:rPr>
              <a:t>"},</a:t>
            </a: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nl-NL" sz="1400" dirty="0">
                <a:latin typeface="Courier"/>
                <a:cs typeface="Courier"/>
              </a:rPr>
              <a:t>		)</a:t>
            </a:r>
          </a:p>
          <a:p>
            <a:r>
              <a:rPr lang="nl-NL" sz="1400" dirty="0">
                <a:latin typeface="Courier"/>
                <a:cs typeface="Courier"/>
              </a:rPr>
              <a:t>public class </a:t>
            </a:r>
            <a:r>
              <a:rPr lang="nl-NL" sz="1400" dirty="0" err="1">
                <a:latin typeface="Courier"/>
                <a:cs typeface="Courier"/>
              </a:rPr>
              <a:t>TemplateRunner</a:t>
            </a:r>
            <a:r>
              <a:rPr lang="nl-NL" sz="1400" dirty="0">
                <a:latin typeface="Courier"/>
                <a:cs typeface="Courier"/>
              </a:rPr>
              <a:t> {</a:t>
            </a:r>
          </a:p>
          <a:p>
            <a:r>
              <a:rPr lang="nl-NL" sz="1400" dirty="0">
                <a:latin typeface="Courier"/>
                <a:cs typeface="Courier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9846"/>
              </p:ext>
            </p:extLst>
          </p:nvPr>
        </p:nvGraphicFramePr>
        <p:xfrm>
          <a:off x="594885" y="2726952"/>
          <a:ext cx="10969627" cy="237119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448454"/>
                <a:gridCol w="6521173"/>
              </a:tblGrid>
              <a:tr h="5722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Option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Purpose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+mn-lt"/>
                          <a:cs typeface="Courier New"/>
                        </a:rPr>
                        <a:t>src</a:t>
                      </a: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/it/resources/features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Runs all feature files recursively within directory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+mn-lt"/>
                          <a:cs typeface="Courier New"/>
                        </a:rPr>
                        <a:t>src</a:t>
                      </a: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/it/resources/features/</a:t>
                      </a:r>
                      <a:r>
                        <a:rPr lang="en-US" sz="16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Calculator.feature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Runs specified feature file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543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 smtClean="0">
                          <a:latin typeface="+mn-lt"/>
                          <a:cs typeface="Courier New"/>
                        </a:rPr>
                        <a:t>src</a:t>
                      </a: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/it/resources/features/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Calculator.feature:10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Runs scenario</a:t>
                      </a:r>
                      <a:r>
                        <a:rPr lang="en-US" sz="1600" baseline="0" dirty="0" smtClean="0"/>
                        <a:t> at line 10 of specified feature file.  Cannot use if ‘tags’ defined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73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Runners: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 Light"/>
              </a:rPr>
              <a:t>Tags Option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887" y="1021079"/>
            <a:ext cx="10969625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RunWith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Cucumber.class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r>
              <a:rPr lang="en-US" sz="1400" dirty="0">
                <a:latin typeface="Courier"/>
                <a:cs typeface="Courier"/>
              </a:rPr>
              <a:t>@</a:t>
            </a:r>
            <a:r>
              <a:rPr lang="en-US" sz="1400" dirty="0" err="1">
                <a:latin typeface="Courier"/>
                <a:cs typeface="Courier"/>
              </a:rPr>
              <a:t>CucumberOptions</a:t>
            </a:r>
            <a:r>
              <a:rPr lang="en-US" sz="1400" dirty="0">
                <a:latin typeface="Courier"/>
                <a:cs typeface="Courier"/>
              </a:rPr>
              <a:t>(</a:t>
            </a:r>
          </a:p>
          <a:p>
            <a:r>
              <a:rPr lang="en-US" sz="1400" b="1" dirty="0">
                <a:latin typeface="Courier"/>
                <a:cs typeface="Courier"/>
              </a:rPr>
              <a:t>		tags       =   </a:t>
            </a:r>
            <a:r>
              <a:rPr lang="en-US" sz="1400" b="1" dirty="0" smtClean="0">
                <a:latin typeface="Courier"/>
                <a:cs typeface="Courier"/>
              </a:rPr>
              <a:t>{“@smoke, @sprint1”}</a:t>
            </a:r>
            <a:r>
              <a:rPr lang="en-US" sz="1400" b="1" dirty="0">
                <a:latin typeface="Courier"/>
                <a:cs typeface="Courier"/>
              </a:rPr>
              <a:t>,</a:t>
            </a:r>
          </a:p>
          <a:p>
            <a:r>
              <a:rPr lang="en-US" sz="1400" dirty="0">
                <a:latin typeface="Courier"/>
                <a:cs typeface="Courier"/>
              </a:rPr>
              <a:t>		</a:t>
            </a:r>
            <a:r>
              <a:rPr lang="nl-NL" sz="1400" dirty="0">
                <a:latin typeface="Courier"/>
                <a:cs typeface="Courier"/>
              </a:rPr>
              <a:t>		)</a:t>
            </a:r>
          </a:p>
          <a:p>
            <a:r>
              <a:rPr lang="nl-NL" sz="1400" dirty="0">
                <a:latin typeface="Courier"/>
                <a:cs typeface="Courier"/>
              </a:rPr>
              <a:t>public class </a:t>
            </a:r>
            <a:r>
              <a:rPr lang="nl-NL" sz="1400" dirty="0" err="1">
                <a:latin typeface="Courier"/>
                <a:cs typeface="Courier"/>
              </a:rPr>
              <a:t>TemplateRunner</a:t>
            </a:r>
            <a:r>
              <a:rPr lang="nl-NL" sz="1400" dirty="0">
                <a:latin typeface="Courier"/>
                <a:cs typeface="Courier"/>
              </a:rPr>
              <a:t> {</a:t>
            </a:r>
          </a:p>
          <a:p>
            <a:r>
              <a:rPr lang="nl-NL" sz="1400" dirty="0">
                <a:latin typeface="Courier"/>
                <a:cs typeface="Courier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156106"/>
              </p:ext>
            </p:extLst>
          </p:nvPr>
        </p:nvGraphicFramePr>
        <p:xfrm>
          <a:off x="594885" y="2726952"/>
          <a:ext cx="10969627" cy="28614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43596"/>
                <a:gridCol w="8426031"/>
              </a:tblGrid>
              <a:tr h="5722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Example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8FEB"/>
                          </a:solidFill>
                        </a:rPr>
                        <a:t>Action</a:t>
                      </a:r>
                      <a:endParaRPr lang="en-US" sz="1600" dirty="0">
                        <a:solidFill>
                          <a:srgbClr val="008FEB"/>
                        </a:solidFill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“@smoke”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Runs</a:t>
                      </a:r>
                      <a:r>
                        <a:rPr lang="en-US" sz="1600" baseline="0" dirty="0" smtClean="0"/>
                        <a:t> features and scenarios tagged with @smoke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“@smoke, @sprint1”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Runs</a:t>
                      </a:r>
                      <a:r>
                        <a:rPr lang="en-US" sz="1600" baseline="0" dirty="0" smtClean="0"/>
                        <a:t> features and scenarios tagged with @smoke </a:t>
                      </a:r>
                      <a:r>
                        <a:rPr lang="en-US" sz="1600" b="1" baseline="0" dirty="0" smtClean="0"/>
                        <a:t>OR</a:t>
                      </a:r>
                      <a:r>
                        <a:rPr lang="en-US" sz="1600" baseline="0" dirty="0" smtClean="0"/>
                        <a:t> @sprint1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“@smoke”, “@sprint1”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Runs</a:t>
                      </a:r>
                      <a:r>
                        <a:rPr lang="en-US" sz="1600" baseline="0" dirty="0" smtClean="0"/>
                        <a:t> features and scenarios tagged with @smoke </a:t>
                      </a:r>
                      <a:r>
                        <a:rPr lang="en-US" sz="1600" b="1" baseline="0" dirty="0" smtClean="0"/>
                        <a:t>AND</a:t>
                      </a:r>
                      <a:r>
                        <a:rPr lang="en-US" sz="1600" baseline="0" dirty="0" smtClean="0"/>
                        <a:t> @sprint1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29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mtClean="0">
                          <a:latin typeface="+mn-lt"/>
                          <a:cs typeface="Courier New"/>
                        </a:rPr>
                        <a:t>“~</a:t>
                      </a:r>
                      <a:r>
                        <a:rPr lang="en-US" sz="1600" b="0" dirty="0" smtClean="0">
                          <a:latin typeface="+mn-lt"/>
                          <a:cs typeface="Courier New"/>
                        </a:rPr>
                        <a:t>@smoke”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Use tilde to skip features</a:t>
                      </a:r>
                      <a:r>
                        <a:rPr lang="en-US" sz="1600" baseline="0" dirty="0" smtClean="0"/>
                        <a:t> and scenarios tagged with @smoke</a:t>
                      </a:r>
                      <a:endParaRPr lang="en-US" sz="1600" dirty="0" smtClean="0"/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8FEB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2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8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Example HTML Reports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0389"/>
          <a:stretch/>
        </p:blipFill>
        <p:spPr>
          <a:xfrm>
            <a:off x="594887" y="1095832"/>
            <a:ext cx="7670800" cy="17525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5634"/>
          <a:stretch/>
        </p:blipFill>
        <p:spPr>
          <a:xfrm>
            <a:off x="594887" y="3046796"/>
            <a:ext cx="10782300" cy="31399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/>
          <p:cNvGrpSpPr/>
          <p:nvPr/>
        </p:nvGrpSpPr>
        <p:grpSpPr>
          <a:xfrm>
            <a:off x="10170243" y="2652643"/>
            <a:ext cx="1292674" cy="733568"/>
            <a:chOff x="10170243" y="2652643"/>
            <a:chExt cx="1292674" cy="733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/>
            <p:cNvSpPr/>
            <p:nvPr/>
          </p:nvSpPr>
          <p:spPr>
            <a:xfrm rot="19800000">
              <a:off x="10323528" y="2652643"/>
              <a:ext cx="1139389" cy="317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FAIL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0170243" y="2707381"/>
              <a:ext cx="678830" cy="67883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CDCDCD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5774" y="2802921"/>
              <a:ext cx="486012" cy="486012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7028465" y="558384"/>
            <a:ext cx="1391215" cy="755466"/>
            <a:chOff x="7926272" y="2025512"/>
            <a:chExt cx="1391215" cy="75546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19800000">
              <a:off x="8178098" y="2025512"/>
              <a:ext cx="1139389" cy="3175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  <a:latin typeface="Arial"/>
                </a:rPr>
                <a:t>PASS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7926272" y="2102148"/>
              <a:ext cx="678830" cy="67883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CDCDCD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81017" y="2254126"/>
              <a:ext cx="541528" cy="416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011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Embed extra text or images programmatically</a:t>
            </a:r>
            <a:endParaRPr lang="en-US" dirty="0" smtClean="0">
              <a:hlinkClick r:id="rId3"/>
            </a:endParaRPr>
          </a:p>
          <a:p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2562100" y="2368019"/>
            <a:ext cx="3172751" cy="2022068"/>
            <a:chOff x="2902820" y="3687477"/>
            <a:chExt cx="3172751" cy="202206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Down Arrow 12"/>
            <p:cNvSpPr/>
            <p:nvPr/>
          </p:nvSpPr>
          <p:spPr>
            <a:xfrm rot="16200000">
              <a:off x="4188770" y="3822745"/>
              <a:ext cx="600853" cy="3172748"/>
            </a:xfrm>
            <a:prstGeom prst="downArrow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2242844" y="4347453"/>
              <a:ext cx="1622334" cy="302381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Arial"/>
              </a:endParaRPr>
            </a:p>
          </p:txBody>
        </p:sp>
      </p:grp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HTML 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23172" b="13445"/>
          <a:stretch/>
        </p:blipFill>
        <p:spPr>
          <a:xfrm>
            <a:off x="5734851" y="1875576"/>
            <a:ext cx="5844533" cy="2462298"/>
          </a:xfrm>
          <a:prstGeom prst="rect">
            <a:avLst/>
          </a:prstGeom>
          <a:ln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602495" y="1875576"/>
            <a:ext cx="481476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scenario.</a:t>
            </a:r>
            <a:r>
              <a:rPr lang="en-US" sz="1400" b="1" dirty="0" err="1" smtClean="0">
                <a:latin typeface="Courier"/>
                <a:cs typeface="Courier"/>
              </a:rPr>
              <a:t>write</a:t>
            </a:r>
            <a:r>
              <a:rPr lang="en-US" sz="1400" dirty="0">
                <a:latin typeface="Courier"/>
                <a:cs typeface="Courier"/>
              </a:rPr>
              <a:t>("SUCCESS: </a:t>
            </a:r>
            <a:r>
              <a:rPr lang="en-US" sz="1400" dirty="0" smtClean="0">
                <a:latin typeface="Courier"/>
                <a:cs typeface="Courier"/>
              </a:rPr>
              <a:t>10 + 20 = </a:t>
            </a:r>
            <a:r>
              <a:rPr lang="en-US" sz="1400" dirty="0">
                <a:latin typeface="Courier"/>
                <a:cs typeface="Courier"/>
              </a:rPr>
              <a:t>30")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en-US" sz="1400" dirty="0" smtClean="0"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2494" y="4924384"/>
            <a:ext cx="1096201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2880" tIns="137160" bIns="137160" rtlCol="0">
            <a:spAutoFit/>
          </a:bodyPr>
          <a:lstStyle/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err="1" smtClean="0">
                <a:latin typeface="Courier"/>
                <a:cs typeface="Courier"/>
              </a:rPr>
              <a:t>scenario.</a:t>
            </a:r>
            <a:r>
              <a:rPr lang="en-US" sz="1400" b="1" dirty="0" err="1" smtClean="0">
                <a:latin typeface="Courier"/>
                <a:cs typeface="Courier"/>
              </a:rPr>
              <a:t>embed</a:t>
            </a:r>
            <a:r>
              <a:rPr lang="en-US" sz="1400" dirty="0">
                <a:latin typeface="Courier"/>
                <a:cs typeface="Courier"/>
              </a:rPr>
              <a:t>(screenshot, "image/</a:t>
            </a:r>
            <a:r>
              <a:rPr lang="en-US" sz="1400" dirty="0" err="1">
                <a:latin typeface="Courier"/>
                <a:cs typeface="Courier"/>
              </a:rPr>
              <a:t>png</a:t>
            </a:r>
            <a:r>
              <a:rPr lang="en-US" sz="1400" dirty="0">
                <a:latin typeface="Courier"/>
                <a:cs typeface="Courier"/>
              </a:rPr>
              <a:t>")</a:t>
            </a:r>
            <a:r>
              <a:rPr lang="en-US" sz="1400" dirty="0" smtClean="0">
                <a:latin typeface="Courier"/>
                <a:cs typeface="Courier"/>
              </a:rPr>
              <a:t>;</a:t>
            </a:r>
          </a:p>
          <a:p>
            <a:endParaRPr lang="nl-NL" sz="14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495" y="1598577"/>
            <a:ext cx="1206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  <a:latin typeface="+mn-lt"/>
              </a:rPr>
              <a:t>EMBED TEXT</a:t>
            </a:r>
            <a:endParaRPr lang="en-US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2495" y="4647385"/>
            <a:ext cx="13086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smtClean="0">
                <a:solidFill>
                  <a:schemeClr val="accent3"/>
                </a:solidFill>
                <a:latin typeface="+mn-lt"/>
              </a:rPr>
              <a:t>EMBED IMAGE</a:t>
            </a:r>
            <a:endParaRPr lang="en-US" sz="1200" i="1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79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Automation </a:t>
            </a:r>
            <a:r>
              <a:rPr lang="en-US" dirty="0" err="1" smtClean="0"/>
              <a:t>Bootcamp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smtClean="0"/>
              <a:t>Exercise:Hello</a:t>
            </a:r>
            <a:r>
              <a:rPr lang="en-US" sz="2000" dirty="0" smtClean="0"/>
              <a:t> Cucumber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900916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4887" y="1773921"/>
            <a:ext cx="3155271" cy="267954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108499" y="1752201"/>
            <a:ext cx="3155271" cy="2701266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19338" y="1773921"/>
            <a:ext cx="4046999" cy="2679546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Maven Source Code Structure for a Sample Project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37653" y="1924030"/>
            <a:ext cx="2855719" cy="1290480"/>
            <a:chOff x="804327" y="1924030"/>
            <a:chExt cx="2855719" cy="1290480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804327" y="1924030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err="1">
                  <a:latin typeface="+mn-lt"/>
                </a:rPr>
                <a:t>src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401227" y="2906733"/>
              <a:ext cx="52684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java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083727" y="2429599"/>
              <a:ext cx="603400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18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sz="1400" dirty="0">
                  <a:latin typeface="+mn-lt"/>
                </a:rPr>
                <a:t>main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947202" y="2243294"/>
              <a:ext cx="139700" cy="330200"/>
              <a:chOff x="456" y="1960"/>
              <a:chExt cx="88" cy="208"/>
            </a:xfrm>
          </p:grpSpPr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1252002" y="2725894"/>
              <a:ext cx="139700" cy="330200"/>
              <a:chOff x="456" y="1960"/>
              <a:chExt cx="88" cy="208"/>
            </a:xfrm>
          </p:grpSpPr>
          <p:sp>
            <p:nvSpPr>
              <p:cNvPr id="12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2090202" y="1924030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>
                  <a:latin typeface="+mn-lt"/>
                </a:rPr>
                <a:t>src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687103" y="2906733"/>
              <a:ext cx="972943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resources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2369602" y="2429599"/>
              <a:ext cx="603400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main</a:t>
              </a:r>
            </a:p>
          </p:txBody>
        </p:sp>
        <p:grpSp>
          <p:nvGrpSpPr>
            <p:cNvPr id="20" name="Group 10"/>
            <p:cNvGrpSpPr>
              <a:grpSpLocks/>
            </p:cNvGrpSpPr>
            <p:nvPr/>
          </p:nvGrpSpPr>
          <p:grpSpPr bwMode="auto">
            <a:xfrm>
              <a:off x="2233077" y="2243117"/>
              <a:ext cx="139700" cy="330200"/>
              <a:chOff x="456" y="1960"/>
              <a:chExt cx="88" cy="208"/>
            </a:xfrm>
          </p:grpSpPr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5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1" name="Group 13"/>
            <p:cNvGrpSpPr>
              <a:grpSpLocks/>
            </p:cNvGrpSpPr>
            <p:nvPr/>
          </p:nvGrpSpPr>
          <p:grpSpPr bwMode="auto">
            <a:xfrm>
              <a:off x="2537878" y="2720955"/>
              <a:ext cx="139700" cy="330200"/>
              <a:chOff x="456" y="1949"/>
              <a:chExt cx="88" cy="208"/>
            </a:xfrm>
          </p:grpSpPr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456" y="1949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456" y="2157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586671" y="1304541"/>
            <a:ext cx="132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Application</a:t>
            </a:r>
            <a:endParaRPr lang="en-US" dirty="0"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67064" y="1878166"/>
            <a:ext cx="2855719" cy="1336344"/>
            <a:chOff x="1154396" y="4218670"/>
            <a:chExt cx="2855719" cy="1336344"/>
          </a:xfrm>
        </p:grpSpPr>
        <p:sp>
          <p:nvSpPr>
            <p:cNvPr id="73" name="Text Box 5"/>
            <p:cNvSpPr txBox="1">
              <a:spLocks noChangeArrowheads="1"/>
            </p:cNvSpPr>
            <p:nvPr/>
          </p:nvSpPr>
          <p:spPr bwMode="auto">
            <a:xfrm>
              <a:off x="1154396" y="4218670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err="1">
                  <a:latin typeface="+mn-lt"/>
                </a:rPr>
                <a:t>src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74" name="Text Box 6"/>
            <p:cNvSpPr txBox="1">
              <a:spLocks noChangeArrowheads="1"/>
            </p:cNvSpPr>
            <p:nvPr/>
          </p:nvSpPr>
          <p:spPr bwMode="auto">
            <a:xfrm>
              <a:off x="1751296" y="5247237"/>
              <a:ext cx="52684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java</a:t>
              </a:r>
            </a:p>
          </p:txBody>
        </p:sp>
        <p:grpSp>
          <p:nvGrpSpPr>
            <p:cNvPr id="76" name="Group 10"/>
            <p:cNvGrpSpPr>
              <a:grpSpLocks/>
            </p:cNvGrpSpPr>
            <p:nvPr/>
          </p:nvGrpSpPr>
          <p:grpSpPr bwMode="auto">
            <a:xfrm>
              <a:off x="1297271" y="4537934"/>
              <a:ext cx="139700" cy="330200"/>
              <a:chOff x="456" y="1960"/>
              <a:chExt cx="88" cy="208"/>
            </a:xfrm>
          </p:grpSpPr>
          <p:sp>
            <p:nvSpPr>
              <p:cNvPr id="91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2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77" name="Group 13"/>
            <p:cNvGrpSpPr>
              <a:grpSpLocks/>
            </p:cNvGrpSpPr>
            <p:nvPr/>
          </p:nvGrpSpPr>
          <p:grpSpPr bwMode="auto">
            <a:xfrm>
              <a:off x="1602071" y="5020534"/>
              <a:ext cx="139700" cy="330200"/>
              <a:chOff x="456" y="1960"/>
              <a:chExt cx="88" cy="208"/>
            </a:xfrm>
          </p:grpSpPr>
          <p:sp>
            <p:nvSpPr>
              <p:cNvPr id="89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0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2440271" y="4218670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>
                  <a:latin typeface="+mn-lt"/>
                </a:rPr>
                <a:t>src</a:t>
              </a:r>
            </a:p>
          </p:txBody>
        </p:sp>
        <p:sp>
          <p:nvSpPr>
            <p:cNvPr id="79" name="Text Box 6"/>
            <p:cNvSpPr txBox="1">
              <a:spLocks noChangeArrowheads="1"/>
            </p:cNvSpPr>
            <p:nvPr/>
          </p:nvSpPr>
          <p:spPr bwMode="auto">
            <a:xfrm>
              <a:off x="3037172" y="5247237"/>
              <a:ext cx="972943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>
                  <a:latin typeface="+mn-lt"/>
                </a:rPr>
                <a:t>resources</a:t>
              </a:r>
            </a:p>
          </p:txBody>
        </p:sp>
        <p:grpSp>
          <p:nvGrpSpPr>
            <p:cNvPr id="81" name="Group 10"/>
            <p:cNvGrpSpPr>
              <a:grpSpLocks/>
            </p:cNvGrpSpPr>
            <p:nvPr/>
          </p:nvGrpSpPr>
          <p:grpSpPr bwMode="auto">
            <a:xfrm>
              <a:off x="2583146" y="4537757"/>
              <a:ext cx="139700" cy="330200"/>
              <a:chOff x="456" y="1960"/>
              <a:chExt cx="88" cy="208"/>
            </a:xfrm>
          </p:grpSpPr>
          <p:sp>
            <p:nvSpPr>
              <p:cNvPr id="87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8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Group 13"/>
            <p:cNvGrpSpPr>
              <a:grpSpLocks/>
            </p:cNvGrpSpPr>
            <p:nvPr/>
          </p:nvGrpSpPr>
          <p:grpSpPr bwMode="auto">
            <a:xfrm>
              <a:off x="2887947" y="5033057"/>
              <a:ext cx="139700" cy="330200"/>
              <a:chOff x="456" y="1960"/>
              <a:chExt cx="88" cy="208"/>
            </a:xfrm>
          </p:grpSpPr>
          <p:sp>
            <p:nvSpPr>
              <p:cNvPr id="85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86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433796" y="4763184"/>
              <a:ext cx="479618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8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sz="1400" dirty="0" smtClean="0">
                  <a:latin typeface="+mn-lt"/>
                </a:rPr>
                <a:t>test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719671" y="4763184"/>
              <a:ext cx="479618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 smtClean="0">
                  <a:latin typeface="+mn-lt"/>
                </a:rPr>
                <a:t>test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133647" y="1305915"/>
            <a:ext cx="188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Unit Tests (TDD)</a:t>
            </a:r>
            <a:endParaRPr lang="en-US" dirty="0">
              <a:latin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619338" y="1305915"/>
            <a:ext cx="343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Integration Tests (BDD)</a:t>
            </a:r>
            <a:endParaRPr lang="en-US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797977" y="1921579"/>
            <a:ext cx="1764975" cy="1780976"/>
            <a:chOff x="7476269" y="1921579"/>
            <a:chExt cx="1764975" cy="1780976"/>
          </a:xfrm>
        </p:grpSpPr>
        <p:sp>
          <p:nvSpPr>
            <p:cNvPr id="94" name="Text Box 5"/>
            <p:cNvSpPr txBox="1">
              <a:spLocks noChangeArrowheads="1"/>
            </p:cNvSpPr>
            <p:nvPr/>
          </p:nvSpPr>
          <p:spPr bwMode="auto">
            <a:xfrm>
              <a:off x="7476269" y="1921579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dirty="0" err="1"/>
                <a:t>src</a:t>
              </a:r>
              <a:endParaRPr lang="en-US" sz="1400" dirty="0"/>
            </a:p>
          </p:txBody>
        </p:sp>
        <p:sp>
          <p:nvSpPr>
            <p:cNvPr id="95" name="Text Box 6"/>
            <p:cNvSpPr txBox="1">
              <a:spLocks noChangeArrowheads="1"/>
            </p:cNvSpPr>
            <p:nvPr/>
          </p:nvSpPr>
          <p:spPr bwMode="auto">
            <a:xfrm>
              <a:off x="8073169" y="2899656"/>
              <a:ext cx="526844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/>
                <a:t>java</a:t>
              </a:r>
            </a:p>
          </p:txBody>
        </p:sp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7755669" y="2404356"/>
              <a:ext cx="274434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8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sz="1400" dirty="0" smtClean="0"/>
                <a:t>it</a:t>
              </a:r>
              <a:endParaRPr lang="en-US" sz="1400" dirty="0"/>
            </a:p>
          </p:txBody>
        </p:sp>
        <p:grpSp>
          <p:nvGrpSpPr>
            <p:cNvPr id="97" name="Group 10"/>
            <p:cNvGrpSpPr>
              <a:grpSpLocks/>
            </p:cNvGrpSpPr>
            <p:nvPr/>
          </p:nvGrpSpPr>
          <p:grpSpPr bwMode="auto">
            <a:xfrm>
              <a:off x="7619144" y="2240843"/>
              <a:ext cx="139700" cy="330200"/>
              <a:chOff x="456" y="1960"/>
              <a:chExt cx="88" cy="208"/>
            </a:xfrm>
          </p:grpSpPr>
          <p:sp>
            <p:nvSpPr>
              <p:cNvPr id="112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3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" name="Group 13"/>
            <p:cNvGrpSpPr>
              <a:grpSpLocks/>
            </p:cNvGrpSpPr>
            <p:nvPr/>
          </p:nvGrpSpPr>
          <p:grpSpPr bwMode="auto">
            <a:xfrm>
              <a:off x="7923944" y="2723443"/>
              <a:ext cx="139700" cy="330200"/>
              <a:chOff x="456" y="1960"/>
              <a:chExt cx="88" cy="208"/>
            </a:xfrm>
          </p:grpSpPr>
          <p:sp>
            <p:nvSpPr>
              <p:cNvPr id="110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3" name="Text Box 6"/>
            <p:cNvSpPr txBox="1">
              <a:spLocks noChangeArrowheads="1"/>
            </p:cNvSpPr>
            <p:nvPr/>
          </p:nvSpPr>
          <p:spPr bwMode="auto">
            <a:xfrm>
              <a:off x="8377969" y="3394778"/>
              <a:ext cx="863275" cy="3077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Runners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24" name="Group 13"/>
            <p:cNvGrpSpPr>
              <a:grpSpLocks/>
            </p:cNvGrpSpPr>
            <p:nvPr/>
          </p:nvGrpSpPr>
          <p:grpSpPr bwMode="auto">
            <a:xfrm>
              <a:off x="8228744" y="3206043"/>
              <a:ext cx="139700" cy="330200"/>
              <a:chOff x="456" y="1960"/>
              <a:chExt cx="88" cy="208"/>
            </a:xfrm>
          </p:grpSpPr>
          <p:sp>
            <p:nvSpPr>
              <p:cNvPr id="125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9710027" y="1921579"/>
            <a:ext cx="1807569" cy="2294974"/>
            <a:chOff x="7774271" y="1921579"/>
            <a:chExt cx="1807569" cy="2294974"/>
          </a:xfrm>
        </p:grpSpPr>
        <p:sp>
          <p:nvSpPr>
            <p:cNvPr id="99" name="Text Box 5"/>
            <p:cNvSpPr txBox="1">
              <a:spLocks noChangeArrowheads="1"/>
            </p:cNvSpPr>
            <p:nvPr/>
          </p:nvSpPr>
          <p:spPr bwMode="auto">
            <a:xfrm>
              <a:off x="7774271" y="1921579"/>
              <a:ext cx="423989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 err="1"/>
                <a:t>src</a:t>
              </a:r>
              <a:endParaRPr lang="en-US" dirty="0"/>
            </a:p>
          </p:txBody>
        </p:sp>
        <p:sp>
          <p:nvSpPr>
            <p:cNvPr id="100" name="Text Box 6"/>
            <p:cNvSpPr txBox="1">
              <a:spLocks noChangeArrowheads="1"/>
            </p:cNvSpPr>
            <p:nvPr/>
          </p:nvSpPr>
          <p:spPr bwMode="auto">
            <a:xfrm>
              <a:off x="8371172" y="2899656"/>
              <a:ext cx="972943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/>
                <a:t>resources</a:t>
              </a: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8053671" y="2404356"/>
              <a:ext cx="274434" cy="30777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 smtClean="0"/>
                <a:t>it</a:t>
              </a:r>
              <a:endParaRPr lang="en-US" dirty="0"/>
            </a:p>
          </p:txBody>
        </p:sp>
        <p:grpSp>
          <p:nvGrpSpPr>
            <p:cNvPr id="102" name="Group 10"/>
            <p:cNvGrpSpPr>
              <a:grpSpLocks/>
            </p:cNvGrpSpPr>
            <p:nvPr/>
          </p:nvGrpSpPr>
          <p:grpSpPr bwMode="auto">
            <a:xfrm>
              <a:off x="7917146" y="2240666"/>
              <a:ext cx="139700" cy="330200"/>
              <a:chOff x="456" y="1960"/>
              <a:chExt cx="88" cy="208"/>
            </a:xfrm>
          </p:grpSpPr>
          <p:sp>
            <p:nvSpPr>
              <p:cNvPr id="108" name="Line 11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" name="Line 12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" name="Group 13"/>
            <p:cNvGrpSpPr>
              <a:grpSpLocks/>
            </p:cNvGrpSpPr>
            <p:nvPr/>
          </p:nvGrpSpPr>
          <p:grpSpPr bwMode="auto">
            <a:xfrm>
              <a:off x="8221947" y="2719033"/>
              <a:ext cx="139700" cy="330200"/>
              <a:chOff x="456" y="1960"/>
              <a:chExt cx="88" cy="208"/>
            </a:xfrm>
          </p:grpSpPr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7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>
              <a:off x="8688672" y="3394778"/>
              <a:ext cx="893168" cy="3077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 smtClean="0">
                  <a:solidFill>
                    <a:schemeClr val="bg1"/>
                  </a:solidFill>
                </a:rPr>
                <a:t>Features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2" name="Text Box 6"/>
            <p:cNvSpPr txBox="1">
              <a:spLocks noChangeArrowheads="1"/>
            </p:cNvSpPr>
            <p:nvPr/>
          </p:nvSpPr>
          <p:spPr bwMode="auto">
            <a:xfrm>
              <a:off x="8688672" y="3908776"/>
              <a:ext cx="563901" cy="307777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defPPr>
                <a:defRPr lang="en-US"/>
              </a:defPPr>
              <a:lvl1pPr eaLnBrk="1" hangingPunct="1">
                <a:defRPr sz="1400">
                  <a:solidFill>
                    <a:schemeClr val="bg1"/>
                  </a:solidFill>
                  <a:latin typeface="Arial" charset="0"/>
                </a:defRPr>
              </a:lvl1pPr>
              <a:lvl2pPr marL="37931725" indent="-37474525" eaLnBrk="0" hangingPunct="0">
                <a:defRPr sz="2400">
                  <a:latin typeface="Arial" charset="0"/>
                </a:defRPr>
              </a:lvl2pPr>
              <a:lvl3pPr eaLnBrk="0" hangingPunct="0">
                <a:defRPr sz="2400">
                  <a:latin typeface="Arial" charset="0"/>
                </a:defRPr>
              </a:lvl3pPr>
              <a:lvl4pPr eaLnBrk="0" hangingPunct="0">
                <a:defRPr sz="2400">
                  <a:latin typeface="Arial" charset="0"/>
                </a:defRPr>
              </a:lvl4pPr>
              <a:lvl5pPr eaLnBrk="0" hangingPunct="0">
                <a:defRPr sz="2400">
                  <a:latin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latin typeface="Arial" charset="0"/>
                </a:defRPr>
              </a:lvl9pPr>
            </a:lstStyle>
            <a:p>
              <a:r>
                <a:rPr lang="en-US" dirty="0"/>
                <a:t>Data</a:t>
              </a:r>
            </a:p>
          </p:txBody>
        </p:sp>
        <p:grpSp>
          <p:nvGrpSpPr>
            <p:cNvPr id="127" name="Group 13"/>
            <p:cNvGrpSpPr>
              <a:grpSpLocks/>
            </p:cNvGrpSpPr>
            <p:nvPr/>
          </p:nvGrpSpPr>
          <p:grpSpPr bwMode="auto">
            <a:xfrm>
              <a:off x="8548971" y="3214510"/>
              <a:ext cx="139700" cy="330200"/>
              <a:chOff x="456" y="1960"/>
              <a:chExt cx="88" cy="208"/>
            </a:xfrm>
          </p:grpSpPr>
          <p:sp>
            <p:nvSpPr>
              <p:cNvPr id="128" name="Line 14"/>
              <p:cNvSpPr>
                <a:spLocks noChangeShapeType="1"/>
              </p:cNvSpPr>
              <p:nvPr/>
            </p:nvSpPr>
            <p:spPr bwMode="auto">
              <a:xfrm>
                <a:off x="456" y="1960"/>
                <a:ext cx="0" cy="2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9" name="Line 15"/>
              <p:cNvSpPr>
                <a:spLocks noChangeShapeType="1"/>
              </p:cNvSpPr>
              <p:nvPr/>
            </p:nvSpPr>
            <p:spPr bwMode="auto">
              <a:xfrm>
                <a:off x="456" y="2168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0" name="Group 13"/>
            <p:cNvGrpSpPr>
              <a:grpSpLocks/>
            </p:cNvGrpSpPr>
            <p:nvPr/>
          </p:nvGrpSpPr>
          <p:grpSpPr bwMode="auto">
            <a:xfrm>
              <a:off x="8548971" y="3536773"/>
              <a:ext cx="139700" cy="536575"/>
              <a:chOff x="456" y="1955"/>
              <a:chExt cx="88" cy="338"/>
            </a:xfrm>
          </p:grpSpPr>
          <p:sp>
            <p:nvSpPr>
              <p:cNvPr id="131" name="Line 14"/>
              <p:cNvSpPr>
                <a:spLocks noChangeShapeType="1"/>
              </p:cNvSpPr>
              <p:nvPr/>
            </p:nvSpPr>
            <p:spPr bwMode="auto">
              <a:xfrm>
                <a:off x="456" y="1955"/>
                <a:ext cx="0" cy="3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Line 15"/>
              <p:cNvSpPr>
                <a:spLocks noChangeShapeType="1"/>
              </p:cNvSpPr>
              <p:nvPr/>
            </p:nvSpPr>
            <p:spPr bwMode="auto">
              <a:xfrm>
                <a:off x="456" y="2293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119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own Arrow 121"/>
          <p:cNvSpPr/>
          <p:nvPr/>
        </p:nvSpPr>
        <p:spPr>
          <a:xfrm>
            <a:off x="4272880" y="4481561"/>
            <a:ext cx="484632" cy="429174"/>
          </a:xfrm>
          <a:prstGeom prst="downArrow">
            <a:avLst>
              <a:gd name="adj1" fmla="val 35025"/>
              <a:gd name="adj2" fmla="val 50000"/>
            </a:avLst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4272880" y="1898742"/>
            <a:ext cx="484632" cy="429174"/>
          </a:xfrm>
          <a:prstGeom prst="downArrow">
            <a:avLst>
              <a:gd name="adj1" fmla="val 35025"/>
              <a:gd name="adj2" fmla="val 50000"/>
            </a:avLst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Cucumber Files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87" y="1119419"/>
            <a:ext cx="8432800" cy="769441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  <a:latin typeface="Arial"/>
              </a:rPr>
              <a:t>.feature:  Cucumber tests are grouped into features (Gherkin)</a:t>
            </a:r>
          </a:p>
          <a:p>
            <a:pPr marL="109538"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Given "</a:t>
            </a:r>
            <a:r>
              <a:rPr lang="en-US" sz="1500" dirty="0" smtClean="0">
                <a:solidFill>
                  <a:schemeClr val="bg1"/>
                </a:solidFill>
                <a:latin typeface="Courier"/>
                <a:cs typeface="Courier"/>
              </a:rPr>
              <a:t>default</a:t>
            </a:r>
            <a:r>
              <a:rPr lang="en-US" sz="15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  <a:r>
              <a:rPr lang="en-US" sz="15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banking customer logs into </a:t>
            </a:r>
            <a:r>
              <a:rPr lang="en-US" sz="1500" dirty="0" smtClean="0">
                <a:solidFill>
                  <a:schemeClr val="bg1"/>
                </a:solidFill>
                <a:latin typeface="Courier"/>
                <a:cs typeface="Courier"/>
              </a:rPr>
              <a:t>account </a:t>
            </a:r>
            <a:endParaRPr lang="en-US" sz="15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94887" y="2327125"/>
            <a:ext cx="8432800" cy="2154436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Arial"/>
              </a:rPr>
              <a:t>{runner}.java: Cucumber-JVM runs under </a:t>
            </a:r>
            <a:r>
              <a:rPr lang="en-US" dirty="0" err="1" smtClean="0">
                <a:latin typeface="Arial"/>
              </a:rPr>
              <a:t>JUnit</a:t>
            </a:r>
            <a:r>
              <a:rPr lang="en-US" dirty="0" smtClean="0">
                <a:latin typeface="Arial"/>
              </a:rPr>
              <a:t> in a runner class</a:t>
            </a:r>
            <a:endParaRPr lang="en-US" dirty="0">
              <a:latin typeface="Arial"/>
            </a:endParaRP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@</a:t>
            </a:r>
            <a:r>
              <a:rPr lang="en-US" sz="1500" dirty="0" err="1">
                <a:latin typeface="Courier"/>
                <a:cs typeface="Courier"/>
              </a:rPr>
              <a:t>RunWith</a:t>
            </a:r>
            <a:r>
              <a:rPr lang="en-US" sz="1500" dirty="0">
                <a:latin typeface="Courier"/>
                <a:cs typeface="Courier"/>
              </a:rPr>
              <a:t>(</a:t>
            </a:r>
            <a:r>
              <a:rPr lang="en-US" sz="1500" dirty="0" err="1">
                <a:latin typeface="Courier"/>
                <a:cs typeface="Courier"/>
              </a:rPr>
              <a:t>Cucumber.class</a:t>
            </a:r>
            <a:r>
              <a:rPr lang="en-US" sz="1500" dirty="0">
                <a:latin typeface="Courier"/>
                <a:cs typeface="Courier"/>
              </a:rPr>
              <a:t>)</a:t>
            </a: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@</a:t>
            </a:r>
            <a:r>
              <a:rPr lang="en-US" sz="1500" dirty="0" err="1">
                <a:latin typeface="Courier"/>
                <a:cs typeface="Courier"/>
              </a:rPr>
              <a:t>CucumberOptions</a:t>
            </a:r>
            <a:r>
              <a:rPr lang="en-US" sz="1500" dirty="0">
                <a:latin typeface="Courier"/>
                <a:cs typeface="Courier"/>
              </a:rPr>
              <a:t>(</a:t>
            </a: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		format   =   {"</a:t>
            </a:r>
            <a:r>
              <a:rPr lang="en-US" sz="1500" dirty="0" err="1">
                <a:latin typeface="Courier"/>
                <a:cs typeface="Courier"/>
              </a:rPr>
              <a:t>html:target</a:t>
            </a:r>
            <a:r>
              <a:rPr lang="en-US" sz="1500" dirty="0">
                <a:latin typeface="Courier"/>
                <a:cs typeface="Courier"/>
              </a:rPr>
              <a:t>/cucumber-html-report"},</a:t>
            </a: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		features =   {"</a:t>
            </a:r>
            <a:r>
              <a:rPr lang="en-US" sz="1500" dirty="0" err="1">
                <a:latin typeface="Courier"/>
                <a:cs typeface="Courier"/>
              </a:rPr>
              <a:t>src</a:t>
            </a:r>
            <a:r>
              <a:rPr lang="en-US" sz="1500" dirty="0">
                <a:latin typeface="Courier"/>
                <a:cs typeface="Courier"/>
              </a:rPr>
              <a:t>/it/resources/features/"}</a:t>
            </a: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	 </a:t>
            </a:r>
            <a:r>
              <a:rPr lang="en-US" sz="1500" dirty="0" smtClean="0">
                <a:latin typeface="Courier"/>
                <a:cs typeface="Courier"/>
              </a:rPr>
              <a:t>   )</a:t>
            </a:r>
            <a:endParaRPr lang="en-US" sz="1500" dirty="0">
              <a:latin typeface="Courier"/>
              <a:cs typeface="Courier"/>
            </a:endParaRPr>
          </a:p>
          <a:p>
            <a:pPr marL="109538"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public class </a:t>
            </a:r>
            <a:r>
              <a:rPr lang="en-US" sz="1500" dirty="0" err="1">
                <a:latin typeface="Courier"/>
                <a:cs typeface="Courier"/>
              </a:rPr>
              <a:t>TemplateRunner</a:t>
            </a:r>
            <a:r>
              <a:rPr lang="en-US" sz="1500" dirty="0">
                <a:latin typeface="Courier"/>
                <a:cs typeface="Courier"/>
              </a:rPr>
              <a:t> {</a:t>
            </a:r>
          </a:p>
          <a:p>
            <a:pPr marL="109538">
              <a:spcAft>
                <a:spcPts val="0"/>
              </a:spcAft>
            </a:pPr>
            <a:r>
              <a:rPr lang="en-US" sz="1500" dirty="0" smtClean="0">
                <a:latin typeface="Courier"/>
                <a:cs typeface="Courier"/>
              </a:rPr>
              <a:t>}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4887" y="4910735"/>
            <a:ext cx="8432800" cy="12772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 rtlCol="0">
            <a:spAutoFit/>
          </a:bodyPr>
          <a:lstStyle/>
          <a:p>
            <a:pPr marL="109538">
              <a:spcAft>
                <a:spcPts val="600"/>
              </a:spcAft>
            </a:pPr>
            <a:r>
              <a:rPr lang="en-US" dirty="0" smtClean="0">
                <a:latin typeface="Arial"/>
              </a:rPr>
              <a:t>{steps}.java: Step definitions link Gherkin steps to code</a:t>
            </a:r>
            <a:endParaRPr lang="en-US" dirty="0">
              <a:latin typeface="Arial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500" dirty="0">
                <a:latin typeface="Courier"/>
                <a:cs typeface="Courier"/>
              </a:rPr>
              <a:t>@Given</a:t>
            </a:r>
            <a:r>
              <a:rPr lang="en-US" sz="1500" dirty="0" smtClean="0">
                <a:latin typeface="Courier"/>
                <a:cs typeface="Courier"/>
              </a:rPr>
              <a:t>(</a:t>
            </a:r>
            <a:r>
              <a:rPr lang="en-US" sz="1500" dirty="0">
                <a:latin typeface="Courier"/>
                <a:cs typeface="Courier"/>
              </a:rPr>
              <a:t>"</a:t>
            </a:r>
            <a:r>
              <a:rPr lang="en-US" sz="1500" dirty="0" smtClean="0">
                <a:latin typeface="Courier"/>
                <a:cs typeface="Courier"/>
              </a:rPr>
              <a:t>^\</a:t>
            </a:r>
            <a:r>
              <a:rPr lang="en-US" sz="1500" dirty="0">
                <a:latin typeface="Courier"/>
                <a:cs typeface="Courier"/>
              </a:rPr>
              <a:t>"([^\"]*)</a:t>
            </a:r>
            <a:r>
              <a:rPr lang="en-US" sz="1500" dirty="0" smtClean="0">
                <a:latin typeface="Courier"/>
                <a:cs typeface="Courier"/>
              </a:rPr>
              <a:t>\</a:t>
            </a:r>
            <a:r>
              <a:rPr lang="en-US" sz="1500" dirty="0">
                <a:latin typeface="Courier"/>
                <a:cs typeface="Courier"/>
              </a:rPr>
              <a:t>"</a:t>
            </a:r>
            <a:r>
              <a:rPr lang="en-US" sz="1500" dirty="0" smtClean="0">
                <a:latin typeface="Courier"/>
                <a:cs typeface="Courier"/>
              </a:rPr>
              <a:t> banking customer logs into account$</a:t>
            </a:r>
            <a:r>
              <a:rPr lang="en-US" sz="1500" dirty="0">
                <a:latin typeface="Courier"/>
                <a:cs typeface="Courier"/>
              </a:rPr>
              <a:t>"</a:t>
            </a:r>
            <a:r>
              <a:rPr lang="en-US" sz="1500" dirty="0" smtClean="0">
                <a:latin typeface="Courier"/>
                <a:cs typeface="Courier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1500" dirty="0">
                <a:latin typeface="Courier"/>
                <a:cs typeface="Courier"/>
              </a:rPr>
              <a:t> public void </a:t>
            </a:r>
            <a:r>
              <a:rPr lang="en-US" sz="1500" dirty="0" err="1" smtClean="0">
                <a:latin typeface="Courier"/>
                <a:cs typeface="Courier"/>
              </a:rPr>
              <a:t>loginToAccount</a:t>
            </a:r>
            <a:r>
              <a:rPr lang="en-US" sz="1500" dirty="0" smtClean="0">
                <a:latin typeface="Courier"/>
                <a:cs typeface="Courier"/>
              </a:rPr>
              <a:t>(</a:t>
            </a:r>
            <a:r>
              <a:rPr lang="en-US" sz="1500" dirty="0">
                <a:latin typeface="Courier"/>
                <a:cs typeface="Courier"/>
              </a:rPr>
              <a:t>String </a:t>
            </a:r>
            <a:r>
              <a:rPr lang="en-US" sz="1500" dirty="0" err="1" smtClean="0">
                <a:latin typeface="Courier"/>
                <a:cs typeface="Courier"/>
              </a:rPr>
              <a:t>userName</a:t>
            </a:r>
            <a:r>
              <a:rPr lang="en-US" sz="1500" dirty="0" smtClean="0">
                <a:latin typeface="Courier"/>
                <a:cs typeface="Courier"/>
              </a:rPr>
              <a:t>) </a:t>
            </a:r>
            <a:r>
              <a:rPr lang="en-US" sz="1500" dirty="0">
                <a:latin typeface="Courier"/>
                <a:cs typeface="Courier"/>
              </a:rPr>
              <a:t>{</a:t>
            </a:r>
          </a:p>
          <a:p>
            <a:pPr>
              <a:spcAft>
                <a:spcPts val="0"/>
              </a:spcAft>
            </a:pPr>
            <a:r>
              <a:rPr lang="en-US" sz="1500" dirty="0" smtClean="0">
                <a:latin typeface="Courier"/>
                <a:cs typeface="Courier"/>
              </a:rPr>
              <a:t> } </a:t>
            </a:r>
            <a:endParaRPr lang="en-US" sz="15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42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Setup Eclipse Project and Run Tests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9842430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Gherkin Language </a:t>
            </a:r>
            <a:r>
              <a:rPr lang="en-US" smtClean="0"/>
              <a:t>with Cucumber-</a:t>
            </a:r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26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T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cs typeface="Calibri Light"/>
              </a:rPr>
              <a:t>he Gherkin Language</a:t>
            </a:r>
            <a:endParaRPr lang="en-US" sz="22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cs typeface="Calibri Ligh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Feature File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4887" y="1533464"/>
            <a:ext cx="10969625" cy="4524316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/>
                <a:cs typeface="Courier New"/>
              </a:rPr>
              <a:t>Feature: </a:t>
            </a:r>
            <a:r>
              <a:rPr lang="en-US" sz="1600" i="1" dirty="0" smtClean="0">
                <a:latin typeface="Courier New"/>
                <a:cs typeface="Courier New"/>
              </a:rPr>
              <a:t>Each Gherkin file begins with the ‘Feature’ keyword. This keyword does not effect behavior. It provides a place to put summary documentation about the group of tests to follow</a:t>
            </a: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	Background: </a:t>
            </a:r>
            <a:r>
              <a:rPr lang="en-US" sz="1600" i="1" dirty="0" smtClean="0">
                <a:latin typeface="Courier New"/>
                <a:cs typeface="Courier New"/>
              </a:rPr>
              <a:t>Allows you to setup a sequence of steps that are executed before each scenario</a:t>
            </a:r>
          </a:p>
          <a:p>
            <a:endParaRPr lang="en-US" sz="1600" b="1" dirty="0" smtClean="0">
              <a:latin typeface="Courier New"/>
              <a:cs typeface="Courier New"/>
            </a:endParaRPr>
          </a:p>
          <a:p>
            <a:r>
              <a:rPr lang="en-US" sz="1600" i="1" dirty="0">
                <a:latin typeface="Courier New"/>
                <a:cs typeface="Courier New"/>
              </a:rPr>
              <a:t># </a:t>
            </a:r>
            <a:r>
              <a:rPr lang="en-US" sz="1600" i="1" dirty="0" smtClean="0">
                <a:latin typeface="Courier New"/>
                <a:cs typeface="Courier New"/>
              </a:rPr>
              <a:t>This symbol allows for a comment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/>
                <a:cs typeface="Courier New"/>
              </a:rPr>
              <a:t>	Scenario: </a:t>
            </a:r>
            <a:r>
              <a:rPr lang="en-US" sz="1600" i="1" dirty="0" smtClean="0">
                <a:latin typeface="Courier New"/>
                <a:cs typeface="Courier New"/>
              </a:rPr>
              <a:t>A single concrete example of how the system should behave in a particular situation. The sum of all the scenarios provide the expected behavior of the Feature. Independent of all other scenarios.</a:t>
            </a:r>
          </a:p>
          <a:p>
            <a:pPr lvl="3"/>
            <a:endParaRPr lang="en-US" sz="1600" b="1" dirty="0" smtClean="0">
              <a:latin typeface="Courier New"/>
              <a:cs typeface="Courier New"/>
            </a:endParaRPr>
          </a:p>
          <a:p>
            <a:pPr lvl="3"/>
            <a:r>
              <a:rPr lang="en-US" sz="1600" b="1" dirty="0" smtClean="0">
                <a:latin typeface="Courier New"/>
                <a:cs typeface="Courier New"/>
              </a:rPr>
              <a:t>Given </a:t>
            </a:r>
            <a:r>
              <a:rPr lang="en-US" sz="1600" i="1" dirty="0" smtClean="0">
                <a:latin typeface="Courier New"/>
                <a:cs typeface="Courier New"/>
              </a:rPr>
              <a:t>Put the system in a particular state</a:t>
            </a:r>
            <a:endParaRPr lang="en-US" sz="1600" b="1" dirty="0" smtClean="0">
              <a:latin typeface="Courier New"/>
              <a:cs typeface="Courier New"/>
            </a:endParaRPr>
          </a:p>
          <a:p>
            <a:pPr lvl="3">
              <a:tabLst>
                <a:tab pos="919163" algn="l"/>
              </a:tabLst>
            </a:pPr>
            <a:r>
              <a:rPr lang="en-US" sz="1600" b="1" dirty="0" smtClean="0">
                <a:latin typeface="Courier New"/>
                <a:cs typeface="Courier New"/>
              </a:rPr>
              <a:t>And   </a:t>
            </a:r>
            <a:r>
              <a:rPr lang="en-US" sz="1600" i="1" dirty="0" smtClean="0">
                <a:latin typeface="Courier New"/>
                <a:cs typeface="Courier New"/>
              </a:rPr>
              <a:t>Use </a:t>
            </a:r>
            <a:r>
              <a:rPr lang="en-US" sz="1600" b="1" i="1" dirty="0" smtClean="0">
                <a:latin typeface="Courier New"/>
                <a:cs typeface="Courier New"/>
              </a:rPr>
              <a:t>And</a:t>
            </a:r>
            <a:r>
              <a:rPr lang="en-US" sz="1600" i="1" dirty="0" smtClean="0">
                <a:latin typeface="Courier New"/>
                <a:cs typeface="Courier New"/>
              </a:rPr>
              <a:t> keyword to continue the pattern</a:t>
            </a:r>
            <a:endParaRPr lang="en-US" sz="1600" b="1" dirty="0" smtClean="0">
              <a:latin typeface="Courier New"/>
              <a:cs typeface="Courier New"/>
            </a:endParaRPr>
          </a:p>
          <a:p>
            <a:pPr lvl="3">
              <a:tabLst>
                <a:tab pos="919163" algn="l"/>
              </a:tabLst>
            </a:pPr>
            <a:r>
              <a:rPr lang="en-US" sz="1600" b="1" dirty="0" smtClean="0">
                <a:latin typeface="Courier New"/>
                <a:cs typeface="Courier New"/>
              </a:rPr>
              <a:t>When  </a:t>
            </a:r>
            <a:r>
              <a:rPr lang="en-US" sz="1600" i="1" dirty="0" smtClean="0">
                <a:latin typeface="Courier New"/>
                <a:cs typeface="Courier New"/>
              </a:rPr>
              <a:t>Apply an action against it</a:t>
            </a:r>
          </a:p>
          <a:p>
            <a:pPr lvl="3">
              <a:tabLst>
                <a:tab pos="919163" algn="l"/>
              </a:tabLst>
            </a:pPr>
            <a:r>
              <a:rPr lang="en-US" sz="1600" b="1" i="1" dirty="0" smtClean="0">
                <a:latin typeface="Courier New"/>
                <a:cs typeface="Courier New"/>
              </a:rPr>
              <a:t>But   </a:t>
            </a:r>
            <a:r>
              <a:rPr lang="en-US" sz="1600" i="1" dirty="0" smtClean="0">
                <a:latin typeface="Courier New"/>
                <a:cs typeface="Courier New"/>
              </a:rPr>
              <a:t>Use </a:t>
            </a:r>
            <a:r>
              <a:rPr lang="en-US" sz="1600" b="1" i="1" dirty="0" smtClean="0">
                <a:latin typeface="Courier New"/>
                <a:cs typeface="Courier New"/>
              </a:rPr>
              <a:t>But</a:t>
            </a:r>
            <a:r>
              <a:rPr lang="en-US" sz="1600" i="1" dirty="0" smtClean="0">
                <a:latin typeface="Courier New"/>
                <a:cs typeface="Courier New"/>
              </a:rPr>
              <a:t> to document an exception</a:t>
            </a:r>
            <a:endParaRPr lang="en-US" sz="1600" b="1" dirty="0" smtClean="0">
              <a:latin typeface="Courier New"/>
              <a:cs typeface="Courier New"/>
            </a:endParaRPr>
          </a:p>
          <a:p>
            <a:pPr lvl="3">
              <a:tabLst>
                <a:tab pos="919163" algn="l"/>
              </a:tabLst>
            </a:pPr>
            <a:r>
              <a:rPr lang="en-US" sz="1600" b="1" dirty="0" smtClean="0">
                <a:latin typeface="Courier New"/>
                <a:cs typeface="Courier New"/>
              </a:rPr>
              <a:t>Then  </a:t>
            </a:r>
            <a:r>
              <a:rPr lang="en-US" sz="1600" i="1" dirty="0" smtClean="0">
                <a:latin typeface="Courier New"/>
                <a:cs typeface="Courier New"/>
              </a:rPr>
              <a:t>Examine the new state</a:t>
            </a: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7728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33463"/>
            <a:ext cx="12188825" cy="523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Gherkin Language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Gherkin supports over 40 spoken languages. For example: Norwegian.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94887" y="1630144"/>
            <a:ext cx="10969625" cy="3785652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/>
                <a:cs typeface="Courier"/>
              </a:rPr>
              <a:t># language: </a:t>
            </a:r>
            <a:r>
              <a:rPr lang="en-US" sz="1400" b="1" dirty="0" smtClean="0">
                <a:latin typeface="Courier"/>
                <a:cs typeface="Courier"/>
              </a:rPr>
              <a:t>no </a:t>
            </a:r>
          </a:p>
          <a:p>
            <a:r>
              <a:rPr lang="en-US" sz="1400" dirty="0" err="1" smtClean="0">
                <a:latin typeface="Courier"/>
                <a:cs typeface="Courier"/>
              </a:rPr>
              <a:t>Egenskap</a:t>
            </a:r>
            <a:r>
              <a:rPr lang="en-US" sz="1400" dirty="0">
                <a:latin typeface="Courier"/>
                <a:cs typeface="Courier"/>
              </a:rPr>
              <a:t>: Summering</a:t>
            </a:r>
          </a:p>
          <a:p>
            <a:r>
              <a:rPr lang="en-US" sz="1400" dirty="0">
                <a:latin typeface="Courier"/>
                <a:cs typeface="Courier"/>
              </a:rPr>
              <a:t>  For </a:t>
            </a:r>
            <a:r>
              <a:rPr lang="en-US" sz="1400" dirty="0" err="1">
                <a:latin typeface="Courier"/>
                <a:cs typeface="Courier"/>
              </a:rPr>
              <a:t>å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unngå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firmaet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går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konkurs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Må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regnskapsførerere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bruke</a:t>
            </a:r>
            <a:r>
              <a:rPr lang="en-US" sz="1400" dirty="0">
                <a:latin typeface="Courier"/>
                <a:cs typeface="Courier"/>
              </a:rPr>
              <a:t> en </a:t>
            </a:r>
            <a:r>
              <a:rPr lang="en-US" sz="1400" dirty="0" err="1">
                <a:latin typeface="Courier"/>
                <a:cs typeface="Courier"/>
              </a:rPr>
              <a:t>regnemaskin</a:t>
            </a:r>
            <a:r>
              <a:rPr lang="en-US" sz="1400" dirty="0">
                <a:latin typeface="Courier"/>
                <a:cs typeface="Courier"/>
              </a:rPr>
              <a:t> for </a:t>
            </a:r>
            <a:r>
              <a:rPr lang="en-US" sz="1400" dirty="0" err="1">
                <a:latin typeface="Courier"/>
                <a:cs typeface="Courier"/>
              </a:rPr>
              <a:t>å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legge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sammen</a:t>
            </a:r>
            <a:r>
              <a:rPr lang="en-US" sz="1400" dirty="0">
                <a:latin typeface="Courier"/>
                <a:cs typeface="Courier"/>
              </a:rPr>
              <a:t> tall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Scenario: to tall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Gitt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tastet</a:t>
            </a:r>
            <a:r>
              <a:rPr lang="en-US" sz="1400" dirty="0">
                <a:latin typeface="Courier"/>
                <a:cs typeface="Courier"/>
              </a:rPr>
              <a:t> inn 5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Og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tastet</a:t>
            </a:r>
            <a:r>
              <a:rPr lang="en-US" sz="1400" dirty="0">
                <a:latin typeface="Courier"/>
                <a:cs typeface="Courier"/>
              </a:rPr>
              <a:t> inn 7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Når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summerer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Så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skal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resultatet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være</a:t>
            </a:r>
            <a:r>
              <a:rPr lang="en-US" sz="1400" dirty="0">
                <a:latin typeface="Courier"/>
                <a:cs typeface="Courier"/>
              </a:rPr>
              <a:t> 12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Scenario: </a:t>
            </a:r>
            <a:r>
              <a:rPr lang="en-US" sz="1400" dirty="0" err="1">
                <a:latin typeface="Courier"/>
                <a:cs typeface="Courier"/>
              </a:rPr>
              <a:t>tre</a:t>
            </a:r>
            <a:r>
              <a:rPr lang="en-US" sz="1400" dirty="0">
                <a:latin typeface="Courier"/>
                <a:cs typeface="Courier"/>
              </a:rPr>
              <a:t> tall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Gitt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tastet</a:t>
            </a:r>
            <a:r>
              <a:rPr lang="en-US" sz="1400" dirty="0">
                <a:latin typeface="Courier"/>
                <a:cs typeface="Courier"/>
              </a:rPr>
              <a:t> inn 5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Og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tastet</a:t>
            </a:r>
            <a:r>
              <a:rPr lang="en-US" sz="1400" dirty="0">
                <a:latin typeface="Courier"/>
                <a:cs typeface="Courier"/>
              </a:rPr>
              <a:t> inn 7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Og</a:t>
            </a:r>
            <a:r>
              <a:rPr lang="en-US" sz="1400" dirty="0">
                <a:latin typeface="Courier"/>
                <a:cs typeface="Courier"/>
              </a:rPr>
              <a:t> at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har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tastet</a:t>
            </a:r>
            <a:r>
              <a:rPr lang="en-US" sz="1400" dirty="0">
                <a:latin typeface="Courier"/>
                <a:cs typeface="Courier"/>
              </a:rPr>
              <a:t> inn 1</a:t>
            </a: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Når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jeg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summerer</a:t>
            </a:r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Så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skal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resultatet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være</a:t>
            </a:r>
            <a:r>
              <a:rPr lang="en-US" sz="1400" dirty="0">
                <a:latin typeface="Courier"/>
                <a:cs typeface="Courier"/>
              </a:rPr>
              <a:t> 13</a:t>
            </a:r>
            <a:r>
              <a:rPr lang="en-US" sz="1400" b="1" dirty="0" smtClean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2495" y="5639751"/>
            <a:ext cx="10962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+mn-lt"/>
                <a:hlinkClick r:id="rId3"/>
              </a:rPr>
              <a:t>https://github.com/cucumber/gherkin/blob/master/lib/gherkin/i18n.json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398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 xmlns:mv="urn:schemas-microsoft-com:mac:vml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Cazenove"/>
  <p:tag name="JPM_OBJECT_NAME" val="jpmBrand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SlideMasterVerticalRu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ClientNam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Asset Managemen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Bear Stear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Cha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PMorgan Chase &amp; Co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BrandCover"/>
  <p:tag name="JPM_BRAND" val="J.P.Morgan Chi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BRAND" val="J.P.Morgan Cazenove"/>
  <p:tag name="JPM_OBJECT_NAME" val="jpmBrand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OBJECT_NAME" val="jpmAgendaPageTitle"/>
</p:tagLst>
</file>

<file path=ppt/theme/theme1.xml><?xml version="1.0" encoding="utf-8"?>
<a:theme xmlns:a="http://schemas.openxmlformats.org/drawingml/2006/main" name="1_UseThisTemplate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>
            <a:latin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tent">
  <a:themeElements>
    <a:clrScheme name="Custom 49">
      <a:dk1>
        <a:srgbClr val="252525"/>
      </a:dk1>
      <a:lt1>
        <a:sysClr val="window" lastClr="FFFFFF"/>
      </a:lt1>
      <a:dk2>
        <a:srgbClr val="323232"/>
      </a:dk2>
      <a:lt2>
        <a:srgbClr val="CDCDCD"/>
      </a:lt2>
      <a:accent1>
        <a:srgbClr val="DD1C0E"/>
      </a:accent1>
      <a:accent2>
        <a:srgbClr val="008FEB"/>
      </a:accent2>
      <a:accent3>
        <a:srgbClr val="A8A17A"/>
      </a:accent3>
      <a:accent4>
        <a:srgbClr val="3A213B"/>
      </a:accent4>
      <a:accent5>
        <a:srgbClr val="515585"/>
      </a:accent5>
      <a:accent6>
        <a:srgbClr val="00848E"/>
      </a:accent6>
      <a:hlink>
        <a:srgbClr val="DD1C0E"/>
      </a:hlink>
      <a:folHlink>
        <a:srgbClr val="0067B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rgbClr val="2E2E2E"/>
          </a:buClr>
          <a:buSzTx/>
          <a:buFont typeface="Wingdings" charset="2"/>
          <a:buNone/>
          <a:tabLst/>
          <a:defRPr kumimoji="0" sz="1800" b="0" i="0" u="none" strike="noStrike" kern="1200" cap="none" spc="0" normalizeH="0" baseline="0" noProof="0" dirty="0" err="1" smtClean="0">
            <a:ln>
              <a:noFill/>
            </a:ln>
            <a:solidFill>
              <a:srgbClr val="666666"/>
            </a:solidFill>
            <a:effectLst/>
            <a:uLnTx/>
            <a:uFillTx/>
            <a:latin typeface="Arial"/>
            <a:ea typeface="+mn-ea"/>
            <a:cs typeface="Arial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lient_x0020_Segmentation xmlns="c8085c4b-1ac7-4641-80ad-2522959560d5" xsi:nil="true"/>
    <Theme_x0020_2 xmlns="c8085c4b-1ac7-4641-80ad-2522959560d5"/>
    <Region xmlns="c8085c4b-1ac7-4641-80ad-2522959560d5"/>
    <Key_x0020_Technologies xmlns="c8085c4b-1ac7-4641-80ad-2522959560d5"/>
    <Domain xmlns="c8085c4b-1ac7-4641-80ad-2522959560d5"/>
    <Capability xmlns="c8085c4b-1ac7-4641-80ad-2522959560d5"/>
    <Sapient_x0020_Contact_x0028_s_x0029_ xmlns="c8085c4b-1ac7-4641-80ad-2522959560d5">
      <UserInfo>
        <DisplayName/>
        <AccountId xsi:nil="true"/>
        <AccountType/>
      </UserInfo>
    </Sapient_x0020_Contact_x0028_s_x0029_>
    <Practice_x0020_2 xmlns="c8085c4b-1ac7-4641-80ad-2522959560d5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" ma:contentTypeID="0x010100BA9AACD866FC1E4981E74F9CCA9E5CA0005B817ECD3F7FD84D9F3264808D7ACDD3" ma:contentTypeVersion="2" ma:contentTypeDescription="" ma:contentTypeScope="" ma:versionID="58476a69b158f6ecbfb09a842b84e6ee">
  <xsd:schema xmlns:xsd="http://www.w3.org/2001/XMLSchema" xmlns:xs="http://www.w3.org/2001/XMLSchema" xmlns:p="http://schemas.microsoft.com/office/2006/metadata/properties" xmlns:ns2="c8085c4b-1ac7-4641-80ad-2522959560d5" targetNamespace="http://schemas.microsoft.com/office/2006/metadata/properties" ma:root="true" ma:fieldsID="e025e7738f8021cdecbe86db3a731fd4" ns2:_="">
    <xsd:import namespace="c8085c4b-1ac7-4641-80ad-2522959560d5"/>
    <xsd:element name="properties">
      <xsd:complexType>
        <xsd:sequence>
          <xsd:element name="documentManagement">
            <xsd:complexType>
              <xsd:all>
                <xsd:element ref="ns2:Domain" minOccurs="0"/>
                <xsd:element ref="ns2:Practice_x0020_2" minOccurs="0"/>
                <xsd:element ref="ns2:Theme_x0020_2" minOccurs="0"/>
                <xsd:element ref="ns2:Sapient_x0020_Contact_x0028_s_x0029_" minOccurs="0"/>
                <xsd:element ref="ns2:Client_x0020_Segmentation" minOccurs="0"/>
                <xsd:element ref="ns2:Region" minOccurs="0"/>
                <xsd:element ref="ns2:Key_x0020_Technologies" minOccurs="0"/>
                <xsd:element ref="ns2:Capabil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c4b-1ac7-4641-80ad-2522959560d5" elementFormDefault="qualified">
    <xsd:import namespace="http://schemas.microsoft.com/office/2006/documentManagement/types"/>
    <xsd:import namespace="http://schemas.microsoft.com/office/infopath/2007/PartnerControls"/>
    <xsd:element name="Domain" ma:index="8" nillable="true" ma:displayName="Domain" ma:internalName="Domai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siness Analysis"/>
                    <xsd:enumeration value="Business Development"/>
                    <xsd:enumeration value="General Management"/>
                    <xsd:enumeration value="Operations"/>
                    <xsd:enumeration value="Program Management"/>
                    <xsd:enumeration value="Quality Assurance"/>
                    <xsd:enumeration value="User Experience"/>
                    <xsd:enumeration value="Technology"/>
                  </xsd:restriction>
                </xsd:simpleType>
              </xsd:element>
            </xsd:sequence>
          </xsd:extension>
        </xsd:complexContent>
      </xsd:complexType>
    </xsd:element>
    <xsd:element name="Practice_x0020_2" ma:index="9" nillable="true" ma:displayName="Practice" ma:internalName="Practic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uy-Side Investment Process"/>
                    <xsd:enumeration value="Clearing &amp; Collateral"/>
                    <xsd:enumeration value="CTRM"/>
                    <xsd:enumeration value="Data Management"/>
                    <xsd:enumeration value="Derivatives Platforms"/>
                    <xsd:enumeration value="Operational Risk"/>
                    <xsd:enumeration value="Pipeline and Shipping"/>
                    <xsd:enumeration value="Portfolio Accounting"/>
                    <xsd:enumeration value="Regulatory Reporting"/>
                    <xsd:enumeration value="Trade Documentation"/>
                    <xsd:enumeration value="Valuation and Risk Analytics"/>
                  </xsd:restriction>
                </xsd:simpleType>
              </xsd:element>
            </xsd:sequence>
          </xsd:extension>
        </xsd:complexContent>
      </xsd:complexType>
    </xsd:element>
    <xsd:element name="Theme_x0020_2" ma:index="10" nillable="true" ma:displayName="Theme" ma:internalName="Theme_x0020_2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learing and Collateral"/>
                    <xsd:enumeration value="Client Portals"/>
                    <xsd:enumeration value="Data Readiness"/>
                    <xsd:enumeration value="Energy Intelligence"/>
                    <xsd:enumeration value="Enterprise Risk"/>
                    <xsd:enumeration value="Industrialization"/>
                    <xsd:enumeration value="Mid-Stream"/>
                    <xsd:enumeration value="Regulatory Reporting"/>
                    <xsd:enumeration value="Research"/>
                    <xsd:enumeration value="Structured Finance"/>
                    <xsd:enumeration value="Wealth"/>
                  </xsd:restriction>
                </xsd:simpleType>
              </xsd:element>
            </xsd:sequence>
          </xsd:extension>
        </xsd:complexContent>
      </xsd:complexType>
    </xsd:element>
    <xsd:element name="Sapient_x0020_Contact_x0028_s_x0029_" ma:index="13" nillable="true" ma:displayName="Sapient Contact(s)" ma:list="UserInfo" ma:SharePointGroup="0" ma:internalName="Sapient_x0020_Contact_x0028_s_x0029_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Segmentation" ma:index="14" nillable="true" ma:displayName="Client Segmentation" ma:format="Dropdown" ma:internalName="Client_x0020_Segmentation">
      <xsd:simpleType>
        <xsd:restriction base="dms:Choice">
          <xsd:enumeration value="Banks - Global Investment Bank"/>
          <xsd:enumeration value="Banks - Regional Investment Bank"/>
          <xsd:enumeration value="Banks - Custodians"/>
          <xsd:enumeration value="Banks - Brokers"/>
          <xsd:enumeration value="Investment Management - Institutional Asset Manager"/>
          <xsd:enumeration value="Investment Management - Hedge Funds"/>
          <xsd:enumeration value="Investment Management - Mutual Funds"/>
          <xsd:enumeration value="Investment Management - Wealth Management"/>
          <xsd:enumeration value="Investment Management - Fund Administration"/>
          <xsd:enumeration value="Intermediaries - Exchanges"/>
          <xsd:enumeration value="Intermediaries - Clearing House"/>
          <xsd:enumeration value="Intermediaries - ISO"/>
          <xsd:enumeration value="Intermediaries - Industry Associations"/>
          <xsd:enumeration value="Energy &amp; Commodity Companies - Global Oil"/>
          <xsd:enumeration value="Energy &amp; Commodity Companies - Mid-stream Operators"/>
          <xsd:enumeration value="Energy &amp; Commodity Companies - EU Energy Merchants"/>
          <xsd:enumeration value="Energy &amp; Commodity Companies - NA Energy Merchants"/>
          <xsd:enumeration value="Governments &amp; Regulators - US"/>
          <xsd:enumeration value="Governments &amp; Regulators - UK"/>
          <xsd:enumeration value="Governments &amp; Regulators - Canada"/>
          <xsd:enumeration value="Governments &amp; Regulators - EU"/>
          <xsd:enumeration value="Governments &amp; Regulators - Asia"/>
          <xsd:enumeration value="Partner"/>
          <xsd:enumeration value="Competitor"/>
          <xsd:enumeration value="Vendor"/>
        </xsd:restriction>
      </xsd:simpleType>
    </xsd:element>
    <xsd:element name="Region" ma:index="15" nillable="true" ma:displayName="Region" ma:internalName="Regio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frica"/>
                    <xsd:enumeration value="Asia"/>
                    <xsd:enumeration value="Australia"/>
                    <xsd:enumeration value="Canada"/>
                    <xsd:enumeration value="EU"/>
                    <xsd:enumeration value="EU - UK"/>
                    <xsd:enumeration value="India"/>
                    <xsd:enumeration value="Middle East"/>
                    <xsd:enumeration value="S. America"/>
                    <xsd:enumeration value="USA"/>
                  </xsd:restriction>
                </xsd:simpleType>
              </xsd:element>
            </xsd:sequence>
          </xsd:extension>
        </xsd:complexContent>
      </xsd:complexType>
    </xsd:element>
    <xsd:element name="Key_x0020_Technologies" ma:index="16" nillable="true" ma:displayName="Key Technologies" ma:list="{17722692-f909-4a6d-9d7c-4d99fd41a240}" ma:internalName="Key_x0020_Technologies" ma:showField="Active_x0020_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apability" ma:index="17" nillable="true" ma:displayName="Capability" ma:list="{c6488a8c-465d-4018-ba9f-27905420605d}" ma:internalName="Capability" ma:showField="Title" ma:web="c8085c4b-1ac7-4641-80ad-2522959560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12" ma:displayName="Comments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8EF6F-BCF9-4B83-9F0A-59BB0953E744}">
  <ds:schemaRefs>
    <ds:schemaRef ds:uri="http://purl.org/dc/terms/"/>
    <ds:schemaRef ds:uri="c8085c4b-1ac7-4641-80ad-2522959560d5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8D3FEA-1100-4BF6-9B15-AE91DD931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c4b-1ac7-4641-80ad-252295956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5726C9-3EF1-4041-B0A5-9EB498128C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UseThisTemplate.potx</Template>
  <TotalTime>6246</TotalTime>
  <Words>2202</Words>
  <Application>Microsoft Macintosh PowerPoint</Application>
  <PresentationFormat>Custom</PresentationFormat>
  <Paragraphs>484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1_UseThisTemplate</vt:lpstr>
      <vt:lpstr>1_Content</vt:lpstr>
      <vt:lpstr>QA Automation Bootcamp</vt:lpstr>
      <vt:lpstr>Hello Cucumber  Module Objectives</vt:lpstr>
      <vt:lpstr>Overview</vt:lpstr>
      <vt:lpstr>Maven Source Code Structure for a Sample Project</vt:lpstr>
      <vt:lpstr>Cucumber Files</vt:lpstr>
      <vt:lpstr>Exercise</vt:lpstr>
      <vt:lpstr>The Gherkin Language with Cucumber-JVM</vt:lpstr>
      <vt:lpstr>The Gherkin Language</vt:lpstr>
      <vt:lpstr>The Gherkin Language</vt:lpstr>
      <vt:lpstr>The Gherkin Language</vt:lpstr>
      <vt:lpstr>Parameter Passing into Java</vt:lpstr>
      <vt:lpstr>Parameter Passing into Java: Passing Lists</vt:lpstr>
      <vt:lpstr>Parameter Passing into Java: Passing Lists with Data Table</vt:lpstr>
      <vt:lpstr>Parameter Passing into Java: Passing Structured Data</vt:lpstr>
      <vt:lpstr>Parameter Passing into Java: Doc Strings</vt:lpstr>
      <vt:lpstr>Gherkin: Tags</vt:lpstr>
      <vt:lpstr>Gherkin: Scenario Outline + Examples</vt:lpstr>
      <vt:lpstr>Hello Cucumber!</vt:lpstr>
      <vt:lpstr>Handy Regular Expressions</vt:lpstr>
      <vt:lpstr>Command Line Maven</vt:lpstr>
      <vt:lpstr>Hooks</vt:lpstr>
      <vt:lpstr>Hooks</vt:lpstr>
      <vt:lpstr>Hooks: CommonSteps.java</vt:lpstr>
      <vt:lpstr>Hooks: Gherkin</vt:lpstr>
      <vt:lpstr>Hooks: Gherkin with Tags</vt:lpstr>
      <vt:lpstr>Hooks: Using Tags</vt:lpstr>
      <vt:lpstr>Runners</vt:lpstr>
      <vt:lpstr>Runners: Java Class</vt:lpstr>
      <vt:lpstr>Runners: Options</vt:lpstr>
      <vt:lpstr>Runners: Format Option</vt:lpstr>
      <vt:lpstr>Runners: Features Option</vt:lpstr>
      <vt:lpstr>Runners: Tags Option</vt:lpstr>
      <vt:lpstr>Reports</vt:lpstr>
      <vt:lpstr>Example HTML Reports</vt:lpstr>
      <vt:lpstr>Example HTML Reports</vt:lpstr>
      <vt:lpstr>QA Automation Bootcamp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SAPIENT GLOBAL MARKETS</dc:title>
  <dc:creator>Ian Moran</dc:creator>
  <cp:lastModifiedBy>Mark Thias</cp:lastModifiedBy>
  <cp:revision>296</cp:revision>
  <dcterms:created xsi:type="dcterms:W3CDTF">2014-10-19T17:30:39Z</dcterms:created>
  <dcterms:modified xsi:type="dcterms:W3CDTF">2016-05-06T19:46:08Z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0x010100BA9AACD866FC1E4981E74F9CCA9E5CA0005B817ECD3F7FD84D9F3264808D7ACDD3</vt:lpwstr>
  </property>
</Properties>
</file>