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 id="2147483700" r:id="rId5"/>
    <p:sldMasterId id="2147483648" r:id="rId6"/>
    <p:sldMasterId id="2147483766" r:id="rId7"/>
    <p:sldMasterId id="2147483769" r:id="rId8"/>
    <p:sldMasterId id="2147483780" r:id="rId9"/>
    <p:sldMasterId id="2147483668" r:id="rId10"/>
  </p:sldMasterIdLst>
  <p:notesMasterIdLst>
    <p:notesMasterId r:id="rId148"/>
  </p:notesMasterIdLst>
  <p:handoutMasterIdLst>
    <p:handoutMasterId r:id="rId149"/>
  </p:handoutMasterIdLst>
  <p:sldIdLst>
    <p:sldId id="272" r:id="rId11"/>
    <p:sldId id="307" r:id="rId12"/>
    <p:sldId id="311" r:id="rId13"/>
    <p:sldId id="312" r:id="rId14"/>
    <p:sldId id="313" r:id="rId15"/>
    <p:sldId id="314" r:id="rId16"/>
    <p:sldId id="315" r:id="rId17"/>
    <p:sldId id="316" r:id="rId18"/>
    <p:sldId id="361" r:id="rId19"/>
    <p:sldId id="317" r:id="rId20"/>
    <p:sldId id="318" r:id="rId21"/>
    <p:sldId id="319" r:id="rId22"/>
    <p:sldId id="320" r:id="rId23"/>
    <p:sldId id="321" r:id="rId24"/>
    <p:sldId id="323" r:id="rId25"/>
    <p:sldId id="322" r:id="rId26"/>
    <p:sldId id="324" r:id="rId27"/>
    <p:sldId id="326" r:id="rId28"/>
    <p:sldId id="364" r:id="rId29"/>
    <p:sldId id="327" r:id="rId30"/>
    <p:sldId id="328" r:id="rId31"/>
    <p:sldId id="329" r:id="rId32"/>
    <p:sldId id="330" r:id="rId33"/>
    <p:sldId id="336" r:id="rId34"/>
    <p:sldId id="362" r:id="rId35"/>
    <p:sldId id="338" r:id="rId36"/>
    <p:sldId id="337" r:id="rId37"/>
    <p:sldId id="339" r:id="rId38"/>
    <p:sldId id="340" r:id="rId39"/>
    <p:sldId id="341" r:id="rId40"/>
    <p:sldId id="355" r:id="rId41"/>
    <p:sldId id="342" r:id="rId42"/>
    <p:sldId id="343" r:id="rId43"/>
    <p:sldId id="344" r:id="rId44"/>
    <p:sldId id="345" r:id="rId45"/>
    <p:sldId id="346" r:id="rId46"/>
    <p:sldId id="347" r:id="rId47"/>
    <p:sldId id="348" r:id="rId48"/>
    <p:sldId id="349" r:id="rId49"/>
    <p:sldId id="350" r:id="rId50"/>
    <p:sldId id="351" r:id="rId51"/>
    <p:sldId id="352" r:id="rId52"/>
    <p:sldId id="354" r:id="rId53"/>
    <p:sldId id="356" r:id="rId54"/>
    <p:sldId id="357" r:id="rId55"/>
    <p:sldId id="363" r:id="rId56"/>
    <p:sldId id="353" r:id="rId57"/>
    <p:sldId id="359" r:id="rId58"/>
    <p:sldId id="360"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 id="413" r:id="rId108"/>
    <p:sldId id="414" r:id="rId109"/>
    <p:sldId id="415" r:id="rId110"/>
    <p:sldId id="416" r:id="rId111"/>
    <p:sldId id="417" r:id="rId112"/>
    <p:sldId id="418" r:id="rId113"/>
    <p:sldId id="419" r:id="rId114"/>
    <p:sldId id="420" r:id="rId115"/>
    <p:sldId id="421" r:id="rId116"/>
    <p:sldId id="422" r:id="rId117"/>
    <p:sldId id="423" r:id="rId118"/>
    <p:sldId id="424" r:id="rId119"/>
    <p:sldId id="425" r:id="rId120"/>
    <p:sldId id="426" r:id="rId121"/>
    <p:sldId id="427" r:id="rId122"/>
    <p:sldId id="428" r:id="rId123"/>
    <p:sldId id="429" r:id="rId124"/>
    <p:sldId id="430" r:id="rId125"/>
    <p:sldId id="431" r:id="rId126"/>
    <p:sldId id="432" r:id="rId127"/>
    <p:sldId id="433" r:id="rId128"/>
    <p:sldId id="434" r:id="rId129"/>
    <p:sldId id="435" r:id="rId130"/>
    <p:sldId id="436" r:id="rId131"/>
    <p:sldId id="437" r:id="rId132"/>
    <p:sldId id="438" r:id="rId133"/>
    <p:sldId id="439" r:id="rId134"/>
    <p:sldId id="440" r:id="rId135"/>
    <p:sldId id="441" r:id="rId136"/>
    <p:sldId id="442" r:id="rId137"/>
    <p:sldId id="443" r:id="rId138"/>
    <p:sldId id="444" r:id="rId139"/>
    <p:sldId id="445" r:id="rId140"/>
    <p:sldId id="446" r:id="rId141"/>
    <p:sldId id="447" r:id="rId142"/>
    <p:sldId id="448" r:id="rId143"/>
    <p:sldId id="449" r:id="rId144"/>
    <p:sldId id="450" r:id="rId145"/>
    <p:sldId id="451" r:id="rId146"/>
    <p:sldId id="452" r:id="rId147"/>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5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7" autoAdjust="0"/>
    <p:restoredTop sz="89605" autoAdjust="0"/>
  </p:normalViewPr>
  <p:slideViewPr>
    <p:cSldViewPr snapToGrid="0" snapToObjects="1">
      <p:cViewPr varScale="1">
        <p:scale>
          <a:sx n="67" d="100"/>
          <a:sy n="67" d="100"/>
        </p:scale>
        <p:origin x="-852" y="-102"/>
      </p:cViewPr>
      <p:guideLst>
        <p:guide orient="horz" pos="3871"/>
        <p:guide pos="6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slide" Target="slides/slide123.xml"/><Relationship Id="rId138" Type="http://schemas.openxmlformats.org/officeDocument/2006/relationships/slide" Target="slides/slide128.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144" Type="http://schemas.openxmlformats.org/officeDocument/2006/relationships/slide" Target="slides/slide134.xml"/><Relationship Id="rId149" Type="http://schemas.openxmlformats.org/officeDocument/2006/relationships/handoutMaster" Target="handoutMasters/handoutMaster1.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slide" Target="slides/slide124.xml"/><Relationship Id="rId139" Type="http://schemas.openxmlformats.org/officeDocument/2006/relationships/slide" Target="slides/slide129.xml"/><Relationship Id="rId80" Type="http://schemas.openxmlformats.org/officeDocument/2006/relationships/slide" Target="slides/slide70.xml"/><Relationship Id="rId85" Type="http://schemas.openxmlformats.org/officeDocument/2006/relationships/slide" Target="slides/slide75.xml"/><Relationship Id="rId150" Type="http://schemas.openxmlformats.org/officeDocument/2006/relationships/presProps" Target="presProps.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slide" Target="slides/slide119.xml"/><Relationship Id="rId137" Type="http://schemas.openxmlformats.org/officeDocument/2006/relationships/slide" Target="slides/slide12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slide" Target="slides/slide122.xml"/><Relationship Id="rId140" Type="http://schemas.openxmlformats.org/officeDocument/2006/relationships/slide" Target="slides/slide130.xml"/><Relationship Id="rId145" Type="http://schemas.openxmlformats.org/officeDocument/2006/relationships/slide" Target="slides/slide135.xml"/><Relationship Id="rId15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slide" Target="slides/slide125.xml"/><Relationship Id="rId143" Type="http://schemas.openxmlformats.org/officeDocument/2006/relationships/slide" Target="slides/slide133.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141" Type="http://schemas.openxmlformats.org/officeDocument/2006/relationships/slide" Target="slides/slide131.xml"/><Relationship Id="rId146" Type="http://schemas.openxmlformats.org/officeDocument/2006/relationships/slide" Target="slides/slide136.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slide" Target="slides/slide126.xml"/><Relationship Id="rId61" Type="http://schemas.openxmlformats.org/officeDocument/2006/relationships/slide" Target="slides/slide51.xml"/><Relationship Id="rId82" Type="http://schemas.openxmlformats.org/officeDocument/2006/relationships/slide" Target="slides/slide72.xml"/><Relationship Id="rId152" Type="http://schemas.openxmlformats.org/officeDocument/2006/relationships/theme" Target="theme/theme1.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 Id="rId147" Type="http://schemas.openxmlformats.org/officeDocument/2006/relationships/slide" Target="slides/slide13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142" Type="http://schemas.openxmlformats.org/officeDocument/2006/relationships/slide" Target="slides/slide132.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image" Target="../media/image21.jpg"/><Relationship Id="rId5" Type="http://schemas.openxmlformats.org/officeDocument/2006/relationships/image" Target="../media/image25.jpg"/><Relationship Id="rId4" Type="http://schemas.openxmlformats.org/officeDocument/2006/relationships/image" Target="../media/image2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image" Target="../media/image21.jpg"/><Relationship Id="rId5" Type="http://schemas.openxmlformats.org/officeDocument/2006/relationships/image" Target="../media/image25.jpg"/><Relationship Id="rId4" Type="http://schemas.openxmlformats.org/officeDocument/2006/relationships/image" Target="../media/image2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359C8A-CFB3-48E8-8D97-2C8DFDF2C52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1E73E53-5F6B-44BA-AABE-1C1681D2EBB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8DBB18FF-6B6E-4D3A-B330-FAC305B62ACF}" type="parTrans" cxnId="{F1D7A942-1CEC-481E-A149-1E76662B0CBB}">
      <dgm:prSet/>
      <dgm:spPr/>
      <dgm:t>
        <a:bodyPr/>
        <a:lstStyle/>
        <a:p>
          <a:endParaRPr lang="en-US"/>
        </a:p>
      </dgm:t>
    </dgm:pt>
    <dgm:pt modelId="{6B29F936-6014-43E6-B585-70AC3BBFCEB3}" type="sibTrans" cxnId="{F1D7A942-1CEC-481E-A149-1E76662B0CBB}">
      <dgm:prSet/>
      <dgm:spPr/>
      <dgm:t>
        <a:bodyPr/>
        <a:lstStyle/>
        <a:p>
          <a:endParaRPr lang="en-US"/>
        </a:p>
      </dgm:t>
    </dgm:pt>
    <dgm:pt modelId="{F317608A-7525-4A4C-AE7A-8A89EA292CDE}">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E98714CE-2C08-4BBA-AE1F-1BA97BAF9BCF}" type="parTrans" cxnId="{78246AB2-E2C0-4B4F-BE59-5A3EDD58BB37}">
      <dgm:prSet/>
      <dgm:spPr/>
      <dgm:t>
        <a:bodyPr/>
        <a:lstStyle/>
        <a:p>
          <a:endParaRPr lang="en-US"/>
        </a:p>
      </dgm:t>
    </dgm:pt>
    <dgm:pt modelId="{E7800DE1-3400-4140-90C8-26D52B0F9FC7}" type="sibTrans" cxnId="{78246AB2-E2C0-4B4F-BE59-5A3EDD58BB37}">
      <dgm:prSet/>
      <dgm:spPr/>
      <dgm:t>
        <a:bodyPr/>
        <a:lstStyle/>
        <a:p>
          <a:endParaRPr lang="en-US"/>
        </a:p>
      </dgm:t>
    </dgm:pt>
    <dgm:pt modelId="{0890ED9C-AED3-4585-AE62-272C0DB46D9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0BADF94D-1E93-4072-BEA9-5B0DD198943C}" type="parTrans" cxnId="{92D140CD-91BD-4FD3-A6D5-EB3A95F96A77}">
      <dgm:prSet/>
      <dgm:spPr/>
      <dgm:t>
        <a:bodyPr/>
        <a:lstStyle/>
        <a:p>
          <a:endParaRPr lang="en-US"/>
        </a:p>
      </dgm:t>
    </dgm:pt>
    <dgm:pt modelId="{24E63BED-2192-4B3F-8B2B-B0F6EE7843A3}" type="sibTrans" cxnId="{92D140CD-91BD-4FD3-A6D5-EB3A95F96A77}">
      <dgm:prSet/>
      <dgm:spPr/>
      <dgm:t>
        <a:bodyPr/>
        <a:lstStyle/>
        <a:p>
          <a:endParaRPr lang="en-US"/>
        </a:p>
      </dgm:t>
    </dgm:pt>
    <dgm:pt modelId="{9640AC5E-6BE5-46D1-AD8F-5876B93E6C6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0A30486A-E58D-4A63-8A79-948D8662A2D3}" type="parTrans" cxnId="{9061C196-F33A-4751-AE3E-13AD4E1EB1DE}">
      <dgm:prSet/>
      <dgm:spPr/>
      <dgm:t>
        <a:bodyPr/>
        <a:lstStyle/>
        <a:p>
          <a:endParaRPr lang="en-US"/>
        </a:p>
      </dgm:t>
    </dgm:pt>
    <dgm:pt modelId="{6CC92A08-60B9-4321-B69C-48ABD75D4F4A}" type="sibTrans" cxnId="{9061C196-F33A-4751-AE3E-13AD4E1EB1DE}">
      <dgm:prSet/>
      <dgm:spPr/>
      <dgm:t>
        <a:bodyPr/>
        <a:lstStyle/>
        <a:p>
          <a:endParaRPr lang="en-US"/>
        </a:p>
      </dgm:t>
    </dgm:pt>
    <dgm:pt modelId="{9D62E5CB-428A-4732-A271-C9ED5C9B161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9BB077E6-F7C9-4A48-B989-E5AEC0CD5ADD}" type="parTrans" cxnId="{A24BEF69-2D39-408E-B7D0-F536A1FA94BD}">
      <dgm:prSet/>
      <dgm:spPr/>
      <dgm:t>
        <a:bodyPr/>
        <a:lstStyle/>
        <a:p>
          <a:endParaRPr lang="en-US"/>
        </a:p>
      </dgm:t>
    </dgm:pt>
    <dgm:pt modelId="{D7FFC9A4-4297-4A59-B8D6-5E0FA8C99BA1}" type="sibTrans" cxnId="{A24BEF69-2D39-408E-B7D0-F536A1FA94BD}">
      <dgm:prSet/>
      <dgm:spPr/>
      <dgm:t>
        <a:bodyPr/>
        <a:lstStyle/>
        <a:p>
          <a:endParaRPr lang="en-US"/>
        </a:p>
      </dgm:t>
    </dgm:pt>
    <dgm:pt modelId="{1AEE0CB6-3310-40C1-94D3-E77CBB4440F8}" type="pres">
      <dgm:prSet presAssocID="{0E359C8A-CFB3-48E8-8D97-2C8DFDF2C52E}" presName="linearFlow" presStyleCnt="0">
        <dgm:presLayoutVars>
          <dgm:dir/>
          <dgm:resizeHandles val="exact"/>
        </dgm:presLayoutVars>
      </dgm:prSet>
      <dgm:spPr/>
      <dgm:t>
        <a:bodyPr/>
        <a:lstStyle/>
        <a:p>
          <a:endParaRPr lang="en-US"/>
        </a:p>
      </dgm:t>
    </dgm:pt>
    <dgm:pt modelId="{79A405EB-57A1-46AE-AB63-A3B4F184B62A}" type="pres">
      <dgm:prSet presAssocID="{51E73E53-5F6B-44BA-AABE-1C1681D2EBBD}" presName="composite" presStyleCnt="0"/>
      <dgm:spPr/>
    </dgm:pt>
    <dgm:pt modelId="{8E372FDF-0749-445B-9A47-C9A0FBDBAD2E}" type="pres">
      <dgm:prSet presAssocID="{51E73E53-5F6B-44BA-AABE-1C1681D2EBBD}"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BAE03C4-3ACB-4DCD-BBD3-7DEA79624278}" type="pres">
      <dgm:prSet presAssocID="{51E73E53-5F6B-44BA-AABE-1C1681D2EBBD}" presName="txShp" presStyleLbl="node1" presStyleIdx="0" presStyleCnt="5" custLinFactNeighborX="847" custLinFactNeighborY="1471">
        <dgm:presLayoutVars>
          <dgm:bulletEnabled val="1"/>
        </dgm:presLayoutVars>
      </dgm:prSet>
      <dgm:spPr/>
      <dgm:t>
        <a:bodyPr/>
        <a:lstStyle/>
        <a:p>
          <a:endParaRPr lang="en-US"/>
        </a:p>
      </dgm:t>
    </dgm:pt>
    <dgm:pt modelId="{B0FB3A61-B4E9-4E6F-9764-B8E6A5998E07}" type="pres">
      <dgm:prSet presAssocID="{6B29F936-6014-43E6-B585-70AC3BBFCEB3}" presName="spacing" presStyleCnt="0"/>
      <dgm:spPr/>
    </dgm:pt>
    <dgm:pt modelId="{27FAD76F-6CCA-48EE-ABDF-16C4CEF9B9F0}" type="pres">
      <dgm:prSet presAssocID="{F317608A-7525-4A4C-AE7A-8A89EA292CDE}" presName="composite" presStyleCnt="0"/>
      <dgm:spPr/>
    </dgm:pt>
    <dgm:pt modelId="{1775A2ED-4E16-42B9-AC19-15C83C20DB88}" type="pres">
      <dgm:prSet presAssocID="{F317608A-7525-4A4C-AE7A-8A89EA292CDE}"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77A3D23B-2018-40EA-B1F9-939457EB315A}" type="pres">
      <dgm:prSet presAssocID="{F317608A-7525-4A4C-AE7A-8A89EA292CDE}" presName="txShp" presStyleLbl="node1" presStyleIdx="1" presStyleCnt="5" custLinFactNeighborX="847" custLinFactNeighborY="-435">
        <dgm:presLayoutVars>
          <dgm:bulletEnabled val="1"/>
        </dgm:presLayoutVars>
      </dgm:prSet>
      <dgm:spPr/>
      <dgm:t>
        <a:bodyPr/>
        <a:lstStyle/>
        <a:p>
          <a:endParaRPr lang="en-US"/>
        </a:p>
      </dgm:t>
    </dgm:pt>
    <dgm:pt modelId="{709B9B34-B979-479B-BA3F-E25492F29F30}" type="pres">
      <dgm:prSet presAssocID="{E7800DE1-3400-4140-90C8-26D52B0F9FC7}" presName="spacing" presStyleCnt="0"/>
      <dgm:spPr/>
    </dgm:pt>
    <dgm:pt modelId="{A05764CE-796E-4DAC-B657-7EFFC0FF8E3C}" type="pres">
      <dgm:prSet presAssocID="{0890ED9C-AED3-4585-AE62-272C0DB46D9B}" presName="composite" presStyleCnt="0"/>
      <dgm:spPr/>
    </dgm:pt>
    <dgm:pt modelId="{0B082CB5-4924-41CE-9F9F-662CEE4FE61A}" type="pres">
      <dgm:prSet presAssocID="{0890ED9C-AED3-4585-AE62-272C0DB46D9B}"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42821C7D-0AA4-4380-86A5-4C523ABEE4C2}" type="pres">
      <dgm:prSet presAssocID="{0890ED9C-AED3-4585-AE62-272C0DB46D9B}" presName="txShp" presStyleLbl="node1" presStyleIdx="2" presStyleCnt="5">
        <dgm:presLayoutVars>
          <dgm:bulletEnabled val="1"/>
        </dgm:presLayoutVars>
      </dgm:prSet>
      <dgm:spPr/>
      <dgm:t>
        <a:bodyPr/>
        <a:lstStyle/>
        <a:p>
          <a:endParaRPr lang="en-US"/>
        </a:p>
      </dgm:t>
    </dgm:pt>
    <dgm:pt modelId="{0845A229-FAE8-4EF7-ACA9-5CEC3EEBF650}" type="pres">
      <dgm:prSet presAssocID="{24E63BED-2192-4B3F-8B2B-B0F6EE7843A3}" presName="spacing" presStyleCnt="0"/>
      <dgm:spPr/>
    </dgm:pt>
    <dgm:pt modelId="{33492561-C73C-468B-AA46-DF312B923BEC}" type="pres">
      <dgm:prSet presAssocID="{9640AC5E-6BE5-46D1-AD8F-5876B93E6C6D}" presName="composite" presStyleCnt="0"/>
      <dgm:spPr/>
    </dgm:pt>
    <dgm:pt modelId="{0AAAA6AB-A95A-462C-85C4-1E201F4B1708}" type="pres">
      <dgm:prSet presAssocID="{9640AC5E-6BE5-46D1-AD8F-5876B93E6C6D}"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DEB3972E-A696-4932-8BCB-BD148830DA40}" type="pres">
      <dgm:prSet presAssocID="{9640AC5E-6BE5-46D1-AD8F-5876B93E6C6D}" presName="txShp" presStyleLbl="node1" presStyleIdx="3" presStyleCnt="5">
        <dgm:presLayoutVars>
          <dgm:bulletEnabled val="1"/>
        </dgm:presLayoutVars>
      </dgm:prSet>
      <dgm:spPr/>
      <dgm:t>
        <a:bodyPr/>
        <a:lstStyle/>
        <a:p>
          <a:endParaRPr lang="en-US"/>
        </a:p>
      </dgm:t>
    </dgm:pt>
    <dgm:pt modelId="{1D0BD745-2A0A-4D94-8F49-1B95B0C691DD}" type="pres">
      <dgm:prSet presAssocID="{6CC92A08-60B9-4321-B69C-48ABD75D4F4A}" presName="spacing" presStyleCnt="0"/>
      <dgm:spPr/>
    </dgm:pt>
    <dgm:pt modelId="{6A3C2F03-C196-4C7C-BDB8-A17C64F2D05B}" type="pres">
      <dgm:prSet presAssocID="{9D62E5CB-428A-4732-A271-C9ED5C9B1619}" presName="composite" presStyleCnt="0"/>
      <dgm:spPr/>
    </dgm:pt>
    <dgm:pt modelId="{96A1517A-8681-46C7-B9AD-79EC6C6C4F6C}" type="pres">
      <dgm:prSet presAssocID="{9D62E5CB-428A-4732-A271-C9ED5C9B1619}"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US"/>
        </a:p>
      </dgm:t>
    </dgm:pt>
    <dgm:pt modelId="{F435E8F7-BD0E-4FC5-BEBE-920FA7A40AF2}" type="pres">
      <dgm:prSet presAssocID="{9D62E5CB-428A-4732-A271-C9ED5C9B1619}" presName="txShp" presStyleLbl="node1" presStyleIdx="4" presStyleCnt="5">
        <dgm:presLayoutVars>
          <dgm:bulletEnabled val="1"/>
        </dgm:presLayoutVars>
      </dgm:prSet>
      <dgm:spPr/>
      <dgm:t>
        <a:bodyPr/>
        <a:lstStyle/>
        <a:p>
          <a:endParaRPr lang="en-US"/>
        </a:p>
      </dgm:t>
    </dgm:pt>
  </dgm:ptLst>
  <dgm:cxnLst>
    <dgm:cxn modelId="{92D140CD-91BD-4FD3-A6D5-EB3A95F96A77}" srcId="{0E359C8A-CFB3-48E8-8D97-2C8DFDF2C52E}" destId="{0890ED9C-AED3-4585-AE62-272C0DB46D9B}" srcOrd="2" destOrd="0" parTransId="{0BADF94D-1E93-4072-BEA9-5B0DD198943C}" sibTransId="{24E63BED-2192-4B3F-8B2B-B0F6EE7843A3}"/>
    <dgm:cxn modelId="{A24BEF69-2D39-408E-B7D0-F536A1FA94BD}" srcId="{0E359C8A-CFB3-48E8-8D97-2C8DFDF2C52E}" destId="{9D62E5CB-428A-4732-A271-C9ED5C9B1619}" srcOrd="4" destOrd="0" parTransId="{9BB077E6-F7C9-4A48-B989-E5AEC0CD5ADD}" sibTransId="{D7FFC9A4-4297-4A59-B8D6-5E0FA8C99BA1}"/>
    <dgm:cxn modelId="{5B8D25F7-A57F-418E-9C20-3EF83B1010C7}" type="presOf" srcId="{9640AC5E-6BE5-46D1-AD8F-5876B93E6C6D}" destId="{DEB3972E-A696-4932-8BCB-BD148830DA40}" srcOrd="0" destOrd="0" presId="urn:microsoft.com/office/officeart/2005/8/layout/vList3"/>
    <dgm:cxn modelId="{78246AB2-E2C0-4B4F-BE59-5A3EDD58BB37}" srcId="{0E359C8A-CFB3-48E8-8D97-2C8DFDF2C52E}" destId="{F317608A-7525-4A4C-AE7A-8A89EA292CDE}" srcOrd="1" destOrd="0" parTransId="{E98714CE-2C08-4BBA-AE1F-1BA97BAF9BCF}" sibTransId="{E7800DE1-3400-4140-90C8-26D52B0F9FC7}"/>
    <dgm:cxn modelId="{21E87D1D-828C-41B0-9EB7-17EE94716C46}" type="presOf" srcId="{9D62E5CB-428A-4732-A271-C9ED5C9B1619}" destId="{F435E8F7-BD0E-4FC5-BEBE-920FA7A40AF2}" srcOrd="0" destOrd="0" presId="urn:microsoft.com/office/officeart/2005/8/layout/vList3"/>
    <dgm:cxn modelId="{C16F3438-97F0-471D-AB14-36BB794D4E48}" type="presOf" srcId="{F317608A-7525-4A4C-AE7A-8A89EA292CDE}" destId="{77A3D23B-2018-40EA-B1F9-939457EB315A}" srcOrd="0" destOrd="0" presId="urn:microsoft.com/office/officeart/2005/8/layout/vList3"/>
    <dgm:cxn modelId="{24C20409-EC3D-43F1-9A16-B96F36A464AB}" type="presOf" srcId="{0E359C8A-CFB3-48E8-8D97-2C8DFDF2C52E}" destId="{1AEE0CB6-3310-40C1-94D3-E77CBB4440F8}" srcOrd="0" destOrd="0" presId="urn:microsoft.com/office/officeart/2005/8/layout/vList3"/>
    <dgm:cxn modelId="{87180F8E-3E91-4757-B8D7-268E1E6A9C07}" type="presOf" srcId="{51E73E53-5F6B-44BA-AABE-1C1681D2EBBD}" destId="{BBAE03C4-3ACB-4DCD-BBD3-7DEA79624278}" srcOrd="0" destOrd="0" presId="urn:microsoft.com/office/officeart/2005/8/layout/vList3"/>
    <dgm:cxn modelId="{9061C196-F33A-4751-AE3E-13AD4E1EB1DE}" srcId="{0E359C8A-CFB3-48E8-8D97-2C8DFDF2C52E}" destId="{9640AC5E-6BE5-46D1-AD8F-5876B93E6C6D}" srcOrd="3" destOrd="0" parTransId="{0A30486A-E58D-4A63-8A79-948D8662A2D3}" sibTransId="{6CC92A08-60B9-4321-B69C-48ABD75D4F4A}"/>
    <dgm:cxn modelId="{F1D7A942-1CEC-481E-A149-1E76662B0CBB}" srcId="{0E359C8A-CFB3-48E8-8D97-2C8DFDF2C52E}" destId="{51E73E53-5F6B-44BA-AABE-1C1681D2EBBD}" srcOrd="0" destOrd="0" parTransId="{8DBB18FF-6B6E-4D3A-B330-FAC305B62ACF}" sibTransId="{6B29F936-6014-43E6-B585-70AC3BBFCEB3}"/>
    <dgm:cxn modelId="{1C3C38DF-C220-4AD5-B768-2DCB83211B7E}" type="presOf" srcId="{0890ED9C-AED3-4585-AE62-272C0DB46D9B}" destId="{42821C7D-0AA4-4380-86A5-4C523ABEE4C2}" srcOrd="0" destOrd="0" presId="urn:microsoft.com/office/officeart/2005/8/layout/vList3"/>
    <dgm:cxn modelId="{38116649-78B7-4853-BB2C-4B6808918188}" type="presParOf" srcId="{1AEE0CB6-3310-40C1-94D3-E77CBB4440F8}" destId="{79A405EB-57A1-46AE-AB63-A3B4F184B62A}" srcOrd="0" destOrd="0" presId="urn:microsoft.com/office/officeart/2005/8/layout/vList3"/>
    <dgm:cxn modelId="{8F7A775E-6AFA-44EF-AA60-41EAEDDF3A73}" type="presParOf" srcId="{79A405EB-57A1-46AE-AB63-A3B4F184B62A}" destId="{8E372FDF-0749-445B-9A47-C9A0FBDBAD2E}" srcOrd="0" destOrd="0" presId="urn:microsoft.com/office/officeart/2005/8/layout/vList3"/>
    <dgm:cxn modelId="{59D7BBAA-67BD-42FC-8425-B8AD8C269288}" type="presParOf" srcId="{79A405EB-57A1-46AE-AB63-A3B4F184B62A}" destId="{BBAE03C4-3ACB-4DCD-BBD3-7DEA79624278}" srcOrd="1" destOrd="0" presId="urn:microsoft.com/office/officeart/2005/8/layout/vList3"/>
    <dgm:cxn modelId="{D5C01955-9CA2-4B89-84E7-63E97C9C2ACA}" type="presParOf" srcId="{1AEE0CB6-3310-40C1-94D3-E77CBB4440F8}" destId="{B0FB3A61-B4E9-4E6F-9764-B8E6A5998E07}" srcOrd="1" destOrd="0" presId="urn:microsoft.com/office/officeart/2005/8/layout/vList3"/>
    <dgm:cxn modelId="{EB4AC30C-4C5E-43CB-8E27-72BFD9EA8B83}" type="presParOf" srcId="{1AEE0CB6-3310-40C1-94D3-E77CBB4440F8}" destId="{27FAD76F-6CCA-48EE-ABDF-16C4CEF9B9F0}" srcOrd="2" destOrd="0" presId="urn:microsoft.com/office/officeart/2005/8/layout/vList3"/>
    <dgm:cxn modelId="{A5DD0046-3295-4EDA-8FA7-EA6DA4DA3542}" type="presParOf" srcId="{27FAD76F-6CCA-48EE-ABDF-16C4CEF9B9F0}" destId="{1775A2ED-4E16-42B9-AC19-15C83C20DB88}" srcOrd="0" destOrd="0" presId="urn:microsoft.com/office/officeart/2005/8/layout/vList3"/>
    <dgm:cxn modelId="{F03FFC53-B6DA-4E4A-91B2-F5A4D362BD2F}" type="presParOf" srcId="{27FAD76F-6CCA-48EE-ABDF-16C4CEF9B9F0}" destId="{77A3D23B-2018-40EA-B1F9-939457EB315A}" srcOrd="1" destOrd="0" presId="urn:microsoft.com/office/officeart/2005/8/layout/vList3"/>
    <dgm:cxn modelId="{227332F7-BD5C-466F-B09F-D794ED470B85}" type="presParOf" srcId="{1AEE0CB6-3310-40C1-94D3-E77CBB4440F8}" destId="{709B9B34-B979-479B-BA3F-E25492F29F30}" srcOrd="3" destOrd="0" presId="urn:microsoft.com/office/officeart/2005/8/layout/vList3"/>
    <dgm:cxn modelId="{3224A729-6ADA-4E15-8428-DE6D1EEFF9B7}" type="presParOf" srcId="{1AEE0CB6-3310-40C1-94D3-E77CBB4440F8}" destId="{A05764CE-796E-4DAC-B657-7EFFC0FF8E3C}" srcOrd="4" destOrd="0" presId="urn:microsoft.com/office/officeart/2005/8/layout/vList3"/>
    <dgm:cxn modelId="{A6ABFA4C-6E75-432E-B856-5410BD9EF22F}" type="presParOf" srcId="{A05764CE-796E-4DAC-B657-7EFFC0FF8E3C}" destId="{0B082CB5-4924-41CE-9F9F-662CEE4FE61A}" srcOrd="0" destOrd="0" presId="urn:microsoft.com/office/officeart/2005/8/layout/vList3"/>
    <dgm:cxn modelId="{DA4E86E5-AB54-4D27-A723-FFBBC2965757}" type="presParOf" srcId="{A05764CE-796E-4DAC-B657-7EFFC0FF8E3C}" destId="{42821C7D-0AA4-4380-86A5-4C523ABEE4C2}" srcOrd="1" destOrd="0" presId="urn:microsoft.com/office/officeart/2005/8/layout/vList3"/>
    <dgm:cxn modelId="{0217AF0F-4720-466B-BEAC-4B5EC676C934}" type="presParOf" srcId="{1AEE0CB6-3310-40C1-94D3-E77CBB4440F8}" destId="{0845A229-FAE8-4EF7-ACA9-5CEC3EEBF650}" srcOrd="5" destOrd="0" presId="urn:microsoft.com/office/officeart/2005/8/layout/vList3"/>
    <dgm:cxn modelId="{D5547E04-542D-44E2-8E5F-F109800E509B}" type="presParOf" srcId="{1AEE0CB6-3310-40C1-94D3-E77CBB4440F8}" destId="{33492561-C73C-468B-AA46-DF312B923BEC}" srcOrd="6" destOrd="0" presId="urn:microsoft.com/office/officeart/2005/8/layout/vList3"/>
    <dgm:cxn modelId="{79198D9F-C540-4974-A70C-A165D9876511}" type="presParOf" srcId="{33492561-C73C-468B-AA46-DF312B923BEC}" destId="{0AAAA6AB-A95A-462C-85C4-1E201F4B1708}" srcOrd="0" destOrd="0" presId="urn:microsoft.com/office/officeart/2005/8/layout/vList3"/>
    <dgm:cxn modelId="{4E2B4659-D3C1-4112-8891-C5C917273517}" type="presParOf" srcId="{33492561-C73C-468B-AA46-DF312B923BEC}" destId="{DEB3972E-A696-4932-8BCB-BD148830DA40}" srcOrd="1" destOrd="0" presId="urn:microsoft.com/office/officeart/2005/8/layout/vList3"/>
    <dgm:cxn modelId="{D67B9B31-30E6-4A2D-BF10-CB04A533212A}" type="presParOf" srcId="{1AEE0CB6-3310-40C1-94D3-E77CBB4440F8}" destId="{1D0BD745-2A0A-4D94-8F49-1B95B0C691DD}" srcOrd="7" destOrd="0" presId="urn:microsoft.com/office/officeart/2005/8/layout/vList3"/>
    <dgm:cxn modelId="{123AF4EE-AFBC-443D-85F3-D62D91CD3F1F}" type="presParOf" srcId="{1AEE0CB6-3310-40C1-94D3-E77CBB4440F8}" destId="{6A3C2F03-C196-4C7C-BDB8-A17C64F2D05B}" srcOrd="8" destOrd="0" presId="urn:microsoft.com/office/officeart/2005/8/layout/vList3"/>
    <dgm:cxn modelId="{84F0181F-5419-4725-A52E-5659534662D9}" type="presParOf" srcId="{6A3C2F03-C196-4C7C-BDB8-A17C64F2D05B}" destId="{96A1517A-8681-46C7-B9AD-79EC6C6C4F6C}" srcOrd="0" destOrd="0" presId="urn:microsoft.com/office/officeart/2005/8/layout/vList3"/>
    <dgm:cxn modelId="{CB298056-962F-4D7A-970F-28C6DA848C18}" type="presParOf" srcId="{6A3C2F03-C196-4C7C-BDB8-A17C64F2D05B}" destId="{F435E8F7-BD0E-4FC5-BEBE-920FA7A40AF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94C0B2-8B91-48CF-97CB-7B3E1D47A6F4}" type="doc">
      <dgm:prSet loTypeId="urn:microsoft.com/office/officeart/2005/8/layout/process1" loCatId="process" qsTypeId="urn:microsoft.com/office/officeart/2005/8/quickstyle/simple1" qsCatId="simple" csTypeId="urn:microsoft.com/office/officeart/2005/8/colors/accent1_2" csCatId="accent1" phldr="1"/>
      <dgm:spPr/>
    </dgm:pt>
    <dgm:pt modelId="{BA502D26-1B99-49C0-884F-5270B8FEFB7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Jason Huggins developed Java Script library in 2004  </a:t>
          </a:r>
          <a:endParaRPr lang="en-US" dirty="0">
            <a:solidFill>
              <a:schemeClr val="bg1">
                <a:lumMod val="20000"/>
                <a:lumOff val="80000"/>
              </a:schemeClr>
            </a:solidFill>
          </a:endParaRPr>
        </a:p>
      </dgm:t>
    </dgm:pt>
    <dgm:pt modelId="{867BAC3A-3FAE-42E6-BA15-8F6CF1E8560E}" type="parTrans" cxnId="{10C1624B-B9BD-4770-A4F4-2C4FB18BD6C6}">
      <dgm:prSet/>
      <dgm:spPr/>
      <dgm:t>
        <a:bodyPr/>
        <a:lstStyle/>
        <a:p>
          <a:endParaRPr lang="en-US"/>
        </a:p>
      </dgm:t>
    </dgm:pt>
    <dgm:pt modelId="{C2B6AD5F-5E22-4C55-9832-8B668CE632A7}" type="sibTrans" cxnId="{10C1624B-B9BD-4770-A4F4-2C4FB18BD6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FF372B8D-1211-40D3-A8FD-E089184A44B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Simon Stewart created Web driver in 2006</a:t>
          </a:r>
          <a:endParaRPr lang="en-US" dirty="0">
            <a:solidFill>
              <a:schemeClr val="bg1">
                <a:lumMod val="20000"/>
                <a:lumOff val="80000"/>
              </a:schemeClr>
            </a:solidFill>
          </a:endParaRPr>
        </a:p>
      </dgm:t>
    </dgm:pt>
    <dgm:pt modelId="{9FA78D6C-6C49-4177-93D6-EC8668851734}" type="parTrans" cxnId="{045DA2AE-0F08-42C0-9C7F-483678EBAAC6}">
      <dgm:prSet/>
      <dgm:spPr/>
      <dgm:t>
        <a:bodyPr/>
        <a:lstStyle/>
        <a:p>
          <a:endParaRPr lang="en-US"/>
        </a:p>
      </dgm:t>
    </dgm:pt>
    <dgm:pt modelId="{E7208C8C-EC78-484C-8D14-F656E71C7E2F}" type="sibTrans" cxnId="{045DA2AE-0F08-42C0-9C7F-483678EBAA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404B670D-FD7A-4460-9BED-E64839C94801}">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solidFill>
                <a:schemeClr val="bg1">
                  <a:lumMod val="20000"/>
                  <a:lumOff val="80000"/>
                </a:schemeClr>
              </a:solidFill>
            </a:rPr>
            <a:t>Finally we saw the merging of Selenium and Webdriver in 2008</a:t>
          </a:r>
          <a:endParaRPr lang="en-US" dirty="0">
            <a:solidFill>
              <a:schemeClr val="bg1">
                <a:lumMod val="20000"/>
                <a:lumOff val="80000"/>
              </a:schemeClr>
            </a:solidFill>
          </a:endParaRPr>
        </a:p>
      </dgm:t>
    </dgm:pt>
    <dgm:pt modelId="{F9CE6526-9270-43B9-A5F1-30DDF4E6454A}" type="parTrans" cxnId="{2D12725F-A27B-4268-994B-DE3BC76D1729}">
      <dgm:prSet/>
      <dgm:spPr/>
      <dgm:t>
        <a:bodyPr/>
        <a:lstStyle/>
        <a:p>
          <a:endParaRPr lang="en-US"/>
        </a:p>
      </dgm:t>
    </dgm:pt>
    <dgm:pt modelId="{B50364D7-28FA-4AEE-B9C6-CC8DDD3FAA4C}" type="sibTrans" cxnId="{2D12725F-A27B-4268-994B-DE3BC76D1729}">
      <dgm:prSet/>
      <dgm:spPr/>
      <dgm:t>
        <a:bodyPr/>
        <a:lstStyle/>
        <a:p>
          <a:endParaRPr lang="en-US"/>
        </a:p>
      </dgm:t>
    </dgm:pt>
    <dgm:pt modelId="{3D10D8BF-D1E6-4ECF-9FDB-36904BD7441A}" type="pres">
      <dgm:prSet presAssocID="{8294C0B2-8B91-48CF-97CB-7B3E1D47A6F4}" presName="Name0" presStyleCnt="0">
        <dgm:presLayoutVars>
          <dgm:dir/>
          <dgm:resizeHandles val="exact"/>
        </dgm:presLayoutVars>
      </dgm:prSet>
      <dgm:spPr/>
    </dgm:pt>
    <dgm:pt modelId="{FF91B0E8-8895-4F7D-B6BF-BD889A49983C}" type="pres">
      <dgm:prSet presAssocID="{BA502D26-1B99-49C0-884F-5270B8FEFB7F}" presName="node" presStyleLbl="node1" presStyleIdx="0" presStyleCnt="3" custScaleX="97582">
        <dgm:presLayoutVars>
          <dgm:bulletEnabled val="1"/>
        </dgm:presLayoutVars>
      </dgm:prSet>
      <dgm:spPr/>
      <dgm:t>
        <a:bodyPr/>
        <a:lstStyle/>
        <a:p>
          <a:endParaRPr lang="en-US"/>
        </a:p>
      </dgm:t>
    </dgm:pt>
    <dgm:pt modelId="{8F05432C-0865-450B-B084-FAA7B9D3CF5E}" type="pres">
      <dgm:prSet presAssocID="{C2B6AD5F-5E22-4C55-9832-8B668CE632A7}" presName="sibTrans" presStyleLbl="sibTrans2D1" presStyleIdx="0" presStyleCnt="2"/>
      <dgm:spPr/>
      <dgm:t>
        <a:bodyPr/>
        <a:lstStyle/>
        <a:p>
          <a:endParaRPr lang="en-US"/>
        </a:p>
      </dgm:t>
    </dgm:pt>
    <dgm:pt modelId="{323AA583-D5C8-4B1F-9A19-539EE2ADD5C9}" type="pres">
      <dgm:prSet presAssocID="{C2B6AD5F-5E22-4C55-9832-8B668CE632A7}" presName="connectorText" presStyleLbl="sibTrans2D1" presStyleIdx="0" presStyleCnt="2"/>
      <dgm:spPr/>
      <dgm:t>
        <a:bodyPr/>
        <a:lstStyle/>
        <a:p>
          <a:endParaRPr lang="en-US"/>
        </a:p>
      </dgm:t>
    </dgm:pt>
    <dgm:pt modelId="{A0AB4B50-18B7-436C-BBDD-29D149B1ED71}" type="pres">
      <dgm:prSet presAssocID="{FF372B8D-1211-40D3-A8FD-E089184A44B9}" presName="node" presStyleLbl="node1" presStyleIdx="1" presStyleCnt="3">
        <dgm:presLayoutVars>
          <dgm:bulletEnabled val="1"/>
        </dgm:presLayoutVars>
      </dgm:prSet>
      <dgm:spPr/>
      <dgm:t>
        <a:bodyPr/>
        <a:lstStyle/>
        <a:p>
          <a:endParaRPr lang="en-US"/>
        </a:p>
      </dgm:t>
    </dgm:pt>
    <dgm:pt modelId="{A92D7D13-FC5D-4648-BFD4-9B30C3FCAB52}" type="pres">
      <dgm:prSet presAssocID="{E7208C8C-EC78-484C-8D14-F656E71C7E2F}" presName="sibTrans" presStyleLbl="sibTrans2D1" presStyleIdx="1" presStyleCnt="2"/>
      <dgm:spPr/>
      <dgm:t>
        <a:bodyPr/>
        <a:lstStyle/>
        <a:p>
          <a:endParaRPr lang="en-US"/>
        </a:p>
      </dgm:t>
    </dgm:pt>
    <dgm:pt modelId="{C66B1AC8-D36A-4DF4-ACBE-25F99425C499}" type="pres">
      <dgm:prSet presAssocID="{E7208C8C-EC78-484C-8D14-F656E71C7E2F}" presName="connectorText" presStyleLbl="sibTrans2D1" presStyleIdx="1" presStyleCnt="2"/>
      <dgm:spPr/>
      <dgm:t>
        <a:bodyPr/>
        <a:lstStyle/>
        <a:p>
          <a:endParaRPr lang="en-US"/>
        </a:p>
      </dgm:t>
    </dgm:pt>
    <dgm:pt modelId="{0E3D7083-4FD5-45CC-8800-7B97255BF65F}" type="pres">
      <dgm:prSet presAssocID="{404B670D-FD7A-4460-9BED-E64839C94801}" presName="node" presStyleLbl="node1" presStyleIdx="2" presStyleCnt="3">
        <dgm:presLayoutVars>
          <dgm:bulletEnabled val="1"/>
        </dgm:presLayoutVars>
      </dgm:prSet>
      <dgm:spPr/>
      <dgm:t>
        <a:bodyPr/>
        <a:lstStyle/>
        <a:p>
          <a:endParaRPr lang="en-US"/>
        </a:p>
      </dgm:t>
    </dgm:pt>
  </dgm:ptLst>
  <dgm:cxnLst>
    <dgm:cxn modelId="{542AE189-4102-45CB-ACCF-9CED6399E839}" type="presOf" srcId="{8294C0B2-8B91-48CF-97CB-7B3E1D47A6F4}" destId="{3D10D8BF-D1E6-4ECF-9FDB-36904BD7441A}" srcOrd="0" destOrd="0" presId="urn:microsoft.com/office/officeart/2005/8/layout/process1"/>
    <dgm:cxn modelId="{10C1624B-B9BD-4770-A4F4-2C4FB18BD6C6}" srcId="{8294C0B2-8B91-48CF-97CB-7B3E1D47A6F4}" destId="{BA502D26-1B99-49C0-884F-5270B8FEFB7F}" srcOrd="0" destOrd="0" parTransId="{867BAC3A-3FAE-42E6-BA15-8F6CF1E8560E}" sibTransId="{C2B6AD5F-5E22-4C55-9832-8B668CE632A7}"/>
    <dgm:cxn modelId="{2D12725F-A27B-4268-994B-DE3BC76D1729}" srcId="{8294C0B2-8B91-48CF-97CB-7B3E1D47A6F4}" destId="{404B670D-FD7A-4460-9BED-E64839C94801}" srcOrd="2" destOrd="0" parTransId="{F9CE6526-9270-43B9-A5F1-30DDF4E6454A}" sibTransId="{B50364D7-28FA-4AEE-B9C6-CC8DDD3FAA4C}"/>
    <dgm:cxn modelId="{045DA2AE-0F08-42C0-9C7F-483678EBAAC6}" srcId="{8294C0B2-8B91-48CF-97CB-7B3E1D47A6F4}" destId="{FF372B8D-1211-40D3-A8FD-E089184A44B9}" srcOrd="1" destOrd="0" parTransId="{9FA78D6C-6C49-4177-93D6-EC8668851734}" sibTransId="{E7208C8C-EC78-484C-8D14-F656E71C7E2F}"/>
    <dgm:cxn modelId="{166AD192-4CA0-49A5-B9A7-63D37AC8D9C3}" type="presOf" srcId="{BA502D26-1B99-49C0-884F-5270B8FEFB7F}" destId="{FF91B0E8-8895-4F7D-B6BF-BD889A49983C}" srcOrd="0" destOrd="0" presId="urn:microsoft.com/office/officeart/2005/8/layout/process1"/>
    <dgm:cxn modelId="{D6E87159-7CEB-4BDE-B230-C34D3F3F78B1}" type="presOf" srcId="{E7208C8C-EC78-484C-8D14-F656E71C7E2F}" destId="{A92D7D13-FC5D-4648-BFD4-9B30C3FCAB52}" srcOrd="0" destOrd="0" presId="urn:microsoft.com/office/officeart/2005/8/layout/process1"/>
    <dgm:cxn modelId="{1DAE86AD-E3CD-4B41-9230-BC575B157003}" type="presOf" srcId="{C2B6AD5F-5E22-4C55-9832-8B668CE632A7}" destId="{323AA583-D5C8-4B1F-9A19-539EE2ADD5C9}" srcOrd="1" destOrd="0" presId="urn:microsoft.com/office/officeart/2005/8/layout/process1"/>
    <dgm:cxn modelId="{9BC67365-5B0A-479F-BBFD-B4E6254121CB}" type="presOf" srcId="{404B670D-FD7A-4460-9BED-E64839C94801}" destId="{0E3D7083-4FD5-45CC-8800-7B97255BF65F}" srcOrd="0" destOrd="0" presId="urn:microsoft.com/office/officeart/2005/8/layout/process1"/>
    <dgm:cxn modelId="{E7CAF78E-B63C-4CF1-8984-B7B480CE18B2}" type="presOf" srcId="{C2B6AD5F-5E22-4C55-9832-8B668CE632A7}" destId="{8F05432C-0865-450B-B084-FAA7B9D3CF5E}" srcOrd="0" destOrd="0" presId="urn:microsoft.com/office/officeart/2005/8/layout/process1"/>
    <dgm:cxn modelId="{BA59A87E-8376-41D7-8A16-0FE4619EA7A7}" type="presOf" srcId="{E7208C8C-EC78-484C-8D14-F656E71C7E2F}" destId="{C66B1AC8-D36A-4DF4-ACBE-25F99425C499}" srcOrd="1" destOrd="0" presId="urn:microsoft.com/office/officeart/2005/8/layout/process1"/>
    <dgm:cxn modelId="{17FDB6AD-F2C6-42CA-A6FE-9AAD6850633A}" type="presOf" srcId="{FF372B8D-1211-40D3-A8FD-E089184A44B9}" destId="{A0AB4B50-18B7-436C-BBDD-29D149B1ED71}" srcOrd="0" destOrd="0" presId="urn:microsoft.com/office/officeart/2005/8/layout/process1"/>
    <dgm:cxn modelId="{C8BF23E9-6220-4B30-A2F1-4E2640671AA4}" type="presParOf" srcId="{3D10D8BF-D1E6-4ECF-9FDB-36904BD7441A}" destId="{FF91B0E8-8895-4F7D-B6BF-BD889A49983C}" srcOrd="0" destOrd="0" presId="urn:microsoft.com/office/officeart/2005/8/layout/process1"/>
    <dgm:cxn modelId="{BA992885-DD0E-4732-AF85-370426B4CD96}" type="presParOf" srcId="{3D10D8BF-D1E6-4ECF-9FDB-36904BD7441A}" destId="{8F05432C-0865-450B-B084-FAA7B9D3CF5E}" srcOrd="1" destOrd="0" presId="urn:microsoft.com/office/officeart/2005/8/layout/process1"/>
    <dgm:cxn modelId="{E83B7BD0-0EED-409A-9366-17643282B99E}" type="presParOf" srcId="{8F05432C-0865-450B-B084-FAA7B9D3CF5E}" destId="{323AA583-D5C8-4B1F-9A19-539EE2ADD5C9}" srcOrd="0" destOrd="0" presId="urn:microsoft.com/office/officeart/2005/8/layout/process1"/>
    <dgm:cxn modelId="{2E69C83E-C997-4D1A-8FA0-9ADA96146934}" type="presParOf" srcId="{3D10D8BF-D1E6-4ECF-9FDB-36904BD7441A}" destId="{A0AB4B50-18B7-436C-BBDD-29D149B1ED71}" srcOrd="2" destOrd="0" presId="urn:microsoft.com/office/officeart/2005/8/layout/process1"/>
    <dgm:cxn modelId="{BC49EE94-2A4A-49A6-BB48-B04A8F828207}" type="presParOf" srcId="{3D10D8BF-D1E6-4ECF-9FDB-36904BD7441A}" destId="{A92D7D13-FC5D-4648-BFD4-9B30C3FCAB52}" srcOrd="3" destOrd="0" presId="urn:microsoft.com/office/officeart/2005/8/layout/process1"/>
    <dgm:cxn modelId="{02CD8A8D-0B08-4F2D-9572-7393FCD4371F}" type="presParOf" srcId="{A92D7D13-FC5D-4648-BFD4-9B30C3FCAB52}" destId="{C66B1AC8-D36A-4DF4-ACBE-25F99425C499}" srcOrd="0" destOrd="0" presId="urn:microsoft.com/office/officeart/2005/8/layout/process1"/>
    <dgm:cxn modelId="{B94B1B91-8719-41E2-BF24-99E2293752B0}" type="presParOf" srcId="{3D10D8BF-D1E6-4ECF-9FDB-36904BD7441A}" destId="{0E3D7083-4FD5-45CC-8800-7B97255BF65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E03C4-3ACB-4DCD-BBD3-7DEA79624278}">
      <dsp:nvSpPr>
        <dsp:cNvPr id="0" name=""/>
        <dsp:cNvSpPr/>
      </dsp:nvSpPr>
      <dsp:spPr>
        <a:xfrm rot="10800000">
          <a:off x="1219197" y="127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82978" y="12700"/>
        <a:ext cx="3890059" cy="655126"/>
      </dsp:txXfrm>
    </dsp:sp>
    <dsp:sp modelId="{8E372FDF-0749-445B-9A47-C9A0FBDBAD2E}">
      <dsp:nvSpPr>
        <dsp:cNvPr id="0" name=""/>
        <dsp:cNvSpPr/>
      </dsp:nvSpPr>
      <dsp:spPr>
        <a:xfrm>
          <a:off x="857298" y="3063"/>
          <a:ext cx="655126" cy="6551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3D23B-2018-40EA-B1F9-939457EB315A}">
      <dsp:nvSpPr>
        <dsp:cNvPr id="0" name=""/>
        <dsp:cNvSpPr/>
      </dsp:nvSpPr>
      <dsp:spPr>
        <a:xfrm rot="10800000">
          <a:off x="1219197" y="8509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82978" y="850900"/>
        <a:ext cx="3890059" cy="655126"/>
      </dsp:txXfrm>
    </dsp:sp>
    <dsp:sp modelId="{1775A2ED-4E16-42B9-AC19-15C83C20DB88}">
      <dsp:nvSpPr>
        <dsp:cNvPr id="0" name=""/>
        <dsp:cNvSpPr/>
      </dsp:nvSpPr>
      <dsp:spPr>
        <a:xfrm>
          <a:off x="857298" y="853750"/>
          <a:ext cx="655126" cy="65512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821C7D-0AA4-4380-86A5-4C523ABEE4C2}">
      <dsp:nvSpPr>
        <dsp:cNvPr id="0" name=""/>
        <dsp:cNvSpPr/>
      </dsp:nvSpPr>
      <dsp:spPr>
        <a:xfrm rot="10800000">
          <a:off x="1184861" y="1704436"/>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1704436"/>
        <a:ext cx="3890059" cy="655126"/>
      </dsp:txXfrm>
    </dsp:sp>
    <dsp:sp modelId="{0B082CB5-4924-41CE-9F9F-662CEE4FE61A}">
      <dsp:nvSpPr>
        <dsp:cNvPr id="0" name=""/>
        <dsp:cNvSpPr/>
      </dsp:nvSpPr>
      <dsp:spPr>
        <a:xfrm>
          <a:off x="857298" y="1704436"/>
          <a:ext cx="655126" cy="65512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B3972E-A696-4932-8BCB-BD148830DA40}">
      <dsp:nvSpPr>
        <dsp:cNvPr id="0" name=""/>
        <dsp:cNvSpPr/>
      </dsp:nvSpPr>
      <dsp:spPr>
        <a:xfrm rot="10800000">
          <a:off x="1184861" y="2555123"/>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2555123"/>
        <a:ext cx="3890059" cy="655126"/>
      </dsp:txXfrm>
    </dsp:sp>
    <dsp:sp modelId="{0AAAA6AB-A95A-462C-85C4-1E201F4B1708}">
      <dsp:nvSpPr>
        <dsp:cNvPr id="0" name=""/>
        <dsp:cNvSpPr/>
      </dsp:nvSpPr>
      <dsp:spPr>
        <a:xfrm>
          <a:off x="857298" y="2555123"/>
          <a:ext cx="655126" cy="65512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35E8F7-BD0E-4FC5-BEBE-920FA7A40AF2}">
      <dsp:nvSpPr>
        <dsp:cNvPr id="0" name=""/>
        <dsp:cNvSpPr/>
      </dsp:nvSpPr>
      <dsp:spPr>
        <a:xfrm rot="10800000">
          <a:off x="1184861" y="340581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lvl="0" algn="ctr" defTabSz="1377950">
            <a:lnSpc>
              <a:spcPct val="90000"/>
            </a:lnSpc>
            <a:spcBef>
              <a:spcPct val="0"/>
            </a:spcBef>
            <a:spcAft>
              <a:spcPct val="35000"/>
            </a:spcAft>
          </a:pPr>
          <a:r>
            <a:rPr lang="en-US" sz="31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endPar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rot="10800000">
        <a:off x="1348642" y="3405810"/>
        <a:ext cx="3890059" cy="655126"/>
      </dsp:txXfrm>
    </dsp:sp>
    <dsp:sp modelId="{96A1517A-8681-46C7-B9AD-79EC6C6C4F6C}">
      <dsp:nvSpPr>
        <dsp:cNvPr id="0" name=""/>
        <dsp:cNvSpPr/>
      </dsp:nvSpPr>
      <dsp:spPr>
        <a:xfrm>
          <a:off x="857298" y="3405810"/>
          <a:ext cx="655126" cy="65512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1B0E8-8895-4F7D-B6BF-BD889A49983C}">
      <dsp:nvSpPr>
        <dsp:cNvPr id="0" name=""/>
        <dsp:cNvSpPr/>
      </dsp:nvSpPr>
      <dsp:spPr>
        <a:xfrm>
          <a:off x="3108" y="1995465"/>
          <a:ext cx="2184323"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Jason Huggins developed Java Script library in 2004  </a:t>
          </a:r>
          <a:endParaRPr lang="en-US" sz="1900" kern="1200" dirty="0">
            <a:solidFill>
              <a:schemeClr val="bg1">
                <a:lumMod val="20000"/>
                <a:lumOff val="80000"/>
              </a:schemeClr>
            </a:solidFill>
          </a:endParaRPr>
        </a:p>
      </dsp:txBody>
      <dsp:txXfrm>
        <a:off x="42445" y="2034802"/>
        <a:ext cx="2105649" cy="1264395"/>
      </dsp:txXfrm>
    </dsp:sp>
    <dsp:sp modelId="{8F05432C-0865-450B-B084-FAA7B9D3CF5E}">
      <dsp:nvSpPr>
        <dsp:cNvPr id="0" name=""/>
        <dsp:cNvSpPr/>
      </dsp:nvSpPr>
      <dsp:spPr>
        <a:xfrm>
          <a:off x="2411277"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411277" y="2500459"/>
        <a:ext cx="332186" cy="333081"/>
      </dsp:txXfrm>
    </dsp:sp>
    <dsp:sp modelId="{A0AB4B50-18B7-436C-BBDD-29D149B1ED71}">
      <dsp:nvSpPr>
        <dsp:cNvPr id="0" name=""/>
        <dsp:cNvSpPr/>
      </dsp:nvSpPr>
      <dsp:spPr>
        <a:xfrm>
          <a:off x="3082812"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Simon Stewart created Web driver in 2006</a:t>
          </a:r>
          <a:endParaRPr lang="en-US" sz="1900" kern="1200" dirty="0">
            <a:solidFill>
              <a:schemeClr val="bg1">
                <a:lumMod val="20000"/>
                <a:lumOff val="80000"/>
              </a:schemeClr>
            </a:solidFill>
          </a:endParaRPr>
        </a:p>
      </dsp:txBody>
      <dsp:txXfrm>
        <a:off x="3122149" y="2034802"/>
        <a:ext cx="2159775" cy="1264395"/>
      </dsp:txXfrm>
    </dsp:sp>
    <dsp:sp modelId="{A92D7D13-FC5D-4648-BFD4-9B30C3FCAB52}">
      <dsp:nvSpPr>
        <dsp:cNvPr id="0" name=""/>
        <dsp:cNvSpPr/>
      </dsp:nvSpPr>
      <dsp:spPr>
        <a:xfrm>
          <a:off x="5545106"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545106" y="2500459"/>
        <a:ext cx="332186" cy="333081"/>
      </dsp:txXfrm>
    </dsp:sp>
    <dsp:sp modelId="{0E3D7083-4FD5-45CC-8800-7B97255BF65F}">
      <dsp:nvSpPr>
        <dsp:cNvPr id="0" name=""/>
        <dsp:cNvSpPr/>
      </dsp:nvSpPr>
      <dsp:spPr>
        <a:xfrm>
          <a:off x="6216641"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bg1">
                  <a:lumMod val="20000"/>
                  <a:lumOff val="80000"/>
                </a:schemeClr>
              </a:solidFill>
            </a:rPr>
            <a:t>Finally we saw the merging of Selenium and Webdriver in 2008</a:t>
          </a:r>
          <a:endParaRPr lang="en-US" sz="1900" kern="1200" dirty="0">
            <a:solidFill>
              <a:schemeClr val="bg1">
                <a:lumMod val="20000"/>
                <a:lumOff val="80000"/>
              </a:schemeClr>
            </a:solidFill>
          </a:endParaRPr>
        </a:p>
      </dsp:txBody>
      <dsp:txXfrm>
        <a:off x="6255978" y="2034802"/>
        <a:ext cx="2159775" cy="126439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E0245-0977-4CDD-917D-8244FF7DB24C}" type="datetimeFigureOut">
              <a:rPr lang="en-US" smtClean="0"/>
              <a:t>1/7/2015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594291-E931-40E0-AACB-CF8722817362}" type="slidenum">
              <a:rPr lang="en-US" smtClean="0"/>
              <a:t>‹#›</a:t>
            </a:fld>
            <a:endParaRPr lang="en-US"/>
          </a:p>
        </p:txBody>
      </p:sp>
    </p:spTree>
    <p:extLst>
      <p:ext uri="{BB962C8B-B14F-4D97-AF65-F5344CB8AC3E}">
        <p14:creationId xmlns:p14="http://schemas.microsoft.com/office/powerpoint/2010/main" val="8018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quackit.com/javascript/"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a example</a:t>
            </a:r>
            <a:r>
              <a:rPr lang="en-US" baseline="0" dirty="0" smtClean="0"/>
              <a:t> of FB and list down all the activities a user actions performed</a:t>
            </a:r>
          </a:p>
          <a:p>
            <a:pPr>
              <a:buFont typeface="Wingdings" panose="05000000000000000000" pitchFamily="2" charset="2"/>
              <a:buChar char="Ø"/>
            </a:pPr>
            <a:r>
              <a:rPr lang="en-US" dirty="0" smtClean="0"/>
              <a:t>Opening a website</a:t>
            </a:r>
          </a:p>
          <a:p>
            <a:pPr>
              <a:buFont typeface="Wingdings" panose="05000000000000000000" pitchFamily="2" charset="2"/>
              <a:buChar char="Ø"/>
            </a:pPr>
            <a:r>
              <a:rPr lang="en-US" dirty="0" smtClean="0"/>
              <a:t> Click on a link/object</a:t>
            </a:r>
          </a:p>
          <a:p>
            <a:pPr>
              <a:buFont typeface="Wingdings" panose="05000000000000000000" pitchFamily="2" charset="2"/>
              <a:buChar char="Ø"/>
            </a:pPr>
            <a:r>
              <a:rPr lang="en-US" dirty="0" smtClean="0"/>
              <a:t> Enter values in a text field</a:t>
            </a:r>
          </a:p>
          <a:p>
            <a:pPr>
              <a:buFont typeface="Wingdings" panose="05000000000000000000" pitchFamily="2" charset="2"/>
              <a:buChar char="Ø"/>
            </a:pPr>
            <a:r>
              <a:rPr lang="en-US" dirty="0" smtClean="0"/>
              <a:t> Selecting a checkbox</a:t>
            </a:r>
          </a:p>
          <a:p>
            <a:pPr>
              <a:buFont typeface="Wingdings" panose="05000000000000000000" pitchFamily="2" charset="2"/>
              <a:buChar char="Ø"/>
            </a:pPr>
            <a:r>
              <a:rPr lang="en-US" dirty="0" smtClean="0"/>
              <a:t>Submit the form by clicking Submit button</a:t>
            </a:r>
          </a:p>
          <a:p>
            <a:pPr>
              <a:buFont typeface="Wingdings" panose="05000000000000000000" pitchFamily="2" charset="2"/>
              <a:buChar char="Ø"/>
            </a:pPr>
            <a:r>
              <a:rPr lang="en-US" dirty="0" smtClean="0"/>
              <a:t>Accepting the alerts</a:t>
            </a:r>
          </a:p>
          <a:p>
            <a:pPr>
              <a:buFont typeface="Wingdings" panose="05000000000000000000" pitchFamily="2" charset="2"/>
              <a:buChar char="Ø"/>
            </a:pPr>
            <a:r>
              <a:rPr lang="en-US" dirty="0" smtClean="0"/>
              <a:t>Drag and Drop</a:t>
            </a:r>
          </a:p>
          <a:p>
            <a:pPr>
              <a:buFont typeface="Wingdings" panose="05000000000000000000" pitchFamily="2" charset="2"/>
              <a:buChar char="Ø"/>
            </a:pPr>
            <a:r>
              <a:rPr lang="en-US" dirty="0" smtClean="0"/>
              <a:t>Checking for availability of any field</a:t>
            </a:r>
          </a:p>
          <a:p>
            <a:pPr>
              <a:buFont typeface="Wingdings" panose="05000000000000000000" pitchFamily="2" charset="2"/>
              <a:buChar char="Ø"/>
            </a:pPr>
            <a:r>
              <a:rPr lang="en-US" dirty="0" smtClean="0"/>
              <a:t>Text Checkpoints</a:t>
            </a:r>
          </a:p>
          <a:p>
            <a:pPr>
              <a:buFont typeface="Wingdings" panose="05000000000000000000" pitchFamily="2" charset="2"/>
              <a:buChar char="Ø"/>
            </a:pPr>
            <a:r>
              <a:rPr lang="en-US" dirty="0" smtClean="0"/>
              <a:t>Image Checkpoint</a:t>
            </a:r>
          </a:p>
          <a:p>
            <a:pPr>
              <a:buFont typeface="Wingdings" panose="05000000000000000000" pitchFamily="2" charset="2"/>
              <a:buChar char="Ø"/>
            </a:pPr>
            <a:r>
              <a:rPr lang="en-US" dirty="0" smtClean="0"/>
              <a:t>Double Click on any object</a:t>
            </a:r>
          </a:p>
          <a:p>
            <a:pPr>
              <a:buFont typeface="Wingdings" panose="05000000000000000000" pitchFamily="2" charset="2"/>
              <a:buChar char="Ø"/>
            </a:pPr>
            <a:r>
              <a:rPr lang="en-US" dirty="0" smtClean="0"/>
              <a:t>Verifying the title of webpage</a:t>
            </a:r>
          </a:p>
          <a:p>
            <a:pPr>
              <a:buFont typeface="Wingdings" panose="05000000000000000000" pitchFamily="2" charset="2"/>
              <a:buChar char="Ø"/>
            </a:pPr>
            <a:r>
              <a:rPr lang="en-US" dirty="0" smtClean="0"/>
              <a:t>Downloading a file</a:t>
            </a:r>
          </a:p>
          <a:p>
            <a:pPr>
              <a:buFont typeface="Wingdings" panose="05000000000000000000" pitchFamily="2" charset="2"/>
              <a:buChar char="Ø"/>
            </a:pPr>
            <a:r>
              <a:rPr lang="en-US" dirty="0" smtClean="0"/>
              <a:t>Checking the font size, font style</a:t>
            </a:r>
          </a:p>
          <a:p>
            <a:pPr>
              <a:buFont typeface="Wingdings" panose="05000000000000000000" pitchFamily="2" charset="2"/>
              <a:buChar char="Ø"/>
            </a:pPr>
            <a:r>
              <a:rPr lang="en-US" dirty="0" smtClean="0"/>
              <a:t>Verifying error messages.</a:t>
            </a:r>
          </a:p>
          <a:p>
            <a:pPr>
              <a:buFont typeface="Wingdings" panose="05000000000000000000" pitchFamily="2" charset="2"/>
              <a:buChar char="Ø"/>
            </a:pPr>
            <a:r>
              <a:rPr lang="en-US" dirty="0" smtClean="0"/>
              <a:t>Checking for broken links</a:t>
            </a:r>
          </a:p>
          <a:p>
            <a:pPr>
              <a:buFont typeface="Wingdings" panose="05000000000000000000" pitchFamily="2" charset="2"/>
              <a:buChar char="Ø"/>
            </a:pPr>
            <a:r>
              <a:rPr lang="en-US" dirty="0" smtClean="0"/>
              <a:t>Running on different browsers/versions</a:t>
            </a:r>
          </a:p>
          <a:p>
            <a:pPr>
              <a:buFont typeface="Wingdings" panose="05000000000000000000" pitchFamily="2" charset="2"/>
              <a:buChar char="Ø"/>
            </a:pPr>
            <a:r>
              <a:rPr lang="en-US" dirty="0" smtClean="0"/>
              <a:t>Cookies</a:t>
            </a:r>
          </a:p>
          <a:p>
            <a:pPr>
              <a:buFont typeface="Wingdings" panose="05000000000000000000" pitchFamily="2" charset="2"/>
              <a:buChar char="Ø"/>
            </a:pPr>
            <a:r>
              <a:rPr lang="en-US" dirty="0" smtClean="0"/>
              <a:t>Navigating back and forward</a:t>
            </a:r>
          </a:p>
        </p:txBody>
      </p:sp>
      <p:sp>
        <p:nvSpPr>
          <p:cNvPr id="4" name="Slide Number Placeholder 3"/>
          <p:cNvSpPr>
            <a:spLocks noGrp="1"/>
          </p:cNvSpPr>
          <p:nvPr>
            <p:ph type="sldNum" sz="quarter" idx="10"/>
          </p:nvPr>
        </p:nvSpPr>
        <p:spPr/>
        <p:txBody>
          <a:bodyPr/>
          <a:lstStyle/>
          <a:p>
            <a:fld id="{DE594291-E931-40E0-AACB-CF8722817362}" type="slidenum">
              <a:rPr lang="en-US" smtClean="0"/>
              <a:t>10</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73</a:t>
            </a:fld>
            <a:endParaRPr lang="en-US"/>
          </a:p>
        </p:txBody>
      </p:sp>
    </p:spTree>
    <p:extLst>
      <p:ext uri="{BB962C8B-B14F-4D97-AF65-F5344CB8AC3E}">
        <p14:creationId xmlns:p14="http://schemas.microsoft.com/office/powerpoint/2010/main" val="116738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75</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78</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96</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97</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98</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102</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108</a:t>
            </a:fld>
            <a:endParaRPr lang="en-US" dirty="0"/>
          </a:p>
        </p:txBody>
      </p:sp>
    </p:spTree>
    <p:extLst>
      <p:ext uri="{BB962C8B-B14F-4D97-AF65-F5344CB8AC3E}">
        <p14:creationId xmlns:p14="http://schemas.microsoft.com/office/powerpoint/2010/main" val="451457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111</a:t>
            </a:fld>
            <a:endParaRPr lang="en-US" dirty="0"/>
          </a:p>
        </p:txBody>
      </p:sp>
    </p:spTree>
    <p:extLst>
      <p:ext uri="{BB962C8B-B14F-4D97-AF65-F5344CB8AC3E}">
        <p14:creationId xmlns:p14="http://schemas.microsoft.com/office/powerpoint/2010/main" val="3121001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113</a:t>
            </a:fld>
            <a:endParaRPr lang="en-US" dirty="0"/>
          </a:p>
        </p:txBody>
      </p:sp>
    </p:spTree>
    <p:extLst>
      <p:ext uri="{BB962C8B-B14F-4D97-AF65-F5344CB8AC3E}">
        <p14:creationId xmlns:p14="http://schemas.microsoft.com/office/powerpoint/2010/main" val="116738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Fonts</a:t>
            </a:r>
            <a:r>
              <a:rPr lang="en-US" baseline="0" dirty="0" smtClean="0"/>
              <a:t> are not available</a:t>
            </a:r>
          </a:p>
          <a:p>
            <a:pPr marL="228600" indent="-228600">
              <a:buAutoNum type="arabicParenR"/>
            </a:pPr>
            <a:r>
              <a:rPr lang="en-US" baseline="0" dirty="0" smtClean="0"/>
              <a:t>Support for new html</a:t>
            </a:r>
          </a:p>
        </p:txBody>
      </p:sp>
      <p:sp>
        <p:nvSpPr>
          <p:cNvPr id="4" name="Slide Number Placeholder 3"/>
          <p:cNvSpPr>
            <a:spLocks noGrp="1"/>
          </p:cNvSpPr>
          <p:nvPr>
            <p:ph type="sldNum" sz="quarter" idx="10"/>
          </p:nvPr>
        </p:nvSpPr>
        <p:spPr/>
        <p:txBody>
          <a:bodyPr/>
          <a:lstStyle/>
          <a:p>
            <a:fld id="{DE594291-E931-40E0-AACB-CF8722817362}" type="slidenum">
              <a:rPr lang="en-US" smtClean="0"/>
              <a:t>14</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115</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External style sheet </a:t>
            </a:r>
          </a:p>
          <a:p>
            <a:r>
              <a:rPr lang="en-US" dirty="0" smtClean="0"/>
              <a:t>&lt;head&gt;</a:t>
            </a:r>
            <a:br>
              <a:rPr lang="en-US" dirty="0" smtClean="0"/>
            </a:b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="mystyle.css"&gt;</a:t>
            </a:r>
            <a:br>
              <a:rPr lang="en-US" dirty="0" smtClean="0"/>
            </a:br>
            <a:r>
              <a:rPr lang="en-US" dirty="0" smtClean="0"/>
              <a:t>&lt;/head&gt;</a:t>
            </a:r>
          </a:p>
          <a:p>
            <a:endParaRPr lang="en-US" dirty="0" smtClean="0"/>
          </a:p>
          <a:p>
            <a:r>
              <a:rPr lang="en-US" b="1" dirty="0" smtClean="0"/>
              <a:t>Internal style sheet</a:t>
            </a:r>
          </a:p>
          <a:p>
            <a:r>
              <a:rPr lang="en-US" dirty="0" err="1" smtClean="0"/>
              <a:t>hr</a:t>
            </a:r>
            <a:r>
              <a:rPr lang="en-US" dirty="0" smtClean="0"/>
              <a:t> {</a:t>
            </a:r>
            <a:r>
              <a:rPr lang="en-US" dirty="0" err="1" smtClean="0"/>
              <a:t>color:sienna</a:t>
            </a:r>
            <a:r>
              <a:rPr lang="en-US" dirty="0" smtClean="0"/>
              <a:t>;}</a:t>
            </a:r>
            <a:br>
              <a:rPr lang="en-US" dirty="0" smtClean="0"/>
            </a:br>
            <a:r>
              <a:rPr lang="en-US" dirty="0" smtClean="0"/>
              <a:t>p {margin-left:20px;}</a:t>
            </a:r>
            <a:br>
              <a:rPr lang="en-US" dirty="0" smtClean="0"/>
            </a:br>
            <a:r>
              <a:rPr lang="en-US" dirty="0" smtClean="0"/>
              <a:t>body {</a:t>
            </a:r>
            <a:r>
              <a:rPr lang="en-US" dirty="0" err="1" smtClean="0"/>
              <a:t>background-image:url</a:t>
            </a:r>
            <a:r>
              <a:rPr lang="en-US" dirty="0" smtClean="0"/>
              <a:t>("images/background.gif");}</a:t>
            </a:r>
            <a:endParaRPr lang="en-US" b="1" dirty="0" smtClean="0"/>
          </a:p>
          <a:p>
            <a:endParaRPr lang="en-US" b="1" dirty="0" smtClean="0"/>
          </a:p>
          <a:p>
            <a:r>
              <a:rPr lang="en-US" b="1" dirty="0" smtClean="0"/>
              <a:t>Inline style</a:t>
            </a:r>
          </a:p>
        </p:txBody>
      </p:sp>
      <p:sp>
        <p:nvSpPr>
          <p:cNvPr id="4" name="Slide Number Placeholder 3"/>
          <p:cNvSpPr>
            <a:spLocks noGrp="1"/>
          </p:cNvSpPr>
          <p:nvPr>
            <p:ph type="sldNum" sz="quarter" idx="10"/>
          </p:nvPr>
        </p:nvSpPr>
        <p:spPr/>
        <p:txBody>
          <a:bodyPr/>
          <a:lstStyle/>
          <a:p>
            <a:fld id="{DE594291-E931-40E0-AACB-CF8722817362}" type="slidenum">
              <a:rPr lang="en-US" smtClean="0"/>
              <a:t>20</a:t>
            </a:fld>
            <a:endParaRPr lang="en-US"/>
          </a:p>
        </p:txBody>
      </p:sp>
    </p:spTree>
    <p:extLst>
      <p:ext uri="{BB962C8B-B14F-4D97-AF65-F5344CB8AC3E}">
        <p14:creationId xmlns:p14="http://schemas.microsoft.com/office/powerpoint/2010/main" val="116738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Events</a:t>
            </a:r>
            <a:r>
              <a:rPr lang="en-US" baseline="0" dirty="0" smtClean="0"/>
              <a:t> like </a:t>
            </a:r>
            <a:r>
              <a:rPr lang="en-US" baseline="0" dirty="0" err="1" smtClean="0"/>
              <a:t>onClick</a:t>
            </a:r>
            <a:r>
              <a:rPr lang="en-US" baseline="0" dirty="0" smtClean="0"/>
              <a:t> , </a:t>
            </a:r>
            <a:r>
              <a:rPr lang="en-US" baseline="0" dirty="0" err="1" smtClean="0"/>
              <a:t>onBlur</a:t>
            </a:r>
            <a:r>
              <a:rPr lang="en-US" baseline="0" dirty="0" smtClean="0"/>
              <a:t> . </a:t>
            </a:r>
            <a:r>
              <a:rPr lang="en-US" baseline="0" dirty="0" err="1" smtClean="0"/>
              <a:t>Onload</a:t>
            </a:r>
            <a:r>
              <a:rPr lang="en-US" baseline="0" dirty="0" smtClean="0"/>
              <a:t> </a:t>
            </a:r>
          </a:p>
          <a:p>
            <a:endParaRPr lang="en-US" baseline="0" dirty="0" smtClean="0"/>
          </a:p>
          <a:p>
            <a:r>
              <a:rPr lang="en-US" dirty="0" smtClean="0"/>
              <a:t>http://www.w3schools.com/js/js_events_examples.asp</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22</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61</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62</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63</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smtClean="0">
                <a:hlinkClick r:id="rId3"/>
              </a:rPr>
              <a:t>http://www.quackit.com/javascript/</a:t>
            </a:r>
            <a:endParaRPr lang="en-US" dirty="0" smtClean="0"/>
          </a:p>
          <a:p>
            <a:endParaRPr lang="en-US" dirty="0" smtClean="0"/>
          </a:p>
          <a:p>
            <a:r>
              <a:rPr lang="en-US" dirty="0" smtClean="0"/>
              <a:t>Handle Alerts</a:t>
            </a:r>
          </a:p>
          <a:p>
            <a:endParaRPr lang="en-US" dirty="0" smtClean="0"/>
          </a:p>
          <a:p>
            <a:r>
              <a:rPr lang="en-US" dirty="0" smtClean="0"/>
              <a:t>Handle new window</a:t>
            </a:r>
          </a:p>
        </p:txBody>
      </p:sp>
      <p:sp>
        <p:nvSpPr>
          <p:cNvPr id="4" name="Slide Number Placeholder 3"/>
          <p:cNvSpPr>
            <a:spLocks noGrp="1"/>
          </p:cNvSpPr>
          <p:nvPr>
            <p:ph type="sldNum" sz="quarter" idx="10"/>
          </p:nvPr>
        </p:nvSpPr>
        <p:spPr/>
        <p:txBody>
          <a:bodyPr/>
          <a:lstStyle/>
          <a:p>
            <a:fld id="{DE594291-E931-40E0-AACB-CF8722817362}" type="slidenum">
              <a:rPr lang="en-US" smtClean="0"/>
              <a:t>66</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E594291-E931-40E0-AACB-CF8722817362}" type="slidenum">
              <a:rPr lang="en-US" smtClean="0"/>
              <a:t>71</a:t>
            </a:fld>
            <a:endParaRPr lang="en-US"/>
          </a:p>
        </p:txBody>
      </p:sp>
    </p:spTree>
    <p:extLst>
      <p:ext uri="{BB962C8B-B14F-4D97-AF65-F5344CB8AC3E}">
        <p14:creationId xmlns:p14="http://schemas.microsoft.com/office/powerpoint/2010/main" val="3121001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14151" y="2374939"/>
            <a:ext cx="9117223" cy="1107996"/>
          </a:xfrm>
        </p:spPr>
        <p:txBody>
          <a:bodyPr lIns="0" tIns="0" rIns="0" bIns="0" anchor="b" anchorCtr="0">
            <a:noAutofit/>
          </a:bodyPr>
          <a:lstStyle>
            <a:lvl1pPr>
              <a:defRPr sz="2800" b="1" i="0">
                <a:solidFill>
                  <a:schemeClr val="bg1"/>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614152" y="3479799"/>
            <a:ext cx="9112814" cy="6688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pic>
        <p:nvPicPr>
          <p:cNvPr id="2" name="Picture 1"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454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white Divider - With sub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chemeClr val="accent2">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6"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268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white Divider">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smtClean="0"/>
              <a:t>AGENDA ITEM TITLE</a:t>
            </a:r>
            <a:endParaRPr lang="en-US" dirty="0"/>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206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
        <p:nvSpPr>
          <p:cNvPr id="2"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6115303" y="469900"/>
            <a:ext cx="5471860" cy="57023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accent5"/>
              </a:buClr>
              <a:buSzTx/>
              <a:buFont typeface="+mj-lt"/>
              <a:buAutoNum type="arabicPeriod"/>
              <a:tabLst/>
              <a:defRPr sz="2100" i="1">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p:txBody>
      </p:sp>
      <p:cxnSp>
        <p:nvCxnSpPr>
          <p:cNvPr id="11"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Tree>
    <p:extLst>
      <p:ext uri="{BB962C8B-B14F-4D97-AF65-F5344CB8AC3E}">
        <p14:creationId xmlns:p14="http://schemas.microsoft.com/office/powerpoint/2010/main" val="210267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smtClean="0"/>
              <a:t>Agenda Item 1</a:t>
            </a:r>
          </a:p>
          <a:p>
            <a:pPr lvl="1"/>
            <a:r>
              <a:rPr lang="en-US" dirty="0" smtClean="0"/>
              <a:t>Agenda Item 1a</a:t>
            </a:r>
          </a:p>
          <a:p>
            <a:pPr lvl="3"/>
            <a:r>
              <a:rPr lang="en-US" dirty="0" smtClean="0"/>
              <a:t>1a1</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98528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D65AE"/>
        </a:solidFill>
        <a:effectLst/>
      </p:bgPr>
    </p:bg>
    <p:spTree>
      <p:nvGrpSpPr>
        <p:cNvPr id="1" name=""/>
        <p:cNvGrpSpPr/>
        <p:nvPr/>
      </p:nvGrpSpPr>
      <p:grpSpPr>
        <a:xfrm>
          <a:off x="0" y="0"/>
          <a:ext cx="0" cy="0"/>
          <a:chOff x="0" y="0"/>
          <a:chExt cx="0" cy="0"/>
        </a:xfrm>
      </p:grpSpPr>
      <p:pic>
        <p:nvPicPr>
          <p:cNvPr id="2" name="Picture 1" descr="Quote-screen-B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ubtitle 2"/>
          <p:cNvSpPr>
            <a:spLocks noGrp="1"/>
          </p:cNvSpPr>
          <p:nvPr>
            <p:ph type="subTitle" idx="1" hasCustomPrompt="1"/>
          </p:nvPr>
        </p:nvSpPr>
        <p:spPr>
          <a:xfrm>
            <a:off x="914162" y="1469136"/>
            <a:ext cx="10360501" cy="539496"/>
          </a:xfrm>
        </p:spPr>
        <p:txBody>
          <a:bodyPr>
            <a:noAutofit/>
          </a:bodyPr>
          <a:lstStyle>
            <a:lvl1pPr marL="0" indent="0" algn="ctr">
              <a:buNone/>
              <a:defRPr sz="3200" b="0" i="0">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7" name="TextBox 6"/>
          <p:cNvSpPr txBox="1"/>
          <p:nvPr userDrawn="1"/>
        </p:nvSpPr>
        <p:spPr>
          <a:xfrm>
            <a:off x="1018238" y="2139639"/>
            <a:ext cx="10256425" cy="1384995"/>
          </a:xfrm>
          <a:prstGeom prst="rect">
            <a:avLst/>
          </a:prstGeom>
          <a:noFill/>
        </p:spPr>
        <p:txBody>
          <a:bodyPr wrap="square" rtlCol="0">
            <a:spAutoFit/>
          </a:bodyPr>
          <a:lstStyle/>
          <a:p>
            <a:pPr algn="ctr"/>
            <a:r>
              <a:rPr lang="en-US" sz="2800" i="0" dirty="0" smtClean="0">
                <a:solidFill>
                  <a:schemeClr val="bg1"/>
                </a:solidFill>
                <a:latin typeface="Arial"/>
                <a:cs typeface="Arial"/>
              </a:rPr>
              <a:t>We make investments </a:t>
            </a:r>
            <a:br>
              <a:rPr lang="en-US" sz="2800" i="0" dirty="0" smtClean="0">
                <a:solidFill>
                  <a:schemeClr val="bg1"/>
                </a:solidFill>
                <a:latin typeface="Arial"/>
                <a:cs typeface="Arial"/>
              </a:rPr>
            </a:br>
            <a:r>
              <a:rPr lang="en-US" sz="2800" i="0" dirty="0" smtClean="0">
                <a:solidFill>
                  <a:schemeClr val="bg1"/>
                </a:solidFill>
                <a:latin typeface="Arial"/>
                <a:cs typeface="Arial"/>
              </a:rPr>
              <a:t>in strategic platforms and work with industry consortiums to help drive transformation for our clients – and the market</a:t>
            </a:r>
            <a:endParaRPr lang="en-US" sz="2800" dirty="0">
              <a:solidFill>
                <a:schemeClr val="bg1"/>
              </a:solidFill>
              <a:latin typeface="Arial"/>
              <a:cs typeface="Arial"/>
            </a:endParaRPr>
          </a:p>
        </p:txBody>
      </p:sp>
    </p:spTree>
    <p:extLst>
      <p:ext uri="{BB962C8B-B14F-4D97-AF65-F5344CB8AC3E}">
        <p14:creationId xmlns:p14="http://schemas.microsoft.com/office/powerpoint/2010/main" val="99524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5852159" y="660400"/>
            <a:ext cx="5735003" cy="5562600"/>
          </a:xfrm>
        </p:spPr>
        <p:txBody>
          <a:bodyPr anchor="ctr">
            <a:noAutofit/>
          </a:bodyPr>
          <a:lstStyle>
            <a:lvl1pPr>
              <a:spcAft>
                <a:spcPts val="2000"/>
              </a:spcAft>
              <a:defRPr sz="2100">
                <a:latin typeface="Arial"/>
                <a:cs typeface="Arial"/>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187085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5852159" y="469900"/>
            <a:ext cx="5735003" cy="5727700"/>
          </a:xfrm>
        </p:spPr>
        <p:txBody>
          <a:bodyPr anchor="ctr">
            <a:noAutofit/>
          </a:bodyPr>
          <a:lstStyle>
            <a:lvl1pPr>
              <a:spcAft>
                <a:spcPts val="1000"/>
              </a:spcAft>
              <a:defRPr sz="2100">
                <a:solidFill>
                  <a:schemeClr val="accent5"/>
                </a:solidFill>
                <a:latin typeface="Arial"/>
                <a:cs typeface="Arial"/>
              </a:defRPr>
            </a:lvl1pPr>
            <a:lvl2pPr>
              <a:spcAft>
                <a:spcPts val="1000"/>
              </a:spcAft>
              <a:defRPr sz="2100">
                <a:solidFill>
                  <a:schemeClr val="accent5"/>
                </a:solidFill>
                <a:latin typeface="Arial"/>
                <a:cs typeface="Arial"/>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smtClean="0"/>
              <a:t>SLIDE TITLE</a:t>
            </a:r>
            <a:endParaRPr lang="en-US" dirty="0"/>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97050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94763" y="5221224"/>
            <a:ext cx="5029200" cy="585216"/>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200" i="1" baseline="0">
                <a:solidFill>
                  <a:srgbClr val="666666"/>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a:t>
            </a:r>
            <a:r>
              <a:rPr lang="en-US" dirty="0" err="1" smtClean="0"/>
              <a:t>elit</a:t>
            </a:r>
            <a:r>
              <a:rPr lang="en-US" dirty="0" smtClean="0"/>
              <a:t>, sed diam </a:t>
            </a:r>
            <a:r>
              <a:rPr lang="en-US" dirty="0" err="1" smtClean="0"/>
              <a:t>nonummy</a:t>
            </a:r>
            <a:r>
              <a:rPr lang="en-US" dirty="0" smtClean="0"/>
              <a:t> nibh euismod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a:t>
            </a:r>
          </a:p>
        </p:txBody>
      </p:sp>
      <p:sp>
        <p:nvSpPr>
          <p:cNvPr id="9" name="Title 1"/>
          <p:cNvSpPr>
            <a:spLocks noGrp="1"/>
          </p:cNvSpPr>
          <p:nvPr>
            <p:ph type="title" hasCustomPrompt="1"/>
          </p:nvPr>
        </p:nvSpPr>
        <p:spPr>
          <a:xfrm>
            <a:off x="694763" y="950976"/>
            <a:ext cx="5029200" cy="3081528"/>
          </a:xfrm>
        </p:spPr>
        <p:txBody>
          <a:bodyPr lIns="0" tIns="0" rIns="0" bIns="0" anchor="t">
            <a:noAutofit/>
          </a:bodyPr>
          <a:lstStyle>
            <a:lvl1pPr algn="l">
              <a:lnSpc>
                <a:spcPct val="90000"/>
              </a:lnSpc>
              <a:defRPr sz="1800" b="0" i="0" cap="none" baseline="0">
                <a:solidFill>
                  <a:srgbClr val="666666"/>
                </a:solidFill>
                <a:latin typeface="Arial"/>
                <a:cs typeface="Arial"/>
              </a:defRPr>
            </a:lvl1pPr>
          </a:lstStyle>
          <a:p>
            <a:r>
              <a:rPr lang="en-US" dirty="0" smtClean="0"/>
              <a:t>This is a content and graphic slide. Your copy goes here and your graphic goes to the right.</a:t>
            </a:r>
            <a:br>
              <a:rPr lang="en-US" dirty="0" smtClean="0"/>
            </a:br>
            <a:r>
              <a:rPr lang="en-US" dirty="0" smtClean="0"/>
              <a:t/>
            </a:r>
            <a:br>
              <a:rPr lang="en-US" dirty="0" smtClean="0"/>
            </a:br>
            <a:r>
              <a:rPr lang="en-US" dirty="0" smtClean="0"/>
              <a:t>Ipsum dolor sit amet.</a:t>
            </a:r>
            <a:endParaRPr lang="en-US" dirty="0"/>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19636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5309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cxnSp>
        <p:nvCxnSpPr>
          <p:cNvPr id="9"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614151" y="2651938"/>
            <a:ext cx="9117224" cy="553998"/>
          </a:xfrm>
        </p:spPr>
        <p:txBody>
          <a:bodyPr lIns="0" tIns="0" rIns="0" bIns="0" anchor="b" anchorCtr="0">
            <a:noAutofit/>
          </a:bodyPr>
          <a:lstStyle>
            <a:lvl1pPr>
              <a:defRPr sz="2800" b="1"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14151" y="3206318"/>
            <a:ext cx="9117224"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614151" y="3505200"/>
            <a:ext cx="7069519" cy="4910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pic>
        <p:nvPicPr>
          <p:cNvPr id="13" name="Picture 12"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lvl1pPr marL="0" indent="0">
              <a:buFont typeface="Wingdings" charset="2"/>
              <a:buNone/>
              <a:defRPr>
                <a:latin typeface="Arial"/>
                <a:cs typeface="Arial"/>
              </a:defRPr>
            </a:lvl1pPr>
            <a:lvl2pPr marL="228600" indent="-228600">
              <a:buFont typeface="Wingdings" charset="2"/>
              <a:buChar char="§"/>
              <a:defRPr>
                <a:latin typeface="Arial"/>
                <a:cs typeface="Arial"/>
              </a:defRPr>
            </a:lvl2pPr>
            <a:lvl3pPr marL="457200" indent="-228600">
              <a:buFont typeface="Wingdings" charset="2"/>
              <a:buChar char="§"/>
              <a:defRPr>
                <a:latin typeface="Arial"/>
                <a:cs typeface="Arial"/>
              </a:defRPr>
            </a:lvl3pPr>
            <a:lvl4pPr marL="685800" indent="-228600">
              <a:buFont typeface="Wingdings" charset="2"/>
              <a:buChar char="§"/>
              <a:defRPr>
                <a:latin typeface="Arial"/>
                <a:cs typeface="Arial"/>
              </a:defRPr>
            </a:lvl4pPr>
            <a:lvl5pPr marL="914400" indent="-228600">
              <a:buFont typeface="Wingdings" charset="2"/>
              <a:buChar char="§"/>
              <a:defRPr>
                <a:latin typeface="Arial"/>
                <a:cs typeface="Arial"/>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580217" y="2972061"/>
            <a:ext cx="3657600" cy="521938"/>
          </a:xfrm>
        </p:spPr>
        <p:txBody>
          <a:bodyPr lIns="0" tIns="0" rIns="0" bIns="0" anchor="b">
            <a:noAutofit/>
          </a:bodyPr>
          <a:lstStyle>
            <a:lvl1pPr>
              <a:lnSpc>
                <a:spcPct val="90000"/>
              </a:lnSpc>
              <a:defRPr sz="2800" baseline="0">
                <a:solidFill>
                  <a:schemeClr val="tx1"/>
                </a:solidFill>
                <a:latin typeface="Arial"/>
                <a:cs typeface="Arial"/>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0714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a:t>
            </a:r>
            <a:r>
              <a:rPr lang="en-US" dirty="0" err="1" smtClean="0"/>
              <a:t>sed</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8817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74004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8552"/>
            <a:ext cx="10972800" cy="4999531"/>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1450" indent="-171450">
              <a:buClr>
                <a:schemeClr val="accent5"/>
              </a:buClr>
              <a:buFont typeface="Wingdings" charset="2"/>
              <a:buChar char="§"/>
              <a:defRPr sz="1400">
                <a:latin typeface="Arial"/>
                <a:cs typeface="Arial"/>
              </a:defRPr>
            </a:lvl2pPr>
            <a:lvl3pPr marL="342900" indent="-171450">
              <a:buClr>
                <a:schemeClr val="accent5"/>
              </a:buClr>
              <a:buFont typeface="Wingdings" charset="2"/>
              <a:buChar char="§"/>
              <a:defRPr sz="1400">
                <a:latin typeface="Arial"/>
                <a:cs typeface="Arial"/>
              </a:defRPr>
            </a:lvl3pPr>
            <a:lvl4pPr marL="514350" indent="-171450">
              <a:buClr>
                <a:schemeClr val="accent5"/>
              </a:buClr>
              <a:buFont typeface="Wingdings" charset="2"/>
              <a:buChar char="§"/>
              <a:defRPr sz="1200">
                <a:latin typeface="Arial"/>
                <a:cs typeface="Arial"/>
              </a:defRPr>
            </a:lvl4pPr>
            <a:lvl5pPr marL="685800" indent="-171450">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p:txBody>
      </p:sp>
      <p:sp>
        <p:nvSpPr>
          <p:cNvPr id="4" name="Title Placeholder 1"/>
          <p:cNvSpPr>
            <a:spLocks noGrp="1"/>
          </p:cNvSpPr>
          <p:nvPr>
            <p:ph type="title" hasCustomPrompt="1"/>
          </p:nvPr>
        </p:nvSpPr>
        <p:spPr>
          <a:xfrm>
            <a:off x="57260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975334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6755"/>
            <a:ext cx="5486400" cy="5008457"/>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66729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144596" y="1172971"/>
            <a:ext cx="5486400" cy="4972241"/>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210708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451046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io">
    <p:spTree>
      <p:nvGrpSpPr>
        <p:cNvPr id="1" name=""/>
        <p:cNvGrpSpPr/>
        <p:nvPr/>
      </p:nvGrpSpPr>
      <p:grpSpPr>
        <a:xfrm>
          <a:off x="0" y="0"/>
          <a:ext cx="0" cy="0"/>
          <a:chOff x="0" y="0"/>
          <a:chExt cx="0" cy="0"/>
        </a:xfrm>
      </p:grpSpPr>
      <p:sp>
        <p:nvSpPr>
          <p:cNvPr id="10" name="Rectangle 2"/>
          <p:cNvSpPr>
            <a:spLocks noChangeArrowheads="1"/>
          </p:cNvSpPr>
          <p:nvPr userDrawn="1"/>
        </p:nvSpPr>
        <p:spPr bwMode="auto">
          <a:xfrm>
            <a:off x="591356" y="3797619"/>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solidFill>
                  <a:schemeClr val="tx2"/>
                </a:solidFill>
                <a:latin typeface="Arial"/>
                <a:cs typeface="Arial"/>
              </a:rPr>
              <a:t>Appropriate Experience:</a:t>
            </a:r>
          </a:p>
        </p:txBody>
      </p:sp>
      <p:sp>
        <p:nvSpPr>
          <p:cNvPr id="14" name="Text Placeholder 13"/>
          <p:cNvSpPr>
            <a:spLocks noGrp="1"/>
          </p:cNvSpPr>
          <p:nvPr>
            <p:ph type="body" sz="quarter" idx="11"/>
          </p:nvPr>
        </p:nvSpPr>
        <p:spPr>
          <a:xfrm>
            <a:off x="591972" y="1088725"/>
            <a:ext cx="8002587" cy="334962"/>
          </a:xfrm>
        </p:spPr>
        <p:txBody>
          <a:bodyPr/>
          <a:lstStyle>
            <a:lvl1pPr>
              <a:defRPr sz="1600" b="1"/>
            </a:lvl1pPr>
          </a:lstStyle>
          <a:p>
            <a:pPr lvl="0"/>
            <a:r>
              <a:rPr lang="en-US" dirty="0" smtClean="0"/>
              <a:t>Click to edit Master text styles</a:t>
            </a:r>
          </a:p>
        </p:txBody>
      </p:sp>
      <p:sp>
        <p:nvSpPr>
          <p:cNvPr id="15" name="Text Placeholder 13"/>
          <p:cNvSpPr>
            <a:spLocks noGrp="1"/>
          </p:cNvSpPr>
          <p:nvPr>
            <p:ph type="body" sz="quarter" idx="12"/>
          </p:nvPr>
        </p:nvSpPr>
        <p:spPr>
          <a:xfrm>
            <a:off x="591972"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16" name="Text Placeholder 13"/>
          <p:cNvSpPr>
            <a:spLocks noGrp="1"/>
          </p:cNvSpPr>
          <p:nvPr>
            <p:ph type="body" sz="quarter" idx="13"/>
          </p:nvPr>
        </p:nvSpPr>
        <p:spPr>
          <a:xfrm>
            <a:off x="591972" y="1788811"/>
            <a:ext cx="8002587" cy="1908176"/>
          </a:xfrm>
        </p:spPr>
        <p:txBody>
          <a:bodyPr/>
          <a:lstStyle>
            <a:lvl1pPr>
              <a:defRPr sz="1200" i="0">
                <a:solidFill>
                  <a:schemeClr val="accent5"/>
                </a:solidFill>
              </a:defRPr>
            </a:lvl1pPr>
          </a:lstStyle>
          <a:p>
            <a:pPr lvl="0"/>
            <a:r>
              <a:rPr lang="en-US" dirty="0" smtClean="0"/>
              <a:t>Click to edit Master text styles</a:t>
            </a:r>
          </a:p>
        </p:txBody>
      </p:sp>
      <p:sp>
        <p:nvSpPr>
          <p:cNvPr id="17" name="Text Placeholder 13"/>
          <p:cNvSpPr>
            <a:spLocks noGrp="1"/>
          </p:cNvSpPr>
          <p:nvPr>
            <p:ph type="body" sz="quarter" idx="14"/>
          </p:nvPr>
        </p:nvSpPr>
        <p:spPr>
          <a:xfrm>
            <a:off x="591972" y="4175139"/>
            <a:ext cx="10972184" cy="1988985"/>
          </a:xfrm>
        </p:spPr>
        <p:txBody>
          <a:bodyPr numCol="3"/>
          <a:lstStyle>
            <a:lvl1pPr marL="265176" indent="-171450">
              <a:buClr>
                <a:schemeClr val="accent2"/>
              </a:buClr>
              <a:buSzPct val="125000"/>
              <a:buFont typeface="Wingdings" charset="2"/>
              <a:buChar char="§"/>
              <a:defRPr sz="1000" i="0">
                <a:solidFill>
                  <a:srgbClr val="666666"/>
                </a:solidFill>
              </a:defRPr>
            </a:lvl1pPr>
          </a:lstStyle>
          <a:p>
            <a:pPr lvl="0"/>
            <a:r>
              <a:rPr lang="en-US" dirty="0" smtClean="0"/>
              <a:t>Click to edit Master text styles</a:t>
            </a:r>
          </a:p>
        </p:txBody>
      </p:sp>
      <p:sp>
        <p:nvSpPr>
          <p:cNvPr id="11"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lvl1pPr>
              <a:defRPr baseline="0"/>
            </a:lvl1pPr>
          </a:lstStyle>
          <a:p>
            <a:r>
              <a:rPr lang="en-US" dirty="0" smtClean="0"/>
              <a:t>PROFILE | EXPERIENCE</a:t>
            </a:r>
            <a:endParaRPr lang="en-US" dirty="0"/>
          </a:p>
        </p:txBody>
      </p: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0848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ase study">
    <p:spTree>
      <p:nvGrpSpPr>
        <p:cNvPr id="1" name=""/>
        <p:cNvGrpSpPr/>
        <p:nvPr/>
      </p:nvGrpSpPr>
      <p:grpSpPr>
        <a:xfrm>
          <a:off x="0" y="0"/>
          <a:ext cx="0" cy="0"/>
          <a:chOff x="0" y="0"/>
          <a:chExt cx="0" cy="0"/>
        </a:xfrm>
      </p:grpSpPr>
      <p:sp>
        <p:nvSpPr>
          <p:cNvPr id="5" name="Rectangle 4"/>
          <p:cNvSpPr/>
          <p:nvPr userDrawn="1"/>
        </p:nvSpPr>
        <p:spPr>
          <a:xfrm>
            <a:off x="604997" y="1352318"/>
            <a:ext cx="2849034" cy="279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Arial"/>
            </a:endParaRPr>
          </a:p>
        </p:txBody>
      </p:sp>
      <p:sp>
        <p:nvSpPr>
          <p:cNvPr id="31" name="Rectangle 30"/>
          <p:cNvSpPr/>
          <p:nvPr userDrawn="1"/>
        </p:nvSpPr>
        <p:spPr>
          <a:xfrm>
            <a:off x="604997" y="1631718"/>
            <a:ext cx="2849034" cy="436880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Arial"/>
            </a:endParaRPr>
          </a:p>
        </p:txBody>
      </p:sp>
      <p:sp>
        <p:nvSpPr>
          <p:cNvPr id="10" name="Rectangle 2"/>
          <p:cNvSpPr>
            <a:spLocks noChangeArrowheads="1"/>
          </p:cNvSpPr>
          <p:nvPr userDrawn="1"/>
        </p:nvSpPr>
        <p:spPr bwMode="auto">
          <a:xfrm>
            <a:off x="715236" y="1334856"/>
            <a:ext cx="22508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bg2"/>
                </a:solidFill>
                <a:latin typeface="Arial"/>
                <a:cs typeface="Arial"/>
              </a:rPr>
              <a:t>RESULTS</a:t>
            </a:r>
            <a:endParaRPr lang="en-US" sz="1200" b="1" dirty="0">
              <a:solidFill>
                <a:schemeClr val="bg2"/>
              </a:solidFill>
              <a:latin typeface="Arial"/>
              <a:cs typeface="Arial"/>
            </a:endParaRPr>
          </a:p>
        </p:txBody>
      </p:sp>
      <p:sp>
        <p:nvSpPr>
          <p:cNvPr id="14" name="Text Placeholder 13"/>
          <p:cNvSpPr>
            <a:spLocks noGrp="1"/>
          </p:cNvSpPr>
          <p:nvPr>
            <p:ph type="body" sz="quarter" idx="11"/>
          </p:nvPr>
        </p:nvSpPr>
        <p:spPr>
          <a:xfrm>
            <a:off x="3679210" y="1017356"/>
            <a:ext cx="8002587" cy="334962"/>
          </a:xfrm>
        </p:spPr>
        <p:txBody>
          <a:bodyPr/>
          <a:lstStyle>
            <a:lvl1pPr>
              <a:defRPr sz="1600" b="1"/>
            </a:lvl1pPr>
          </a:lstStyle>
          <a:p>
            <a:pPr lvl="0"/>
            <a:r>
              <a:rPr lang="en-US" dirty="0" smtClean="0"/>
              <a:t>Click to edit Master text styles</a:t>
            </a:r>
          </a:p>
        </p:txBody>
      </p:sp>
      <p:sp>
        <p:nvSpPr>
          <p:cNvPr id="16" name="Text Placeholder 13"/>
          <p:cNvSpPr>
            <a:spLocks noGrp="1"/>
          </p:cNvSpPr>
          <p:nvPr>
            <p:ph type="body" sz="quarter" idx="13"/>
          </p:nvPr>
        </p:nvSpPr>
        <p:spPr>
          <a:xfrm>
            <a:off x="3680488" y="1352318"/>
            <a:ext cx="7950507" cy="1130300"/>
          </a:xfrm>
        </p:spPr>
        <p:txBody>
          <a:bodyPr/>
          <a:lstStyle>
            <a:lvl1pPr>
              <a:defRPr sz="1200" i="0">
                <a:solidFill>
                  <a:schemeClr val="accent5"/>
                </a:solidFill>
              </a:defRPr>
            </a:lvl1pPr>
          </a:lstStyle>
          <a:p>
            <a:pPr lvl="0"/>
            <a:r>
              <a:rPr lang="en-US" dirty="0" smtClean="0"/>
              <a:t>Click to edit Master text styles</a:t>
            </a:r>
          </a:p>
        </p:txBody>
      </p:sp>
      <p:sp>
        <p:nvSpPr>
          <p:cNvPr id="17" name="Text Placeholder 13"/>
          <p:cNvSpPr>
            <a:spLocks noGrp="1"/>
          </p:cNvSpPr>
          <p:nvPr>
            <p:ph type="body" sz="quarter" idx="14" hasCustomPrompt="1"/>
          </p:nvPr>
        </p:nvSpPr>
        <p:spPr>
          <a:xfrm>
            <a:off x="742841" y="1733318"/>
            <a:ext cx="2540000" cy="4114800"/>
          </a:xfrm>
        </p:spPr>
        <p:txBody>
          <a:bodyPr numCol="1"/>
          <a:lstStyle>
            <a:lvl1pPr marL="173736" indent="-171450">
              <a:buClr>
                <a:schemeClr val="accent2"/>
              </a:buClr>
              <a:buSzPct val="125000"/>
              <a:buFont typeface="Wingdings" charset="2"/>
              <a:buChar char="§"/>
              <a:defRPr sz="1000" i="0" baseline="0">
                <a:solidFill>
                  <a:schemeClr val="accent3">
                    <a:lumMod val="25000"/>
                  </a:schemeClr>
                </a:solidFill>
              </a:defRPr>
            </a:lvl1pPr>
          </a:lstStyle>
          <a:p>
            <a:pPr lvl="0"/>
            <a:r>
              <a:rPr lang="en-US" dirty="0" smtClean="0"/>
              <a:t>Bullet 1</a:t>
            </a:r>
          </a:p>
        </p:txBody>
      </p:sp>
      <p:sp>
        <p:nvSpPr>
          <p:cNvPr id="18" name="Text Placeholder 13"/>
          <p:cNvSpPr>
            <a:spLocks noGrp="1"/>
          </p:cNvSpPr>
          <p:nvPr>
            <p:ph type="body" sz="quarter" idx="15"/>
          </p:nvPr>
        </p:nvSpPr>
        <p:spPr>
          <a:xfrm>
            <a:off x="3680489" y="405072"/>
            <a:ext cx="7950508" cy="334962"/>
          </a:xfrm>
        </p:spPr>
        <p:txBody>
          <a:bodyPr/>
          <a:lstStyle>
            <a:lvl1pPr>
              <a:defRPr sz="2000" b="1"/>
            </a:lvl1pPr>
          </a:lstStyle>
          <a:p>
            <a:pPr lvl="0"/>
            <a:r>
              <a:rPr lang="en-US" dirty="0" smtClean="0"/>
              <a:t>Click to edit Master text styles</a:t>
            </a:r>
          </a:p>
        </p:txBody>
      </p:sp>
      <p:sp>
        <p:nvSpPr>
          <p:cNvPr id="19" name="Rectangle 2"/>
          <p:cNvSpPr>
            <a:spLocks noChangeArrowheads="1"/>
          </p:cNvSpPr>
          <p:nvPr userDrawn="1"/>
        </p:nvSpPr>
        <p:spPr bwMode="auto">
          <a:xfrm>
            <a:off x="3680489" y="2596918"/>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CONTEXT</a:t>
            </a:r>
            <a:endParaRPr lang="en-US" sz="1200" b="1" dirty="0">
              <a:solidFill>
                <a:schemeClr val="tx2"/>
              </a:solidFill>
              <a:latin typeface="Arial"/>
              <a:cs typeface="Arial"/>
            </a:endParaRPr>
          </a:p>
        </p:txBody>
      </p:sp>
      <p:sp>
        <p:nvSpPr>
          <p:cNvPr id="21" name="Rectangle 2"/>
          <p:cNvSpPr>
            <a:spLocks noChangeArrowheads="1"/>
          </p:cNvSpPr>
          <p:nvPr userDrawn="1"/>
        </p:nvSpPr>
        <p:spPr bwMode="auto">
          <a:xfrm>
            <a:off x="6398289" y="261914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OBJECTIVES</a:t>
            </a:r>
            <a:endParaRPr lang="en-US" sz="1200" b="1" dirty="0">
              <a:solidFill>
                <a:schemeClr val="tx2"/>
              </a:solidFill>
              <a:latin typeface="Arial"/>
              <a:cs typeface="Arial"/>
            </a:endParaRPr>
          </a:p>
        </p:txBody>
      </p:sp>
      <p:sp>
        <p:nvSpPr>
          <p:cNvPr id="23" name="Rectangle 2"/>
          <p:cNvSpPr>
            <a:spLocks noChangeArrowheads="1"/>
          </p:cNvSpPr>
          <p:nvPr userDrawn="1"/>
        </p:nvSpPr>
        <p:spPr bwMode="auto">
          <a:xfrm>
            <a:off x="9090997" y="262549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smtClean="0">
                <a:solidFill>
                  <a:schemeClr val="tx2"/>
                </a:solidFill>
                <a:latin typeface="Arial"/>
                <a:cs typeface="Arial"/>
              </a:rPr>
              <a:t>SOLUTION</a:t>
            </a:r>
            <a:endParaRPr lang="en-US" sz="1200" b="1" dirty="0">
              <a:solidFill>
                <a:schemeClr val="tx2"/>
              </a:solidFill>
              <a:latin typeface="Arial"/>
              <a:cs typeface="Arial"/>
            </a:endParaRPr>
          </a:p>
        </p:txBody>
      </p:sp>
      <p:sp>
        <p:nvSpPr>
          <p:cNvPr id="28" name="Text Placeholder 13"/>
          <p:cNvSpPr>
            <a:spLocks noGrp="1"/>
          </p:cNvSpPr>
          <p:nvPr>
            <p:ph type="body" sz="quarter" idx="16"/>
          </p:nvPr>
        </p:nvSpPr>
        <p:spPr>
          <a:xfrm>
            <a:off x="3680489"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a:p>
            <a:pPr lvl="0"/>
            <a:endParaRPr lang="en-US" dirty="0" smtClean="0"/>
          </a:p>
        </p:txBody>
      </p:sp>
      <p:sp>
        <p:nvSpPr>
          <p:cNvPr id="2" name="TextBox 1"/>
          <p:cNvSpPr txBox="1"/>
          <p:nvPr userDrawn="1"/>
        </p:nvSpPr>
        <p:spPr>
          <a:xfrm>
            <a:off x="553709" y="323496"/>
            <a:ext cx="2321148" cy="523220"/>
          </a:xfrm>
          <a:prstGeom prst="rect">
            <a:avLst/>
          </a:prstGeom>
          <a:noFill/>
        </p:spPr>
        <p:txBody>
          <a:bodyPr wrap="none" lIns="0" rIns="0" rtlCol="0">
            <a:spAutoFit/>
          </a:bodyPr>
          <a:lstStyle/>
          <a:p>
            <a:r>
              <a:rPr lang="en-US" sz="2800" b="1" dirty="0" smtClean="0">
                <a:latin typeface="Arial"/>
              </a:rPr>
              <a:t>CASE STUDY</a:t>
            </a:r>
            <a:endParaRPr lang="en-US" sz="2800" b="1" dirty="0">
              <a:latin typeface="Arial"/>
            </a:endParaRPr>
          </a:p>
        </p:txBody>
      </p:sp>
      <p:sp>
        <p:nvSpPr>
          <p:cNvPr id="22" name="Text Placeholder 13"/>
          <p:cNvSpPr>
            <a:spLocks noGrp="1"/>
          </p:cNvSpPr>
          <p:nvPr>
            <p:ph type="body" sz="quarter" idx="17"/>
          </p:nvPr>
        </p:nvSpPr>
        <p:spPr>
          <a:xfrm>
            <a:off x="6386308"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p:txBody>
      </p:sp>
      <p:sp>
        <p:nvSpPr>
          <p:cNvPr id="24" name="Text Placeholder 13"/>
          <p:cNvSpPr>
            <a:spLocks noGrp="1"/>
          </p:cNvSpPr>
          <p:nvPr>
            <p:ph type="body" sz="quarter" idx="18"/>
          </p:nvPr>
        </p:nvSpPr>
        <p:spPr>
          <a:xfrm>
            <a:off x="9090997"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smtClean="0"/>
          </a:p>
        </p:txBody>
      </p:sp>
      <p:sp>
        <p:nvSpPr>
          <p:cNvPr id="2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456488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91356" y="376382"/>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591356" y="1028700"/>
            <a:ext cx="109728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1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844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ue Cover Option 1">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chemeClr val="bg1"/>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603109" y="3514126"/>
            <a:ext cx="7808976" cy="499533"/>
          </a:xfrm>
        </p:spPr>
        <p:txBody>
          <a:bodyPr lIns="0" tIns="0" rIns="0" bIns="0">
            <a:noAutofit/>
          </a:bodyPr>
          <a:lstStyle>
            <a:lvl1pPr marL="0" indent="0">
              <a:buNone/>
              <a:defRPr sz="3200">
                <a:ln>
                  <a:solidFill>
                    <a:schemeClr val="bg1">
                      <a:alpha val="50000"/>
                    </a:schemeClr>
                  </a:solidFill>
                </a:ln>
                <a:solidFill>
                  <a:schemeClr val="tx2">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3117606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165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a:t>
            </a:r>
            <a:endParaRPr lang="en-US" dirty="0"/>
          </a:p>
        </p:txBody>
      </p:sp>
      <p:sp>
        <p:nvSpPr>
          <p:cNvPr id="11" name="Title 1"/>
          <p:cNvSpPr>
            <a:spLocks noGrp="1"/>
          </p:cNvSpPr>
          <p:nvPr>
            <p:ph type="title" hasCustomPrompt="1"/>
          </p:nvPr>
        </p:nvSpPr>
        <p:spPr>
          <a:xfrm>
            <a:off x="591356" y="378945"/>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17836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09384"/>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552319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028699"/>
            <a:ext cx="54864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14"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829738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473198"/>
            <a:ext cx="5486400" cy="4672015"/>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a:t>
            </a:r>
            <a:r>
              <a:rPr lang="en-US" dirty="0" err="1" smtClean="0"/>
              <a:t>Lorem</a:t>
            </a:r>
            <a:endParaRPr lang="en-US" dirty="0" smtClean="0"/>
          </a:p>
        </p:txBody>
      </p:sp>
      <p:sp>
        <p:nvSpPr>
          <p:cNvPr id="14" name="Title 1"/>
          <p:cNvSpPr>
            <a:spLocks noGrp="1"/>
          </p:cNvSpPr>
          <p:nvPr>
            <p:ph type="title" hasCustomPrompt="1"/>
          </p:nvPr>
        </p:nvSpPr>
        <p:spPr>
          <a:xfrm>
            <a:off x="591356" y="381000"/>
            <a:ext cx="5486400" cy="929664"/>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 two lines. Graphic Right.</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696373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6144596" y="1043939"/>
            <a:ext cx="5486400" cy="510127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a:t>
            </a:r>
          </a:p>
        </p:txBody>
      </p:sp>
      <p:sp>
        <p:nvSpPr>
          <p:cNvPr id="10"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024012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sentence case</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949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591356" y="1485899"/>
            <a:ext cx="10972800" cy="46593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3158603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591356" y="1485900"/>
            <a:ext cx="10972800" cy="4652184"/>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a:t>
            </a:r>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3026404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591356" y="1485900"/>
            <a:ext cx="10972800" cy="4663324"/>
          </a:xfrm>
        </p:spPr>
        <p:txBody>
          <a:bodyPr numCol="3"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smtClean="0"/>
              <a:t>dolore</a:t>
            </a:r>
            <a:r>
              <a:rPr lang="en-US" dirty="0" smtClean="0"/>
              <a:t> magna</a:t>
            </a:r>
          </a:p>
          <a:p>
            <a:pPr lvl="0"/>
            <a:endParaRPr lang="en-US" dirty="0" smtClean="0"/>
          </a:p>
          <a:p>
            <a:pPr lvl="0"/>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715437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tx1"/>
                </a:solidFill>
                <a:latin typeface="Arial"/>
                <a:cs typeface="Arial"/>
              </a:defRPr>
            </a:lvl1pPr>
          </a:lstStyle>
          <a:p>
            <a:r>
              <a:rPr lang="en-US" dirty="0" smtClean="0"/>
              <a:t>THANK YOU</a:t>
            </a:r>
            <a:endParaRPr lang="en-US" dirty="0"/>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ue Cover Option 2">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603108" y="3505200"/>
            <a:ext cx="7069519" cy="592667"/>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3"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28342520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ack Cover - BLUE">
    <p:bg>
      <p:bgPr>
        <a:solidFill>
          <a:srgbClr val="0D65AE"/>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smtClean="0"/>
              <a:t>THANK YOU</a:t>
            </a:r>
            <a:endParaRPr lang="en-US" dirty="0"/>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3670368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ack Cover - BLACK">
    <p:bg>
      <p:bgPr>
        <a:solidFill>
          <a:schemeClr val="accent6"/>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smtClean="0"/>
              <a:t>THANK YOU</a:t>
            </a:r>
            <a:endParaRPr lang="en-US" dirty="0"/>
          </a:p>
        </p:txBody>
      </p:sp>
      <p:pic>
        <p:nvPicPr>
          <p:cNvPr id="5" name="Picture 4"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4242046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ck Cover Option 2">
    <p:bg>
      <p:bgPr>
        <a:solidFill>
          <a:schemeClr val="tx1"/>
        </a:solidFill>
        <a:effectLst/>
      </p:bgPr>
    </p:bg>
    <p:spTree>
      <p:nvGrpSpPr>
        <p:cNvPr id="1" name=""/>
        <p:cNvGrpSpPr/>
        <p:nvPr/>
      </p:nvGrpSpPr>
      <p:grpSpPr>
        <a:xfrm>
          <a:off x="0" y="0"/>
          <a:ext cx="0" cy="0"/>
          <a:chOff x="0" y="0"/>
          <a:chExt cx="0" cy="0"/>
        </a:xfrm>
      </p:grpSpPr>
      <p:cxnSp>
        <p:nvCxnSpPr>
          <p:cNvPr id="9"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614151" y="2651938"/>
            <a:ext cx="9117224" cy="553998"/>
          </a:xfrm>
        </p:spPr>
        <p:txBody>
          <a:bodyPr lIns="0" tIns="0" rIns="0" bIns="0" anchor="b" anchorCtr="0">
            <a:noAutofit/>
          </a:bodyPr>
          <a:lstStyle>
            <a:lvl1pPr>
              <a:defRPr sz="2800" b="1" i="0">
                <a:solidFill>
                  <a:srgbClr val="FFFFFF"/>
                </a:solidFill>
                <a:latin typeface="Arial"/>
                <a:cs typeface="Arial"/>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614151" y="3206318"/>
            <a:ext cx="9117224"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614151" y="3505200"/>
            <a:ext cx="7069519" cy="4910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pic>
        <p:nvPicPr>
          <p:cNvPr id="13" name="Picture 12"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478704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smtClean="0"/>
              <a:t>Agenda Item 1</a:t>
            </a:r>
          </a:p>
          <a:p>
            <a:pPr lvl="1"/>
            <a:r>
              <a:rPr lang="en-US" dirty="0" smtClean="0"/>
              <a:t>Agenda Item 1a</a:t>
            </a:r>
          </a:p>
          <a:p>
            <a:pPr lvl="3"/>
            <a:r>
              <a:rPr lang="en-US" dirty="0" smtClean="0"/>
              <a:t>1a1</a:t>
            </a:r>
          </a:p>
          <a:p>
            <a:pPr lvl="1"/>
            <a:r>
              <a:rPr lang="en-US" dirty="0" smtClean="0"/>
              <a:t>Agenda Item 1b</a:t>
            </a:r>
          </a:p>
          <a:p>
            <a:r>
              <a:rPr lang="en-US" dirty="0" smtClean="0"/>
              <a:t>Agenda Item 2</a:t>
            </a:r>
          </a:p>
          <a:p>
            <a:pPr lvl="1"/>
            <a:r>
              <a:rPr lang="en-US" dirty="0" smtClean="0"/>
              <a:t>Agenda Item 2a</a:t>
            </a:r>
          </a:p>
          <a:p>
            <a:pPr lvl="1"/>
            <a:r>
              <a:rPr lang="en-US" dirty="0" smtClean="0"/>
              <a:t>Agenda Item 2b</a:t>
            </a:r>
          </a:p>
          <a:p>
            <a:r>
              <a:rPr lang="en-US" dirty="0" smtClean="0"/>
              <a:t>Agenda Item 3</a:t>
            </a:r>
          </a:p>
          <a:p>
            <a:pPr lvl="1"/>
            <a:r>
              <a:rPr lang="en-US" dirty="0" smtClean="0"/>
              <a:t>Agenda Item 3a</a:t>
            </a:r>
          </a:p>
          <a:p>
            <a:pPr lvl="1"/>
            <a:r>
              <a:rPr lang="en-US" dirty="0" smtClean="0"/>
              <a:t>Agenda Item 3b</a:t>
            </a:r>
          </a:p>
          <a:p>
            <a:pPr lvl="1"/>
            <a:r>
              <a:rPr lang="en-US" dirty="0" smtClean="0"/>
              <a:t>Agenda Item 3c</a:t>
            </a:r>
          </a:p>
          <a:p>
            <a:r>
              <a:rPr lang="en-US" dirty="0" smtClean="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smtClean="0"/>
              <a:t>PRESENTATION AGENDA</a:t>
            </a:r>
            <a:endParaRPr lang="en-US" dirty="0"/>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57459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41137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a:t>
            </a:r>
            <a:r>
              <a:rPr lang="en-US" dirty="0" err="1" smtClean="0"/>
              <a:t>sed</a:t>
            </a:r>
            <a:endParaRPr lang="en-US" dirty="0" smtClean="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1894530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smtClean="0"/>
              <a:t>volutpat</a:t>
            </a:r>
            <a:r>
              <a:rPr lang="en-US" dirty="0" smtClean="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5923817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Black Divider">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4776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rgbClr val="0D65AE"/>
                </a:solidFill>
                <a:latin typeface="Arial"/>
                <a:cs typeface="Arial"/>
              </a:defRPr>
            </a:lvl1pPr>
          </a:lstStyle>
          <a:p>
            <a:r>
              <a:rPr lang="en-US" dirty="0" smtClean="0"/>
              <a:t>TITLE OF THE PRESENTATION</a:t>
            </a:r>
            <a:br>
              <a:rPr lang="en-US" dirty="0" smtClean="0"/>
            </a:br>
            <a:r>
              <a:rPr lang="en-US" dirty="0" smtClean="0"/>
              <a:t>TWO LINES MAX AND NO SUBTITLE.</a:t>
            </a:r>
            <a:endParaRPr lang="en-US" dirty="0"/>
          </a:p>
        </p:txBody>
      </p:sp>
      <p:sp>
        <p:nvSpPr>
          <p:cNvPr id="15" name="Text Placeholder 14"/>
          <p:cNvSpPr>
            <a:spLocks noGrp="1"/>
          </p:cNvSpPr>
          <p:nvPr>
            <p:ph type="body" sz="quarter" idx="10" hasCustomPrompt="1"/>
          </p:nvPr>
        </p:nvSpPr>
        <p:spPr>
          <a:xfrm>
            <a:off x="603109" y="3502684"/>
            <a:ext cx="7808976" cy="533400"/>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246214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ck Cover Option 2">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0D65AE"/>
                </a:solidFill>
                <a:latin typeface="Arial"/>
                <a:cs typeface="Arial"/>
              </a:defRPr>
            </a:lvl1pPr>
          </a:lstStyle>
          <a:p>
            <a:r>
              <a:rPr lang="en-US" dirty="0" smtClean="0"/>
              <a:t>TITLE OF THE PRESENTATION</a:t>
            </a:r>
            <a:endParaRPr lang="en-US" dirty="0"/>
          </a:p>
        </p:txBody>
      </p:sp>
      <p:sp>
        <p:nvSpPr>
          <p:cNvPr id="14"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5" name="Text Placeholder 14"/>
          <p:cNvSpPr>
            <a:spLocks noGrp="1"/>
          </p:cNvSpPr>
          <p:nvPr>
            <p:ph type="body" sz="quarter" idx="10" hasCustomPrompt="1"/>
          </p:nvPr>
        </p:nvSpPr>
        <p:spPr>
          <a:xfrm>
            <a:off x="603108" y="3505200"/>
            <a:ext cx="7069519" cy="524933"/>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pic>
        <p:nvPicPr>
          <p:cNvPr id="9" name="Picture 8"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0"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304906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Divider - with subtitle">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9"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ck Divider">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684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Divider - with Subtitle">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7" name="Straight Connector 3"/>
          <p:cNvCxnSpPr>
            <a:cxnSpLocks noChangeShapeType="1"/>
          </p:cNvCxnSpPr>
          <p:nvPr userDrawn="1"/>
        </p:nvCxnSpPr>
        <p:spPr bwMode="auto">
          <a:xfrm>
            <a:off x="603067" y="3907367"/>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cxnSp>
        <p:nvCxnSpPr>
          <p:cNvPr id="11" name="Straight Connector 3"/>
          <p:cNvCxnSpPr>
            <a:cxnSpLocks noChangeShapeType="1"/>
          </p:cNvCxnSpPr>
          <p:nvPr userDrawn="1"/>
        </p:nvCxnSpPr>
        <p:spPr bwMode="auto">
          <a:xfrm>
            <a:off x="592024" y="39073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4934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6.emf"/><Relationship Id="rId4" Type="http://schemas.openxmlformats.org/officeDocument/2006/relationships/slideLayout" Target="../slideLayouts/slideLayout2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6.emf"/><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6.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6.emf"/><Relationship Id="rId5" Type="http://schemas.openxmlformats.org/officeDocument/2006/relationships/slideLayout" Target="../slideLayouts/slideLayout43.xml"/><Relationship Id="rId10" Type="http://schemas.openxmlformats.org/officeDocument/2006/relationships/theme" Target="../theme/theme7.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92" r:id="rId3"/>
    <p:sldLayoutId id="2147483793" r:id="rId4"/>
    <p:sldLayoutId id="2147483746" r:id="rId5"/>
    <p:sldLayoutId id="2147483794"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Arial"/>
                <a:ea typeface="+mn-ea"/>
                <a:cs typeface="Arial"/>
              </a:defRPr>
            </a:lvl1pPr>
          </a:lstStyle>
          <a:p>
            <a:pPr>
              <a:defRPr/>
            </a:pPr>
            <a:fld id="{2B05F6DD-BB08-594D-9EA6-E8748EDE0939}" type="datetimeFigureOut">
              <a:rPr lang="en-US" smtClean="0"/>
              <a:pPr>
                <a:defRPr/>
              </a:pPr>
              <a:t>1/7/2015</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Arial"/>
                <a:ea typeface="+mn-ea"/>
                <a:cs typeface="Arial"/>
              </a:defRPr>
            </a:lvl1pPr>
          </a:lstStyle>
          <a:p>
            <a:pPr>
              <a:defRPr/>
            </a:pPr>
            <a:endParaRPr lang="en-US"/>
          </a:p>
        </p:txBody>
      </p:sp>
      <p:sp>
        <p:nvSpPr>
          <p:cNvPr id="12" name="Slide Number Placeholder 5"/>
          <p:cNvSpPr>
            <a:spLocks noGrp="1"/>
          </p:cNvSpPr>
          <p:nvPr>
            <p:ph type="sldNum" sz="quarter" idx="4"/>
          </p:nvPr>
        </p:nvSpPr>
        <p:spPr>
          <a:xfrm>
            <a:off x="11396475" y="6173788"/>
            <a:ext cx="18290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98" r:id="rId2"/>
    <p:sldLayoutId id="2147483748" r:id="rId3"/>
    <p:sldLayoutId id="2147483799" r:id="rId4"/>
    <p:sldLayoutId id="2147483797" r:id="rId5"/>
    <p:sldLayoutId id="2147483800"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2" name="Picture 1" descr="SapientGM_Logo_BugRed.eps"/>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830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598301" y="1130300"/>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Arial"/>
          <a:ea typeface="+mn-ea"/>
          <a:cs typeface="Arial"/>
        </a:defRPr>
      </a:lvl1pPr>
      <a:lvl2pPr marL="228600" indent="-228600" algn="l" defTabSz="457200" rtl="0" eaLnBrk="1" latinLnBrk="0" hangingPunct="1">
        <a:spcBef>
          <a:spcPts val="0"/>
        </a:spcBef>
        <a:spcAft>
          <a:spcPts val="300"/>
        </a:spcAft>
        <a:buClr>
          <a:schemeClr val="accent5"/>
        </a:buClr>
        <a:buFont typeface="Wingdings" charset="2"/>
        <a:buChar char="§"/>
        <a:defRPr sz="1800" b="0" i="0" kern="1200">
          <a:solidFill>
            <a:schemeClr val="accent5"/>
          </a:solidFill>
          <a:latin typeface="Arial"/>
          <a:ea typeface="+mn-ea"/>
          <a:cs typeface="Arial"/>
        </a:defRPr>
      </a:lvl2pPr>
      <a:lvl3pPr marL="457200" indent="-228600" algn="l" defTabSz="457200" rtl="0" eaLnBrk="1" latinLnBrk="0" hangingPunct="1">
        <a:spcBef>
          <a:spcPts val="0"/>
        </a:spcBef>
        <a:spcAft>
          <a:spcPts val="300"/>
        </a:spcAft>
        <a:buClr>
          <a:schemeClr val="accent5"/>
        </a:buClr>
        <a:buFont typeface="Wingdings" charset="2"/>
        <a:buChar char="§"/>
        <a:defRPr sz="1600" b="0" i="0" kern="1200">
          <a:solidFill>
            <a:schemeClr val="accent5"/>
          </a:solidFill>
          <a:latin typeface="Arial"/>
          <a:ea typeface="+mn-ea"/>
          <a:cs typeface="Arial"/>
        </a:defRPr>
      </a:lvl3pPr>
      <a:lvl4pPr marL="685800" indent="-228600" algn="l" defTabSz="457200" rtl="0" eaLnBrk="1" latinLnBrk="0" hangingPunct="1">
        <a:spcBef>
          <a:spcPts val="0"/>
        </a:spcBef>
        <a:spcAft>
          <a:spcPts val="300"/>
        </a:spcAft>
        <a:buClr>
          <a:schemeClr val="accent5"/>
        </a:buClr>
        <a:buFont typeface="Wingdings" charset="2"/>
        <a:buChar char="§"/>
        <a:defRPr sz="1500" b="0" i="0" kern="1200">
          <a:solidFill>
            <a:schemeClr val="accent5"/>
          </a:solidFill>
          <a:latin typeface="Arial"/>
          <a:ea typeface="+mn-ea"/>
          <a:cs typeface="Arial"/>
        </a:defRPr>
      </a:lvl4pPr>
      <a:lvl5pPr marL="914400" indent="-228600" algn="l" defTabSz="457200" rtl="0" eaLnBrk="1" latinLnBrk="0" hangingPunct="1">
        <a:spcBef>
          <a:spcPts val="0"/>
        </a:spcBef>
        <a:spcAft>
          <a:spcPts val="300"/>
        </a:spcAft>
        <a:buClr>
          <a:schemeClr val="accent5"/>
        </a:buClr>
        <a:buFont typeface="Wingdings" charset="2"/>
        <a:buChar char="§"/>
        <a:defRPr sz="1400" b="0" i="0" kern="1200" baseline="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4"/>
          <p:cNvSpPr>
            <a:spLocks noGrp="1"/>
          </p:cNvSpPr>
          <p:nvPr>
            <p:ph type="body" idx="1"/>
          </p:nvPr>
        </p:nvSpPr>
        <p:spPr>
          <a:xfrm>
            <a:off x="587161" y="1130300"/>
            <a:ext cx="10969943" cy="501491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6"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cxnSp>
        <p:nvCxnSpPr>
          <p:cNvPr id="8" name="Straight Connector 3"/>
          <p:cNvCxnSpPr>
            <a:cxnSpLocks noChangeShapeType="1"/>
          </p:cNvCxnSpPr>
          <p:nvPr userDrawn="1"/>
        </p:nvCxnSpPr>
        <p:spPr bwMode="auto">
          <a:xfrm>
            <a:off x="593857" y="948787"/>
            <a:ext cx="462619" cy="562"/>
          </a:xfrm>
          <a:prstGeom prst="line">
            <a:avLst/>
          </a:prstGeom>
          <a:noFill/>
          <a:ln w="34925">
            <a:solidFill>
              <a:srgbClr val="0D65AE"/>
            </a:solidFill>
            <a:round/>
            <a:headEnd/>
            <a:tailEnd/>
          </a:ln>
        </p:spPr>
      </p:cxnSp>
      <p:sp>
        <p:nvSpPr>
          <p:cNvPr id="9" name="Title Placeholder 1"/>
          <p:cNvSpPr>
            <a:spLocks noGrp="1"/>
          </p:cNvSpPr>
          <p:nvPr>
            <p:ph type="title"/>
          </p:nvPr>
        </p:nvSpPr>
        <p:spPr>
          <a:xfrm>
            <a:off x="594887" y="271239"/>
            <a:ext cx="10969625" cy="566936"/>
          </a:xfrm>
          <a:prstGeom prst="rect">
            <a:avLst/>
          </a:prstGeom>
        </p:spPr>
        <p:txBody>
          <a:bodyPr vert="horz" lIns="0" tIns="45720" rIns="0" bIns="45720" rtlCol="0" anchor="b" anchorCtr="0">
            <a:normAutofit/>
          </a:bodyPr>
          <a:lstStyle/>
          <a:p>
            <a:r>
              <a:rPr lang="en-US" dirty="0" smtClean="0"/>
              <a:t>SHORT TITLE ALL CAPS</a:t>
            </a:r>
            <a:endParaRPr lang="en-US" dirty="0"/>
          </a:p>
        </p:txBody>
      </p:sp>
      <p:pic>
        <p:nvPicPr>
          <p:cNvPr id="10" name="Picture 9" descr="SapientGM_Logo_BugRed.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4" r:id="rId4"/>
    <p:sldLayoutId id="2147483775" r:id="rId5"/>
    <p:sldLayoutId id="2147483776" r:id="rId6"/>
    <p:sldLayoutId id="2147483803" r:id="rId7"/>
    <p:sldLayoutId id="2147483805" r:id="rId8"/>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tx1"/>
        </a:buClr>
        <a:buFont typeface="Wingdings" charset="2"/>
        <a:buNone/>
        <a:defRPr sz="1800" b="0" i="0" kern="1200">
          <a:solidFill>
            <a:schemeClr val="accent5"/>
          </a:solidFill>
          <a:latin typeface="Arial"/>
          <a:ea typeface="+mn-ea"/>
          <a:cs typeface="Arial"/>
        </a:defRPr>
      </a:lvl1pPr>
      <a:lvl2pPr marL="265176" indent="-171450" algn="l" defTabSz="457200" rtl="0" eaLnBrk="1" latinLnBrk="0" hangingPunct="1">
        <a:spcBef>
          <a:spcPts val="0"/>
        </a:spcBef>
        <a:spcAft>
          <a:spcPts val="800"/>
        </a:spcAft>
        <a:buClr>
          <a:schemeClr val="tx1"/>
        </a:buClr>
        <a:buFont typeface="Wingdings" charset="2"/>
        <a:buChar char="§"/>
        <a:defRPr sz="1600" b="0" i="0" kern="1200">
          <a:solidFill>
            <a:schemeClr val="accent5"/>
          </a:solidFill>
          <a:latin typeface="Arial"/>
          <a:ea typeface="+mn-ea"/>
          <a:cs typeface="Arial"/>
        </a:defRPr>
      </a:lvl2pPr>
      <a:lvl3pPr marL="438912" indent="-171450" algn="l" defTabSz="457200" rtl="0" eaLnBrk="1" latinLnBrk="0" hangingPunct="1">
        <a:spcBef>
          <a:spcPts val="0"/>
        </a:spcBef>
        <a:spcAft>
          <a:spcPts val="800"/>
        </a:spcAft>
        <a:buClr>
          <a:schemeClr val="tx1"/>
        </a:buClr>
        <a:buFont typeface="Wingdings" charset="2"/>
        <a:buChar char="§"/>
        <a:defRPr sz="1500" b="0" i="0" kern="1200">
          <a:solidFill>
            <a:schemeClr val="accent5"/>
          </a:solidFill>
          <a:latin typeface="Arial"/>
          <a:ea typeface="+mn-ea"/>
          <a:cs typeface="Arial"/>
        </a:defRPr>
      </a:lvl3pPr>
      <a:lvl4pPr marL="603504"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Arial"/>
          <a:ea typeface="+mn-ea"/>
          <a:cs typeface="Arial"/>
        </a:defRPr>
      </a:lvl4pPr>
      <a:lvl5pPr marL="777240" indent="-171450" algn="l" defTabSz="457200" rtl="0" eaLnBrk="1" latinLnBrk="0" hangingPunct="1">
        <a:spcBef>
          <a:spcPts val="0"/>
        </a:spcBef>
        <a:spcAft>
          <a:spcPts val="800"/>
        </a:spcAft>
        <a:buClr>
          <a:schemeClr val="tx1"/>
        </a:buClr>
        <a:buFont typeface="Wingdings" charset="2"/>
        <a:buChar char="§"/>
        <a:defRPr sz="13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028699"/>
            <a:ext cx="10969625" cy="511651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2"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5" r:id="rId4"/>
    <p:sldLayoutId id="2147483802" r:id="rId5"/>
    <p:sldLayoutId id="2147483786" r:id="rId6"/>
    <p:sldLayoutId id="2147483787" r:id="rId7"/>
    <p:sldLayoutId id="2147483788" r:id="rId8"/>
    <p:sldLayoutId id="2147483789" r:id="rId9"/>
    <p:sldLayoutId id="2147483790" r:id="rId10"/>
  </p:sldLayoutIdLst>
  <p:txStyles>
    <p:titleStyle>
      <a:lvl1pPr algn="l" defTabSz="457200" rtl="0" eaLnBrk="1" latinLnBrk="0" hangingPunct="1">
        <a:spcBef>
          <a:spcPct val="0"/>
        </a:spcBef>
        <a:buNone/>
        <a:defRPr sz="280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accent5"/>
        </a:buClr>
        <a:buFont typeface="Wingdings" charset="2"/>
        <a:buNone/>
        <a:defRPr sz="1800" b="0" i="0" kern="1200">
          <a:solidFill>
            <a:schemeClr val="accent5"/>
          </a:solidFill>
          <a:latin typeface="Arial"/>
          <a:ea typeface="+mn-ea"/>
          <a:cs typeface="Arial"/>
        </a:defRPr>
      </a:lvl1pPr>
      <a:lvl2pPr marL="265176" indent="-173736" algn="l" defTabSz="457200" rtl="0" eaLnBrk="1" latinLnBrk="0" hangingPunct="1">
        <a:spcBef>
          <a:spcPts val="0"/>
        </a:spcBef>
        <a:spcAft>
          <a:spcPts val="800"/>
        </a:spcAft>
        <a:buClr>
          <a:schemeClr val="accent5"/>
        </a:buClr>
        <a:buFont typeface="Wingdings" charset="2"/>
        <a:buChar char="§"/>
        <a:defRPr sz="1800" b="0" i="0" kern="1200">
          <a:solidFill>
            <a:schemeClr val="accent5"/>
          </a:solidFill>
          <a:latin typeface="Arial"/>
          <a:ea typeface="+mn-ea"/>
          <a:cs typeface="Arial"/>
        </a:defRPr>
      </a:lvl2pPr>
      <a:lvl3pPr marL="438912" indent="-174625" algn="l" defTabSz="457200" rtl="0" eaLnBrk="1" latinLnBrk="0" hangingPunct="1">
        <a:spcBef>
          <a:spcPts val="0"/>
        </a:spcBef>
        <a:spcAft>
          <a:spcPts val="800"/>
        </a:spcAft>
        <a:buClr>
          <a:schemeClr val="accent5"/>
        </a:buClr>
        <a:buFont typeface="Wingdings" charset="2"/>
        <a:buChar char="§"/>
        <a:defRPr sz="1600" b="0" i="0" kern="1200">
          <a:solidFill>
            <a:schemeClr val="accent5"/>
          </a:solidFill>
          <a:latin typeface="Arial"/>
          <a:ea typeface="+mn-ea"/>
          <a:cs typeface="Arial"/>
        </a:defRPr>
      </a:lvl3pPr>
      <a:lvl4pPr marL="603504" indent="-168275" algn="l" defTabSz="457200" rtl="0" eaLnBrk="1" latinLnBrk="0" hangingPunct="1">
        <a:spcBef>
          <a:spcPts val="0"/>
        </a:spcBef>
        <a:spcAft>
          <a:spcPts val="800"/>
        </a:spcAft>
        <a:buClr>
          <a:schemeClr val="accent5"/>
        </a:buClr>
        <a:buFont typeface="Wingdings" charset="2"/>
        <a:buChar char="§"/>
        <a:defRPr sz="1500" b="0" i="0" kern="1200">
          <a:solidFill>
            <a:schemeClr val="accent5"/>
          </a:solidFill>
          <a:latin typeface="Arial"/>
          <a:ea typeface="+mn-ea"/>
          <a:cs typeface="Arial"/>
        </a:defRPr>
      </a:lvl4pPr>
      <a:lvl5pPr marL="777240" indent="-173736" algn="l" defTabSz="457200" rtl="0" eaLnBrk="1" latinLnBrk="0" hangingPunct="1">
        <a:spcBef>
          <a:spcPts val="0"/>
        </a:spcBef>
        <a:spcAft>
          <a:spcPts val="800"/>
        </a:spcAft>
        <a:buClr>
          <a:schemeClr val="accent5"/>
        </a:buClr>
        <a:buFont typeface="Wingdings" charset="2"/>
        <a:buChar char="§"/>
        <a:defRPr sz="14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4"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2014 SAPIENT CORPORATION   |   CONFIDENTIAL</a:t>
            </a:r>
            <a:endParaRPr lang="en-US" sz="800" b="0" dirty="0">
              <a:solidFill>
                <a:schemeClr val="bg1">
                  <a:lumMod val="50000"/>
                </a:schemeClr>
              </a:solidFill>
              <a:latin typeface="SapientSansMedium"/>
              <a:cs typeface="SapientSansMedium"/>
            </a:endParaRPr>
          </a:p>
        </p:txBody>
      </p:sp>
      <p:pic>
        <p:nvPicPr>
          <p:cNvPr id="7" name="Picture 6" descr="SapientGM_Logo_BugRed.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95" r:id="rId2"/>
    <p:sldLayoutId id="2147483796" r:id="rId3"/>
    <p:sldLayoutId id="2147483806" r:id="rId4"/>
    <p:sldLayoutId id="2147483807" r:id="rId5"/>
    <p:sldLayoutId id="2147483808" r:id="rId6"/>
    <p:sldLayoutId id="2147483809" r:id="rId7"/>
    <p:sldLayoutId id="2147483810" r:id="rId8"/>
    <p:sldLayoutId id="2147483811" r:id="rId9"/>
  </p:sldLayoutIdLst>
  <p:txStyles>
    <p:titleStyle>
      <a:lvl1pPr algn="l" defTabSz="457200" rtl="0" fontAlgn="base">
        <a:spcBef>
          <a:spcPct val="0"/>
        </a:spcBef>
        <a:spcAft>
          <a:spcPct val="0"/>
        </a:spcAft>
        <a:defRPr sz="32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rgbClr val="666666"/>
          </a:solidFill>
          <a:latin typeface="Arial"/>
          <a:ea typeface="ＭＳ Ｐゴシック" charset="0"/>
          <a:cs typeface="Arial"/>
        </a:defRPr>
      </a:lvl1pPr>
      <a:lvl2pPr marL="457200" indent="-228600" algn="l" defTabSz="457200" rtl="0" fontAlgn="base">
        <a:spcBef>
          <a:spcPct val="0"/>
        </a:spcBef>
        <a:spcAft>
          <a:spcPts val="1000"/>
        </a:spcAft>
        <a:buClr>
          <a:schemeClr val="tx1"/>
        </a:buClr>
        <a:buFont typeface="Wingdings" charset="0"/>
        <a:buChar char="§"/>
        <a:defRPr sz="1600" kern="1200">
          <a:solidFill>
            <a:srgbClr val="666666"/>
          </a:solidFill>
          <a:latin typeface="Arial"/>
          <a:ea typeface="ＭＳ Ｐゴシック" charset="0"/>
          <a:cs typeface="Arial"/>
        </a:defRPr>
      </a:lvl2pPr>
      <a:lvl3pPr marL="685800" indent="-228600" algn="l" defTabSz="457200" rtl="0" fontAlgn="base">
        <a:spcBef>
          <a:spcPct val="0"/>
        </a:spcBef>
        <a:spcAft>
          <a:spcPts val="1000"/>
        </a:spcAft>
        <a:buClr>
          <a:schemeClr val="tx1"/>
        </a:buClr>
        <a:buFont typeface="Wingdings" charset="0"/>
        <a:buChar char="§"/>
        <a:defRPr sz="1500" kern="1200">
          <a:solidFill>
            <a:srgbClr val="666666"/>
          </a:solidFill>
          <a:latin typeface="Arial"/>
          <a:ea typeface="ＭＳ Ｐゴシック" charset="0"/>
          <a:cs typeface="Arial"/>
        </a:defRPr>
      </a:lvl3pPr>
      <a:lvl4pPr marL="914400" indent="-228600" algn="l" defTabSz="457200" rtl="0" fontAlgn="base">
        <a:spcBef>
          <a:spcPct val="0"/>
        </a:spcBef>
        <a:spcAft>
          <a:spcPts val="1000"/>
        </a:spcAft>
        <a:buClr>
          <a:schemeClr val="tx1"/>
        </a:buClr>
        <a:buFont typeface="Wingdings" charset="0"/>
        <a:buChar char="§"/>
        <a:defRPr sz="1400" kern="1200">
          <a:solidFill>
            <a:srgbClr val="666666"/>
          </a:solidFill>
          <a:latin typeface="Arial"/>
          <a:ea typeface="ＭＳ Ｐゴシック" charset="0"/>
          <a:cs typeface="Arial"/>
        </a:defRPr>
      </a:lvl4pPr>
      <a:lvl5pPr marL="1143000" indent="-228600" algn="l" defTabSz="457200" rtl="0" fontAlgn="base">
        <a:spcBef>
          <a:spcPct val="0"/>
        </a:spcBef>
        <a:spcAft>
          <a:spcPts val="1000"/>
        </a:spcAft>
        <a:buClr>
          <a:schemeClr val="tx1"/>
        </a:buClr>
        <a:buFont typeface="Wingdings" charset="0"/>
        <a:buChar char="§"/>
        <a:defRPr sz="1300" kern="1200">
          <a:solidFill>
            <a:srgbClr val="666666"/>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5.xml"/></Relationships>
</file>

<file path=ppt/slides/_rels/slide102.xml.rels><?xml version="1.0" encoding="UTF-8" standalone="yes"?>
<Relationships xmlns="http://schemas.openxmlformats.org/package/2006/relationships"><Relationship Id="rId3" Type="http://schemas.openxmlformats.org/officeDocument/2006/relationships/hyperlink" Target="http://code.google.com/p/selenium/wiki/RemoteWebDriver" TargetMode="External"/><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103.xml.rels><?xml version="1.0" encoding="UTF-8" standalone="yes"?>
<Relationships xmlns="http://schemas.openxmlformats.org/package/2006/relationships"><Relationship Id="rId2" Type="http://schemas.openxmlformats.org/officeDocument/2006/relationships/hyperlink" Target="http://newtours.demoaut.com/" TargetMode="External"/><Relationship Id="rId1" Type="http://schemas.openxmlformats.org/officeDocument/2006/relationships/slideLayout" Target="../slideLayouts/slideLayout4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45.xml"/></Relationships>
</file>

<file path=ppt/slides/_rels/slide11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8.xml"/><Relationship Id="rId1" Type="http://schemas.openxmlformats.org/officeDocument/2006/relationships/slideLayout" Target="../slideLayouts/slideLayout45.xml"/><Relationship Id="rId4" Type="http://schemas.openxmlformats.org/officeDocument/2006/relationships/image" Target="../media/image104.png"/></Relationships>
</file>

<file path=ppt/slides/_rels/slide11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5.xml"/></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0.xml"/><Relationship Id="rId1" Type="http://schemas.openxmlformats.org/officeDocument/2006/relationships/slideLayout" Target="../slideLayouts/slideLayout45.xml"/><Relationship Id="rId4" Type="http://schemas.openxmlformats.org/officeDocument/2006/relationships/image" Target="../media/image108.png"/></Relationships>
</file>

<file path=ppt/slides/_rels/slide11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4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110.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45.xml"/></Relationships>
</file>

<file path=ppt/slides/_rels/slide12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5.xml"/></Relationships>
</file>

<file path=ppt/slides/_rels/slide12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45.xml"/></Relationships>
</file>

<file path=ppt/slides/_rels/slide12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4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30.xml.rels><?xml version="1.0" encoding="UTF-8" standalone="yes"?>
<Relationships xmlns="http://schemas.openxmlformats.org/package/2006/relationships"><Relationship Id="rId3" Type="http://schemas.openxmlformats.org/officeDocument/2006/relationships/hyperlink" Target="http://localhost:4444/grid/register" TargetMode="External"/><Relationship Id="rId2" Type="http://schemas.openxmlformats.org/officeDocument/2006/relationships/hyperlink" Target="http://localhost:4444/grid/console" TargetMode="External"/><Relationship Id="rId1" Type="http://schemas.openxmlformats.org/officeDocument/2006/relationships/slideLayout" Target="../slideLayouts/slideLayout45.xml"/></Relationships>
</file>

<file path=ppt/slides/_rels/slide13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45.xml"/></Relationships>
</file>

<file path=ppt/slides/_rels/slide13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4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en-in/download/details.aspx?id=18359" TargetMode="External"/><Relationship Id="rId2" Type="http://schemas.openxmlformats.org/officeDocument/2006/relationships/hyperlink" Target="https://getfirebug.com/downloads/" TargetMode="External"/><Relationship Id="rId1" Type="http://schemas.openxmlformats.org/officeDocument/2006/relationships/slideLayout" Target="../slideLayouts/slideLayout21.xml"/><Relationship Id="rId5" Type="http://schemas.openxmlformats.org/officeDocument/2006/relationships/image" Target="../media/image35.png"/><Relationship Id="rId4" Type="http://schemas.openxmlformats.org/officeDocument/2006/relationships/hyperlink" Target="https://developers.google.com/chrome-developer-too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2.xml"/><Relationship Id="rId7" Type="http://schemas.openxmlformats.org/officeDocument/2006/relationships/image" Target="../media/image41.png"/><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docs.seleniumhq.org/download/" TargetMode="External"/><Relationship Id="rId1" Type="http://schemas.openxmlformats.org/officeDocument/2006/relationships/slideLayout" Target="../slideLayouts/slideLayout24.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1.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1.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1.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www.facebook.com/"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docs.seleniumhq.org/download/" TargetMode="External"/><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5.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45.xml"/><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5.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5.xml"/></Relationships>
</file>

<file path=ppt/slides/_rels/slide77.xml.rels><?xml version="1.0" encoding="UTF-8" standalone="yes"?>
<Relationships xmlns="http://schemas.openxmlformats.org/package/2006/relationships"><Relationship Id="rId2" Type="http://schemas.openxmlformats.org/officeDocument/2006/relationships/hyperlink" Target="http://docs.seleniumhq.org/docs/04_webdriver_advanced.jsp" TargetMode="External"/><Relationship Id="rId1" Type="http://schemas.openxmlformats.org/officeDocument/2006/relationships/slideLayout" Target="../slideLayouts/slideLayout45.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3" Type="http://schemas.openxmlformats.org/officeDocument/2006/relationships/hyperlink" Target="http://jqueryui.com/selectable/" TargetMode="External"/><Relationship Id="rId2" Type="http://schemas.openxmlformats.org/officeDocument/2006/relationships/hyperlink" Target="http://jqueryui.com/droppable/" TargetMode="External"/><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9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9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5.xml"/><Relationship Id="rId1" Type="http://schemas.openxmlformats.org/officeDocument/2006/relationships/slideLayout" Target="../slideLayouts/slideLayout45.xml"/><Relationship Id="rId4" Type="http://schemas.openxmlformats.org/officeDocument/2006/relationships/image" Target="../media/image9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 Session 5</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
        <p:nvSpPr>
          <p:cNvPr id="6" name="Text Placeholder 5"/>
          <p:cNvSpPr>
            <a:spLocks noGrp="1"/>
          </p:cNvSpPr>
          <p:nvPr>
            <p:ph type="body" sz="quarter" idx="10"/>
          </p:nvPr>
        </p:nvSpPr>
        <p:spPr/>
        <p:txBody>
          <a:bodyPr/>
          <a:lstStyle/>
          <a:p>
            <a:r>
              <a:rPr lang="en-US" smtClean="0"/>
              <a:t>November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t>A</a:t>
            </a:r>
            <a:r>
              <a:rPr lang="en-US" dirty="0" smtClean="0"/>
              <a:t>utomation </a:t>
            </a:r>
            <a:r>
              <a:rPr lang="en-US" dirty="0"/>
              <a:t>is about replicating the steps with the help of code. Listed </a:t>
            </a:r>
            <a:r>
              <a:rPr lang="en-US" dirty="0" smtClean="0"/>
              <a:t>below </a:t>
            </a:r>
            <a:r>
              <a:rPr lang="en-US" dirty="0"/>
              <a:t>are some of the actions which we will learn to automate with the </a:t>
            </a:r>
            <a:r>
              <a:rPr lang="en-US" dirty="0" smtClean="0"/>
              <a:t>help of selenium.</a:t>
            </a:r>
          </a:p>
          <a:p>
            <a:pPr marL="0" indent="0">
              <a:buNone/>
            </a:pPr>
            <a:endParaRPr lang="en-US" dirty="0" smtClean="0"/>
          </a:p>
          <a:p>
            <a:r>
              <a:rPr lang="en-US" dirty="0" smtClean="0"/>
              <a:t>Navigating </a:t>
            </a:r>
            <a:r>
              <a:rPr lang="en-US" dirty="0"/>
              <a:t>to the </a:t>
            </a:r>
            <a:r>
              <a:rPr lang="en-US" dirty="0" smtClean="0"/>
              <a:t>page.</a:t>
            </a:r>
          </a:p>
          <a:p>
            <a:r>
              <a:rPr lang="en-US" dirty="0" smtClean="0"/>
              <a:t>Performing </a:t>
            </a:r>
            <a:r>
              <a:rPr lang="en-US" dirty="0"/>
              <a:t>actions on fields edit fields, clicking on link </a:t>
            </a:r>
            <a:r>
              <a:rPr lang="en-US" dirty="0" smtClean="0"/>
              <a:t>etc.</a:t>
            </a:r>
          </a:p>
          <a:p>
            <a:r>
              <a:rPr lang="en-US" dirty="0" smtClean="0"/>
              <a:t>Downloading/uploading </a:t>
            </a:r>
            <a:r>
              <a:rPr lang="en-US" dirty="0"/>
              <a:t>a </a:t>
            </a:r>
            <a:r>
              <a:rPr lang="en-US" dirty="0" smtClean="0"/>
              <a:t>file.</a:t>
            </a:r>
          </a:p>
          <a:p>
            <a:r>
              <a:rPr lang="en-US" dirty="0" smtClean="0"/>
              <a:t>Retrieving </a:t>
            </a:r>
            <a:r>
              <a:rPr lang="en-US" dirty="0"/>
              <a:t>the values from the web </a:t>
            </a:r>
            <a:r>
              <a:rPr lang="en-US" dirty="0" smtClean="0"/>
              <a:t>page.</a:t>
            </a:r>
          </a:p>
          <a:p>
            <a:r>
              <a:rPr lang="en-US" dirty="0" smtClean="0"/>
              <a:t>Checking </a:t>
            </a:r>
            <a:r>
              <a:rPr lang="en-US" dirty="0"/>
              <a:t>the state of any </a:t>
            </a:r>
            <a:r>
              <a:rPr lang="en-US" dirty="0" smtClean="0"/>
              <a:t>field.</a:t>
            </a:r>
          </a:p>
          <a:p>
            <a:r>
              <a:rPr lang="en-US" dirty="0" smtClean="0"/>
              <a:t>Validating </a:t>
            </a:r>
            <a:r>
              <a:rPr lang="en-US" dirty="0"/>
              <a:t>the UI attributes of the fields</a:t>
            </a:r>
          </a:p>
          <a:p>
            <a:endParaRPr lang="en-US" dirty="0"/>
          </a:p>
        </p:txBody>
      </p:sp>
      <p:sp>
        <p:nvSpPr>
          <p:cNvPr id="4" name="Title 3"/>
          <p:cNvSpPr>
            <a:spLocks noGrp="1"/>
          </p:cNvSpPr>
          <p:nvPr>
            <p:ph type="title"/>
          </p:nvPr>
        </p:nvSpPr>
        <p:spPr/>
        <p:txBody>
          <a:bodyPr/>
          <a:lstStyle/>
          <a:p>
            <a:r>
              <a:rPr lang="en-US" dirty="0" smtClean="0"/>
              <a:t>AUTOMATING A WEB TEST</a:t>
            </a:r>
            <a:endParaRPr lang="en-US" dirty="0"/>
          </a:p>
        </p:txBody>
      </p:sp>
    </p:spTree>
    <p:extLst>
      <p:ext uri="{BB962C8B-B14F-4D97-AF65-F5344CB8AC3E}">
        <p14:creationId xmlns:p14="http://schemas.microsoft.com/office/powerpoint/2010/main" val="27260621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3"/>
          </a:xfrm>
        </p:spPr>
        <p:txBody>
          <a:bodyPr/>
          <a:lstStyle/>
          <a:p>
            <a:pPr marL="0" indent="0">
              <a:buNone/>
            </a:pPr>
            <a:r>
              <a:rPr lang="en-US" dirty="0"/>
              <a:t>User has to rely on the external API’s for the reporting. Several API’s are available to support </a:t>
            </a:r>
            <a:r>
              <a:rPr lang="en-US" dirty="0" smtClean="0"/>
              <a:t>this.</a:t>
            </a:r>
            <a:endParaRPr lang="en-US" dirty="0"/>
          </a:p>
          <a:p>
            <a:pPr marL="0" indent="0">
              <a:buNone/>
            </a:pPr>
            <a:endParaRPr lang="en-US" dirty="0"/>
          </a:p>
          <a:p>
            <a:pPr marL="0" indent="0">
              <a:buNone/>
            </a:pPr>
            <a:r>
              <a:rPr lang="en-US" b="1" dirty="0">
                <a:solidFill>
                  <a:srgbClr val="0070C0"/>
                </a:solidFill>
              </a:rPr>
              <a:t>Custom Reporting </a:t>
            </a:r>
          </a:p>
          <a:p>
            <a:r>
              <a:rPr lang="en-US" dirty="0" smtClean="0"/>
              <a:t> </a:t>
            </a:r>
            <a:r>
              <a:rPr lang="en-US" dirty="0"/>
              <a:t>HTML Reports</a:t>
            </a:r>
          </a:p>
          <a:p>
            <a:r>
              <a:rPr lang="en-US" dirty="0" smtClean="0"/>
              <a:t> </a:t>
            </a:r>
            <a:r>
              <a:rPr lang="en-US" dirty="0"/>
              <a:t>Store result in database</a:t>
            </a:r>
          </a:p>
          <a:p>
            <a:r>
              <a:rPr lang="en-US" dirty="0" smtClean="0"/>
              <a:t> </a:t>
            </a:r>
            <a:r>
              <a:rPr lang="en-US" dirty="0"/>
              <a:t>Create Text files</a:t>
            </a:r>
          </a:p>
          <a:p>
            <a:pPr marL="0" indent="0">
              <a:buNone/>
            </a:pPr>
            <a:endParaRPr lang="en-US" dirty="0"/>
          </a:p>
          <a:p>
            <a:pPr marL="0" indent="0">
              <a:buNone/>
            </a:pPr>
            <a:r>
              <a:rPr lang="en-US" b="1" dirty="0">
                <a:solidFill>
                  <a:srgbClr val="0070C0"/>
                </a:solidFill>
              </a:rPr>
              <a:t>Reporting  </a:t>
            </a:r>
            <a:r>
              <a:rPr lang="en-US" b="1" dirty="0" smtClean="0">
                <a:solidFill>
                  <a:srgbClr val="0070C0"/>
                </a:solidFill>
              </a:rPr>
              <a:t>Add–in</a:t>
            </a:r>
            <a:endParaRPr lang="en-US" b="1" dirty="0">
              <a:solidFill>
                <a:srgbClr val="0070C0"/>
              </a:solidFill>
            </a:endParaRPr>
          </a:p>
          <a:p>
            <a:r>
              <a:rPr lang="en-US" dirty="0" err="1" smtClean="0"/>
              <a:t>ReportNG</a:t>
            </a:r>
            <a:r>
              <a:rPr lang="en-US" dirty="0" smtClean="0"/>
              <a:t> </a:t>
            </a:r>
            <a:r>
              <a:rPr lang="en-US" dirty="0"/>
              <a:t>(can be used with </a:t>
            </a:r>
            <a:r>
              <a:rPr lang="en-US" dirty="0" err="1"/>
              <a:t>TestNG</a:t>
            </a:r>
            <a:r>
              <a:rPr lang="en-US" dirty="0"/>
              <a:t>)</a:t>
            </a:r>
          </a:p>
          <a:p>
            <a:r>
              <a:rPr lang="en-US" dirty="0" smtClean="0"/>
              <a:t>Master </a:t>
            </a:r>
            <a:r>
              <a:rPr lang="en-US" dirty="0"/>
              <a:t>Thought (Used with Cucumber)</a:t>
            </a:r>
          </a:p>
        </p:txBody>
      </p:sp>
      <p:sp>
        <p:nvSpPr>
          <p:cNvPr id="4" name="Title 3"/>
          <p:cNvSpPr>
            <a:spLocks noGrp="1"/>
          </p:cNvSpPr>
          <p:nvPr>
            <p:ph type="title"/>
          </p:nvPr>
        </p:nvSpPr>
        <p:spPr/>
        <p:txBody>
          <a:bodyPr>
            <a:normAutofit fontScale="90000"/>
          </a:bodyPr>
          <a:lstStyle/>
          <a:p>
            <a:r>
              <a:rPr lang="en-US" dirty="0" smtClean="0"/>
              <a:t>REPORTING</a:t>
            </a:r>
            <a:endParaRPr lang="en-US" dirty="0"/>
          </a:p>
        </p:txBody>
      </p:sp>
    </p:spTree>
    <p:extLst>
      <p:ext uri="{BB962C8B-B14F-4D97-AF65-F5344CB8AC3E}">
        <p14:creationId xmlns:p14="http://schemas.microsoft.com/office/powerpoint/2010/main" val="17385003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Capabilities are options that you can use to customize and configure the session </a:t>
            </a:r>
            <a:r>
              <a:rPr lang="en-US" dirty="0" smtClean="0"/>
              <a:t>created </a:t>
            </a:r>
            <a:r>
              <a:rPr lang="en-US" dirty="0"/>
              <a:t>with the browser. It helps to create a desired session with the </a:t>
            </a:r>
            <a:r>
              <a:rPr lang="en-US" dirty="0" smtClean="0"/>
              <a:t>browser.</a:t>
            </a:r>
            <a:endParaRPr lang="en-US" dirty="0"/>
          </a:p>
          <a:p>
            <a:endParaRPr lang="en-US" dirty="0"/>
          </a:p>
          <a:p>
            <a:r>
              <a:rPr lang="en-US" dirty="0"/>
              <a:t>With the help of desired capabilities we can identify which browser to be used for execution in S</a:t>
            </a:r>
            <a:r>
              <a:rPr lang="en-US" dirty="0" smtClean="0"/>
              <a:t>elenium Grid.</a:t>
            </a:r>
            <a:endParaRPr lang="en-US" dirty="0"/>
          </a:p>
          <a:p>
            <a:pPr marL="0" indent="0">
              <a:buNone/>
            </a:pPr>
            <a:r>
              <a:rPr lang="en-US" dirty="0" smtClean="0"/>
              <a:t>       </a:t>
            </a:r>
            <a:endParaRPr lang="en-US" dirty="0"/>
          </a:p>
          <a:p>
            <a:pPr marL="0" indent="0">
              <a:buNone/>
            </a:pPr>
            <a:r>
              <a:rPr lang="en-US" dirty="0" smtClean="0"/>
              <a:t>Example </a:t>
            </a:r>
            <a:r>
              <a:rPr lang="en-US" dirty="0"/>
              <a:t>of launching F</a:t>
            </a:r>
            <a:r>
              <a:rPr lang="en-US" dirty="0" smtClean="0"/>
              <a:t>irefox </a:t>
            </a:r>
            <a:r>
              <a:rPr lang="en-US" dirty="0"/>
              <a:t>with the help of desired </a:t>
            </a:r>
            <a:r>
              <a:rPr lang="en-US" dirty="0" smtClean="0"/>
              <a:t>capability:</a:t>
            </a:r>
            <a:endParaRPr lang="en-US" dirty="0"/>
          </a:p>
          <a:p>
            <a:endParaRPr lang="en-US" dirty="0"/>
          </a:p>
          <a:p>
            <a:endParaRPr lang="en-US" dirty="0"/>
          </a:p>
          <a:p>
            <a:endParaRPr lang="en-US" dirty="0"/>
          </a:p>
          <a:p>
            <a:pPr marL="0" indent="0">
              <a:buNone/>
            </a:pPr>
            <a:r>
              <a:rPr lang="en-US" dirty="0" smtClean="0"/>
              <a:t>Launching </a:t>
            </a:r>
            <a:r>
              <a:rPr lang="en-US" dirty="0"/>
              <a:t>a </a:t>
            </a:r>
            <a:r>
              <a:rPr lang="en-US" dirty="0" smtClean="0"/>
              <a:t>chrome </a:t>
            </a:r>
            <a:r>
              <a:rPr lang="en-US" dirty="0"/>
              <a:t>profile using desired </a:t>
            </a:r>
            <a:r>
              <a:rPr lang="en-US" dirty="0" smtClean="0"/>
              <a:t>capabilities:</a:t>
            </a:r>
            <a:endParaRPr lang="en-US" dirty="0"/>
          </a:p>
        </p:txBody>
      </p:sp>
      <p:sp>
        <p:nvSpPr>
          <p:cNvPr id="4" name="Title 3"/>
          <p:cNvSpPr>
            <a:spLocks noGrp="1"/>
          </p:cNvSpPr>
          <p:nvPr>
            <p:ph type="title"/>
          </p:nvPr>
        </p:nvSpPr>
        <p:spPr/>
        <p:txBody>
          <a:bodyPr>
            <a:normAutofit fontScale="90000"/>
          </a:bodyPr>
          <a:lstStyle/>
          <a:p>
            <a:r>
              <a:rPr lang="en-US" dirty="0" smtClean="0"/>
              <a:t>DESIRED CAPABILITY</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809" y="3465819"/>
            <a:ext cx="4191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808" y="4981349"/>
            <a:ext cx="4314825" cy="99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8137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The </a:t>
            </a:r>
            <a:r>
              <a:rPr lang="en-US" dirty="0" err="1">
                <a:hlinkClick r:id="rId3"/>
              </a:rPr>
              <a:t>RemoteWebDriver</a:t>
            </a:r>
            <a:r>
              <a:rPr lang="en-US" dirty="0"/>
              <a:t> is composed of two pieces: a client and a server. The client is </a:t>
            </a:r>
            <a:r>
              <a:rPr lang="en-US" dirty="0" smtClean="0"/>
              <a:t>your </a:t>
            </a:r>
            <a:r>
              <a:rPr lang="en-US" dirty="0" err="1" smtClean="0"/>
              <a:t>WebDriver</a:t>
            </a:r>
            <a:r>
              <a:rPr lang="en-US" dirty="0" smtClean="0"/>
              <a:t> </a:t>
            </a:r>
            <a:r>
              <a:rPr lang="en-US" dirty="0"/>
              <a:t>test and the server will always run on the machine with the browser </a:t>
            </a:r>
            <a:r>
              <a:rPr lang="en-US" dirty="0" smtClean="0"/>
              <a:t>you want </a:t>
            </a:r>
            <a:r>
              <a:rPr lang="en-US" dirty="0"/>
              <a:t>to test. There are two ways to user the server: command line or configured in code.</a:t>
            </a:r>
          </a:p>
          <a:p>
            <a:pPr marL="0" indent="0">
              <a:buNone/>
            </a:pPr>
            <a:endParaRPr lang="en-US" dirty="0"/>
          </a:p>
          <a:p>
            <a:pPr marL="0" indent="0">
              <a:buNone/>
            </a:pPr>
            <a:r>
              <a:rPr lang="en-US" dirty="0"/>
              <a:t>As the name </a:t>
            </a:r>
            <a:r>
              <a:rPr lang="en-US" dirty="0" smtClean="0"/>
              <a:t>suggests, </a:t>
            </a:r>
            <a:r>
              <a:rPr lang="en-US" dirty="0"/>
              <a:t>it is used to execute the test scripts on any remote machine. </a:t>
            </a:r>
            <a:r>
              <a:rPr lang="en-US" dirty="0" smtClean="0"/>
              <a:t>Also it </a:t>
            </a:r>
            <a:r>
              <a:rPr lang="en-US" dirty="0"/>
              <a:t>supports the implementation of Selenium Grid. Server should be started on the remote machine.</a:t>
            </a:r>
          </a:p>
          <a:p>
            <a:pPr marL="0" indent="0">
              <a:buNone/>
            </a:pPr>
            <a:r>
              <a:rPr lang="en-US" dirty="0" smtClean="0"/>
              <a:t>          </a:t>
            </a:r>
            <a:r>
              <a:rPr lang="en-US" dirty="0" err="1">
                <a:solidFill>
                  <a:srgbClr val="0070C0"/>
                </a:solidFill>
              </a:rPr>
              <a:t>WebDriver</a:t>
            </a:r>
            <a:r>
              <a:rPr lang="en-US" dirty="0">
                <a:solidFill>
                  <a:srgbClr val="0070C0"/>
                </a:solidFill>
              </a:rPr>
              <a:t> driver = new </a:t>
            </a:r>
            <a:r>
              <a:rPr lang="en-US" dirty="0" err="1">
                <a:solidFill>
                  <a:srgbClr val="0070C0"/>
                </a:solidFill>
              </a:rPr>
              <a:t>RemoteWebDriver</a:t>
            </a:r>
            <a:r>
              <a:rPr lang="en-US" dirty="0">
                <a:solidFill>
                  <a:srgbClr val="0070C0"/>
                </a:solidFill>
              </a:rPr>
              <a:t>(new URL("http://10.207.60.83: </a:t>
            </a:r>
            <a:br>
              <a:rPr lang="en-US" dirty="0">
                <a:solidFill>
                  <a:srgbClr val="0070C0"/>
                </a:solidFill>
              </a:rPr>
            </a:br>
            <a:r>
              <a:rPr lang="en-US" dirty="0">
                <a:solidFill>
                  <a:srgbClr val="0070C0"/>
                </a:solidFill>
              </a:rPr>
              <a:t>                                                     4444/</a:t>
            </a:r>
            <a:r>
              <a:rPr lang="en-US" dirty="0" err="1">
                <a:solidFill>
                  <a:srgbClr val="0070C0"/>
                </a:solidFill>
              </a:rPr>
              <a:t>wd</a:t>
            </a:r>
            <a:r>
              <a:rPr lang="en-US" dirty="0">
                <a:solidFill>
                  <a:srgbClr val="0070C0"/>
                </a:solidFill>
              </a:rPr>
              <a:t>/hub"), </a:t>
            </a:r>
            <a:r>
              <a:rPr lang="en-US" dirty="0" err="1">
                <a:solidFill>
                  <a:srgbClr val="0070C0"/>
                </a:solidFill>
              </a:rPr>
              <a:t>DesiredCapabilities.firefox</a:t>
            </a:r>
            <a:r>
              <a:rPr lang="en-US" dirty="0">
                <a:solidFill>
                  <a:srgbClr val="0070C0"/>
                </a:solidFill>
              </a:rPr>
              <a:t>())</a:t>
            </a:r>
          </a:p>
          <a:p>
            <a:pPr marL="0" indent="0">
              <a:buNone/>
            </a:pPr>
            <a:endParaRPr lang="en-US" dirty="0"/>
          </a:p>
          <a:p>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REMOTE WEB DRIVER</a:t>
            </a:r>
            <a:endParaRPr lang="en-US" dirty="0"/>
          </a:p>
        </p:txBody>
      </p:sp>
      <p:cxnSp>
        <p:nvCxnSpPr>
          <p:cNvPr id="8" name="Straight Arrow Connector 7"/>
          <p:cNvCxnSpPr/>
          <p:nvPr/>
        </p:nvCxnSpPr>
        <p:spPr bwMode="auto">
          <a:xfrm flipH="1">
            <a:off x="5429956" y="3691467"/>
            <a:ext cx="1490134" cy="9595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7906456" y="4651022"/>
            <a:ext cx="2971800" cy="923330"/>
          </a:xfrm>
          <a:prstGeom prst="rect">
            <a:avLst/>
          </a:prstGeom>
          <a:noFill/>
        </p:spPr>
        <p:txBody>
          <a:bodyPr wrap="square" rtlCol="0">
            <a:spAutoFit/>
          </a:bodyPr>
          <a:lstStyle/>
          <a:p>
            <a:r>
              <a:rPr lang="en-US" dirty="0" smtClean="0">
                <a:solidFill>
                  <a:schemeClr val="accent5">
                    <a:lumMod val="50000"/>
                  </a:schemeClr>
                </a:solidFill>
              </a:rPr>
              <a:t>Location of the machine where execution will take place</a:t>
            </a:r>
            <a:endParaRPr lang="en-US" dirty="0">
              <a:solidFill>
                <a:schemeClr val="accent5">
                  <a:lumMod val="50000"/>
                </a:schemeClr>
              </a:solidFill>
            </a:endParaRPr>
          </a:p>
        </p:txBody>
      </p:sp>
      <p:cxnSp>
        <p:nvCxnSpPr>
          <p:cNvPr id="10" name="Straight Arrow Connector 9"/>
          <p:cNvCxnSpPr/>
          <p:nvPr/>
        </p:nvCxnSpPr>
        <p:spPr bwMode="auto">
          <a:xfrm>
            <a:off x="8506177" y="3420532"/>
            <a:ext cx="886179" cy="11698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3901721" y="4789521"/>
            <a:ext cx="2705100" cy="646331"/>
          </a:xfrm>
          <a:prstGeom prst="rect">
            <a:avLst/>
          </a:prstGeom>
          <a:noFill/>
        </p:spPr>
        <p:txBody>
          <a:bodyPr wrap="square" rtlCol="0">
            <a:spAutoFit/>
          </a:bodyPr>
          <a:lstStyle/>
          <a:p>
            <a:r>
              <a:rPr lang="en-US" dirty="0" smtClean="0">
                <a:solidFill>
                  <a:schemeClr val="accent5">
                    <a:lumMod val="50000"/>
                  </a:schemeClr>
                </a:solidFill>
              </a:rPr>
              <a:t>Specified which browser to be used</a:t>
            </a:r>
            <a:endParaRPr lang="en-US" dirty="0">
              <a:solidFill>
                <a:schemeClr val="accent5">
                  <a:lumMod val="50000"/>
                </a:schemeClr>
              </a:solidFill>
            </a:endParaRPr>
          </a:p>
        </p:txBody>
      </p:sp>
    </p:spTree>
    <p:extLst>
      <p:ext uri="{BB962C8B-B14F-4D97-AF65-F5344CB8AC3E}">
        <p14:creationId xmlns:p14="http://schemas.microsoft.com/office/powerpoint/2010/main" val="20703007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008529"/>
            <a:ext cx="10972800" cy="5136684"/>
          </a:xfrm>
        </p:spPr>
        <p:txBody>
          <a:bodyPr/>
          <a:lstStyle/>
          <a:p>
            <a:pPr marL="0" indent="0">
              <a:buNone/>
            </a:pPr>
            <a:r>
              <a:rPr lang="en-US" dirty="0" smtClean="0"/>
              <a:t>1) Create </a:t>
            </a:r>
            <a:r>
              <a:rPr lang="en-US" dirty="0"/>
              <a:t>custom checkpoint for the following type of validations</a:t>
            </a:r>
          </a:p>
          <a:p>
            <a:r>
              <a:rPr lang="en-US" dirty="0" smtClean="0"/>
              <a:t>Element </a:t>
            </a:r>
            <a:r>
              <a:rPr lang="en-US" dirty="0"/>
              <a:t>Present</a:t>
            </a:r>
          </a:p>
          <a:p>
            <a:r>
              <a:rPr lang="en-US" dirty="0" smtClean="0"/>
              <a:t>Image </a:t>
            </a:r>
            <a:r>
              <a:rPr lang="en-US" dirty="0"/>
              <a:t>Checkpoint</a:t>
            </a:r>
          </a:p>
          <a:p>
            <a:r>
              <a:rPr lang="en-US" dirty="0" smtClean="0"/>
              <a:t>Text Checkpoint</a:t>
            </a:r>
            <a:endParaRPr lang="en-US" dirty="0"/>
          </a:p>
          <a:p>
            <a:pPr marL="0" indent="0">
              <a:buNone/>
            </a:pPr>
            <a:r>
              <a:rPr lang="en-US" dirty="0" smtClean="0"/>
              <a:t>2) </a:t>
            </a:r>
            <a:r>
              <a:rPr lang="en-US" dirty="0"/>
              <a:t>Create a utility that will take the snapshot only of the </a:t>
            </a:r>
            <a:r>
              <a:rPr lang="en-US" dirty="0" err="1"/>
              <a:t>webelement</a:t>
            </a:r>
            <a:r>
              <a:rPr lang="en-US" dirty="0"/>
              <a:t> provided as parameter</a:t>
            </a:r>
            <a:r>
              <a:rPr lang="en-US" dirty="0" smtClean="0"/>
              <a:t>.</a:t>
            </a:r>
          </a:p>
          <a:p>
            <a:pPr marL="0" indent="0" fontAlgn="base">
              <a:buNone/>
            </a:pPr>
            <a:r>
              <a:rPr lang="en-US" dirty="0" smtClean="0"/>
              <a:t>3) </a:t>
            </a:r>
            <a:r>
              <a:rPr lang="en-US" dirty="0"/>
              <a:t>Create a text file and write your first name, last name and sapient ID in it.</a:t>
            </a:r>
          </a:p>
          <a:p>
            <a:pPr marL="0" indent="0" fontAlgn="base">
              <a:buNone/>
            </a:pPr>
            <a:r>
              <a:rPr lang="en-US" smtClean="0"/>
              <a:t>4) Create </a:t>
            </a:r>
            <a:r>
              <a:rPr lang="en-US" dirty="0"/>
              <a:t>a property file with three fields </a:t>
            </a:r>
            <a:r>
              <a:rPr lang="en-US" dirty="0" err="1"/>
              <a:t>url</a:t>
            </a:r>
            <a:r>
              <a:rPr lang="en-US" dirty="0"/>
              <a:t> , username and password. Use the values to perform login in the below </a:t>
            </a:r>
            <a:r>
              <a:rPr lang="en-US" dirty="0" err="1"/>
              <a:t>url</a:t>
            </a:r>
            <a:r>
              <a:rPr lang="en-US" dirty="0"/>
              <a:t>     </a:t>
            </a:r>
            <a:r>
              <a:rPr lang="en-US" dirty="0">
                <a:hlinkClick r:id="rId2"/>
              </a:rPr>
              <a:t>http://newtours.demoaut.com/</a:t>
            </a:r>
            <a:r>
              <a:rPr lang="en-US" dirty="0"/>
              <a:t>    username = “mercury”   password=”mercury”</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Assessments</a:t>
            </a:r>
            <a:endParaRPr lang="en-US" dirty="0"/>
          </a:p>
        </p:txBody>
      </p:sp>
    </p:spTree>
    <p:extLst>
      <p:ext uri="{BB962C8B-B14F-4D97-AF65-F5344CB8AC3E}">
        <p14:creationId xmlns:p14="http://schemas.microsoft.com/office/powerpoint/2010/main" val="22597304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 ?????????</a:t>
            </a:r>
            <a:endParaRPr lang="en-US" dirty="0"/>
          </a:p>
        </p:txBody>
      </p:sp>
    </p:spTree>
    <p:extLst>
      <p:ext uri="{BB962C8B-B14F-4D97-AF65-F5344CB8AC3E}">
        <p14:creationId xmlns:p14="http://schemas.microsoft.com/office/powerpoint/2010/main" val="42686912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12803459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 Session 8</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
        <p:nvSpPr>
          <p:cNvPr id="6" name="Text Placeholder 5"/>
          <p:cNvSpPr>
            <a:spLocks noGrp="1"/>
          </p:cNvSpPr>
          <p:nvPr>
            <p:ph type="body" sz="quarter" idx="10"/>
          </p:nvPr>
        </p:nvSpPr>
        <p:spPr/>
        <p:txBody>
          <a:bodyPr/>
          <a:lstStyle/>
          <a:p>
            <a:r>
              <a:rPr lang="en-US" dirty="0" smtClean="0"/>
              <a:t>February 2015</a:t>
            </a:r>
            <a:endParaRPr lang="en-US" dirty="0"/>
          </a:p>
        </p:txBody>
      </p:sp>
    </p:spTree>
    <p:extLst>
      <p:ext uri="{BB962C8B-B14F-4D97-AF65-F5344CB8AC3E}">
        <p14:creationId xmlns:p14="http://schemas.microsoft.com/office/powerpoint/2010/main" val="36966396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of TestNG</a:t>
            </a:r>
            <a:endParaRPr lang="en-US" dirty="0"/>
          </a:p>
        </p:txBody>
      </p:sp>
    </p:spTree>
    <p:extLst>
      <p:ext uri="{BB962C8B-B14F-4D97-AF65-F5344CB8AC3E}">
        <p14:creationId xmlns:p14="http://schemas.microsoft.com/office/powerpoint/2010/main" val="3630534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a:t>It is a testing framework inspired from JUnit and NUnit but introducing some new </a:t>
            </a:r>
            <a:r>
              <a:rPr lang="en-US" dirty="0" smtClean="0"/>
              <a:t>functionalities </a:t>
            </a:r>
            <a:r>
              <a:rPr lang="en-US" dirty="0"/>
              <a:t>that make it more powerful and easier to use.</a:t>
            </a:r>
          </a:p>
          <a:p>
            <a:pPr marL="0" indent="0">
              <a:buNone/>
            </a:pPr>
            <a:endParaRPr lang="en-US" dirty="0"/>
          </a:p>
          <a:p>
            <a:pPr marL="0" indent="0">
              <a:buNone/>
            </a:pPr>
            <a:endParaRPr lang="en-US" dirty="0"/>
          </a:p>
          <a:p>
            <a:pPr marL="0" indent="0">
              <a:buNone/>
            </a:pPr>
            <a:r>
              <a:rPr lang="en-US" dirty="0"/>
              <a:t>TestNG is an open source automated testing framework; where </a:t>
            </a:r>
            <a:r>
              <a:rPr lang="en-US" b="1" dirty="0"/>
              <a:t>NG</a:t>
            </a:r>
            <a:r>
              <a:rPr lang="en-US" dirty="0"/>
              <a:t> of Test</a:t>
            </a:r>
            <a:r>
              <a:rPr lang="en-US" b="1" dirty="0"/>
              <a:t>NG</a:t>
            </a:r>
            <a:r>
              <a:rPr lang="en-US" dirty="0"/>
              <a:t> means </a:t>
            </a:r>
            <a:r>
              <a:rPr lang="en-US" b="1" dirty="0" smtClean="0"/>
              <a:t>N</a:t>
            </a:r>
            <a:r>
              <a:rPr lang="en-US" dirty="0" smtClean="0"/>
              <a:t>ext </a:t>
            </a:r>
            <a:r>
              <a:rPr lang="en-US" b="1" dirty="0"/>
              <a:t>G</a:t>
            </a:r>
            <a:r>
              <a:rPr lang="en-US" dirty="0"/>
              <a:t>eneration. TestNG is similar to JUnit (especially JUnit 4), but its not a JUnit </a:t>
            </a:r>
            <a:r>
              <a:rPr lang="en-US" dirty="0" smtClean="0"/>
              <a:t>extension</a:t>
            </a:r>
            <a:r>
              <a:rPr lang="en-US" dirty="0"/>
              <a:t>. Its inspired by JUnit. It is designed to be better than JUnit, especially </a:t>
            </a:r>
            <a:r>
              <a:rPr lang="en-US" dirty="0" smtClean="0"/>
              <a:t>when </a:t>
            </a:r>
            <a:r>
              <a:rPr lang="en-US" dirty="0"/>
              <a:t>testing integrated classes. The creator of TestNG is </a:t>
            </a:r>
            <a:r>
              <a:rPr lang="en-US" i="1" dirty="0"/>
              <a:t>Cedric Beust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TestNG</a:t>
            </a:r>
            <a:endParaRPr lang="en-US" dirty="0"/>
          </a:p>
        </p:txBody>
      </p:sp>
    </p:spTree>
    <p:extLst>
      <p:ext uri="{BB962C8B-B14F-4D97-AF65-F5344CB8AC3E}">
        <p14:creationId xmlns:p14="http://schemas.microsoft.com/office/powerpoint/2010/main" val="36419271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r>
              <a:rPr lang="en-US" dirty="0"/>
              <a:t>Annotations.</a:t>
            </a:r>
          </a:p>
          <a:p>
            <a:r>
              <a:rPr lang="en-US" dirty="0"/>
              <a:t>TestNG uses more Java and OO features.</a:t>
            </a:r>
          </a:p>
          <a:p>
            <a:r>
              <a:rPr lang="en-US" dirty="0"/>
              <a:t>Supports testing integrated classes (e.g., by default, no need to create a new test class </a:t>
            </a:r>
            <a:r>
              <a:rPr lang="en-US" dirty="0" smtClean="0"/>
              <a:t>instance </a:t>
            </a:r>
            <a:r>
              <a:rPr lang="en-US" dirty="0"/>
              <a:t>for every test method).</a:t>
            </a:r>
          </a:p>
          <a:p>
            <a:r>
              <a:rPr lang="en-US" dirty="0"/>
              <a:t>Separate compile-time test code from run-time configuration/data info.</a:t>
            </a:r>
          </a:p>
          <a:p>
            <a:r>
              <a:rPr lang="en-US" dirty="0"/>
              <a:t>Flexible runtime configuration.</a:t>
            </a:r>
          </a:p>
          <a:p>
            <a:r>
              <a:rPr lang="en-US" dirty="0"/>
              <a:t>Introduces ‘test groups’. Once you have compiled your tests, you can just ask </a:t>
            </a:r>
            <a:r>
              <a:rPr lang="en-US" dirty="0" smtClean="0"/>
              <a:t>TestNG to </a:t>
            </a:r>
            <a:r>
              <a:rPr lang="en-US" dirty="0"/>
              <a:t>run all the "front-end" tests, or "fast", "slow", "database", </a:t>
            </a:r>
            <a:r>
              <a:rPr lang="en-US" dirty="0" smtClean="0"/>
              <a:t>etc…</a:t>
            </a:r>
            <a:endParaRPr lang="en-US" dirty="0"/>
          </a:p>
          <a:p>
            <a:r>
              <a:rPr lang="en-US" dirty="0"/>
              <a:t>Supports Dependent test methods, parallel testing, load testing, partial failure.</a:t>
            </a:r>
          </a:p>
          <a:p>
            <a:r>
              <a:rPr lang="en-US" dirty="0"/>
              <a:t>Flexible plug-in API.</a:t>
            </a:r>
          </a:p>
          <a:p>
            <a:r>
              <a:rPr lang="en-US" dirty="0"/>
              <a:t>Support for multi threaded testing.</a:t>
            </a:r>
          </a:p>
        </p:txBody>
      </p:sp>
      <p:sp>
        <p:nvSpPr>
          <p:cNvPr id="4" name="Title 3"/>
          <p:cNvSpPr>
            <a:spLocks noGrp="1"/>
          </p:cNvSpPr>
          <p:nvPr>
            <p:ph type="title"/>
          </p:nvPr>
        </p:nvSpPr>
        <p:spPr/>
        <p:txBody>
          <a:bodyPr>
            <a:normAutofit fontScale="90000"/>
          </a:bodyPr>
          <a:lstStyle/>
          <a:p>
            <a:r>
              <a:rPr lang="en-US" dirty="0" smtClean="0"/>
              <a:t>TestNG Features</a:t>
            </a:r>
            <a:endParaRPr lang="en-US" dirty="0"/>
          </a:p>
        </p:txBody>
      </p:sp>
    </p:spTree>
    <p:extLst>
      <p:ext uri="{BB962C8B-B14F-4D97-AF65-F5344CB8AC3E}">
        <p14:creationId xmlns:p14="http://schemas.microsoft.com/office/powerpoint/2010/main" val="270132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NEED FOR COMPATIBILITY TESTING</a:t>
            </a:r>
            <a:endParaRPr lang="en-US" dirty="0"/>
          </a:p>
        </p:txBody>
      </p:sp>
    </p:spTree>
    <p:extLst>
      <p:ext uri="{BB962C8B-B14F-4D97-AF65-F5344CB8AC3E}">
        <p14:creationId xmlns:p14="http://schemas.microsoft.com/office/powerpoint/2010/main" val="373597142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pPr marL="0" indent="0">
              <a:buNone/>
            </a:pPr>
            <a:r>
              <a:rPr lang="en-US" dirty="0"/>
              <a:t> </a:t>
            </a:r>
            <a:r>
              <a:rPr lang="en-US" b="1" dirty="0"/>
              <a:t>TestNG provides an add in which can be installed in eclipse to use TestNG framework</a:t>
            </a:r>
          </a:p>
          <a:p>
            <a:r>
              <a:rPr lang="en-US" dirty="0"/>
              <a:t>Open Help -&gt;Install New Software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smtClean="0"/>
              <a:t>In </a:t>
            </a:r>
            <a:r>
              <a:rPr lang="en-US" dirty="0"/>
              <a:t>the install window click </a:t>
            </a:r>
            <a:r>
              <a:rPr lang="en-US" dirty="0" smtClean="0"/>
              <a:t>onAdd </a:t>
            </a:r>
            <a:endParaRPr lang="en-US" dirty="0"/>
          </a:p>
        </p:txBody>
      </p:sp>
      <p:sp>
        <p:nvSpPr>
          <p:cNvPr id="4" name="Title 3"/>
          <p:cNvSpPr>
            <a:spLocks noGrp="1"/>
          </p:cNvSpPr>
          <p:nvPr>
            <p:ph type="title"/>
          </p:nvPr>
        </p:nvSpPr>
        <p:spPr/>
        <p:txBody>
          <a:bodyPr>
            <a:normAutofit fontScale="90000"/>
          </a:bodyPr>
          <a:lstStyle/>
          <a:p>
            <a:r>
              <a:rPr lang="en-US" dirty="0" smtClean="0"/>
              <a:t>TestNG Setup in Eclipse</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19" y="2269067"/>
            <a:ext cx="5232756" cy="1840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44" y="4467579"/>
            <a:ext cx="7087306" cy="187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6773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286933"/>
            <a:ext cx="10972800" cy="4858279"/>
          </a:xfrm>
        </p:spPr>
        <p:txBody>
          <a:bodyPr/>
          <a:lstStyle/>
          <a:p>
            <a:r>
              <a:rPr lang="en-US" dirty="0"/>
              <a:t> Under the Add Repository window enter the values as shown below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smtClean="0"/>
              <a:t>Select </a:t>
            </a:r>
            <a:r>
              <a:rPr lang="en-US" dirty="0"/>
              <a:t>TestNG and click next. Follow the steps for the installation.</a:t>
            </a:r>
          </a:p>
        </p:txBody>
      </p:sp>
      <p:sp>
        <p:nvSpPr>
          <p:cNvPr id="4" name="Title 3"/>
          <p:cNvSpPr>
            <a:spLocks noGrp="1"/>
          </p:cNvSpPr>
          <p:nvPr>
            <p:ph type="title"/>
          </p:nvPr>
        </p:nvSpPr>
        <p:spPr/>
        <p:txBody>
          <a:bodyPr>
            <a:normAutofit fontScale="90000"/>
          </a:bodyPr>
          <a:lstStyle/>
          <a:p>
            <a:r>
              <a:rPr lang="en-US" dirty="0" err="1" smtClean="0"/>
              <a:t>Contd</a:t>
            </a:r>
            <a:r>
              <a:rPr lang="en-US" dirty="0" smtClean="0"/>
              <a:t>…</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442" y="1656115"/>
            <a:ext cx="51054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842" y="3812293"/>
            <a:ext cx="7848600" cy="248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184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TestNG Annotations</a:t>
            </a: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78" y="984931"/>
            <a:ext cx="8229600" cy="542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8667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a:t>A </a:t>
            </a:r>
            <a:r>
              <a:rPr lang="en-US" b="1" dirty="0"/>
              <a:t>Test suite</a:t>
            </a:r>
            <a:r>
              <a:rPr lang="en-US" dirty="0"/>
              <a:t> is a collection of test cases that are intended to test a behavior or set of behaviors of </a:t>
            </a:r>
            <a:r>
              <a:rPr lang="en-US" dirty="0" smtClean="0"/>
              <a:t>software </a:t>
            </a:r>
            <a:r>
              <a:rPr lang="en-US" dirty="0"/>
              <a:t>program. In TestNG, we cannot define a suite in testing source code, but it is represented </a:t>
            </a:r>
            <a:r>
              <a:rPr lang="en-US" dirty="0" smtClean="0"/>
              <a:t>by </a:t>
            </a:r>
            <a:r>
              <a:rPr lang="en-US" dirty="0"/>
              <a:t>one XML file as suite is the feature of execution. This also allows flexible configuration of the </a:t>
            </a:r>
            <a:r>
              <a:rPr lang="en-US" i="1" dirty="0" smtClean="0"/>
              <a:t>tests</a:t>
            </a:r>
            <a:r>
              <a:rPr lang="en-US" dirty="0" smtClean="0"/>
              <a:t> </a:t>
            </a:r>
            <a:r>
              <a:rPr lang="en-US" dirty="0"/>
              <a:t>to be run. A suite </a:t>
            </a:r>
            <a:r>
              <a:rPr lang="en-US" dirty="0" smtClean="0"/>
              <a:t>can contain </a:t>
            </a:r>
            <a:r>
              <a:rPr lang="en-US" dirty="0"/>
              <a:t>one or more tests and is defined by the &lt;suite&gt; tag</a:t>
            </a:r>
            <a:r>
              <a:rPr lang="en-US" dirty="0" smtClean="0"/>
              <a:t>.</a:t>
            </a: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TestNG Suite </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156" y="3124200"/>
            <a:ext cx="6019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bwMode="auto">
          <a:xfrm flipV="1">
            <a:off x="4833056" y="2775466"/>
            <a:ext cx="3314700"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8147756" y="2590800"/>
            <a:ext cx="1981200" cy="369332"/>
          </a:xfrm>
          <a:prstGeom prst="rect">
            <a:avLst/>
          </a:prstGeom>
          <a:noFill/>
        </p:spPr>
        <p:txBody>
          <a:bodyPr wrap="square" rtlCol="0">
            <a:spAutoFit/>
          </a:bodyPr>
          <a:lstStyle/>
          <a:p>
            <a:r>
              <a:rPr lang="en-US" dirty="0" smtClean="0"/>
              <a:t>Define the suite</a:t>
            </a:r>
            <a:endParaRPr lang="en-US" dirty="0"/>
          </a:p>
        </p:txBody>
      </p:sp>
    </p:spTree>
    <p:extLst>
      <p:ext uri="{BB962C8B-B14F-4D97-AF65-F5344CB8AC3E}">
        <p14:creationId xmlns:p14="http://schemas.microsoft.com/office/powerpoint/2010/main" val="32484306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Parameterization </a:t>
            </a:r>
            <a:r>
              <a:rPr lang="en-US" dirty="0"/>
              <a:t>using TestNG plays an important role while creating the </a:t>
            </a:r>
            <a:r>
              <a:rPr lang="en-US" dirty="0" smtClean="0"/>
              <a:t>framework and </a:t>
            </a:r>
            <a:r>
              <a:rPr lang="en-US" dirty="0"/>
              <a:t>automation scripts.</a:t>
            </a:r>
          </a:p>
          <a:p>
            <a:pPr marL="0" indent="0">
              <a:buNone/>
            </a:pPr>
            <a:endParaRPr lang="en-US" dirty="0"/>
          </a:p>
          <a:p>
            <a:pPr marL="0" indent="0">
              <a:buNone/>
            </a:pPr>
            <a:r>
              <a:rPr lang="en-US" dirty="0"/>
              <a:t>It helps in running multiple iteration with different set of data</a:t>
            </a:r>
            <a:r>
              <a:rPr lang="en-US" dirty="0" smtClean="0"/>
              <a:t>.</a:t>
            </a:r>
            <a:endParaRPr lang="en-US" dirty="0"/>
          </a:p>
          <a:p>
            <a:pPr marL="0" indent="0">
              <a:buNone/>
            </a:pPr>
            <a:endParaRPr lang="en-US" dirty="0"/>
          </a:p>
          <a:p>
            <a:pPr marL="0" indent="0">
              <a:buNone/>
            </a:pPr>
            <a:r>
              <a:rPr lang="en-US" dirty="0"/>
              <a:t>Parallel execution is implemented using TestNG. The browsers are passed as the parameters.</a:t>
            </a:r>
          </a:p>
          <a:p>
            <a:pPr marL="0" indent="0">
              <a:buNone/>
            </a:pPr>
            <a:endParaRPr lang="en-US" dirty="0"/>
          </a:p>
          <a:p>
            <a:pPr marL="0" indent="0">
              <a:buNone/>
            </a:pPr>
            <a:r>
              <a:rPr lang="en-US" dirty="0"/>
              <a:t>There are two ways to parameterize in </a:t>
            </a:r>
            <a:r>
              <a:rPr lang="en-US" dirty="0" smtClean="0"/>
              <a:t>TestNG:</a:t>
            </a:r>
            <a:endParaRPr lang="en-US" dirty="0"/>
          </a:p>
          <a:p>
            <a:pPr marL="0" indent="0">
              <a:buNone/>
            </a:pPr>
            <a:endParaRPr lang="en-US" b="1" dirty="0"/>
          </a:p>
          <a:p>
            <a:r>
              <a:rPr lang="en-US" dirty="0"/>
              <a:t>Using TestNG.xml</a:t>
            </a:r>
          </a:p>
          <a:p>
            <a:r>
              <a:rPr lang="en-US" dirty="0" smtClean="0"/>
              <a:t>Using </a:t>
            </a:r>
            <a:r>
              <a:rPr lang="en-US" dirty="0"/>
              <a:t>Dataprovider class</a:t>
            </a:r>
          </a:p>
        </p:txBody>
      </p:sp>
      <p:sp>
        <p:nvSpPr>
          <p:cNvPr id="6" name="Title 5"/>
          <p:cNvSpPr>
            <a:spLocks noGrp="1"/>
          </p:cNvSpPr>
          <p:nvPr>
            <p:ph type="title"/>
          </p:nvPr>
        </p:nvSpPr>
        <p:spPr/>
        <p:txBody>
          <a:bodyPr>
            <a:normAutofit fontScale="90000"/>
          </a:bodyPr>
          <a:lstStyle/>
          <a:p>
            <a:r>
              <a:rPr lang="en-US" dirty="0" smtClean="0"/>
              <a:t>Parameterization Test Case</a:t>
            </a:r>
            <a:endParaRPr lang="en-US" dirty="0"/>
          </a:p>
        </p:txBody>
      </p:sp>
    </p:spTree>
    <p:extLst>
      <p:ext uri="{BB962C8B-B14F-4D97-AF65-F5344CB8AC3E}">
        <p14:creationId xmlns:p14="http://schemas.microsoft.com/office/powerpoint/2010/main" val="271919062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Create a java test class say ParameterizedTest1.java.</a:t>
            </a:r>
          </a:p>
          <a:p>
            <a:r>
              <a:rPr lang="en-US" dirty="0"/>
              <a:t>Add test method parameterTest() to your test class. This method takes a String as input parameter.</a:t>
            </a:r>
          </a:p>
          <a:p>
            <a:r>
              <a:rPr lang="en-US" dirty="0"/>
              <a:t>Add the annotation </a:t>
            </a:r>
            <a:r>
              <a:rPr lang="en-US" i="1" dirty="0"/>
              <a:t>@Parameters("</a:t>
            </a:r>
            <a:r>
              <a:rPr lang="en-US" i="1" dirty="0" err="1"/>
              <a:t>myName</a:t>
            </a:r>
            <a:r>
              <a:rPr lang="en-US" i="1" dirty="0"/>
              <a:t>")</a:t>
            </a:r>
            <a:r>
              <a:rPr lang="en-US" dirty="0"/>
              <a:t> to this method. The parameter would be passed a values from testng.xml which we will see in the next step.</a:t>
            </a:r>
          </a:p>
          <a:p>
            <a:endParaRPr lang="en-US" dirty="0"/>
          </a:p>
          <a:p>
            <a:endParaRPr lang="en-US" dirty="0"/>
          </a:p>
          <a:p>
            <a:endParaRPr lang="en-US" dirty="0"/>
          </a:p>
          <a:p>
            <a:endParaRPr lang="en-US" dirty="0"/>
          </a:p>
          <a:p>
            <a:endParaRPr lang="en-US" dirty="0"/>
          </a:p>
          <a:p>
            <a:r>
              <a:rPr lang="en-US" dirty="0" smtClean="0"/>
              <a:t>Create </a:t>
            </a:r>
            <a:r>
              <a:rPr lang="en-US" dirty="0"/>
              <a:t>a testng.xml  to execute Test case(s</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Passing Parameters through </a:t>
            </a:r>
            <a:r>
              <a:rPr lang="en-US" i="1" dirty="0" smtClean="0"/>
              <a:t>TestNG.XML</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877608"/>
            <a:ext cx="5867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205942"/>
            <a:ext cx="58674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0929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When you need to pass complex parameters or parameters that need to be created from Java </a:t>
            </a:r>
            <a:r>
              <a:rPr lang="en-US" dirty="0" smtClean="0"/>
              <a:t>(</a:t>
            </a:r>
            <a:r>
              <a:rPr lang="en-US" dirty="0"/>
              <a:t>complex objects, objects read from a property file or a database, etc...), in such cases parameters </a:t>
            </a:r>
            <a:r>
              <a:rPr lang="en-US" dirty="0" smtClean="0"/>
              <a:t>can </a:t>
            </a:r>
            <a:r>
              <a:rPr lang="en-US" dirty="0"/>
              <a:t>be passed using </a:t>
            </a:r>
            <a:r>
              <a:rPr lang="en-US" dirty="0" err="1"/>
              <a:t>Dataproviders</a:t>
            </a:r>
            <a:r>
              <a:rPr lang="en-US" dirty="0"/>
              <a:t>. A Data Provider is a method annotated with </a:t>
            </a:r>
            <a:r>
              <a:rPr lang="en-US" i="1" dirty="0"/>
              <a:t>@</a:t>
            </a:r>
            <a:r>
              <a:rPr lang="en-US" i="1" dirty="0" err="1"/>
              <a:t>DataProvider</a:t>
            </a:r>
            <a:r>
              <a:rPr lang="en-US" dirty="0"/>
              <a:t>. </a:t>
            </a:r>
            <a:r>
              <a:rPr lang="en-US" dirty="0" smtClean="0"/>
              <a:t>This </a:t>
            </a:r>
            <a:r>
              <a:rPr lang="en-US" dirty="0"/>
              <a:t>annotation has only one string attribute: its name. If the name is not supplied, the Data Provider’s </a:t>
            </a:r>
            <a:r>
              <a:rPr lang="en-US" dirty="0" smtClean="0"/>
              <a:t>name </a:t>
            </a:r>
            <a:r>
              <a:rPr lang="en-US" dirty="0"/>
              <a:t>automatically defaults to the method’s name. A Data Provider returns an array of objects.</a:t>
            </a:r>
          </a:p>
        </p:txBody>
      </p:sp>
      <p:sp>
        <p:nvSpPr>
          <p:cNvPr id="4" name="Title 3"/>
          <p:cNvSpPr>
            <a:spLocks noGrp="1"/>
          </p:cNvSpPr>
          <p:nvPr>
            <p:ph type="title"/>
          </p:nvPr>
        </p:nvSpPr>
        <p:spPr/>
        <p:txBody>
          <a:bodyPr>
            <a:normAutofit fontScale="90000"/>
          </a:bodyPr>
          <a:lstStyle/>
          <a:p>
            <a:r>
              <a:rPr lang="en-US" i="1" dirty="0" smtClean="0"/>
              <a:t>Usage of </a:t>
            </a:r>
            <a:r>
              <a:rPr lang="en-US" i="1" dirty="0" err="1" smtClean="0"/>
              <a:t>DataProvider</a:t>
            </a:r>
            <a:r>
              <a:rPr lang="en-US" i="1" dirty="0" smtClean="0"/>
              <a:t>	</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 y="2630311"/>
            <a:ext cx="8915399" cy="3713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1925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Give examples of some of annotations supported by </a:t>
            </a:r>
            <a:r>
              <a:rPr lang="en-US" dirty="0" err="1" smtClean="0"/>
              <a:t>testNG</a:t>
            </a:r>
            <a:endParaRPr lang="en-US" dirty="0" smtClean="0"/>
          </a:p>
          <a:p>
            <a:r>
              <a:rPr lang="en-US" dirty="0" smtClean="0"/>
              <a:t>What are the different ways to parameterize in </a:t>
            </a:r>
            <a:r>
              <a:rPr lang="en-US" dirty="0" err="1" smtClean="0"/>
              <a:t>testNG</a:t>
            </a:r>
            <a:r>
              <a:rPr lang="en-US" dirty="0" smtClean="0"/>
              <a:t>?</a:t>
            </a:r>
          </a:p>
          <a:p>
            <a:r>
              <a:rPr lang="en-US" dirty="0"/>
              <a:t>How can you disable a test in </a:t>
            </a:r>
            <a:r>
              <a:rPr lang="en-US" dirty="0" err="1"/>
              <a:t>TestNG</a:t>
            </a:r>
            <a:r>
              <a:rPr lang="en-US" dirty="0" smtClean="0"/>
              <a:t>?</a:t>
            </a:r>
          </a:p>
          <a:p>
            <a:r>
              <a:rPr lang="en-US" dirty="0"/>
              <a:t>What is difference between </a:t>
            </a:r>
            <a:r>
              <a:rPr lang="en-US" dirty="0" err="1"/>
              <a:t>dependsOnGroups</a:t>
            </a:r>
            <a:r>
              <a:rPr lang="en-US" dirty="0"/>
              <a:t> and </a:t>
            </a:r>
            <a:r>
              <a:rPr lang="en-US" dirty="0" err="1"/>
              <a:t>dependsOnMethods</a:t>
            </a:r>
            <a:r>
              <a:rPr lang="en-US" dirty="0" smtClean="0"/>
              <a:t>?</a:t>
            </a:r>
          </a:p>
          <a:p>
            <a:r>
              <a:rPr lang="en-US" dirty="0"/>
              <a:t>What does it mean to pass parameters using </a:t>
            </a:r>
            <a:r>
              <a:rPr lang="en-US" dirty="0" err="1"/>
              <a:t>dataproviders</a:t>
            </a:r>
            <a:r>
              <a:rPr lang="en-US" dirty="0"/>
              <a:t>?</a:t>
            </a:r>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4728832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would be the output of the following code?</a:t>
            </a:r>
          </a:p>
          <a:p>
            <a:endParaRPr lang="en-US" dirty="0" smtClean="0"/>
          </a:p>
          <a:p>
            <a:r>
              <a:rPr lang="en-US" dirty="0" smtClean="0"/>
              <a:t>Open different browsers by parameterization in testNG.xml</a:t>
            </a:r>
          </a:p>
          <a:p>
            <a:endParaRPr lang="en-US" dirty="0" smtClean="0"/>
          </a:p>
        </p:txBody>
      </p:sp>
      <p:sp>
        <p:nvSpPr>
          <p:cNvPr id="3" name="Title 2"/>
          <p:cNvSpPr>
            <a:spLocks noGrp="1"/>
          </p:cNvSpPr>
          <p:nvPr>
            <p:ph type="title"/>
          </p:nvPr>
        </p:nvSpPr>
        <p:spPr/>
        <p:txBody>
          <a:bodyPr>
            <a:normAutofit fontScale="90000"/>
          </a:bodyPr>
          <a:lstStyle/>
          <a:p>
            <a:r>
              <a:rPr lang="en-US" smtClean="0"/>
              <a:t>Assessments</a:t>
            </a:r>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992324798"/>
              </p:ext>
            </p:extLst>
          </p:nvPr>
        </p:nvGraphicFramePr>
        <p:xfrm>
          <a:off x="971084" y="1485060"/>
          <a:ext cx="914400" cy="714375"/>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3" imgW="914400" imgH="714240" progId="Package">
                  <p:embed/>
                </p:oleObj>
              </mc:Choice>
              <mc:Fallback>
                <p:oleObj name="Packager Shell Object" showAsIcon="1" r:id="rId3" imgW="914400" imgH="714240" progId="Package">
                  <p:embed/>
                  <p:pic>
                    <p:nvPicPr>
                      <p:cNvPr id="0" name=""/>
                      <p:cNvPicPr/>
                      <p:nvPr/>
                    </p:nvPicPr>
                    <p:blipFill>
                      <a:blip r:embed="rId4"/>
                      <a:stretch>
                        <a:fillRect/>
                      </a:stretch>
                    </p:blipFill>
                    <p:spPr>
                      <a:xfrm>
                        <a:off x="971084" y="1485060"/>
                        <a:ext cx="914400" cy="714375"/>
                      </a:xfrm>
                      <a:prstGeom prst="rect">
                        <a:avLst/>
                      </a:prstGeom>
                    </p:spPr>
                  </p:pic>
                </p:oleObj>
              </mc:Fallback>
            </mc:AlternateContent>
          </a:graphicData>
        </a:graphic>
      </p:graphicFrame>
    </p:spTree>
    <p:extLst>
      <p:ext uri="{BB962C8B-B14F-4D97-AF65-F5344CB8AC3E}">
        <p14:creationId xmlns:p14="http://schemas.microsoft.com/office/powerpoint/2010/main" val="14428009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 ?????????</a:t>
            </a:r>
            <a:endParaRPr lang="en-US" dirty="0"/>
          </a:p>
        </p:txBody>
      </p:sp>
    </p:spTree>
    <p:extLst>
      <p:ext uri="{BB962C8B-B14F-4D97-AF65-F5344CB8AC3E}">
        <p14:creationId xmlns:p14="http://schemas.microsoft.com/office/powerpoint/2010/main" val="242854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smtClean="0"/>
              <a:t>It </a:t>
            </a:r>
            <a:r>
              <a:rPr lang="en-US" dirty="0"/>
              <a:t>is a software application used to locate, retrieve and display content on world </a:t>
            </a:r>
            <a:r>
              <a:rPr lang="en-US" dirty="0" smtClean="0"/>
              <a:t>wide </a:t>
            </a:r>
            <a:r>
              <a:rPr lang="en-US" dirty="0"/>
              <a:t>web, including web pages , images , video and other files. As a </a:t>
            </a:r>
            <a:r>
              <a:rPr lang="en-US" dirty="0" smtClean="0"/>
              <a:t>client/server model</a:t>
            </a:r>
            <a:r>
              <a:rPr lang="en-US" dirty="0"/>
              <a:t>, the browser is the client that run on a computer that contacts the web </a:t>
            </a:r>
            <a:r>
              <a:rPr lang="en-US" dirty="0" smtClean="0"/>
              <a:t>server </a:t>
            </a:r>
            <a:r>
              <a:rPr lang="en-US" dirty="0"/>
              <a:t>and requests </a:t>
            </a:r>
            <a:r>
              <a:rPr lang="en-US" dirty="0" smtClean="0"/>
              <a:t>information.</a:t>
            </a:r>
          </a:p>
          <a:p>
            <a:pPr marL="0" indent="0">
              <a:buNone/>
            </a:pPr>
            <a:endParaRPr lang="en-US" dirty="0"/>
          </a:p>
        </p:txBody>
      </p:sp>
      <p:sp>
        <p:nvSpPr>
          <p:cNvPr id="4" name="Title 3"/>
          <p:cNvSpPr>
            <a:spLocks noGrp="1"/>
          </p:cNvSpPr>
          <p:nvPr>
            <p:ph type="title"/>
          </p:nvPr>
        </p:nvSpPr>
        <p:spPr/>
        <p:txBody>
          <a:bodyPr/>
          <a:lstStyle/>
          <a:p>
            <a:r>
              <a:rPr lang="en-US" dirty="0" smtClean="0"/>
              <a:t>UNDERSTANDING BROWSERS</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2" y="4078288"/>
            <a:ext cx="69627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95399"/>
            <a:ext cx="73152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3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7377804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 Session 9</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
        <p:nvSpPr>
          <p:cNvPr id="6" name="Text Placeholder 5"/>
          <p:cNvSpPr>
            <a:spLocks noGrp="1"/>
          </p:cNvSpPr>
          <p:nvPr>
            <p:ph type="body" sz="quarter" idx="10"/>
          </p:nvPr>
        </p:nvSpPr>
        <p:spPr/>
        <p:txBody>
          <a:bodyPr/>
          <a:lstStyle/>
          <a:p>
            <a:r>
              <a:rPr lang="en-US" dirty="0" smtClean="0"/>
              <a:t>January 2015</a:t>
            </a:r>
            <a:endParaRPr lang="en-US" dirty="0"/>
          </a:p>
        </p:txBody>
      </p:sp>
    </p:spTree>
    <p:extLst>
      <p:ext uri="{BB962C8B-B14F-4D97-AF65-F5344CB8AC3E}">
        <p14:creationId xmlns:p14="http://schemas.microsoft.com/office/powerpoint/2010/main" val="41391288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smtClean="0"/>
              <a:t>Design Pattern</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92196257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Page Object Model</a:t>
            </a:r>
            <a:endParaRPr lang="en-US" dirty="0"/>
          </a:p>
        </p:txBody>
      </p:sp>
    </p:spTree>
    <p:extLst>
      <p:ext uri="{BB962C8B-B14F-4D97-AF65-F5344CB8AC3E}">
        <p14:creationId xmlns:p14="http://schemas.microsoft.com/office/powerpoint/2010/main" val="8439728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The Page Object pattern represents the screens of your web app as a series of objects and encapsulates the features represented by a page.</a:t>
            </a:r>
          </a:p>
          <a:p>
            <a:r>
              <a:rPr lang="en-US" sz="2000" dirty="0"/>
              <a:t>It allows us to model the UI in our tests.</a:t>
            </a:r>
          </a:p>
          <a:p>
            <a:r>
              <a:rPr lang="en-US" sz="2000" dirty="0"/>
              <a:t>A page object is an object-oriented class that serves as an interface to a page of your AUT.</a:t>
            </a:r>
          </a:p>
          <a:p>
            <a:pPr marL="0" indent="0">
              <a:buNone/>
            </a:pPr>
            <a:endParaRPr lang="en-US" sz="2000" dirty="0" smtClean="0"/>
          </a:p>
          <a:p>
            <a:pPr marL="0" indent="0">
              <a:buNone/>
            </a:pPr>
            <a:r>
              <a:rPr lang="en-US" sz="2000" dirty="0"/>
              <a:t> </a:t>
            </a:r>
            <a:r>
              <a:rPr lang="en-US" sz="2000" dirty="0" smtClean="0"/>
              <a:t> </a:t>
            </a:r>
            <a:endParaRPr lang="en-US" sz="2000" dirty="0"/>
          </a:p>
        </p:txBody>
      </p:sp>
      <p:sp>
        <p:nvSpPr>
          <p:cNvPr id="4" name="Title 3"/>
          <p:cNvSpPr>
            <a:spLocks noGrp="1"/>
          </p:cNvSpPr>
          <p:nvPr>
            <p:ph type="title"/>
          </p:nvPr>
        </p:nvSpPr>
        <p:spPr/>
        <p:txBody>
          <a:bodyPr>
            <a:normAutofit fontScale="90000"/>
          </a:bodyPr>
          <a:lstStyle/>
          <a:p>
            <a:r>
              <a:rPr lang="en-US" dirty="0" smtClean="0"/>
              <a:t>Page Object Model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3071813"/>
            <a:ext cx="8458199"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9710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Benefits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328738"/>
            <a:ext cx="9072562"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14227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Framework with Page Object Model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28725"/>
            <a:ext cx="9658349" cy="458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86391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Split </a:t>
            </a:r>
            <a:r>
              <a:rPr lang="en-US" dirty="0"/>
              <a:t>up the page on the basis of functionalities and will have the methods like </a:t>
            </a:r>
            <a:r>
              <a:rPr lang="en-US" dirty="0" err="1"/>
              <a:t>LoginToGmailAsValidUser</a:t>
            </a:r>
            <a:r>
              <a:rPr lang="en-US" dirty="0"/>
              <a:t> and </a:t>
            </a:r>
            <a:r>
              <a:rPr lang="en-US" dirty="0" err="1" smtClean="0"/>
              <a:t>LoginToGmailAsInvalidUser</a:t>
            </a:r>
            <a:r>
              <a:rPr lang="en-US" dirty="0" smtClean="0"/>
              <a:t> as shown in below example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Implementation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814512"/>
            <a:ext cx="797242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8898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UNDERSTANDING SELENIUM GRID</a:t>
            </a:r>
            <a:endParaRPr lang="en-US" dirty="0"/>
          </a:p>
        </p:txBody>
      </p:sp>
    </p:spTree>
    <p:extLst>
      <p:ext uri="{BB962C8B-B14F-4D97-AF65-F5344CB8AC3E}">
        <p14:creationId xmlns:p14="http://schemas.microsoft.com/office/powerpoint/2010/main" val="256915595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Selenium Grid is used to run the tests parallel</a:t>
            </a:r>
          </a:p>
          <a:p>
            <a:r>
              <a:rPr lang="en-US" sz="2000" dirty="0"/>
              <a:t>It distributes the test across different </a:t>
            </a:r>
            <a:r>
              <a:rPr lang="en-US" sz="2000" dirty="0" smtClean="0"/>
              <a:t>machines</a:t>
            </a:r>
            <a:endParaRPr lang="en-US" sz="2000" dirty="0"/>
          </a:p>
        </p:txBody>
      </p:sp>
      <p:sp>
        <p:nvSpPr>
          <p:cNvPr id="4" name="Title 3"/>
          <p:cNvSpPr>
            <a:spLocks noGrp="1"/>
          </p:cNvSpPr>
          <p:nvPr>
            <p:ph type="title"/>
          </p:nvPr>
        </p:nvSpPr>
        <p:spPr/>
        <p:txBody>
          <a:bodyPr>
            <a:normAutofit fontScale="90000"/>
          </a:bodyPr>
          <a:lstStyle/>
          <a:p>
            <a:r>
              <a:rPr lang="en-US" dirty="0" smtClean="0"/>
              <a:t>DISTRIBUTED TESTING WITH SELENIUM GRID</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995488"/>
            <a:ext cx="8204200" cy="372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9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64357"/>
            <a:ext cx="10972800" cy="4880856"/>
          </a:xfrm>
        </p:spPr>
        <p:txBody>
          <a:bodyPr/>
          <a:lstStyle/>
          <a:p>
            <a:pPr marL="0" indent="0">
              <a:buNone/>
            </a:pPr>
            <a:r>
              <a:rPr lang="en-US" dirty="0" smtClean="0"/>
              <a:t>Every </a:t>
            </a:r>
            <a:r>
              <a:rPr lang="en-US" dirty="0"/>
              <a:t>browser consists of different layers which comprises the architecture of </a:t>
            </a:r>
            <a:r>
              <a:rPr lang="en-US" dirty="0" smtClean="0"/>
              <a:t>the browser</a:t>
            </a:r>
            <a:r>
              <a:rPr lang="en-US" dirty="0"/>
              <a:t>. It’s necessary to ensure that web application works on all the major </a:t>
            </a:r>
            <a:r>
              <a:rPr lang="en-US" dirty="0" smtClean="0"/>
              <a:t>browsers.</a:t>
            </a:r>
          </a:p>
          <a:p>
            <a:pPr marL="0" indent="0">
              <a:buNone/>
            </a:pPr>
            <a:endParaRPr lang="en-US" dirty="0" smtClean="0"/>
          </a:p>
          <a:p>
            <a:pPr marL="0" indent="0">
              <a:buNone/>
            </a:pPr>
            <a:r>
              <a:rPr lang="en-US" dirty="0" smtClean="0"/>
              <a:t>Key </a:t>
            </a:r>
            <a:r>
              <a:rPr lang="en-US" dirty="0"/>
              <a:t>components of browsers are shown as below:</a:t>
            </a:r>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TESTING ON MULTIPLE BROWSERS (COMPATIBILITY TESTING)</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245" y="2667000"/>
            <a:ext cx="67818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4310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pPr marL="0" indent="0">
              <a:buNone/>
            </a:pPr>
            <a:r>
              <a:rPr lang="en-US" sz="2400" dirty="0">
                <a:solidFill>
                  <a:srgbClr val="0070C0"/>
                </a:solidFill>
              </a:rPr>
              <a:t>Hub</a:t>
            </a:r>
            <a:r>
              <a:rPr lang="en-US" dirty="0"/>
              <a:t> </a:t>
            </a:r>
          </a:p>
          <a:p>
            <a:r>
              <a:rPr lang="en-US" dirty="0"/>
              <a:t>The Hub acts like the central point, which will receive the entire test request and distribute </a:t>
            </a:r>
            <a:r>
              <a:rPr lang="en-US" dirty="0" smtClean="0"/>
              <a:t>it to </a:t>
            </a:r>
            <a:r>
              <a:rPr lang="en-US" dirty="0"/>
              <a:t>the right nodes.</a:t>
            </a:r>
          </a:p>
          <a:p>
            <a:r>
              <a:rPr lang="en-US" dirty="0"/>
              <a:t>Selenium server act as the hub and to start the server use the following </a:t>
            </a:r>
            <a:r>
              <a:rPr lang="en-US" dirty="0" smtClean="0"/>
              <a:t>command</a:t>
            </a:r>
            <a:endParaRPr lang="en-US" dirty="0"/>
          </a:p>
          <a:p>
            <a:pPr marL="0" indent="0">
              <a:buNone/>
            </a:pPr>
            <a:r>
              <a:rPr lang="en-US" dirty="0"/>
              <a:t>                         “</a:t>
            </a:r>
            <a:r>
              <a:rPr lang="en-US" b="1" dirty="0"/>
              <a:t>java -jar selenium-server-standalone-2.35.0.jar -role hub”</a:t>
            </a:r>
          </a:p>
          <a:p>
            <a:r>
              <a:rPr lang="en-US" dirty="0"/>
              <a:t>Navigate to </a:t>
            </a:r>
            <a:r>
              <a:rPr lang="en-US" dirty="0">
                <a:hlinkClick r:id="rId2"/>
              </a:rPr>
              <a:t>http://localhost:4444/grid/console</a:t>
            </a:r>
            <a:r>
              <a:rPr lang="en-US" dirty="0"/>
              <a:t> and you see a hub window</a:t>
            </a:r>
          </a:p>
          <a:p>
            <a:pPr marL="0" indent="0">
              <a:buNone/>
            </a:pPr>
            <a:endParaRPr lang="en-US" dirty="0"/>
          </a:p>
          <a:p>
            <a:pPr marL="0" indent="0">
              <a:buNone/>
            </a:pPr>
            <a:r>
              <a:rPr lang="en-US" sz="2000" dirty="0" smtClean="0">
                <a:solidFill>
                  <a:srgbClr val="0070C0"/>
                </a:solidFill>
              </a:rPr>
              <a:t>Nodes</a:t>
            </a:r>
            <a:endParaRPr lang="en-US" sz="2000" dirty="0">
              <a:solidFill>
                <a:srgbClr val="0070C0"/>
              </a:solidFill>
            </a:endParaRPr>
          </a:p>
          <a:p>
            <a:r>
              <a:rPr lang="en-US" dirty="0" smtClean="0"/>
              <a:t>These </a:t>
            </a:r>
            <a:r>
              <a:rPr lang="en-US" dirty="0"/>
              <a:t>are the machines where the executions take place</a:t>
            </a:r>
          </a:p>
          <a:p>
            <a:r>
              <a:rPr lang="en-US" dirty="0"/>
              <a:t>Nodes must be registered to the hub</a:t>
            </a:r>
          </a:p>
          <a:p>
            <a:pPr marL="0" indent="0">
              <a:buNone/>
            </a:pPr>
            <a:r>
              <a:rPr lang="en-US" dirty="0" smtClean="0"/>
              <a:t>      </a:t>
            </a:r>
            <a:r>
              <a:rPr lang="en-US" dirty="0"/>
              <a:t>“ java -jar selenium-server-standalone-2.35.0.jar -role node  -hub </a:t>
            </a:r>
            <a:r>
              <a:rPr lang="en-US" dirty="0">
                <a:hlinkClick r:id="rId3"/>
              </a:rPr>
              <a:t>http://localhost:4444/grid/register</a:t>
            </a:r>
            <a:r>
              <a:rPr lang="en-US" dirty="0"/>
              <a:t> “</a:t>
            </a:r>
          </a:p>
        </p:txBody>
      </p:sp>
      <p:sp>
        <p:nvSpPr>
          <p:cNvPr id="2" name="Title 1"/>
          <p:cNvSpPr>
            <a:spLocks noGrp="1"/>
          </p:cNvSpPr>
          <p:nvPr>
            <p:ph type="title"/>
          </p:nvPr>
        </p:nvSpPr>
        <p:spPr/>
        <p:txBody>
          <a:bodyPr>
            <a:normAutofit fontScale="90000"/>
          </a:bodyPr>
          <a:lstStyle/>
          <a:p>
            <a:r>
              <a:rPr lang="en-US" dirty="0" smtClean="0"/>
              <a:t>SELENIUM GRID</a:t>
            </a:r>
            <a:endParaRPr lang="en-US" dirty="0"/>
          </a:p>
        </p:txBody>
      </p:sp>
    </p:spTree>
    <p:extLst>
      <p:ext uri="{BB962C8B-B14F-4D97-AF65-F5344CB8AC3E}">
        <p14:creationId xmlns:p14="http://schemas.microsoft.com/office/powerpoint/2010/main" val="8055644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1600" dirty="0">
                <a:solidFill>
                  <a:schemeClr val="accent4"/>
                </a:solidFill>
              </a:rPr>
              <a:t>Nodes should be configured for the </a:t>
            </a:r>
            <a:r>
              <a:rPr lang="en-US" sz="1600" dirty="0" smtClean="0">
                <a:solidFill>
                  <a:schemeClr val="accent4"/>
                </a:solidFill>
              </a:rPr>
              <a:t>execution.</a:t>
            </a:r>
            <a:endParaRPr lang="en-US" sz="1600" dirty="0">
              <a:solidFill>
                <a:schemeClr val="accent4"/>
              </a:solidFill>
            </a:endParaRPr>
          </a:p>
          <a:p>
            <a:pPr marL="0" indent="0">
              <a:buNone/>
            </a:pPr>
            <a:endParaRPr lang="en-US" dirty="0" smtClean="0">
              <a:solidFill>
                <a:srgbClr val="0070C0"/>
              </a:solidFill>
            </a:endParaRPr>
          </a:p>
          <a:p>
            <a:pPr marL="0" indent="0">
              <a:buNone/>
            </a:pPr>
            <a:r>
              <a:rPr lang="en-US" dirty="0" smtClean="0">
                <a:solidFill>
                  <a:srgbClr val="0070C0"/>
                </a:solidFill>
              </a:rPr>
              <a:t>Command </a:t>
            </a:r>
            <a:r>
              <a:rPr lang="en-US" dirty="0">
                <a:solidFill>
                  <a:srgbClr val="0070C0"/>
                </a:solidFill>
              </a:rPr>
              <a:t>Prompt</a:t>
            </a:r>
            <a:endParaRPr lang="en-US" dirty="0">
              <a:solidFill>
                <a:schemeClr val="accent4"/>
              </a:solidFill>
            </a:endParaRPr>
          </a:p>
          <a:p>
            <a:pPr marL="0" indent="0">
              <a:buNone/>
            </a:pPr>
            <a:r>
              <a:rPr lang="en-US" dirty="0" smtClean="0">
                <a:solidFill>
                  <a:schemeClr val="accent4"/>
                </a:solidFill>
              </a:rPr>
              <a:t>While </a:t>
            </a:r>
            <a:r>
              <a:rPr lang="en-US" dirty="0">
                <a:solidFill>
                  <a:schemeClr val="accent4"/>
                </a:solidFill>
              </a:rPr>
              <a:t>starting the node, you can specify the node configuration by using following parameters.</a:t>
            </a:r>
          </a:p>
          <a:p>
            <a:pPr marL="0" indent="0">
              <a:buNone/>
            </a:pPr>
            <a:r>
              <a:rPr lang="en-US" dirty="0" smtClean="0"/>
              <a:t>“-</a:t>
            </a:r>
            <a:r>
              <a:rPr lang="en-US" dirty="0"/>
              <a:t>browser </a:t>
            </a:r>
            <a:r>
              <a:rPr lang="en-US" dirty="0" err="1"/>
              <a:t>browserName</a:t>
            </a:r>
            <a:r>
              <a:rPr lang="en-US" dirty="0"/>
              <a:t>=</a:t>
            </a:r>
            <a:r>
              <a:rPr lang="en-US" dirty="0" err="1"/>
              <a:t>firefox,version</a:t>
            </a:r>
            <a:r>
              <a:rPr lang="en-US" dirty="0"/>
              <a:t>=3.6,maxInstances=5,platform=LINUX”</a:t>
            </a:r>
            <a:endParaRPr lang="en-US" dirty="0">
              <a:solidFill>
                <a:schemeClr val="accent4"/>
              </a:solidFill>
            </a:endParaRPr>
          </a:p>
          <a:p>
            <a:pPr marL="0" indent="0">
              <a:buNone/>
            </a:pPr>
            <a:r>
              <a:rPr lang="en-US" dirty="0" smtClean="0">
                <a:solidFill>
                  <a:schemeClr val="accent4"/>
                </a:solidFill>
              </a:rPr>
              <a:t>Different </a:t>
            </a:r>
            <a:r>
              <a:rPr lang="en-US" dirty="0">
                <a:solidFill>
                  <a:schemeClr val="accent4"/>
                </a:solidFill>
              </a:rPr>
              <a:t>browsers can be used by changing the values of browser name etc.</a:t>
            </a:r>
          </a:p>
          <a:p>
            <a:pPr marL="0" indent="0">
              <a:buNone/>
            </a:pPr>
            <a:endParaRPr lang="en-US" dirty="0">
              <a:solidFill>
                <a:srgbClr val="0070C0"/>
              </a:solidFill>
            </a:endParaRPr>
          </a:p>
          <a:p>
            <a:pPr marL="0" indent="0">
              <a:buNone/>
            </a:pPr>
            <a:r>
              <a:rPr lang="en-US" dirty="0">
                <a:solidFill>
                  <a:srgbClr val="0070C0"/>
                </a:solidFill>
              </a:rPr>
              <a:t>JSON file</a:t>
            </a:r>
          </a:p>
          <a:p>
            <a:pPr marL="0" indent="0">
              <a:buNone/>
            </a:pPr>
            <a:r>
              <a:rPr lang="en-US" dirty="0" smtClean="0">
                <a:solidFill>
                  <a:srgbClr val="0070C0"/>
                </a:solidFill>
              </a:rPr>
              <a:t>     </a:t>
            </a:r>
            <a:r>
              <a:rPr lang="en-US" dirty="0"/>
              <a:t>java -jar selenium-server-standalone.jar -role hub -</a:t>
            </a:r>
            <a:r>
              <a:rPr lang="en-US" dirty="0" err="1"/>
              <a:t>hubConfig</a:t>
            </a:r>
            <a:r>
              <a:rPr lang="en-US" dirty="0"/>
              <a:t> </a:t>
            </a:r>
            <a:r>
              <a:rPr lang="en-US" dirty="0" err="1" smtClean="0"/>
              <a:t>hubconfig.json</a:t>
            </a:r>
            <a:endParaRPr lang="en-US" dirty="0"/>
          </a:p>
        </p:txBody>
      </p:sp>
      <p:sp>
        <p:nvSpPr>
          <p:cNvPr id="4" name="Title 3"/>
          <p:cNvSpPr>
            <a:spLocks noGrp="1"/>
          </p:cNvSpPr>
          <p:nvPr>
            <p:ph type="title"/>
          </p:nvPr>
        </p:nvSpPr>
        <p:spPr/>
        <p:txBody>
          <a:bodyPr/>
          <a:lstStyle/>
          <a:p>
            <a:r>
              <a:rPr lang="en-US" dirty="0" smtClean="0"/>
              <a:t>GRID – CONFIGURING NODES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17" y="4419600"/>
            <a:ext cx="5791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639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b="1" dirty="0"/>
              <a:t>Desired Capabilities: </a:t>
            </a:r>
            <a:r>
              <a:rPr lang="en-US" dirty="0"/>
              <a:t>Defines the browser, platform and other settings for the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R</a:t>
            </a:r>
            <a:r>
              <a:rPr lang="en-US" b="1" dirty="0" smtClean="0"/>
              <a:t>emote </a:t>
            </a:r>
            <a:r>
              <a:rPr lang="en-US" b="1" dirty="0" err="1"/>
              <a:t>Webdriver</a:t>
            </a:r>
            <a:r>
              <a:rPr lang="en-US" b="1" dirty="0"/>
              <a:t> : </a:t>
            </a:r>
            <a:r>
              <a:rPr lang="en-US" dirty="0"/>
              <a:t>Send the request to hub which redirect the tests to the nodes as per desired capability.</a:t>
            </a:r>
          </a:p>
        </p:txBody>
      </p:sp>
      <p:sp>
        <p:nvSpPr>
          <p:cNvPr id="4" name="Title 3"/>
          <p:cNvSpPr>
            <a:spLocks noGrp="1"/>
          </p:cNvSpPr>
          <p:nvPr>
            <p:ph type="title"/>
          </p:nvPr>
        </p:nvSpPr>
        <p:spPr/>
        <p:txBody>
          <a:bodyPr/>
          <a:lstStyle/>
          <a:p>
            <a:r>
              <a:rPr lang="en-US" dirty="0" smtClean="0"/>
              <a:t>GRID – RUNNING THE TEST CASES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9817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29565"/>
            <a:ext cx="4914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18883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chemeClr val="accent4"/>
                </a:solidFill>
              </a:rPr>
              <a:t>User Agent</a:t>
            </a:r>
          </a:p>
          <a:p>
            <a:pPr marL="0" indent="0">
              <a:buNone/>
            </a:pPr>
            <a:r>
              <a:rPr lang="en-US" dirty="0">
                <a:solidFill>
                  <a:schemeClr val="accent4"/>
                </a:solidFill>
              </a:rPr>
              <a:t>           </a:t>
            </a:r>
          </a:p>
          <a:p>
            <a:pPr marL="0" indent="0">
              <a:buNone/>
            </a:pPr>
            <a:endParaRPr lang="en-US" dirty="0">
              <a:solidFill>
                <a:schemeClr val="accent4"/>
              </a:solidFill>
            </a:endParaRPr>
          </a:p>
          <a:p>
            <a:pPr marL="0" indent="0">
              <a:buNone/>
            </a:pPr>
            <a:endParaRPr lang="en-US" dirty="0">
              <a:solidFill>
                <a:schemeClr val="accent4"/>
              </a:solidFill>
            </a:endParaRPr>
          </a:p>
          <a:p>
            <a:pPr marL="0" indent="0">
              <a:buNone/>
            </a:pPr>
            <a:endParaRPr lang="en-US" dirty="0">
              <a:solidFill>
                <a:schemeClr val="accent4"/>
              </a:solidFill>
            </a:endParaRPr>
          </a:p>
          <a:p>
            <a:r>
              <a:rPr lang="en-US" b="1" dirty="0" smtClean="0">
                <a:solidFill>
                  <a:schemeClr val="accent4"/>
                </a:solidFill>
              </a:rPr>
              <a:t>Accepting </a:t>
            </a:r>
            <a:r>
              <a:rPr lang="en-US" b="1" dirty="0">
                <a:solidFill>
                  <a:schemeClr val="accent4"/>
                </a:solidFill>
              </a:rPr>
              <a:t>SSL Certificates</a:t>
            </a:r>
          </a:p>
          <a:p>
            <a:pPr marL="0" indent="0">
              <a:buNone/>
            </a:pPr>
            <a:r>
              <a:rPr lang="en-US" dirty="0" smtClean="0">
                <a:solidFill>
                  <a:schemeClr val="accent4"/>
                </a:solidFill>
              </a:rPr>
              <a:t>		With </a:t>
            </a:r>
            <a:r>
              <a:rPr lang="en-US" dirty="0">
                <a:solidFill>
                  <a:schemeClr val="accent4"/>
                </a:solidFill>
              </a:rPr>
              <a:t>the help of following </a:t>
            </a:r>
            <a:r>
              <a:rPr lang="en-US" dirty="0" smtClean="0">
                <a:solidFill>
                  <a:schemeClr val="accent4"/>
                </a:solidFill>
              </a:rPr>
              <a:t>profile</a:t>
            </a:r>
            <a:r>
              <a:rPr lang="en-US" dirty="0">
                <a:solidFill>
                  <a:schemeClr val="accent4"/>
                </a:solidFill>
              </a:rPr>
              <a:t>, the browser will accept the SSL </a:t>
            </a:r>
            <a:r>
              <a:rPr lang="en-US" dirty="0" smtClean="0">
                <a:solidFill>
                  <a:schemeClr val="accent4"/>
                </a:solidFill>
              </a:rPr>
              <a:t>certificates without </a:t>
            </a:r>
            <a:r>
              <a:rPr lang="en-US" dirty="0">
                <a:solidFill>
                  <a:schemeClr val="accent4"/>
                </a:solidFill>
              </a:rPr>
              <a:t>any </a:t>
            </a:r>
            <a:r>
              <a:rPr lang="en-US" dirty="0" smtClean="0">
                <a:solidFill>
                  <a:schemeClr val="accent4"/>
                </a:solidFill>
              </a:rPr>
              <a:t>prompt.</a:t>
            </a:r>
          </a:p>
          <a:p>
            <a:pPr marL="0" indent="0">
              <a:buNone/>
            </a:pPr>
            <a:endParaRPr lang="en-US" dirty="0">
              <a:solidFill>
                <a:schemeClr val="accent4"/>
              </a:solidFill>
            </a:endParaRPr>
          </a:p>
        </p:txBody>
      </p:sp>
      <p:sp>
        <p:nvSpPr>
          <p:cNvPr id="4" name="Title 3"/>
          <p:cNvSpPr>
            <a:spLocks noGrp="1"/>
          </p:cNvSpPr>
          <p:nvPr>
            <p:ph type="title"/>
          </p:nvPr>
        </p:nvSpPr>
        <p:spPr/>
        <p:txBody>
          <a:bodyPr/>
          <a:lstStyle/>
          <a:p>
            <a:r>
              <a:rPr lang="en-US" dirty="0" smtClean="0"/>
              <a:t>FIREFOX PROFILE</a:t>
            </a:r>
            <a:endParaRPr lang="en-US" dirty="0"/>
          </a:p>
        </p:txBody>
      </p:sp>
      <p:sp>
        <p:nvSpPr>
          <p:cNvPr id="7" name="Rectangle 6"/>
          <p:cNvSpPr/>
          <p:nvPr/>
        </p:nvSpPr>
        <p:spPr>
          <a:xfrm>
            <a:off x="1371600" y="1583267"/>
            <a:ext cx="6781800" cy="1200329"/>
          </a:xfrm>
          <a:prstGeom prst="rect">
            <a:avLst/>
          </a:prstGeom>
        </p:spPr>
        <p:txBody>
          <a:bodyPr wrap="square">
            <a:spAutoFit/>
          </a:bodyPr>
          <a:lstStyle/>
          <a:p>
            <a:r>
              <a:rPr lang="en-US" dirty="0"/>
              <a:t> </a:t>
            </a:r>
            <a:r>
              <a:rPr lang="en-US" dirty="0" err="1"/>
              <a:t>FirefoxProfile</a:t>
            </a:r>
            <a:r>
              <a:rPr lang="en-US" dirty="0"/>
              <a:t> profile = </a:t>
            </a:r>
            <a:r>
              <a:rPr lang="en-US" b="1" dirty="0"/>
              <a:t>new </a:t>
            </a:r>
            <a:r>
              <a:rPr lang="en-US" b="1" dirty="0" err="1"/>
              <a:t>FirefoxProfile</a:t>
            </a:r>
            <a:r>
              <a:rPr lang="en-US" b="1" dirty="0"/>
              <a:t>();</a:t>
            </a:r>
          </a:p>
          <a:p>
            <a:r>
              <a:rPr lang="en-US" dirty="0"/>
              <a:t>  </a:t>
            </a:r>
            <a:r>
              <a:rPr lang="en-US" dirty="0" err="1"/>
              <a:t>profile.setPreference</a:t>
            </a:r>
            <a:r>
              <a:rPr lang="en-US" dirty="0"/>
              <a:t>("</a:t>
            </a:r>
            <a:r>
              <a:rPr lang="en-US" dirty="0" err="1"/>
              <a:t>general.useragent.override</a:t>
            </a:r>
            <a:r>
              <a:rPr lang="en-US" dirty="0"/>
              <a:t>", "</a:t>
            </a:r>
            <a:r>
              <a:rPr lang="en-US" dirty="0" err="1"/>
              <a:t>iphone</a:t>
            </a:r>
            <a:r>
              <a:rPr lang="en-US" dirty="0"/>
              <a:t>");</a:t>
            </a:r>
          </a:p>
          <a:p>
            <a:r>
              <a:rPr lang="en-US" dirty="0"/>
              <a:t>  WebDriver driver = </a:t>
            </a:r>
            <a:r>
              <a:rPr lang="en-US" b="1" dirty="0"/>
              <a:t>new </a:t>
            </a:r>
            <a:r>
              <a:rPr lang="en-US" b="1" dirty="0" err="1"/>
              <a:t>FirefoxDriver</a:t>
            </a:r>
            <a:r>
              <a:rPr lang="en-US" b="1" dirty="0"/>
              <a:t>(profile);</a:t>
            </a:r>
          </a:p>
          <a:p>
            <a:r>
              <a:rPr lang="en-US" dirty="0"/>
              <a:t>  driver.get("http://www.timesofindia.com");</a:t>
            </a:r>
          </a:p>
        </p:txBody>
      </p:sp>
      <p:sp>
        <p:nvSpPr>
          <p:cNvPr id="8" name="Rectangle 7"/>
          <p:cNvSpPr/>
          <p:nvPr/>
        </p:nvSpPr>
        <p:spPr>
          <a:xfrm>
            <a:off x="1371600" y="3857977"/>
            <a:ext cx="7467600" cy="1754326"/>
          </a:xfrm>
          <a:prstGeom prst="rect">
            <a:avLst/>
          </a:prstGeom>
        </p:spPr>
        <p:txBody>
          <a:bodyPr wrap="square">
            <a:spAutoFit/>
          </a:bodyPr>
          <a:lstStyle/>
          <a:p>
            <a:r>
              <a:rPr lang="en-US" dirty="0" err="1"/>
              <a:t>ProfilesIni</a:t>
            </a:r>
            <a:r>
              <a:rPr lang="en-US" dirty="0"/>
              <a:t> </a:t>
            </a:r>
            <a:r>
              <a:rPr lang="en-US" dirty="0" err="1"/>
              <a:t>allProfiles</a:t>
            </a:r>
            <a:r>
              <a:rPr lang="en-US" dirty="0"/>
              <a:t> = </a:t>
            </a:r>
            <a:r>
              <a:rPr lang="en-US" b="1" dirty="0"/>
              <a:t>new </a:t>
            </a:r>
            <a:r>
              <a:rPr lang="en-US" b="1" dirty="0" err="1"/>
              <a:t>ProfilesIni</a:t>
            </a:r>
            <a:r>
              <a:rPr lang="en-US" b="1" dirty="0"/>
              <a:t>();</a:t>
            </a:r>
          </a:p>
          <a:p>
            <a:r>
              <a:rPr lang="en-US" dirty="0"/>
              <a:t>    </a:t>
            </a:r>
            <a:r>
              <a:rPr lang="en-US" dirty="0" err="1"/>
              <a:t>FirefoxProfile</a:t>
            </a:r>
            <a:r>
              <a:rPr lang="en-US" dirty="0"/>
              <a:t> </a:t>
            </a:r>
            <a:r>
              <a:rPr lang="en-US" dirty="0" err="1"/>
              <a:t>myProfile</a:t>
            </a:r>
            <a:r>
              <a:rPr lang="en-US" dirty="0"/>
              <a:t> = </a:t>
            </a:r>
            <a:r>
              <a:rPr lang="en-US" dirty="0" err="1"/>
              <a:t>allProfiles.getProfile</a:t>
            </a:r>
            <a:r>
              <a:rPr lang="en-US" dirty="0"/>
              <a:t>("</a:t>
            </a:r>
            <a:r>
              <a:rPr lang="en-US" dirty="0" err="1"/>
              <a:t>CertificateIssue</a:t>
            </a:r>
            <a:r>
              <a:rPr lang="en-US" dirty="0"/>
              <a:t>"); </a:t>
            </a:r>
          </a:p>
          <a:p>
            <a:r>
              <a:rPr lang="en-US" dirty="0"/>
              <a:t>    </a:t>
            </a:r>
            <a:r>
              <a:rPr lang="en-US" dirty="0" err="1"/>
              <a:t>myProfile.setAcceptUntrustedCertificates</a:t>
            </a:r>
            <a:r>
              <a:rPr lang="en-US" dirty="0"/>
              <a:t>(</a:t>
            </a:r>
            <a:r>
              <a:rPr lang="en-US" b="1" dirty="0"/>
              <a:t>true); </a:t>
            </a:r>
          </a:p>
          <a:p>
            <a:r>
              <a:rPr lang="en-US" dirty="0"/>
              <a:t>    </a:t>
            </a:r>
            <a:r>
              <a:rPr lang="en-US" dirty="0" err="1"/>
              <a:t>myProfile.setAssumeUntrustedCertificateIssuer</a:t>
            </a:r>
            <a:r>
              <a:rPr lang="en-US" dirty="0"/>
              <a:t>(</a:t>
            </a:r>
            <a:r>
              <a:rPr lang="en-US" b="1" dirty="0"/>
              <a:t>false);</a:t>
            </a:r>
          </a:p>
          <a:p>
            <a:r>
              <a:rPr lang="en-US" dirty="0"/>
              <a:t>    WebDriver Driver = </a:t>
            </a:r>
            <a:r>
              <a:rPr lang="en-US" b="1" dirty="0"/>
              <a:t>new </a:t>
            </a:r>
            <a:r>
              <a:rPr lang="en-US" b="1" dirty="0" err="1"/>
              <a:t>FirefoxDriver</a:t>
            </a:r>
            <a:r>
              <a:rPr lang="en-US" b="1" dirty="0"/>
              <a:t>(</a:t>
            </a:r>
            <a:r>
              <a:rPr lang="en-US" b="1" dirty="0" err="1"/>
              <a:t>myProfile</a:t>
            </a:r>
            <a:r>
              <a:rPr lang="en-US" b="1" dirty="0"/>
              <a:t>); </a:t>
            </a:r>
          </a:p>
          <a:p>
            <a:r>
              <a:rPr lang="en-US" dirty="0"/>
              <a:t>    Driver.get("www.test.com");</a:t>
            </a:r>
          </a:p>
        </p:txBody>
      </p:sp>
    </p:spTree>
    <p:extLst>
      <p:ext uri="{BB962C8B-B14F-4D97-AF65-F5344CB8AC3E}">
        <p14:creationId xmlns:p14="http://schemas.microsoft.com/office/powerpoint/2010/main" val="366095447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Acts like a recovery scenario </a:t>
            </a:r>
          </a:p>
          <a:p>
            <a:r>
              <a:rPr lang="en-US" dirty="0"/>
              <a:t>Hooks to the driver </a:t>
            </a:r>
          </a:p>
          <a:p>
            <a:pPr marL="0" indent="0">
              <a:buNone/>
            </a:pPr>
            <a:endParaRPr lang="en-US" dirty="0"/>
          </a:p>
          <a:p>
            <a:pPr marL="0" indent="0">
              <a:buNone/>
            </a:pPr>
            <a:r>
              <a:rPr lang="en-US" dirty="0"/>
              <a:t>Different Events : </a:t>
            </a:r>
          </a:p>
          <a:p>
            <a:pPr>
              <a:buFont typeface="Wingdings" panose="05000000000000000000" pitchFamily="2" charset="2"/>
              <a:buChar char="Ø"/>
            </a:pPr>
            <a:r>
              <a:rPr lang="en-US" dirty="0"/>
              <a:t>B</a:t>
            </a:r>
            <a:r>
              <a:rPr lang="en-US" dirty="0" smtClean="0"/>
              <a:t>efore </a:t>
            </a:r>
            <a:r>
              <a:rPr lang="en-US" dirty="0"/>
              <a:t>Click</a:t>
            </a:r>
          </a:p>
          <a:p>
            <a:pPr>
              <a:buFont typeface="Wingdings" panose="05000000000000000000" pitchFamily="2" charset="2"/>
              <a:buChar char="Ø"/>
            </a:pPr>
            <a:r>
              <a:rPr lang="en-US" dirty="0"/>
              <a:t>After Click</a:t>
            </a:r>
          </a:p>
          <a:p>
            <a:pPr>
              <a:buFont typeface="Wingdings" panose="05000000000000000000" pitchFamily="2" charset="2"/>
              <a:buChar char="Ø"/>
            </a:pPr>
            <a:r>
              <a:rPr lang="en-US" dirty="0"/>
              <a:t>Before navigate</a:t>
            </a:r>
          </a:p>
          <a:p>
            <a:pPr>
              <a:buFont typeface="Wingdings" panose="05000000000000000000" pitchFamily="2" charset="2"/>
              <a:buChar char="Ø"/>
            </a:pPr>
            <a:r>
              <a:rPr lang="en-US" dirty="0"/>
              <a:t>After Navigate</a:t>
            </a:r>
          </a:p>
          <a:p>
            <a:pPr>
              <a:buFont typeface="Wingdings" panose="05000000000000000000" pitchFamily="2" charset="2"/>
              <a:buChar char="Ø"/>
            </a:pPr>
            <a:r>
              <a:rPr lang="en-US" dirty="0"/>
              <a:t>On Exception</a:t>
            </a:r>
          </a:p>
          <a:p>
            <a:pPr marL="0" indent="0">
              <a:buNone/>
            </a:pPr>
            <a:endParaRPr lang="en-US" dirty="0" smtClean="0"/>
          </a:p>
          <a:p>
            <a:pPr marL="0" indent="0">
              <a:buNone/>
            </a:pPr>
            <a:r>
              <a:rPr lang="en-US" dirty="0" smtClean="0"/>
              <a:t>Register </a:t>
            </a:r>
            <a:r>
              <a:rPr lang="en-US" dirty="0"/>
              <a:t>the listener using following code :</a:t>
            </a:r>
          </a:p>
          <a:p>
            <a:pPr marL="0" indent="0">
              <a:buNone/>
            </a:pPr>
            <a:endParaRPr lang="en-US" dirty="0"/>
          </a:p>
        </p:txBody>
      </p:sp>
      <p:sp>
        <p:nvSpPr>
          <p:cNvPr id="4" name="Title 3"/>
          <p:cNvSpPr>
            <a:spLocks noGrp="1"/>
          </p:cNvSpPr>
          <p:nvPr>
            <p:ph type="title"/>
          </p:nvPr>
        </p:nvSpPr>
        <p:spPr/>
        <p:txBody>
          <a:bodyPr/>
          <a:lstStyle/>
          <a:p>
            <a:r>
              <a:rPr lang="en-US" dirty="0" smtClean="0"/>
              <a:t>WEBDRIVER LISTENERS</a:t>
            </a:r>
            <a:endParaRPr lang="en-US" dirty="0"/>
          </a:p>
        </p:txBody>
      </p:sp>
      <p:pic>
        <p:nvPicPr>
          <p:cNvPr id="7"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536267" y="1142999"/>
            <a:ext cx="4752622" cy="246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10" y="5421311"/>
            <a:ext cx="4899379" cy="78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74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Assessments</a:t>
            </a:r>
            <a:endParaRPr lang="en-US" dirty="0"/>
          </a:p>
        </p:txBody>
      </p:sp>
    </p:spTree>
    <p:extLst>
      <p:ext uri="{BB962C8B-B14F-4D97-AF65-F5344CB8AC3E}">
        <p14:creationId xmlns:p14="http://schemas.microsoft.com/office/powerpoint/2010/main" val="21086685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 ?????????</a:t>
            </a:r>
            <a:endParaRPr lang="en-US" dirty="0"/>
          </a:p>
        </p:txBody>
      </p:sp>
    </p:spTree>
    <p:extLst>
      <p:ext uri="{BB962C8B-B14F-4D97-AF65-F5344CB8AC3E}">
        <p14:creationId xmlns:p14="http://schemas.microsoft.com/office/powerpoint/2010/main" val="41276035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328252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smtClean="0"/>
              <a:t>Below </a:t>
            </a:r>
            <a:r>
              <a:rPr lang="en-US" dirty="0"/>
              <a:t>is the snapshot listing the engines used across </a:t>
            </a:r>
            <a:r>
              <a:rPr lang="en-US" dirty="0" smtClean="0"/>
              <a:t>browsers:</a:t>
            </a:r>
            <a:endParaRPr lang="en-US" dirty="0"/>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RENDERING BROWSERS</a:t>
            </a:r>
            <a:endParaRPr lang="en-US" dirty="0"/>
          </a:p>
        </p:txBody>
      </p:sp>
      <p:graphicFrame>
        <p:nvGraphicFramePr>
          <p:cNvPr id="6" name="Diagram 5"/>
          <p:cNvGraphicFramePr/>
          <p:nvPr>
            <p:extLst>
              <p:ext uri="{D42A27DB-BD31-4B8C-83A1-F6EECF244321}">
                <p14:modId xmlns:p14="http://schemas.microsoft.com/office/powerpoint/2010/main" val="418385342"/>
              </p:ext>
            </p:extLst>
          </p:nvPr>
        </p:nvGraphicFramePr>
        <p:xfrm>
          <a:off x="3163711"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41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INTRODUCTION TO WEB TECHNOLOGIES</a:t>
            </a:r>
            <a:endParaRPr lang="en-US" dirty="0"/>
          </a:p>
        </p:txBody>
      </p:sp>
    </p:spTree>
    <p:extLst>
      <p:ext uri="{BB962C8B-B14F-4D97-AF65-F5344CB8AC3E}">
        <p14:creationId xmlns:p14="http://schemas.microsoft.com/office/powerpoint/2010/main" val="2567172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smtClean="0"/>
              <a:t>The </a:t>
            </a:r>
            <a:r>
              <a:rPr lang="en-US" dirty="0"/>
              <a:t>most commonly used techniques that are used for web development and for writing Selenium scripts </a:t>
            </a:r>
            <a:r>
              <a:rPr lang="en-US" dirty="0" smtClean="0"/>
              <a:t>are:</a:t>
            </a:r>
          </a:p>
          <a:p>
            <a:endParaRPr lang="en-US" dirty="0"/>
          </a:p>
          <a:p>
            <a:r>
              <a:rPr lang="en-US" dirty="0" smtClean="0"/>
              <a:t>HTML</a:t>
            </a:r>
          </a:p>
          <a:p>
            <a:r>
              <a:rPr lang="en-US" dirty="0" smtClean="0"/>
              <a:t>JAVASCRIPT</a:t>
            </a:r>
          </a:p>
          <a:p>
            <a:r>
              <a:rPr lang="en-US" dirty="0" smtClean="0"/>
              <a:t>DOM</a:t>
            </a:r>
          </a:p>
          <a:p>
            <a:r>
              <a:rPr lang="en-US" dirty="0" smtClean="0"/>
              <a:t>CSS</a:t>
            </a:r>
            <a:endParaRPr lang="en-US" dirty="0"/>
          </a:p>
          <a:p>
            <a:endParaRPr lang="en-US" dirty="0"/>
          </a:p>
        </p:txBody>
      </p:sp>
      <p:sp>
        <p:nvSpPr>
          <p:cNvPr id="4" name="Title 3"/>
          <p:cNvSpPr>
            <a:spLocks noGrp="1"/>
          </p:cNvSpPr>
          <p:nvPr>
            <p:ph type="title"/>
          </p:nvPr>
        </p:nvSpPr>
        <p:spPr/>
        <p:txBody>
          <a:bodyPr/>
          <a:lstStyle/>
          <a:p>
            <a:r>
              <a:rPr lang="en-US" dirty="0" smtClean="0"/>
              <a:t>WEB TECHNOLOGIES</a:t>
            </a:r>
            <a:endParaRPr lang="en-US" dirty="0"/>
          </a:p>
        </p:txBody>
      </p:sp>
    </p:spTree>
    <p:extLst>
      <p:ext uri="{BB962C8B-B14F-4D97-AF65-F5344CB8AC3E}">
        <p14:creationId xmlns:p14="http://schemas.microsoft.com/office/powerpoint/2010/main" val="2420267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smtClean="0"/>
              <a:t>HTML </a:t>
            </a:r>
            <a:r>
              <a:rPr lang="en-US" dirty="0"/>
              <a:t>is a language for describing web </a:t>
            </a:r>
            <a:r>
              <a:rPr lang="en-US" dirty="0" smtClean="0"/>
              <a:t>pages</a:t>
            </a:r>
          </a:p>
          <a:p>
            <a:r>
              <a:rPr lang="en-US" dirty="0" smtClean="0"/>
              <a:t>HTML </a:t>
            </a:r>
            <a:r>
              <a:rPr lang="en-US" dirty="0"/>
              <a:t>stands for Hyper Text Markup </a:t>
            </a:r>
            <a:r>
              <a:rPr lang="en-US" dirty="0" smtClean="0"/>
              <a:t>Language</a:t>
            </a:r>
          </a:p>
          <a:p>
            <a:r>
              <a:rPr lang="en-US" dirty="0" smtClean="0"/>
              <a:t>HTML </a:t>
            </a:r>
            <a:r>
              <a:rPr lang="en-US" dirty="0"/>
              <a:t>is a markup </a:t>
            </a:r>
            <a:r>
              <a:rPr lang="en-US" dirty="0" smtClean="0"/>
              <a:t>language</a:t>
            </a:r>
          </a:p>
          <a:p>
            <a:r>
              <a:rPr lang="en-US" dirty="0" smtClean="0"/>
              <a:t>A </a:t>
            </a:r>
            <a:r>
              <a:rPr lang="en-US" dirty="0"/>
              <a:t>markup language is a set of markup </a:t>
            </a:r>
            <a:r>
              <a:rPr lang="en-US" dirty="0" smtClean="0"/>
              <a:t>tags</a:t>
            </a:r>
          </a:p>
          <a:p>
            <a:r>
              <a:rPr lang="en-US" dirty="0" smtClean="0"/>
              <a:t>The </a:t>
            </a:r>
            <a:r>
              <a:rPr lang="en-US" dirty="0"/>
              <a:t>tags describe document </a:t>
            </a:r>
            <a:r>
              <a:rPr lang="en-US" dirty="0" smtClean="0"/>
              <a:t>content</a:t>
            </a:r>
          </a:p>
          <a:p>
            <a:r>
              <a:rPr lang="en-US" dirty="0" smtClean="0"/>
              <a:t>HTML </a:t>
            </a:r>
            <a:r>
              <a:rPr lang="en-US" dirty="0"/>
              <a:t>documents contain HTML tags and plain </a:t>
            </a:r>
            <a:r>
              <a:rPr lang="en-US" dirty="0" smtClean="0"/>
              <a:t>text</a:t>
            </a:r>
          </a:p>
          <a:p>
            <a:r>
              <a:rPr lang="en-US" dirty="0" smtClean="0"/>
              <a:t>HTML </a:t>
            </a:r>
            <a:r>
              <a:rPr lang="en-US" dirty="0"/>
              <a:t>documents are also called web pages</a:t>
            </a:r>
          </a:p>
          <a:p>
            <a:endParaRPr lang="en-US" dirty="0"/>
          </a:p>
        </p:txBody>
      </p:sp>
      <p:sp>
        <p:nvSpPr>
          <p:cNvPr id="4" name="Title 3"/>
          <p:cNvSpPr>
            <a:spLocks noGrp="1"/>
          </p:cNvSpPr>
          <p:nvPr>
            <p:ph type="title"/>
          </p:nvPr>
        </p:nvSpPr>
        <p:spPr/>
        <p:txBody>
          <a:bodyPr/>
          <a:lstStyle/>
          <a:p>
            <a:r>
              <a:rPr lang="en-US" dirty="0" smtClean="0"/>
              <a:t>WHAT IS HTML?</a:t>
            </a:r>
            <a:endParaRPr lang="en-US" dirty="0"/>
          </a:p>
        </p:txBody>
      </p:sp>
    </p:spTree>
    <p:extLst>
      <p:ext uri="{BB962C8B-B14F-4D97-AF65-F5344CB8AC3E}">
        <p14:creationId xmlns:p14="http://schemas.microsoft.com/office/powerpoint/2010/main" val="2196511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smtClean="0"/>
              <a:t>HTML </a:t>
            </a:r>
            <a:r>
              <a:rPr lang="en-US" dirty="0"/>
              <a:t>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come in name/value pairs like: </a:t>
            </a:r>
            <a:r>
              <a:rPr lang="en-US" b="1" dirty="0"/>
              <a:t>name="</a:t>
            </a:r>
            <a:r>
              <a:rPr lang="en-US" b="1" dirty="0" smtClean="0"/>
              <a:t>value“</a:t>
            </a:r>
          </a:p>
          <a:p>
            <a:pPr marL="0" indent="0">
              <a:buNone/>
            </a:pPr>
            <a:endParaRPr lang="en-US" b="1" dirty="0"/>
          </a:p>
          <a:p>
            <a:pPr marL="0" indent="0">
              <a:buNone/>
            </a:pPr>
            <a:endParaRPr lang="en-US" dirty="0"/>
          </a:p>
        </p:txBody>
      </p:sp>
      <p:sp>
        <p:nvSpPr>
          <p:cNvPr id="4" name="Title 3"/>
          <p:cNvSpPr>
            <a:spLocks noGrp="1"/>
          </p:cNvSpPr>
          <p:nvPr>
            <p:ph type="title"/>
          </p:nvPr>
        </p:nvSpPr>
        <p:spPr/>
        <p:txBody>
          <a:bodyPr/>
          <a:lstStyle/>
          <a:p>
            <a:r>
              <a:rPr lang="en-US" dirty="0" smtClean="0"/>
              <a:t>HTML ATTRIBUTES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705100"/>
            <a:ext cx="42005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52900"/>
            <a:ext cx="7848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3448050"/>
            <a:ext cx="69627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847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Create a list of HTML tags for different element types</a:t>
            </a:r>
          </a:p>
          <a:p>
            <a:pPr marL="0" indent="0">
              <a:buNone/>
            </a:pPr>
            <a:endParaRPr lang="en-US" dirty="0"/>
          </a:p>
        </p:txBody>
      </p:sp>
      <p:sp>
        <p:nvSpPr>
          <p:cNvPr id="3" name="Title 2"/>
          <p:cNvSpPr>
            <a:spLocks noGrp="1"/>
          </p:cNvSpPr>
          <p:nvPr>
            <p:ph type="title"/>
          </p:nvPr>
        </p:nvSpPr>
        <p:spPr/>
        <p:txBody>
          <a:bodyPr/>
          <a:lstStyle/>
          <a:p>
            <a:r>
              <a:rPr lang="en-US" dirty="0" smtClean="0"/>
              <a:t>Exercise	</a:t>
            </a:r>
            <a:endParaRPr lang="en-US" dirty="0"/>
          </a:p>
        </p:txBody>
      </p:sp>
    </p:spTree>
    <p:extLst>
      <p:ext uri="{BB962C8B-B14F-4D97-AF65-F5344CB8AC3E}">
        <p14:creationId xmlns:p14="http://schemas.microsoft.com/office/powerpoint/2010/main" val="28753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gn="just">
              <a:lnSpc>
                <a:spcPct val="90000"/>
              </a:lnSpc>
            </a:pPr>
            <a:r>
              <a:rPr lang="en-US" altLang="en-US" dirty="0"/>
              <a:t>Automation Concepts</a:t>
            </a:r>
          </a:p>
          <a:p>
            <a:pPr algn="just">
              <a:lnSpc>
                <a:spcPct val="90000"/>
              </a:lnSpc>
            </a:pPr>
            <a:endParaRPr lang="en-US" altLang="en-US" dirty="0"/>
          </a:p>
          <a:p>
            <a:pPr algn="just">
              <a:lnSpc>
                <a:spcPct val="90000"/>
              </a:lnSpc>
            </a:pPr>
            <a:r>
              <a:rPr lang="en-US" altLang="en-US" dirty="0"/>
              <a:t>Need for compatibility testing</a:t>
            </a:r>
          </a:p>
          <a:p>
            <a:pPr algn="just">
              <a:lnSpc>
                <a:spcPct val="90000"/>
              </a:lnSpc>
            </a:pPr>
            <a:endParaRPr lang="en-US" altLang="en-US" dirty="0"/>
          </a:p>
          <a:p>
            <a:pPr algn="just">
              <a:lnSpc>
                <a:spcPct val="90000"/>
              </a:lnSpc>
            </a:pPr>
            <a:r>
              <a:rPr lang="en-US" altLang="en-US" dirty="0"/>
              <a:t>Introduction to Web Technologies</a:t>
            </a:r>
          </a:p>
          <a:p>
            <a:pPr algn="just">
              <a:lnSpc>
                <a:spcPct val="90000"/>
              </a:lnSpc>
            </a:pPr>
            <a:endParaRPr lang="en-US" altLang="en-US" dirty="0"/>
          </a:p>
          <a:p>
            <a:pPr algn="just">
              <a:lnSpc>
                <a:spcPct val="90000"/>
              </a:lnSpc>
            </a:pPr>
            <a:r>
              <a:rPr lang="en-US" altLang="en-US" dirty="0"/>
              <a:t>Overview of Selenium </a:t>
            </a:r>
          </a:p>
          <a:p>
            <a:pPr algn="just">
              <a:lnSpc>
                <a:spcPct val="90000"/>
              </a:lnSpc>
            </a:pPr>
            <a:endParaRPr lang="en-US" altLang="en-US" dirty="0"/>
          </a:p>
          <a:p>
            <a:pPr algn="just">
              <a:lnSpc>
                <a:spcPct val="90000"/>
              </a:lnSpc>
            </a:pPr>
            <a:r>
              <a:rPr lang="en-US" altLang="en-US" dirty="0"/>
              <a:t>Selenium </a:t>
            </a:r>
            <a:r>
              <a:rPr lang="en-US" altLang="en-US" dirty="0" smtClean="0"/>
              <a:t>IDE</a:t>
            </a:r>
            <a:endParaRPr lang="en-US" alt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391899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b="1" dirty="0" smtClean="0"/>
              <a:t>CSS</a:t>
            </a:r>
            <a:r>
              <a:rPr lang="en-US" dirty="0" smtClean="0"/>
              <a:t> </a:t>
            </a:r>
            <a:r>
              <a:rPr lang="en-US" dirty="0"/>
              <a:t>stands for </a:t>
            </a:r>
            <a:r>
              <a:rPr lang="en-US" b="1" dirty="0"/>
              <a:t>C</a:t>
            </a:r>
            <a:r>
              <a:rPr lang="en-US" dirty="0"/>
              <a:t>ascading </a:t>
            </a:r>
            <a:r>
              <a:rPr lang="en-US" b="1" dirty="0"/>
              <a:t>S</a:t>
            </a:r>
            <a:r>
              <a:rPr lang="en-US" dirty="0"/>
              <a:t>tyle </a:t>
            </a:r>
            <a:r>
              <a:rPr lang="en-US" b="1" dirty="0" smtClean="0"/>
              <a:t>S</a:t>
            </a:r>
            <a:r>
              <a:rPr lang="en-US" dirty="0" smtClean="0"/>
              <a:t>heets</a:t>
            </a:r>
          </a:p>
          <a:p>
            <a:r>
              <a:rPr lang="en-US" dirty="0" smtClean="0"/>
              <a:t>Styles </a:t>
            </a:r>
            <a:r>
              <a:rPr lang="en-US" dirty="0"/>
              <a:t>define </a:t>
            </a:r>
            <a:r>
              <a:rPr lang="en-US" b="1" dirty="0"/>
              <a:t>how to display</a:t>
            </a:r>
            <a:r>
              <a:rPr lang="en-US" dirty="0"/>
              <a:t> HTML </a:t>
            </a:r>
            <a:r>
              <a:rPr lang="en-US" dirty="0" smtClean="0"/>
              <a:t>elements</a:t>
            </a:r>
          </a:p>
          <a:p>
            <a:r>
              <a:rPr lang="en-US" dirty="0" smtClean="0"/>
              <a:t>Used </a:t>
            </a:r>
            <a:r>
              <a:rPr lang="en-US" dirty="0"/>
              <a:t>for describing the look and formatting of a </a:t>
            </a:r>
            <a:r>
              <a:rPr lang="en-US" dirty="0" smtClean="0"/>
              <a:t>document</a:t>
            </a:r>
          </a:p>
          <a:p>
            <a:r>
              <a:rPr lang="en-US" dirty="0" smtClean="0"/>
              <a:t>It </a:t>
            </a:r>
            <a:r>
              <a:rPr lang="en-US" dirty="0"/>
              <a:t>can be applied to any xml document</a:t>
            </a:r>
          </a:p>
          <a:p>
            <a:pPr marL="0" indent="0">
              <a:buNone/>
            </a:pPr>
            <a:endParaRPr lang="en-US" dirty="0" smtClean="0"/>
          </a:p>
          <a:p>
            <a:pPr marL="0" indent="0">
              <a:buNone/>
            </a:pPr>
            <a:endParaRPr lang="en-US" dirty="0"/>
          </a:p>
        </p:txBody>
      </p:sp>
      <p:sp>
        <p:nvSpPr>
          <p:cNvPr id="4" name="Title 3"/>
          <p:cNvSpPr>
            <a:spLocks noGrp="1"/>
          </p:cNvSpPr>
          <p:nvPr>
            <p:ph type="title"/>
          </p:nvPr>
        </p:nvSpPr>
        <p:spPr/>
        <p:txBody>
          <a:bodyPr/>
          <a:lstStyle/>
          <a:p>
            <a:r>
              <a:rPr lang="en-US" dirty="0" smtClean="0"/>
              <a:t>WHAT IS CSS?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491" y="3310467"/>
            <a:ext cx="8089353" cy="194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91356" y="1433689"/>
            <a:ext cx="10972800" cy="4711523"/>
          </a:xfrm>
        </p:spPr>
        <p:txBody>
          <a:bodyPr/>
          <a:lstStyle/>
          <a:p>
            <a:pPr marL="0" indent="0">
              <a:buNone/>
            </a:pPr>
            <a:r>
              <a:rPr lang="en-US" dirty="0" smtClean="0"/>
              <a:t>CSS </a:t>
            </a:r>
            <a:r>
              <a:rPr lang="en-US" dirty="0"/>
              <a:t>are used to change UI attributes of a web element</a:t>
            </a:r>
          </a:p>
          <a:p>
            <a:pPr marL="0" indent="0">
              <a:buNone/>
            </a:pPr>
            <a:endParaRPr lang="en-US" b="1" u="sng" dirty="0" smtClean="0"/>
          </a:p>
          <a:p>
            <a:pPr marL="0" indent="0">
              <a:buNone/>
            </a:pPr>
            <a:r>
              <a:rPr lang="en-US" b="1" u="sng" dirty="0" smtClean="0"/>
              <a:t>Example</a:t>
            </a:r>
            <a:r>
              <a:rPr lang="en-US" b="1" u="sng" dirty="0"/>
              <a:t>:</a:t>
            </a:r>
          </a:p>
          <a:p>
            <a:r>
              <a:rPr lang="en-US" dirty="0"/>
              <a:t>Background Color</a:t>
            </a:r>
          </a:p>
          <a:p>
            <a:r>
              <a:rPr lang="en-US" dirty="0"/>
              <a:t>Font Color</a:t>
            </a:r>
          </a:p>
          <a:p>
            <a:r>
              <a:rPr lang="en-US" dirty="0"/>
              <a:t>Font Size</a:t>
            </a:r>
          </a:p>
          <a:p>
            <a:r>
              <a:rPr lang="en-US" dirty="0"/>
              <a:t>Alignment </a:t>
            </a:r>
          </a:p>
          <a:p>
            <a:r>
              <a:rPr lang="en-US" dirty="0"/>
              <a:t>Font Style</a:t>
            </a:r>
          </a:p>
          <a:p>
            <a:r>
              <a:rPr lang="en-US" dirty="0"/>
              <a:t>And many more…</a:t>
            </a:r>
          </a:p>
          <a:p>
            <a:pPr marL="0" indent="0">
              <a:lnSpc>
                <a:spcPts val="2400"/>
              </a:lnSpc>
              <a:spcBef>
                <a:spcPct val="0"/>
              </a:spcBef>
              <a:spcAft>
                <a:spcPct val="0"/>
              </a:spcAft>
              <a:buNone/>
            </a:pPr>
            <a:endParaRPr lang="en-US" b="1" u="sng" dirty="0" smtClean="0">
              <a:solidFill>
                <a:srgbClr val="355F99"/>
              </a:solidFill>
            </a:endParaRPr>
          </a:p>
          <a:p>
            <a:pPr marL="0" indent="0">
              <a:lnSpc>
                <a:spcPts val="2400"/>
              </a:lnSpc>
              <a:spcBef>
                <a:spcPct val="0"/>
              </a:spcBef>
              <a:spcAft>
                <a:spcPct val="0"/>
              </a:spcAft>
              <a:buNone/>
            </a:pPr>
            <a:endParaRPr lang="en-US" b="1" u="sng" dirty="0">
              <a:solidFill>
                <a:srgbClr val="355F99"/>
              </a:solidFill>
            </a:endParaRPr>
          </a:p>
          <a:p>
            <a:pPr marL="0" indent="0">
              <a:lnSpc>
                <a:spcPts val="2400"/>
              </a:lnSpc>
              <a:spcBef>
                <a:spcPct val="0"/>
              </a:spcBef>
              <a:spcAft>
                <a:spcPct val="0"/>
              </a:spcAft>
              <a:buNone/>
            </a:pPr>
            <a:endParaRPr lang="en-US" b="1" u="sng" dirty="0" smtClean="0">
              <a:solidFill>
                <a:srgbClr val="355F99"/>
              </a:solidFill>
            </a:endParaRPr>
          </a:p>
          <a:p>
            <a:pPr marL="0" indent="0">
              <a:lnSpc>
                <a:spcPts val="2400"/>
              </a:lnSpc>
              <a:spcBef>
                <a:spcPct val="0"/>
              </a:spcBef>
              <a:spcAft>
                <a:spcPct val="0"/>
              </a:spcAft>
              <a:buNone/>
            </a:pPr>
            <a:r>
              <a:rPr lang="en-US" b="1" u="sng" dirty="0" smtClean="0">
                <a:solidFill>
                  <a:srgbClr val="355F99"/>
                </a:solidFill>
              </a:rPr>
              <a:t>Implementation </a:t>
            </a:r>
            <a:r>
              <a:rPr lang="en-US" b="1" u="sng" dirty="0">
                <a:solidFill>
                  <a:srgbClr val="355F99"/>
                </a:solidFill>
              </a:rPr>
              <a:t>of CSS</a:t>
            </a:r>
          </a:p>
          <a:p>
            <a:pPr marL="0" indent="0">
              <a:lnSpc>
                <a:spcPts val="2400"/>
              </a:lnSpc>
              <a:spcBef>
                <a:spcPct val="0"/>
              </a:spcBef>
              <a:spcAft>
                <a:spcPct val="0"/>
              </a:spcAft>
              <a:buNone/>
            </a:pPr>
            <a:endParaRPr lang="en-US" b="1" dirty="0" smtClean="0">
              <a:solidFill>
                <a:schemeClr val="bg1"/>
              </a:solidFill>
            </a:endParaRPr>
          </a:p>
          <a:p>
            <a:pPr>
              <a:lnSpc>
                <a:spcPts val="2400"/>
              </a:lnSpc>
              <a:spcBef>
                <a:spcPct val="0"/>
              </a:spcBef>
              <a:spcAft>
                <a:spcPct val="0"/>
              </a:spcAft>
            </a:pPr>
            <a:r>
              <a:rPr lang="en-US" b="1" dirty="0" smtClean="0"/>
              <a:t>External 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marL="0" indent="0">
              <a:lnSpc>
                <a:spcPts val="2400"/>
              </a:lnSpc>
              <a:spcBef>
                <a:spcPct val="0"/>
              </a:spcBef>
              <a:spcAft>
                <a:spcPct val="0"/>
              </a:spcAft>
              <a:buNone/>
            </a:pPr>
            <a:endParaRPr lang="en-US" b="1" dirty="0"/>
          </a:p>
          <a:p>
            <a:pPr>
              <a:lnSpc>
                <a:spcPts val="2400"/>
              </a:lnSpc>
              <a:spcBef>
                <a:spcPct val="0"/>
              </a:spcBef>
              <a:spcAft>
                <a:spcPct val="0"/>
              </a:spcAft>
            </a:pPr>
            <a:r>
              <a:rPr lang="en-US" b="1" dirty="0" smtClean="0"/>
              <a:t>Internal </a:t>
            </a:r>
            <a:r>
              <a:rPr lang="en-US" b="1" dirty="0"/>
              <a:t>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smtClean="0"/>
          </a:p>
          <a:p>
            <a:pPr>
              <a:lnSpc>
                <a:spcPts val="2400"/>
              </a:lnSpc>
              <a:spcBef>
                <a:spcPct val="0"/>
              </a:spcBef>
              <a:spcAft>
                <a:spcPct val="0"/>
              </a:spcAft>
            </a:pPr>
            <a:r>
              <a:rPr lang="en-US" b="1" dirty="0" smtClean="0"/>
              <a:t>Inline </a:t>
            </a:r>
            <a:r>
              <a:rPr lang="en-US" b="1" dirty="0"/>
              <a:t>Styles</a:t>
            </a:r>
          </a:p>
          <a:p>
            <a:pPr marL="0" indent="0">
              <a:buNone/>
            </a:pPr>
            <a:endParaRPr lang="en-US" dirty="0"/>
          </a:p>
        </p:txBody>
      </p:sp>
      <p:sp>
        <p:nvSpPr>
          <p:cNvPr id="6" name="Title 5"/>
          <p:cNvSpPr>
            <a:spLocks noGrp="1"/>
          </p:cNvSpPr>
          <p:nvPr>
            <p:ph type="title"/>
          </p:nvPr>
        </p:nvSpPr>
        <p:spPr/>
        <p:txBody>
          <a:bodyPr/>
          <a:lstStyle/>
          <a:p>
            <a:r>
              <a:rPr lang="en-US" dirty="0" smtClean="0"/>
              <a:t>CSS ATTRIBUTES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923" y="2508955"/>
            <a:ext cx="4800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923" y="3651955"/>
            <a:ext cx="480856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606" y="5376686"/>
            <a:ext cx="5162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742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err="1" smtClean="0"/>
              <a:t>Javascript</a:t>
            </a:r>
            <a:r>
              <a:rPr lang="en-US" dirty="0" smtClean="0"/>
              <a:t> is a dynamic computer programming language. It is most commonly used as a part of web browsers, whose implementation allow client-side scripts to interact with the user, control the browser, control asynchronously, and alter the document content that is displayed.</a:t>
            </a:r>
            <a:endParaRPr lang="en-US" dirty="0">
              <a:solidFill>
                <a:schemeClr val="bg1"/>
              </a:solidFill>
            </a:endParaRPr>
          </a:p>
          <a:p>
            <a:pPr marL="0" indent="0">
              <a:buNone/>
            </a:pPr>
            <a:endParaRPr lang="en-US" dirty="0" smtClean="0"/>
          </a:p>
          <a:p>
            <a:pPr marL="0" indent="0">
              <a:buNone/>
            </a:pPr>
            <a:r>
              <a:rPr lang="en-US" u="sng" dirty="0" smtClean="0">
                <a:solidFill>
                  <a:srgbClr val="0070C0"/>
                </a:solidFill>
              </a:rPr>
              <a:t>USAGE</a:t>
            </a:r>
            <a:endParaRPr lang="en-US" u="sng" dirty="0">
              <a:solidFill>
                <a:srgbClr val="0070C0"/>
              </a:solidFill>
            </a:endParaRPr>
          </a:p>
          <a:p>
            <a:pPr marL="0" indent="0">
              <a:buNone/>
            </a:pPr>
            <a:endParaRPr lang="en-US" b="1" dirty="0">
              <a:solidFill>
                <a:srgbClr val="0070C0"/>
              </a:solidFill>
            </a:endParaRPr>
          </a:p>
          <a:p>
            <a:r>
              <a:rPr lang="en-US" dirty="0"/>
              <a:t>Loading new page content or submitting data to a server via </a:t>
            </a:r>
            <a:r>
              <a:rPr lang="en-US" dirty="0" smtClean="0"/>
              <a:t>AJAX</a:t>
            </a:r>
          </a:p>
          <a:p>
            <a:r>
              <a:rPr lang="en-US" dirty="0" smtClean="0"/>
              <a:t>Animation </a:t>
            </a:r>
            <a:r>
              <a:rPr lang="en-US" dirty="0"/>
              <a:t>of page </a:t>
            </a:r>
            <a:r>
              <a:rPr lang="en-US" dirty="0" smtClean="0"/>
              <a:t>elements</a:t>
            </a:r>
          </a:p>
          <a:p>
            <a:r>
              <a:rPr lang="en-US" dirty="0" smtClean="0"/>
              <a:t>Interactive Content</a:t>
            </a:r>
          </a:p>
          <a:p>
            <a:r>
              <a:rPr lang="en-US" dirty="0" smtClean="0"/>
              <a:t>Validating </a:t>
            </a:r>
            <a:r>
              <a:rPr lang="en-US" dirty="0"/>
              <a:t>Input </a:t>
            </a:r>
            <a:r>
              <a:rPr lang="en-US" dirty="0" smtClean="0"/>
              <a:t>fields</a:t>
            </a:r>
          </a:p>
          <a:p>
            <a:r>
              <a:rPr lang="en-US" dirty="0" smtClean="0"/>
              <a:t>Transmitting </a:t>
            </a:r>
            <a:r>
              <a:rPr lang="en-US" dirty="0"/>
              <a:t>information about the user's reading habits and browsing activities </a:t>
            </a:r>
            <a:r>
              <a:rPr lang="en-US" dirty="0" smtClean="0"/>
              <a:t>to various </a:t>
            </a:r>
            <a:r>
              <a:rPr lang="en-US" dirty="0"/>
              <a:t>websites</a:t>
            </a:r>
          </a:p>
          <a:p>
            <a:endParaRPr lang="en-US" dirty="0"/>
          </a:p>
        </p:txBody>
      </p:sp>
      <p:sp>
        <p:nvSpPr>
          <p:cNvPr id="4" name="Title 3"/>
          <p:cNvSpPr>
            <a:spLocks noGrp="1"/>
          </p:cNvSpPr>
          <p:nvPr>
            <p:ph type="title"/>
          </p:nvPr>
        </p:nvSpPr>
        <p:spPr/>
        <p:txBody>
          <a:bodyPr/>
          <a:lstStyle/>
          <a:p>
            <a:r>
              <a:rPr lang="en-US" dirty="0" smtClean="0"/>
              <a:t>WHAT IS JAVASCRIPT?</a:t>
            </a:r>
            <a:endParaRPr lang="en-US" dirty="0"/>
          </a:p>
        </p:txBody>
      </p:sp>
    </p:spTree>
    <p:extLst>
      <p:ext uri="{BB962C8B-B14F-4D97-AF65-F5344CB8AC3E}">
        <p14:creationId xmlns:p14="http://schemas.microsoft.com/office/powerpoint/2010/main" val="671567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smtClean="0"/>
          </a:p>
          <a:p>
            <a:endParaRPr lang="en-US" dirty="0"/>
          </a:p>
          <a:p>
            <a:endParaRPr lang="en-US" dirty="0" smtClean="0"/>
          </a:p>
          <a:p>
            <a:endParaRPr lang="en-US" dirty="0"/>
          </a:p>
          <a:p>
            <a:pPr marL="0" indent="0">
              <a:buNone/>
            </a:pPr>
            <a:endParaRPr lang="en-US" u="sng" dirty="0" smtClean="0"/>
          </a:p>
          <a:p>
            <a:pPr marL="0" indent="0">
              <a:buNone/>
            </a:pPr>
            <a:r>
              <a:rPr lang="en-US" u="sng" dirty="0" smtClean="0"/>
              <a:t>EXAMPLE:</a:t>
            </a:r>
            <a:endParaRPr lang="en-US" u="sng" dirty="0"/>
          </a:p>
        </p:txBody>
      </p:sp>
      <p:sp>
        <p:nvSpPr>
          <p:cNvPr id="4" name="Title 3"/>
          <p:cNvSpPr>
            <a:spLocks noGrp="1"/>
          </p:cNvSpPr>
          <p:nvPr>
            <p:ph type="title"/>
          </p:nvPr>
        </p:nvSpPr>
        <p:spPr/>
        <p:txBody>
          <a:bodyPr/>
          <a:lstStyle/>
          <a:p>
            <a:r>
              <a:rPr lang="en-US" dirty="0" smtClean="0"/>
              <a:t>JAVASCRIPT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444" y="1138552"/>
            <a:ext cx="7391400" cy="1265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444" y="3048000"/>
            <a:ext cx="64674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296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53067"/>
            <a:ext cx="10972800" cy="4892146"/>
          </a:xfrm>
        </p:spPr>
        <p:txBody>
          <a:bodyPr/>
          <a:lstStyle/>
          <a:p>
            <a:pPr marL="0" indent="0">
              <a:buNone/>
            </a:pPr>
            <a:r>
              <a:rPr lang="en-US" dirty="0" smtClean="0"/>
              <a:t>Every </a:t>
            </a:r>
            <a:r>
              <a:rPr lang="en-US" dirty="0"/>
              <a:t>browser has in built capability to check the properties of any element. It can be done by installing few add ins through which the properties of each element can be analyzed.</a:t>
            </a:r>
          </a:p>
          <a:p>
            <a:r>
              <a:rPr lang="en-US" dirty="0" smtClean="0"/>
              <a:t>Firebug </a:t>
            </a:r>
            <a:r>
              <a:rPr lang="en-US" dirty="0"/>
              <a:t>and </a:t>
            </a:r>
            <a:r>
              <a:rPr lang="en-US" dirty="0" err="1"/>
              <a:t>FirePath</a:t>
            </a:r>
            <a:r>
              <a:rPr lang="en-US" dirty="0"/>
              <a:t> for </a:t>
            </a:r>
            <a:r>
              <a:rPr lang="en-US" dirty="0" smtClean="0"/>
              <a:t>Firefox</a:t>
            </a:r>
          </a:p>
          <a:p>
            <a:pPr marL="0" indent="0">
              <a:buNone/>
            </a:pPr>
            <a:r>
              <a:rPr lang="en-US" dirty="0" smtClean="0"/>
              <a:t>		</a:t>
            </a:r>
            <a:r>
              <a:rPr lang="en-US" dirty="0" smtClean="0">
                <a:hlinkClick r:id="rId2"/>
              </a:rPr>
              <a:t>https://getfirebug.com/downloads/</a:t>
            </a:r>
            <a:endParaRPr lang="en-US" dirty="0" smtClean="0"/>
          </a:p>
          <a:p>
            <a:r>
              <a:rPr lang="en-US" dirty="0" smtClean="0"/>
              <a:t>IE </a:t>
            </a:r>
            <a:r>
              <a:rPr lang="en-US" dirty="0"/>
              <a:t>Developer for Internet Explorer</a:t>
            </a:r>
          </a:p>
          <a:p>
            <a:pPr marL="0" indent="0">
              <a:buNone/>
            </a:pPr>
            <a:r>
              <a:rPr lang="en-US" dirty="0" smtClean="0"/>
              <a:t>		</a:t>
            </a:r>
            <a:r>
              <a:rPr lang="en-US" dirty="0" smtClean="0">
                <a:hlinkClick r:id="rId3"/>
              </a:rPr>
              <a:t>http</a:t>
            </a:r>
            <a:r>
              <a:rPr lang="en-US" dirty="0">
                <a:hlinkClick r:id="rId3"/>
              </a:rPr>
              <a:t>://</a:t>
            </a:r>
            <a:r>
              <a:rPr lang="en-US" dirty="0" smtClean="0">
                <a:hlinkClick r:id="rId3"/>
              </a:rPr>
              <a:t>www.microsoft.com/en-in/download/details.aspx?id=18359</a:t>
            </a:r>
            <a:endParaRPr lang="en-US" dirty="0" smtClean="0"/>
          </a:p>
          <a:p>
            <a:r>
              <a:rPr lang="en-US" dirty="0" smtClean="0"/>
              <a:t>Chrome </a:t>
            </a:r>
            <a:r>
              <a:rPr lang="en-US" dirty="0"/>
              <a:t>Dev </a:t>
            </a:r>
            <a:r>
              <a:rPr lang="en-US" dirty="0" smtClean="0"/>
              <a:t>Tools</a:t>
            </a:r>
          </a:p>
          <a:p>
            <a:pPr marL="0" indent="0">
              <a:buNone/>
            </a:pPr>
            <a:r>
              <a:rPr lang="en-US" dirty="0"/>
              <a:t>	</a:t>
            </a:r>
            <a:r>
              <a:rPr lang="en-US" dirty="0" smtClean="0"/>
              <a:t>	</a:t>
            </a:r>
            <a:r>
              <a:rPr lang="en-US" dirty="0" smtClean="0">
                <a:hlinkClick r:id="rId4"/>
              </a:rPr>
              <a:t>https://developers.google.com/chrome-developer-tools/</a:t>
            </a:r>
            <a:endParaRPr lang="en-US" dirty="0" smtClean="0"/>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OBJECT SPY</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022" y="4102591"/>
            <a:ext cx="7202310" cy="2199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2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a:t>What does HTML stand for?</a:t>
            </a:r>
          </a:p>
          <a:p>
            <a:pPr lvl="0"/>
            <a:r>
              <a:rPr lang="en-US" dirty="0"/>
              <a:t>Which HTML tag/element creates a link to another page or a section of a same document?</a:t>
            </a:r>
          </a:p>
          <a:p>
            <a:pPr lvl="0"/>
            <a:r>
              <a:rPr lang="en-US" dirty="0"/>
              <a:t>Which HTML tag/element accepts user inputs?</a:t>
            </a:r>
          </a:p>
          <a:p>
            <a:pPr lvl="0"/>
            <a:r>
              <a:rPr lang="en-US" dirty="0"/>
              <a:t>Mention any 2 usage of </a:t>
            </a:r>
            <a:r>
              <a:rPr lang="en-US" dirty="0" err="1"/>
              <a:t>Javascript</a:t>
            </a:r>
            <a:r>
              <a:rPr lang="en-US" dirty="0"/>
              <a:t>.</a:t>
            </a:r>
          </a:p>
          <a:p>
            <a:pPr lvl="0"/>
            <a:r>
              <a:rPr lang="en-US" dirty="0"/>
              <a:t>What is the use of &lt;script&gt; tag in HTML</a:t>
            </a:r>
            <a:r>
              <a:rPr lang="en-US" dirty="0" smtClean="0"/>
              <a:t>?</a:t>
            </a:r>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137081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 OF SELENIUM</a:t>
            </a:r>
            <a:endParaRPr lang="en-US" dirty="0"/>
          </a:p>
        </p:txBody>
      </p:sp>
    </p:spTree>
    <p:extLst>
      <p:ext uri="{BB962C8B-B14F-4D97-AF65-F5344CB8AC3E}">
        <p14:creationId xmlns:p14="http://schemas.microsoft.com/office/powerpoint/2010/main" val="3953067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b="1" dirty="0" smtClean="0"/>
              <a:t>Selenium </a:t>
            </a:r>
            <a:r>
              <a:rPr lang="en-US" b="1" dirty="0"/>
              <a:t>is a suite of tools</a:t>
            </a:r>
            <a:r>
              <a:rPr lang="en-US" dirty="0"/>
              <a:t> to automate web browsers across many platforms.  It supports the most of the browsers being used. </a:t>
            </a:r>
          </a:p>
          <a:p>
            <a:pPr marL="0" indent="0">
              <a:buNone/>
            </a:pPr>
            <a:endParaRPr lang="en-US" dirty="0"/>
          </a:p>
          <a:p>
            <a:pPr marL="0" indent="0">
              <a:buNone/>
            </a:pPr>
            <a:r>
              <a:rPr lang="en-US" dirty="0"/>
              <a:t>The below image show the various components of </a:t>
            </a:r>
            <a:r>
              <a:rPr lang="en-US" dirty="0" smtClean="0"/>
              <a:t>Selenium</a:t>
            </a:r>
          </a:p>
          <a:p>
            <a:pPr marL="0" indent="0">
              <a:buNone/>
            </a:pPr>
            <a:endParaRPr lang="en-US" dirty="0"/>
          </a:p>
        </p:txBody>
      </p:sp>
      <p:sp>
        <p:nvSpPr>
          <p:cNvPr id="4" name="Title 3"/>
          <p:cNvSpPr>
            <a:spLocks noGrp="1"/>
          </p:cNvSpPr>
          <p:nvPr>
            <p:ph type="title"/>
          </p:nvPr>
        </p:nvSpPr>
        <p:spPr/>
        <p:txBody>
          <a:bodyPr/>
          <a:lstStyle/>
          <a:p>
            <a:r>
              <a:rPr lang="en-US" dirty="0" smtClean="0"/>
              <a:t>WHAT IS SELENIUM?</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75" y="2542822"/>
            <a:ext cx="7327247" cy="362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920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 OF SELENIUM</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559" y="1261533"/>
            <a:ext cx="3631441" cy="182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738033"/>
            <a:ext cx="33528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559" y="3728366"/>
            <a:ext cx="3631441"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050" y="1366307"/>
            <a:ext cx="333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3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HISTORY OF SELENIUM</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52665044"/>
              </p:ext>
            </p:extLst>
          </p:nvPr>
        </p:nvGraphicFramePr>
        <p:xfrm>
          <a:off x="2057400" y="1295400"/>
          <a:ext cx="8458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7711" y="1453445"/>
            <a:ext cx="19050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7555" y="1505831"/>
            <a:ext cx="16764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8311" y="1577269"/>
            <a:ext cx="2133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14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CONCEPTS</a:t>
            </a:r>
            <a:endParaRPr lang="en-US" dirty="0"/>
          </a:p>
        </p:txBody>
      </p:sp>
    </p:spTree>
    <p:extLst>
      <p:ext uri="{BB962C8B-B14F-4D97-AF65-F5344CB8AC3E}">
        <p14:creationId xmlns:p14="http://schemas.microsoft.com/office/powerpoint/2010/main" val="2601620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To </a:t>
            </a:r>
            <a:r>
              <a:rPr lang="en-US" dirty="0"/>
              <a:t>support additional features like parameterization, </a:t>
            </a:r>
            <a:r>
              <a:rPr lang="en-US" dirty="0" smtClean="0"/>
              <a:t>reporting, </a:t>
            </a:r>
            <a:r>
              <a:rPr lang="en-US" dirty="0"/>
              <a:t>database </a:t>
            </a:r>
            <a:r>
              <a:rPr lang="en-US" dirty="0" smtClean="0"/>
              <a:t>connectivity etc., </a:t>
            </a:r>
            <a:r>
              <a:rPr lang="en-US" dirty="0"/>
              <a:t>and to create an end to end solution the user will require lot of additional API’s as </a:t>
            </a:r>
            <a:r>
              <a:rPr lang="en-US" dirty="0" smtClean="0"/>
              <a:t>depicted </a:t>
            </a:r>
            <a:r>
              <a:rPr lang="en-US" dirty="0"/>
              <a:t>in below </a:t>
            </a:r>
            <a:r>
              <a:rPr lang="en-US" dirty="0" smtClean="0"/>
              <a:t>image.</a:t>
            </a:r>
          </a:p>
          <a:p>
            <a:pPr marL="0" indent="0">
              <a:buNone/>
            </a:pPr>
            <a:endParaRPr lang="en-US" dirty="0"/>
          </a:p>
        </p:txBody>
      </p:sp>
      <p:sp>
        <p:nvSpPr>
          <p:cNvPr id="4" name="Title 3"/>
          <p:cNvSpPr>
            <a:spLocks noGrp="1"/>
          </p:cNvSpPr>
          <p:nvPr>
            <p:ph type="title"/>
          </p:nvPr>
        </p:nvSpPr>
        <p:spPr/>
        <p:txBody>
          <a:bodyPr/>
          <a:lstStyle/>
          <a:p>
            <a:r>
              <a:rPr lang="en-US" dirty="0" smtClean="0"/>
              <a:t>EXTERNAL API’S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2150533"/>
            <a:ext cx="74295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231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SELENIUM IDE</a:t>
            </a:r>
            <a:endParaRPr lang="en-US" dirty="0"/>
          </a:p>
        </p:txBody>
      </p:sp>
    </p:spTree>
    <p:extLst>
      <p:ext uri="{BB962C8B-B14F-4D97-AF65-F5344CB8AC3E}">
        <p14:creationId xmlns:p14="http://schemas.microsoft.com/office/powerpoint/2010/main" val="765880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3"/>
            <a:ext cx="10972800" cy="4643790"/>
          </a:xfrm>
        </p:spPr>
        <p:txBody>
          <a:bodyPr/>
          <a:lstStyle/>
          <a:p>
            <a:r>
              <a:rPr lang="en-US" dirty="0" smtClean="0"/>
              <a:t>Prototyping </a:t>
            </a:r>
            <a:r>
              <a:rPr lang="en-US" dirty="0"/>
              <a:t>Tool for building test </a:t>
            </a:r>
            <a:r>
              <a:rPr lang="en-US" dirty="0" smtClean="0"/>
              <a:t>cases</a:t>
            </a:r>
            <a:endParaRPr lang="en-US" dirty="0"/>
          </a:p>
          <a:p>
            <a:r>
              <a:rPr lang="en-US" dirty="0"/>
              <a:t>Firefox </a:t>
            </a:r>
            <a:r>
              <a:rPr lang="en-US" dirty="0" smtClean="0"/>
              <a:t>Plugin</a:t>
            </a:r>
            <a:endParaRPr lang="en-US" dirty="0"/>
          </a:p>
          <a:p>
            <a:r>
              <a:rPr lang="en-US" dirty="0"/>
              <a:t>Easy to use </a:t>
            </a:r>
            <a:r>
              <a:rPr lang="en-US" dirty="0" smtClean="0"/>
              <a:t>interface</a:t>
            </a:r>
            <a:endParaRPr lang="en-US" dirty="0"/>
          </a:p>
          <a:p>
            <a:r>
              <a:rPr lang="en-US" dirty="0"/>
              <a:t>Provides record and playback </a:t>
            </a:r>
            <a:r>
              <a:rPr lang="en-US" dirty="0" smtClean="0"/>
              <a:t>mechanism</a:t>
            </a:r>
            <a:endParaRPr lang="en-US" dirty="0"/>
          </a:p>
          <a:p>
            <a:r>
              <a:rPr lang="en-US" dirty="0"/>
              <a:t>Can be exported to different </a:t>
            </a:r>
            <a:r>
              <a:rPr lang="en-US" dirty="0" smtClean="0"/>
              <a:t>languages</a:t>
            </a:r>
            <a:endParaRPr lang="en-US" dirty="0"/>
          </a:p>
          <a:p>
            <a:r>
              <a:rPr lang="en-US" dirty="0"/>
              <a:t>HTML Suites can be created</a:t>
            </a:r>
          </a:p>
          <a:p>
            <a:pPr marL="0" indent="0">
              <a:buNone/>
            </a:pPr>
            <a:endParaRPr lang="en-US" sz="2000" dirty="0"/>
          </a:p>
          <a:p>
            <a:pPr marL="0" indent="0">
              <a:buNone/>
            </a:pPr>
            <a:r>
              <a:rPr lang="en-US" b="1" i="1" dirty="0" smtClean="0"/>
              <a:t>Note </a:t>
            </a:r>
            <a:r>
              <a:rPr lang="en-US" b="1" i="1" dirty="0"/>
              <a:t>: It is not recommended to use record and playback for any automation </a:t>
            </a:r>
            <a:r>
              <a:rPr lang="en-US" b="1" i="1" dirty="0" smtClean="0"/>
              <a:t>solution</a:t>
            </a:r>
            <a:endParaRPr lang="en-US" b="1" i="1" dirty="0"/>
          </a:p>
        </p:txBody>
      </p:sp>
      <p:sp>
        <p:nvSpPr>
          <p:cNvPr id="4" name="Title 3"/>
          <p:cNvSpPr>
            <a:spLocks noGrp="1"/>
          </p:cNvSpPr>
          <p:nvPr>
            <p:ph type="title"/>
          </p:nvPr>
        </p:nvSpPr>
        <p:spPr/>
        <p:txBody>
          <a:bodyPr/>
          <a:lstStyle/>
          <a:p>
            <a:r>
              <a:rPr lang="en-US" dirty="0" smtClean="0"/>
              <a:t>SELENIUM IDE</a:t>
            </a:r>
            <a:endParaRPr lang="en-US" dirty="0"/>
          </a:p>
        </p:txBody>
      </p:sp>
    </p:spTree>
    <p:extLst>
      <p:ext uri="{BB962C8B-B14F-4D97-AF65-F5344CB8AC3E}">
        <p14:creationId xmlns:p14="http://schemas.microsoft.com/office/powerpoint/2010/main" val="238379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602496" y="1512711"/>
            <a:ext cx="5486400" cy="4632501"/>
          </a:xfrm>
        </p:spPr>
        <p:txBody>
          <a:bodyPr/>
          <a:lstStyle/>
          <a:p>
            <a:r>
              <a:rPr lang="en-US" dirty="0" smtClean="0"/>
              <a:t>Navigate </a:t>
            </a:r>
            <a:r>
              <a:rPr lang="en-US" dirty="0"/>
              <a:t>to url: </a:t>
            </a:r>
            <a:r>
              <a:rPr lang="en-US" dirty="0">
                <a:solidFill>
                  <a:schemeClr val="tx1"/>
                </a:solidFill>
                <a:latin typeface="Arial" panose="020B0604020202020204" pitchFamily="34" charset="0"/>
                <a:cs typeface="Arial" panose="020B0604020202020204" pitchFamily="34" charset="0"/>
                <a:hlinkClick r:id="rId2"/>
              </a:rPr>
              <a:t>http://</a:t>
            </a:r>
            <a:r>
              <a:rPr lang="en-US" dirty="0" smtClean="0">
                <a:solidFill>
                  <a:schemeClr val="tx1"/>
                </a:solidFill>
                <a:latin typeface="Arial" panose="020B0604020202020204" pitchFamily="34" charset="0"/>
                <a:cs typeface="Arial" panose="020B0604020202020204" pitchFamily="34" charset="0"/>
                <a:hlinkClick r:id="rId2"/>
              </a:rPr>
              <a:t>docs.seleniumhq.org/download/</a:t>
            </a:r>
            <a:endParaRPr lang="en-US" dirty="0" smtClean="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Calibri" pitchFamily="34" charset="0"/>
            </a:endParaRPr>
          </a:p>
          <a:p>
            <a:r>
              <a:rPr lang="en-US" sz="1800" dirty="0" smtClean="0"/>
              <a:t>Under </a:t>
            </a:r>
            <a:r>
              <a:rPr lang="en-US" sz="1800" dirty="0"/>
              <a:t>the section “Selenium </a:t>
            </a:r>
            <a:r>
              <a:rPr lang="en-US" sz="1800" dirty="0" smtClean="0"/>
              <a:t>IDE” Download the latest version</a:t>
            </a:r>
          </a:p>
          <a:p>
            <a:r>
              <a:rPr lang="en-US" sz="1800" dirty="0" smtClean="0"/>
              <a:t>Click </a:t>
            </a:r>
            <a:r>
              <a:rPr lang="en-US" sz="1800" dirty="0"/>
              <a:t>Install Now on the Software Installation </a:t>
            </a:r>
            <a:r>
              <a:rPr lang="en-US" sz="1800" dirty="0" smtClean="0"/>
              <a:t>window</a:t>
            </a:r>
          </a:p>
          <a:p>
            <a:r>
              <a:rPr lang="en-US" sz="1800" dirty="0" smtClean="0"/>
              <a:t>Proceed </a:t>
            </a:r>
            <a:r>
              <a:rPr lang="en-US" sz="1800" dirty="0"/>
              <a:t>with installation and restart </a:t>
            </a:r>
            <a:r>
              <a:rPr lang="en-US" sz="1800" dirty="0" smtClean="0"/>
              <a:t>browser</a:t>
            </a:r>
          </a:p>
          <a:p>
            <a:r>
              <a:rPr lang="en-US" sz="1800" dirty="0" smtClean="0"/>
              <a:t>Sometimes</a:t>
            </a:r>
            <a:r>
              <a:rPr lang="en-US" sz="1800" dirty="0"/>
              <a:t>, the latest version of IDE may not work, in that </a:t>
            </a:r>
            <a:r>
              <a:rPr lang="en-US" sz="1800" dirty="0" smtClean="0"/>
              <a:t>case </a:t>
            </a:r>
            <a:r>
              <a:rPr lang="en-US" sz="1800" dirty="0"/>
              <a:t>try to degrade the browser </a:t>
            </a:r>
            <a:r>
              <a:rPr lang="en-US" sz="1800" dirty="0" smtClean="0"/>
              <a:t>version</a:t>
            </a:r>
            <a:r>
              <a:rPr lang="en-US" dirty="0"/>
              <a:t>.</a:t>
            </a:r>
            <a:endParaRPr lang="en-US" sz="1800" dirty="0"/>
          </a:p>
        </p:txBody>
      </p:sp>
      <p:sp>
        <p:nvSpPr>
          <p:cNvPr id="6" name="Title 5"/>
          <p:cNvSpPr>
            <a:spLocks noGrp="1"/>
          </p:cNvSpPr>
          <p:nvPr>
            <p:ph type="title"/>
          </p:nvPr>
        </p:nvSpPr>
        <p:spPr/>
        <p:txBody>
          <a:bodyPr/>
          <a:lstStyle/>
          <a:p>
            <a:r>
              <a:rPr lang="en-US" dirty="0" smtClean="0"/>
              <a:t>INSTALLATION</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044" y="878431"/>
            <a:ext cx="4677834" cy="238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698" y="3401183"/>
            <a:ext cx="3442180" cy="274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45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SELENIUM IDE USER INTERFACE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689" y="1061393"/>
            <a:ext cx="8387997" cy="527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17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MENU</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933" y="1143000"/>
            <a:ext cx="8890000" cy="502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263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3488267"/>
            <a:ext cx="10972800" cy="2656945"/>
          </a:xfrm>
        </p:spPr>
        <p:txBody>
          <a:bodyPr/>
          <a:lstStyle/>
          <a:p>
            <a:r>
              <a:rPr lang="en-US" altLang="en-US" dirty="0" smtClean="0"/>
              <a:t>It </a:t>
            </a:r>
            <a:r>
              <a:rPr lang="en-US" altLang="en-US" dirty="0"/>
              <a:t>has two tabs, one for displaying the command and their parameters in a readable “table” </a:t>
            </a:r>
            <a:r>
              <a:rPr lang="en-US" altLang="en-US" dirty="0" smtClean="0"/>
              <a:t>format.</a:t>
            </a:r>
          </a:p>
          <a:p>
            <a:r>
              <a:rPr lang="en-US" altLang="en-US" dirty="0" smtClean="0"/>
              <a:t>The </a:t>
            </a:r>
            <a:r>
              <a:rPr lang="en-US" altLang="en-US" dirty="0"/>
              <a:t>second tab - Source displays the test case in the native format in which the file will be stored by default it is </a:t>
            </a:r>
            <a:r>
              <a:rPr lang="en-US" altLang="en-US" dirty="0" smtClean="0"/>
              <a:t>HTML.</a:t>
            </a:r>
          </a:p>
          <a:p>
            <a:r>
              <a:rPr lang="en-US" altLang="en-US" dirty="0" smtClean="0"/>
              <a:t>The </a:t>
            </a:r>
            <a:r>
              <a:rPr lang="en-US" altLang="en-US" dirty="0"/>
              <a:t>Source view also allows to edit the test case in its raw form, including copy, cut and paste </a:t>
            </a:r>
            <a:r>
              <a:rPr lang="en-US" altLang="en-US" dirty="0" smtClean="0"/>
              <a:t>operations.</a:t>
            </a:r>
          </a:p>
          <a:p>
            <a:r>
              <a:rPr lang="en-US" altLang="en-US" dirty="0" smtClean="0"/>
              <a:t>The </a:t>
            </a:r>
            <a:r>
              <a:rPr lang="en-US" altLang="en-US" dirty="0"/>
              <a:t>Command, Target, and Value entry fields display the currently selected command along with its </a:t>
            </a:r>
            <a:r>
              <a:rPr lang="en-US" altLang="en-US" dirty="0" smtClean="0"/>
              <a:t>parameters.</a:t>
            </a:r>
            <a:endParaRPr lang="en-US" dirty="0"/>
          </a:p>
        </p:txBody>
      </p:sp>
      <p:sp>
        <p:nvSpPr>
          <p:cNvPr id="4" name="Title 3"/>
          <p:cNvSpPr>
            <a:spLocks noGrp="1"/>
          </p:cNvSpPr>
          <p:nvPr>
            <p:ph type="title"/>
          </p:nvPr>
        </p:nvSpPr>
        <p:spPr/>
        <p:txBody>
          <a:bodyPr/>
          <a:lstStyle/>
          <a:p>
            <a:r>
              <a:rPr lang="en-US" dirty="0" smtClean="0"/>
              <a:t>IDE TEST PANE</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977" y="1219200"/>
            <a:ext cx="335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577" y="12192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137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ltLang="en-US" b="1" dirty="0" smtClean="0">
                <a:solidFill>
                  <a:srgbClr val="0070C0"/>
                </a:solidFill>
                <a:latin typeface="Arial" panose="020B0604020202020204" pitchFamily="34" charset="0"/>
                <a:ea typeface="ＭＳ Ｐゴシック" pitchFamily="34" charset="-128"/>
                <a:cs typeface="Arial" panose="020B0604020202020204" pitchFamily="34" charset="0"/>
              </a:rPr>
              <a:t>Log:</a:t>
            </a:r>
          </a:p>
          <a:p>
            <a:pPr marL="0" lvl="1" indent="0">
              <a:lnSpc>
                <a:spcPct val="80000"/>
              </a:lnSpc>
              <a:spcBef>
                <a:spcPct val="20000"/>
              </a:spcBef>
              <a:buClr>
                <a:schemeClr val="tx1"/>
              </a:buClr>
              <a:buNone/>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Display test cases in progress, error messages and information messages.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These messages are often useful for test case debugging.</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Info button is a drop-down allowing selection of different levels of information to log. </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marL="0" indent="0">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r>
              <a:rPr lang="en-US" altLang="en-US" b="1" dirty="0" smtClean="0">
                <a:solidFill>
                  <a:srgbClr val="0070C0"/>
                </a:solidFill>
                <a:latin typeface="Arial" panose="020B0604020202020204" pitchFamily="34" charset="0"/>
                <a:ea typeface="ＭＳ Ｐゴシック" pitchFamily="34" charset="-128"/>
                <a:cs typeface="Arial" panose="020B0604020202020204" pitchFamily="34" charset="0"/>
              </a:rPr>
              <a:t>Reference:</a:t>
            </a: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Font typeface="Wingdings" panose="05000000000000000000" pitchFamily="2" charset="2"/>
              <a:buChar char="Ø"/>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smtClean="0">
                <a:solidFill>
                  <a:srgbClr val="000000"/>
                </a:solidFill>
                <a:latin typeface="Arial" panose="020B0604020202020204" pitchFamily="34" charset="0"/>
                <a:ea typeface="ＭＳ Ｐゴシック" pitchFamily="34" charset="-128"/>
                <a:cs typeface="Arial" panose="020B0604020202020204" pitchFamily="34" charset="0"/>
              </a:rPr>
              <a:t>Reference </a:t>
            </a: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tab is the default selection whenever you are entering or modifying commands and parameters in Table mode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Reference pane display documentation on the current command.</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When entering or modifying commands, whether from Table or Source mode, it is important to ensure that the parameters specified in the Target and Value fields match those specified in the parameter list in the Reference pane</a:t>
            </a:r>
            <a:endParaRPr lang="en-US"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smtClean="0"/>
              <a:t>LOGS AND REFERENCE</a:t>
            </a:r>
            <a:endParaRPr 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138553"/>
            <a:ext cx="464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383844"/>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683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88533"/>
            <a:ext cx="10972800" cy="4756679"/>
          </a:xfrm>
        </p:spPr>
        <p:txBody>
          <a:bodyPr/>
          <a:lstStyle/>
          <a:p>
            <a:pPr>
              <a:lnSpc>
                <a:spcPct val="120000"/>
              </a:lnSpc>
              <a:spcBef>
                <a:spcPct val="20000"/>
              </a:spcBef>
              <a:buClr>
                <a:schemeClr val="accent1"/>
              </a:buClr>
              <a:buNone/>
            </a:pPr>
            <a:r>
              <a:rPr lang="en-US" altLang="en-US" sz="1400" b="1" dirty="0" smtClean="0">
                <a:solidFill>
                  <a:srgbClr val="000000"/>
                </a:solidFill>
                <a:latin typeface="Calibri" pitchFamily="34" charset="0"/>
                <a:ea typeface="ＭＳ Ｐゴシック" pitchFamily="34" charset="-128"/>
                <a:cs typeface="Calibri" pitchFamily="34" charset="0"/>
              </a:rPr>
              <a:t>There </a:t>
            </a:r>
            <a:r>
              <a:rPr lang="en-US" altLang="en-US" sz="1400" b="1" dirty="0">
                <a:solidFill>
                  <a:srgbClr val="000000"/>
                </a:solidFill>
                <a:latin typeface="Calibri" pitchFamily="34" charset="0"/>
                <a:ea typeface="ＭＳ Ｐゴシック" pitchFamily="34" charset="-128"/>
                <a:cs typeface="Calibri" pitchFamily="34" charset="0"/>
              </a:rPr>
              <a:t>are three primary methods for developing test cases: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Recording: </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smtClean="0">
                <a:solidFill>
                  <a:srgbClr val="000000"/>
                </a:solidFill>
                <a:latin typeface="Calibri" pitchFamily="34" charset="0"/>
                <a:ea typeface="ＭＳ Ｐゴシック" pitchFamily="34" charset="-128"/>
                <a:cs typeface="Calibri" pitchFamily="34" charset="0"/>
              </a:rPr>
              <a:t>First-time </a:t>
            </a:r>
            <a:r>
              <a:rPr lang="en-US" altLang="en-US" sz="1400" dirty="0">
                <a:solidFill>
                  <a:srgbClr val="000000"/>
                </a:solidFill>
                <a:latin typeface="Calibri" pitchFamily="34" charset="0"/>
                <a:ea typeface="ＭＳ Ｐゴシック" pitchFamily="34" charset="-128"/>
                <a:cs typeface="Calibri" pitchFamily="34" charset="0"/>
              </a:rPr>
              <a:t>users begin by recording a test case from their interactions with a website. When Selenium-IDE is first opened, the record button is ON by default.</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Adding Verifications/Asserts: </a:t>
            </a:r>
          </a:p>
          <a:p>
            <a:pPr>
              <a:lnSpc>
                <a:spcPct val="120000"/>
              </a:lnSpc>
              <a:spcBef>
                <a:spcPct val="20000"/>
              </a:spcBef>
              <a:buClr>
                <a:schemeClr val="accent1"/>
              </a:buClr>
              <a:buNone/>
            </a:pPr>
            <a:r>
              <a:rPr lang="en-US" altLang="en-US" sz="1400" dirty="0">
                <a:solidFill>
                  <a:srgbClr val="000000"/>
                </a:solidFill>
                <a:latin typeface="Calibri" pitchFamily="34" charset="0"/>
                <a:ea typeface="ＭＳ Ｐゴシック" pitchFamily="34" charset="-128"/>
                <a:cs typeface="Calibri" pitchFamily="34" charset="0"/>
              </a:rPr>
              <a:t>	Test cases will also need to check the properties of a web-page. This requires </a:t>
            </a:r>
            <a:r>
              <a:rPr lang="en-US" altLang="en-US" sz="1400" i="1" dirty="0">
                <a:solidFill>
                  <a:srgbClr val="000000"/>
                </a:solidFill>
                <a:latin typeface="Calibri" pitchFamily="34" charset="0"/>
                <a:ea typeface="ＭＳ Ｐゴシック" pitchFamily="34" charset="-128"/>
                <a:cs typeface="Calibri" pitchFamily="34" charset="0"/>
              </a:rPr>
              <a:t>assert</a:t>
            </a:r>
            <a:r>
              <a:rPr lang="en-US" altLang="en-US" sz="1400" dirty="0">
                <a:solidFill>
                  <a:srgbClr val="000000"/>
                </a:solidFill>
                <a:latin typeface="Calibri" pitchFamily="34" charset="0"/>
                <a:ea typeface="ＭＳ Ｐゴシック" pitchFamily="34" charset="-128"/>
                <a:cs typeface="Calibri" pitchFamily="34" charset="0"/>
              </a:rPr>
              <a:t> and </a:t>
            </a:r>
            <a:r>
              <a:rPr lang="en-US" altLang="en-US" sz="1400" i="1" dirty="0">
                <a:solidFill>
                  <a:srgbClr val="000000"/>
                </a:solidFill>
                <a:latin typeface="Calibri" pitchFamily="34" charset="0"/>
                <a:ea typeface="ＭＳ Ｐゴシック" pitchFamily="34" charset="-128"/>
                <a:cs typeface="Calibri" pitchFamily="34" charset="0"/>
              </a:rPr>
              <a:t>verify</a:t>
            </a:r>
            <a:r>
              <a:rPr lang="en-US" altLang="en-US" sz="1400" dirty="0">
                <a:solidFill>
                  <a:srgbClr val="000000"/>
                </a:solidFill>
                <a:latin typeface="Calibri" pitchFamily="34" charset="0"/>
                <a:ea typeface="ＭＳ Ｐゴシック" pitchFamily="34" charset="-128"/>
                <a:cs typeface="Calibri" pitchFamily="34" charset="0"/>
              </a:rPr>
              <a:t> commands.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Editing:</a:t>
            </a:r>
          </a:p>
          <a:p>
            <a:pPr marL="495300" lvl="1" indent="0">
              <a:lnSpc>
                <a:spcPct val="120000"/>
              </a:lnSpc>
              <a:spcBef>
                <a:spcPct val="20000"/>
              </a:spcBef>
              <a:buClr>
                <a:schemeClr val="tx1"/>
              </a:buClr>
              <a:buNone/>
            </a:pPr>
            <a:r>
              <a:rPr lang="en-US" altLang="en-US" sz="1400" b="1" dirty="0" smtClean="0">
                <a:solidFill>
                  <a:srgbClr val="000000"/>
                </a:solidFill>
                <a:latin typeface="Calibri" pitchFamily="34" charset="0"/>
                <a:ea typeface="ＭＳ Ｐゴシック" pitchFamily="34" charset="-128"/>
                <a:cs typeface="Calibri" pitchFamily="34" charset="0"/>
              </a:rPr>
              <a:t>Insert </a:t>
            </a:r>
            <a:r>
              <a:rPr lang="en-US" altLang="en-US" sz="1400" b="1" dirty="0">
                <a:solidFill>
                  <a:srgbClr val="000000"/>
                </a:solidFill>
                <a:latin typeface="Calibri" pitchFamily="34" charset="0"/>
                <a:ea typeface="ＭＳ Ｐゴシック" pitchFamily="34" charset="-128"/>
                <a:cs typeface="Calibri" pitchFamily="34" charset="0"/>
              </a:rPr>
              <a:t>Command:</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Table View</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Source View</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Save:</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a:solidFill>
                  <a:srgbClr val="000000"/>
                </a:solidFill>
                <a:latin typeface="Calibri" pitchFamily="34" charset="0"/>
                <a:ea typeface="ＭＳ Ｐゴシック" pitchFamily="34" charset="-128"/>
                <a:cs typeface="Calibri" pitchFamily="34" charset="0"/>
              </a:rPr>
              <a:t>Selenium distinguishes between test cases and test suites. To save Selenium-IDE tests for later use you can either save the individual test cases, or save the test suite</a:t>
            </a:r>
            <a:endParaRPr lang="en-US" sz="1600" dirty="0"/>
          </a:p>
        </p:txBody>
      </p:sp>
      <p:sp>
        <p:nvSpPr>
          <p:cNvPr id="4" name="Title 3"/>
          <p:cNvSpPr>
            <a:spLocks noGrp="1"/>
          </p:cNvSpPr>
          <p:nvPr>
            <p:ph type="title"/>
          </p:nvPr>
        </p:nvSpPr>
        <p:spPr/>
        <p:txBody>
          <a:bodyPr/>
          <a:lstStyle/>
          <a:p>
            <a:r>
              <a:rPr lang="en-US" dirty="0" smtClean="0"/>
              <a:t>BUILDING TEST CASES</a:t>
            </a:r>
            <a:endParaRPr lang="en-US" dirty="0"/>
          </a:p>
        </p:txBody>
      </p:sp>
    </p:spTree>
    <p:extLst>
      <p:ext uri="{BB962C8B-B14F-4D97-AF65-F5344CB8AC3E}">
        <p14:creationId xmlns:p14="http://schemas.microsoft.com/office/powerpoint/2010/main" val="147938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lnSpc>
                <a:spcPct val="120000"/>
              </a:lnSpc>
              <a:spcBef>
                <a:spcPct val="20000"/>
              </a:spcBef>
              <a:buClr>
                <a:schemeClr val="accent1"/>
              </a:buClr>
              <a:buFont typeface="Arial" panose="020B0604020202020204" pitchFamily="34" charset="0"/>
              <a:buChar char="•"/>
              <a:defRPr/>
            </a:pP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Open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Firefox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Tools &gt; Selenium IDE</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on the red Record  button on right side, if not </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clicked already</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By default, the record button is clicked</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Browse to the application site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Perform the required steps manually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Observe the steps being recorded in the IDE</a:t>
            </a:r>
          </a:p>
          <a:p>
            <a:pPr>
              <a:lnSpc>
                <a:spcPct val="120000"/>
              </a:lnSpc>
              <a:spcBef>
                <a:spcPct val="20000"/>
              </a:spcBef>
              <a:buClr>
                <a:schemeClr val="accent1"/>
              </a:buClr>
              <a:buFont typeface="Arial" panose="020B0604020202020204" pitchFamily="34" charset="0"/>
              <a:buChar char="•"/>
              <a:defRPr/>
            </a:pP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The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button highlighted on right image can be used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to </a:t>
            </a: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run the test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case</a:t>
            </a:r>
            <a:endParaRPr lang="en-US" sz="1400" b="1"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left portion of the IDE window displays</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test result</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No. of Runs: Tells the no. of test cases run</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Failures: Tells the no. of test cases </a:t>
            </a:r>
            <a:r>
              <a:rPr lang="en-US" sz="1400" b="1" dirty="0" smtClean="0">
                <a:solidFill>
                  <a:srgbClr val="000000"/>
                </a:solidFill>
                <a:latin typeface="Arial" panose="020B0604020202020204" pitchFamily="34" charset="0"/>
                <a:ea typeface="ＭＳ Ｐゴシック" pitchFamily="34" charset="-128"/>
                <a:cs typeface="Arial" panose="020B0604020202020204" pitchFamily="34" charset="0"/>
              </a:rPr>
              <a:t>failed</a:t>
            </a:r>
            <a:endParaRPr lang="en-US" sz="1400" b="1"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smtClean="0"/>
              <a:t>RECORDING AND RUNNING SCRIPTS WITH IDE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39" y="1049866"/>
            <a:ext cx="42100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416" y="3810127"/>
            <a:ext cx="4181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71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3273777"/>
            <a:ext cx="10972800" cy="2871435"/>
          </a:xfrm>
        </p:spPr>
        <p:txBody>
          <a:bodyPr/>
          <a:lstStyle/>
          <a:p>
            <a:r>
              <a:rPr lang="en-US" altLang="en-US" dirty="0"/>
              <a:t>Test automation is the use of </a:t>
            </a:r>
            <a:r>
              <a:rPr lang="en-US" altLang="en-US" dirty="0" smtClean="0"/>
              <a:t>software</a:t>
            </a:r>
          </a:p>
          <a:p>
            <a:pPr lvl="4"/>
            <a:r>
              <a:rPr lang="en-US" altLang="en-US" sz="1500" dirty="0"/>
              <a:t>To set test preconditions.</a:t>
            </a:r>
          </a:p>
          <a:p>
            <a:pPr lvl="4"/>
            <a:r>
              <a:rPr lang="en-US" altLang="en-US" sz="1500" dirty="0" smtClean="0"/>
              <a:t>To </a:t>
            </a:r>
            <a:r>
              <a:rPr lang="en-US" altLang="en-US" sz="1500" dirty="0"/>
              <a:t>control the execution of </a:t>
            </a:r>
            <a:r>
              <a:rPr lang="en-US" altLang="en-US" sz="1500" dirty="0" smtClean="0"/>
              <a:t>tests.</a:t>
            </a:r>
          </a:p>
          <a:p>
            <a:pPr lvl="4"/>
            <a:r>
              <a:rPr lang="en-US" altLang="en-US" sz="1500" dirty="0" smtClean="0"/>
              <a:t>To </a:t>
            </a:r>
            <a:r>
              <a:rPr lang="en-US" altLang="en-US" sz="1500" dirty="0"/>
              <a:t>compare the actual outcomes to predicted </a:t>
            </a:r>
            <a:r>
              <a:rPr lang="en-US" altLang="en-US" sz="1500" dirty="0" smtClean="0"/>
              <a:t>outcomes.</a:t>
            </a:r>
          </a:p>
          <a:p>
            <a:pPr lvl="4"/>
            <a:r>
              <a:rPr lang="en-US" altLang="en-US" sz="1500" dirty="0" smtClean="0"/>
              <a:t>To </a:t>
            </a:r>
            <a:r>
              <a:rPr lang="en-US" altLang="en-US" sz="1500" dirty="0"/>
              <a:t>report the Execution </a:t>
            </a:r>
            <a:r>
              <a:rPr lang="en-US" altLang="en-US" sz="1500" dirty="0" smtClean="0"/>
              <a:t>Status.</a:t>
            </a:r>
            <a:endParaRPr lang="en-US" altLang="en-US" dirty="0" smtClean="0"/>
          </a:p>
          <a:p>
            <a:r>
              <a:rPr lang="en-US" altLang="en-US" dirty="0"/>
              <a:t>Commonly, test automation involves automating a manual process already in place that uses a formalized testing </a:t>
            </a:r>
            <a:r>
              <a:rPr lang="en-US" altLang="en-US" dirty="0" smtClean="0"/>
              <a:t>process.</a:t>
            </a:r>
            <a:endParaRPr lang="en-US" dirty="0"/>
          </a:p>
        </p:txBody>
      </p:sp>
      <p:sp>
        <p:nvSpPr>
          <p:cNvPr id="3" name="Title 2"/>
          <p:cNvSpPr>
            <a:spLocks noGrp="1"/>
          </p:cNvSpPr>
          <p:nvPr>
            <p:ph type="title"/>
          </p:nvPr>
        </p:nvSpPr>
        <p:spPr/>
        <p:txBody>
          <a:bodyPr/>
          <a:lstStyle/>
          <a:p>
            <a:r>
              <a:rPr lang="en-US" dirty="0" smtClean="0"/>
              <a:t>WHAT IS TEST AUTOMATION?</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34" y="1219200"/>
            <a:ext cx="74676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661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286933"/>
            <a:ext cx="10972800" cy="4858280"/>
          </a:xfrm>
        </p:spPr>
        <p:txBody>
          <a:bodyPr/>
          <a:lstStyle/>
          <a:p>
            <a:pPr marL="0" indent="0">
              <a:spcAft>
                <a:spcPts val="0"/>
              </a:spcAft>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Running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Test Case:</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Case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Suite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and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Start</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in the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Middle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Start from the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Middle</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Any Single </a:t>
            </a: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Command</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Using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Base URL</a:t>
            </a: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Allows test cases to be run across different domains.</a:t>
            </a:r>
          </a:p>
          <a:p>
            <a:pPr>
              <a:lnSpc>
                <a:spcPct val="120000"/>
              </a:lnSpc>
              <a:spcBef>
                <a:spcPct val="20000"/>
              </a:spcBef>
              <a:spcAft>
                <a:spcPts val="0"/>
              </a:spcAft>
              <a:buClr>
                <a:schemeClr val="accent1"/>
              </a:buClr>
              <a:buNone/>
            </a:pPr>
            <a:endParaRPr lang="en-US" altLang="en-US" dirty="0" smtClean="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Selenium </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Commands – “</a:t>
            </a:r>
            <a:r>
              <a:rPr lang="en-US" altLang="en-US" sz="1600" dirty="0" err="1">
                <a:solidFill>
                  <a:srgbClr val="0070C0"/>
                </a:solidFill>
                <a:latin typeface="Arial" panose="020B0604020202020204" pitchFamily="34" charset="0"/>
                <a:ea typeface="ＭＳ Ｐゴシック" pitchFamily="34" charset="-128"/>
                <a:cs typeface="Arial" panose="020B0604020202020204" pitchFamily="34" charset="0"/>
              </a:rPr>
              <a:t>Selenese</a:t>
            </a:r>
            <a:r>
              <a:rPr lang="en-US" altLang="en-US" sz="1600" dirty="0" smtClean="0">
                <a:solidFill>
                  <a:srgbClr val="0070C0"/>
                </a:solidFill>
                <a:latin typeface="Arial" panose="020B0604020202020204" pitchFamily="34" charset="0"/>
                <a:ea typeface="ＭＳ Ｐゴシック" pitchFamily="34" charset="-128"/>
                <a:cs typeface="Arial" panose="020B0604020202020204" pitchFamily="34" charset="0"/>
              </a:rPr>
              <a:t>”:</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marL="0" indent="0">
              <a:lnSpc>
                <a:spcPct val="120000"/>
              </a:lnSpc>
              <a:spcBef>
                <a:spcPct val="20000"/>
              </a:spcBef>
              <a:spcAft>
                <a:spcPts val="0"/>
              </a:spcAft>
              <a:buClr>
                <a:schemeClr val="accent1"/>
              </a:buClr>
              <a:buNone/>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 command is what tells Selenium what to do. Selenium commands come in three “flavors”:</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Actions</a:t>
            </a:r>
          </a:p>
          <a:p>
            <a:pPr>
              <a:lnSpc>
                <a:spcPct val="120000"/>
              </a:lnSpc>
              <a:spcBef>
                <a:spcPct val="20000"/>
              </a:spcBef>
              <a:spcAft>
                <a:spcPts val="0"/>
              </a:spcAft>
              <a:buClr>
                <a:schemeClr val="accent1"/>
              </a:buClr>
              <a:buFont typeface="Arial" pitchFamily="34" charset="0"/>
              <a:buChar char="•"/>
            </a:pPr>
            <a:r>
              <a:rPr lang="en-US" altLang="en-US" sz="1400" dirty="0" err="1">
                <a:solidFill>
                  <a:srgbClr val="000000"/>
                </a:solidFill>
                <a:latin typeface="Arial" panose="020B0604020202020204" pitchFamily="34" charset="0"/>
                <a:ea typeface="ＭＳ Ｐゴシック" pitchFamily="34" charset="-128"/>
                <a:cs typeface="Arial" panose="020B0604020202020204" pitchFamily="34" charset="0"/>
              </a:rPr>
              <a:t>Accessors</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smtClean="0">
                <a:solidFill>
                  <a:srgbClr val="000000"/>
                </a:solidFill>
                <a:latin typeface="Arial" panose="020B0604020202020204" pitchFamily="34" charset="0"/>
                <a:ea typeface="ＭＳ Ｐゴシック" pitchFamily="34" charset="-128"/>
                <a:cs typeface="Arial" panose="020B0604020202020204" pitchFamily="34" charset="0"/>
              </a:rPr>
              <a:t>Assertions</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p:txBody>
      </p:sp>
      <p:sp>
        <p:nvSpPr>
          <p:cNvPr id="3" name="Title 2"/>
          <p:cNvSpPr>
            <a:spLocks noGrp="1"/>
          </p:cNvSpPr>
          <p:nvPr>
            <p:ph type="title"/>
          </p:nvPr>
        </p:nvSpPr>
        <p:spPr/>
        <p:txBody>
          <a:bodyPr/>
          <a:lstStyle/>
          <a:p>
            <a:r>
              <a:rPr lang="en-US" dirty="0" smtClean="0"/>
              <a:t>RUNNING TEST CASES</a:t>
            </a:r>
            <a:endParaRPr lang="en-US" dirty="0"/>
          </a:p>
        </p:txBody>
      </p:sp>
    </p:spTree>
    <p:extLst>
      <p:ext uri="{BB962C8B-B14F-4D97-AF65-F5344CB8AC3E}">
        <p14:creationId xmlns:p14="http://schemas.microsoft.com/office/powerpoint/2010/main" val="3213925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altLang="en-US" sz="2000" b="1" dirty="0" smtClean="0">
                <a:latin typeface="Calibri" pitchFamily="34" charset="0"/>
                <a:ea typeface="ＭＳ Ｐゴシック" pitchFamily="34" charset="-128"/>
                <a:cs typeface="Calibri" pitchFamily="34" charset="0"/>
              </a:rPr>
              <a:t>The </a:t>
            </a:r>
            <a:r>
              <a:rPr lang="en-US" altLang="en-US" sz="2000" b="1" dirty="0">
                <a:latin typeface="Calibri" pitchFamily="34" charset="0"/>
                <a:ea typeface="ＭＳ Ｐゴシック" pitchFamily="34" charset="-128"/>
                <a:cs typeface="Calibri" pitchFamily="34" charset="0"/>
              </a:rPr>
              <a:t>most commonly used commands for building tests are:</a:t>
            </a:r>
            <a:r>
              <a:rPr lang="en-US" altLang="en-US" sz="2000" dirty="0">
                <a:latin typeface="Calibri" pitchFamily="34" charset="0"/>
                <a:ea typeface="ＭＳ Ｐゴシック" pitchFamily="34" charset="-128"/>
                <a:cs typeface="Calibri" pitchFamily="34" charset="0"/>
              </a:rPr>
              <a:t> </a:t>
            </a:r>
          </a:p>
          <a:p>
            <a:pPr>
              <a:lnSpc>
                <a:spcPct val="120000"/>
              </a:lnSpc>
              <a:spcBef>
                <a:spcPct val="20000"/>
              </a:spcBef>
              <a:buClr>
                <a:schemeClr val="accent1"/>
              </a:buClr>
              <a:buFont typeface="Arial" panose="020B0604020202020204" pitchFamily="34" charset="0"/>
              <a:buChar char="•"/>
            </a:pPr>
            <a:r>
              <a:rPr lang="en-US" altLang="en-US" b="1" dirty="0" smtClean="0">
                <a:latin typeface="Calibri" pitchFamily="34" charset="0"/>
                <a:ea typeface="ＭＳ Ｐゴシック" pitchFamily="34" charset="-128"/>
                <a:cs typeface="Calibri" pitchFamily="34" charset="0"/>
              </a:rPr>
              <a:t>Open</a:t>
            </a:r>
            <a:r>
              <a:rPr lang="en-US" altLang="en-US" dirty="0">
                <a:latin typeface="Calibri" pitchFamily="34" charset="0"/>
                <a:ea typeface="ＭＳ Ｐゴシック" pitchFamily="34" charset="-128"/>
                <a:cs typeface="Calibri" pitchFamily="34" charset="0"/>
              </a:rPr>
              <a:t>: opens a page using a URL.</a:t>
            </a:r>
          </a:p>
          <a:p>
            <a:pPr>
              <a:lnSpc>
                <a:spcPct val="120000"/>
              </a:lnSpc>
              <a:spcBef>
                <a:spcPct val="20000"/>
              </a:spcBef>
              <a:buClr>
                <a:schemeClr val="accent1"/>
              </a:buClr>
              <a:buFont typeface="Arial" panose="020B0604020202020204" pitchFamily="34" charset="0"/>
              <a:buChar char="•"/>
            </a:pPr>
            <a:r>
              <a:rPr lang="en-US" altLang="en-US" b="1" dirty="0" smtClean="0">
                <a:latin typeface="Calibri" pitchFamily="34" charset="0"/>
                <a:ea typeface="ＭＳ Ｐゴシック" pitchFamily="34" charset="-128"/>
                <a:cs typeface="Calibri" pitchFamily="34" charset="0"/>
              </a:rPr>
              <a:t>Click/</a:t>
            </a:r>
            <a:r>
              <a:rPr lang="en-US" altLang="en-US" b="1" dirty="0" err="1" smtClean="0">
                <a:latin typeface="Calibri" pitchFamily="34" charset="0"/>
                <a:ea typeface="ＭＳ Ｐゴシック" pitchFamily="34" charset="-128"/>
                <a:cs typeface="Calibri" pitchFamily="34" charset="0"/>
              </a:rPr>
              <a:t>clickAndWait</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Performs a click operation, and optionally waits for a new page to load.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VerifyTitle</a:t>
            </a:r>
            <a:r>
              <a:rPr lang="en-US" altLang="en-US" b="1" dirty="0" smtClean="0">
                <a:latin typeface="Calibri" pitchFamily="34" charset="0"/>
                <a:ea typeface="ＭＳ Ｐゴシック" pitchFamily="34" charset="-128"/>
                <a:cs typeface="Calibri" pitchFamily="34" charset="0"/>
              </a:rPr>
              <a:t>/</a:t>
            </a:r>
            <a:r>
              <a:rPr lang="en-US" altLang="en-US" b="1" dirty="0" err="1" smtClean="0">
                <a:latin typeface="Calibri" pitchFamily="34" charset="0"/>
                <a:ea typeface="ＭＳ Ｐゴシック" pitchFamily="34" charset="-128"/>
                <a:cs typeface="Calibri" pitchFamily="34" charset="0"/>
              </a:rPr>
              <a:t>assertTitle</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an expected page title.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VerifyTextPresent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expected text is somewhere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VerifyElementPresent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an expected UI element, as defined by its HTML tag, is present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VerifyText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expected text and its corresponding HTML tag are present on the page.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WaitForPageToLoad</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Pauses execution until an expected new page loads. Called automatically when </a:t>
            </a:r>
            <a:r>
              <a:rPr lang="en-US" altLang="en-US" dirty="0" err="1">
                <a:latin typeface="Calibri" pitchFamily="34" charset="0"/>
                <a:ea typeface="ＭＳ Ｐゴシック" pitchFamily="34" charset="-128"/>
                <a:cs typeface="Calibri" pitchFamily="34" charset="0"/>
              </a:rPr>
              <a:t>clickAndWait</a:t>
            </a:r>
            <a:r>
              <a:rPr lang="en-US" altLang="en-US" dirty="0">
                <a:latin typeface="Calibri" pitchFamily="34" charset="0"/>
                <a:ea typeface="ＭＳ Ｐゴシック" pitchFamily="34" charset="-128"/>
                <a:cs typeface="Calibri" pitchFamily="34" charset="0"/>
              </a:rPr>
              <a:t> is used. </a:t>
            </a:r>
          </a:p>
          <a:p>
            <a:pPr>
              <a:lnSpc>
                <a:spcPct val="120000"/>
              </a:lnSpc>
              <a:spcBef>
                <a:spcPct val="20000"/>
              </a:spcBef>
              <a:buClr>
                <a:schemeClr val="accent1"/>
              </a:buClr>
              <a:buFont typeface="Arial" panose="020B0604020202020204" pitchFamily="34" charset="0"/>
              <a:buChar char="•"/>
            </a:pPr>
            <a:r>
              <a:rPr lang="en-US" altLang="en-US" b="1" dirty="0" err="1" smtClean="0">
                <a:latin typeface="Calibri" pitchFamily="34" charset="0"/>
                <a:ea typeface="ＭＳ Ｐゴシック" pitchFamily="34" charset="-128"/>
                <a:cs typeface="Calibri" pitchFamily="34" charset="0"/>
              </a:rPr>
              <a:t>WaitForElementPresent</a:t>
            </a:r>
            <a:r>
              <a:rPr lang="en-US" altLang="en-US" b="1" dirty="0" smtClean="0">
                <a:latin typeface="Calibri" pitchFamily="34" charset="0"/>
                <a:ea typeface="ＭＳ Ｐゴシック" pitchFamily="34" charset="-128"/>
                <a:cs typeface="Calibri" pitchFamily="34" charset="0"/>
              </a:rPr>
              <a:t> </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Pauses execution until an expected UI element, as defined by its HTML tag, is present on the page</a:t>
            </a:r>
            <a:endParaRPr lang="en-US" dirty="0"/>
          </a:p>
        </p:txBody>
      </p:sp>
      <p:sp>
        <p:nvSpPr>
          <p:cNvPr id="4" name="Title 3"/>
          <p:cNvSpPr>
            <a:spLocks noGrp="1"/>
          </p:cNvSpPr>
          <p:nvPr>
            <p:ph type="title"/>
          </p:nvPr>
        </p:nvSpPr>
        <p:spPr/>
        <p:txBody>
          <a:bodyPr/>
          <a:lstStyle/>
          <a:p>
            <a:r>
              <a:rPr lang="en-US" dirty="0" smtClean="0"/>
              <a:t>SOME USEFUL SELENIUM COMMANDS</a:t>
            </a:r>
            <a:endParaRPr lang="en-US" dirty="0"/>
          </a:p>
        </p:txBody>
      </p:sp>
    </p:spTree>
    <p:extLst>
      <p:ext uri="{BB962C8B-B14F-4D97-AF65-F5344CB8AC3E}">
        <p14:creationId xmlns:p14="http://schemas.microsoft.com/office/powerpoint/2010/main" val="573342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buNone/>
            </a:pPr>
            <a:r>
              <a:rPr lang="en-US" altLang="en-US" b="1" dirty="0" smtClean="0">
                <a:solidFill>
                  <a:srgbClr val="0070C0"/>
                </a:solidFill>
                <a:latin typeface="Calibri" pitchFamily="34" charset="0"/>
                <a:ea typeface="ＭＳ Ｐゴシック" pitchFamily="34" charset="-128"/>
                <a:cs typeface="Calibri" pitchFamily="34" charset="0"/>
              </a:rPr>
              <a:t>Locator </a:t>
            </a:r>
            <a:r>
              <a:rPr lang="en-US" altLang="en-US" b="1" dirty="0">
                <a:solidFill>
                  <a:srgbClr val="0070C0"/>
                </a:solidFill>
                <a:latin typeface="Calibri" pitchFamily="34" charset="0"/>
                <a:ea typeface="ＭＳ Ｐゴシック" pitchFamily="34" charset="-128"/>
                <a:cs typeface="Calibri" pitchFamily="34" charset="0"/>
              </a:rPr>
              <a:t>Types:</a:t>
            </a:r>
            <a:r>
              <a:rPr lang="en-US" altLang="en-US" dirty="0">
                <a:solidFill>
                  <a:srgbClr val="0070C0"/>
                </a:solidFill>
                <a:latin typeface="Calibri" pitchFamily="34" charset="0"/>
                <a:ea typeface="ＭＳ Ｐゴシック" pitchFamily="34" charset="-128"/>
                <a:cs typeface="Calibri" pitchFamily="34" charset="0"/>
              </a:rPr>
              <a:t> </a:t>
            </a:r>
            <a:endParaRPr lang="en-US" altLang="en-US" b="1" dirty="0">
              <a:solidFill>
                <a:srgbClr val="0070C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Id</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Name</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a:t>
            </a:r>
            <a:r>
              <a:rPr lang="en-US" altLang="en-US" dirty="0" err="1">
                <a:solidFill>
                  <a:srgbClr val="000000"/>
                </a:solidFill>
                <a:latin typeface="Calibri" pitchFamily="34" charset="0"/>
                <a:ea typeface="ＭＳ Ｐゴシック" pitchFamily="34" charset="-128"/>
                <a:cs typeface="Calibri" pitchFamily="34" charset="0"/>
              </a:rPr>
              <a:t>XPath</a:t>
            </a:r>
            <a:endParaRPr lang="en-US" altLang="en-US" dirty="0">
              <a:solidFill>
                <a:srgbClr val="00000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Hyperlinks by Link Text</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DOM</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CSS</a:t>
            </a:r>
          </a:p>
          <a:p>
            <a:pPr>
              <a:lnSpc>
                <a:spcPct val="120000"/>
              </a:lnSpc>
              <a:spcBef>
                <a:spcPct val="20000"/>
              </a:spcBef>
              <a:buClr>
                <a:schemeClr val="accent1"/>
              </a:buClr>
              <a:buFont typeface="Arial" panose="020B0604020202020204" pitchFamily="34" charset="0"/>
              <a:buChar char="•"/>
            </a:pPr>
            <a:endParaRPr lang="en-US" altLang="en-US" dirty="0">
              <a:solidFill>
                <a:srgbClr val="000000"/>
              </a:solidFill>
              <a:latin typeface="Calibri" pitchFamily="34" charset="0"/>
              <a:ea typeface="ＭＳ Ｐゴシック" pitchFamily="34" charset="-128"/>
              <a:cs typeface="Calibri" pitchFamily="34" charset="0"/>
            </a:endParaRPr>
          </a:p>
          <a:p>
            <a:pPr marL="0" indent="0">
              <a:lnSpc>
                <a:spcPct val="120000"/>
              </a:lnSpc>
              <a:spcBef>
                <a:spcPct val="20000"/>
              </a:spcBef>
              <a:buClr>
                <a:schemeClr val="accent1"/>
              </a:buClr>
              <a:buNone/>
            </a:pPr>
            <a:r>
              <a:rPr lang="en-US" altLang="en-US" sz="1400" b="1" i="1" dirty="0">
                <a:solidFill>
                  <a:srgbClr val="000000"/>
                </a:solidFill>
                <a:latin typeface="Calibri" pitchFamily="34" charset="0"/>
                <a:ea typeface="ＭＳ Ｐゴシック" pitchFamily="34" charset="-128"/>
                <a:cs typeface="Calibri" pitchFamily="34" charset="0"/>
              </a:rPr>
              <a:t>Note : These strategies will be discussed in details during </a:t>
            </a:r>
            <a:r>
              <a:rPr lang="en-US" altLang="en-US" sz="1400" b="1" i="1" dirty="0" err="1">
                <a:solidFill>
                  <a:srgbClr val="000000"/>
                </a:solidFill>
                <a:latin typeface="Calibri" pitchFamily="34" charset="0"/>
                <a:ea typeface="ＭＳ Ｐゴシック" pitchFamily="34" charset="-128"/>
                <a:cs typeface="Calibri" pitchFamily="34" charset="0"/>
              </a:rPr>
              <a:t>webdriver</a:t>
            </a:r>
            <a:r>
              <a:rPr lang="en-US" altLang="en-US" sz="1400" b="1" i="1" dirty="0">
                <a:solidFill>
                  <a:srgbClr val="000000"/>
                </a:solidFill>
                <a:latin typeface="Calibri" pitchFamily="34" charset="0"/>
                <a:ea typeface="ＭＳ Ｐゴシック" pitchFamily="34" charset="-128"/>
                <a:cs typeface="Calibri" pitchFamily="34" charset="0"/>
              </a:rPr>
              <a:t> session</a:t>
            </a:r>
            <a:endParaRPr lang="en-US" dirty="0"/>
          </a:p>
        </p:txBody>
      </p:sp>
      <p:sp>
        <p:nvSpPr>
          <p:cNvPr id="3" name="Title 2"/>
          <p:cNvSpPr>
            <a:spLocks noGrp="1"/>
          </p:cNvSpPr>
          <p:nvPr>
            <p:ph type="title"/>
          </p:nvPr>
        </p:nvSpPr>
        <p:spPr/>
        <p:txBody>
          <a:bodyPr/>
          <a:lstStyle/>
          <a:p>
            <a:r>
              <a:rPr lang="en-US" dirty="0" smtClean="0"/>
              <a:t>LOCATING ELEMENTS</a:t>
            </a:r>
            <a:endParaRPr lang="en-US" dirty="0"/>
          </a:p>
        </p:txBody>
      </p:sp>
    </p:spTree>
    <p:extLst>
      <p:ext uri="{BB962C8B-B14F-4D97-AF65-F5344CB8AC3E}">
        <p14:creationId xmlns:p14="http://schemas.microsoft.com/office/powerpoint/2010/main" val="762777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It </a:t>
            </a:r>
            <a:r>
              <a:rPr lang="en-US" dirty="0"/>
              <a:t>is very important to wait for the element to reach a state where further action can </a:t>
            </a:r>
            <a:r>
              <a:rPr lang="en-US" dirty="0" smtClean="0"/>
              <a:t>be performed </a:t>
            </a:r>
            <a:r>
              <a:rPr lang="en-US" dirty="0"/>
              <a:t>on it.  Selenium IDE provides some of the inbuilt methods to achieve the </a:t>
            </a:r>
            <a:r>
              <a:rPr lang="en-US" dirty="0" smtClean="0"/>
              <a:t>synchronization</a:t>
            </a:r>
            <a:r>
              <a:rPr lang="en-US" dirty="0"/>
              <a:t>. </a:t>
            </a:r>
          </a:p>
          <a:p>
            <a:pPr marL="0" indent="0">
              <a:buNone/>
            </a:pPr>
            <a:endParaRPr lang="en-US" dirty="0"/>
          </a:p>
          <a:p>
            <a:pPr marL="0" indent="0">
              <a:buNone/>
            </a:pPr>
            <a:r>
              <a:rPr lang="en-US" b="1" u="sng" dirty="0">
                <a:solidFill>
                  <a:srgbClr val="0070C0"/>
                </a:solidFill>
              </a:rPr>
              <a:t>Page Load and </a:t>
            </a:r>
            <a:r>
              <a:rPr lang="en-US" b="1" u="sng" dirty="0" smtClean="0">
                <a:solidFill>
                  <a:srgbClr val="0070C0"/>
                </a:solidFill>
              </a:rPr>
              <a:t>Refresh:</a:t>
            </a:r>
            <a:endParaRPr lang="en-US" b="1" u="sng" dirty="0">
              <a:solidFill>
                <a:srgbClr val="0070C0"/>
              </a:solidFill>
            </a:endParaRPr>
          </a:p>
          <a:p>
            <a:pPr marL="0" indent="0">
              <a:buNone/>
            </a:pPr>
            <a:r>
              <a:rPr lang="en-US" sz="1600" dirty="0" smtClean="0"/>
              <a:t>Wait </a:t>
            </a:r>
            <a:r>
              <a:rPr lang="en-US" sz="1600" dirty="0"/>
              <a:t>for the page to </a:t>
            </a:r>
            <a:r>
              <a:rPr lang="en-US" sz="1600" dirty="0" smtClean="0"/>
              <a:t>load. </a:t>
            </a:r>
            <a:r>
              <a:rPr lang="en-US" sz="1600" dirty="0"/>
              <a:t>E.g. </a:t>
            </a:r>
          </a:p>
          <a:p>
            <a:pPr lvl="2">
              <a:buFont typeface="Arial" pitchFamily="34" charset="0"/>
              <a:buChar char="•"/>
            </a:pPr>
            <a:r>
              <a:rPr lang="en-US" sz="1400" dirty="0" err="1"/>
              <a:t>clickAndWait</a:t>
            </a:r>
            <a:endParaRPr lang="en-US" sz="1400" dirty="0"/>
          </a:p>
          <a:p>
            <a:pPr lvl="2">
              <a:buFont typeface="Arial" pitchFamily="34" charset="0"/>
              <a:buChar char="•"/>
            </a:pPr>
            <a:r>
              <a:rPr lang="en-US" sz="1400" dirty="0" err="1"/>
              <a:t>checkAndWait</a:t>
            </a:r>
            <a:endParaRPr lang="en-US" sz="1400" dirty="0"/>
          </a:p>
          <a:p>
            <a:pPr lvl="2">
              <a:buFont typeface="Arial" pitchFamily="34" charset="0"/>
              <a:buChar char="•"/>
            </a:pPr>
            <a:r>
              <a:rPr lang="en-US" sz="1400" dirty="0" err="1"/>
              <a:t>selectAndWait</a:t>
            </a:r>
            <a:endParaRPr lang="en-US" sz="1400" dirty="0"/>
          </a:p>
          <a:p>
            <a:pPr marL="0" indent="0">
              <a:buNone/>
            </a:pPr>
            <a:endParaRPr lang="en-US" b="1" u="sng" dirty="0" smtClean="0">
              <a:solidFill>
                <a:srgbClr val="0070C0"/>
              </a:solidFill>
            </a:endParaRPr>
          </a:p>
          <a:p>
            <a:pPr marL="0" indent="0">
              <a:buNone/>
            </a:pPr>
            <a:r>
              <a:rPr lang="en-US" b="1" u="sng" dirty="0" smtClean="0">
                <a:solidFill>
                  <a:srgbClr val="0070C0"/>
                </a:solidFill>
              </a:rPr>
              <a:t>Handling AJAX:</a:t>
            </a:r>
            <a:endParaRPr lang="en-US" b="1" u="sng" dirty="0">
              <a:solidFill>
                <a:srgbClr val="0070C0"/>
              </a:solidFill>
            </a:endParaRPr>
          </a:p>
          <a:p>
            <a:pPr marL="0" indent="0">
              <a:buNone/>
            </a:pPr>
            <a:r>
              <a:rPr lang="en-US" sz="1600" dirty="0" smtClean="0"/>
              <a:t>With </a:t>
            </a:r>
            <a:r>
              <a:rPr lang="en-US" sz="1600" dirty="0"/>
              <a:t>the help of </a:t>
            </a:r>
            <a:r>
              <a:rPr lang="en-US" sz="1600" dirty="0" smtClean="0"/>
              <a:t>AJAX, </a:t>
            </a:r>
            <a:r>
              <a:rPr lang="en-US" sz="1600" dirty="0"/>
              <a:t>any element can be changed without refreshing the whole page. So normal </a:t>
            </a:r>
            <a:r>
              <a:rPr lang="en-US" sz="1600" dirty="0" smtClean="0"/>
              <a:t>page </a:t>
            </a:r>
            <a:r>
              <a:rPr lang="en-US" sz="1600" dirty="0"/>
              <a:t>wait doesn’t work under such </a:t>
            </a:r>
            <a:r>
              <a:rPr lang="en-US" sz="1600" dirty="0" smtClean="0"/>
              <a:t>conditions.</a:t>
            </a:r>
            <a:endParaRPr lang="en-US" sz="1600" dirty="0"/>
          </a:p>
          <a:p>
            <a:pPr marL="0" indent="0">
              <a:buNone/>
            </a:pPr>
            <a:r>
              <a:rPr lang="en-US" sz="1600" dirty="0" smtClean="0"/>
              <a:t>We </a:t>
            </a:r>
            <a:r>
              <a:rPr lang="en-US" sz="1600" dirty="0"/>
              <a:t>can use following </a:t>
            </a:r>
            <a:r>
              <a:rPr lang="en-US" sz="1600" dirty="0" smtClean="0"/>
              <a:t>methods:</a:t>
            </a:r>
            <a:endParaRPr lang="en-US" sz="1600" dirty="0"/>
          </a:p>
          <a:p>
            <a:pPr lvl="2">
              <a:buFont typeface="Arial" pitchFamily="34" charset="0"/>
              <a:buChar char="•"/>
            </a:pPr>
            <a:r>
              <a:rPr lang="en-US" sz="1400" dirty="0" err="1"/>
              <a:t>waitForElementPresent</a:t>
            </a:r>
            <a:endParaRPr lang="en-US" sz="1400" dirty="0"/>
          </a:p>
          <a:p>
            <a:pPr lvl="2">
              <a:buFont typeface="Arial" pitchFamily="34" charset="0"/>
              <a:buChar char="•"/>
            </a:pPr>
            <a:r>
              <a:rPr lang="en-US" sz="1400" dirty="0" err="1" smtClean="0"/>
              <a:t>waitForVisible</a:t>
            </a:r>
            <a:endParaRPr lang="en-US" sz="1400" dirty="0"/>
          </a:p>
        </p:txBody>
      </p:sp>
      <p:sp>
        <p:nvSpPr>
          <p:cNvPr id="4" name="Title 3"/>
          <p:cNvSpPr>
            <a:spLocks noGrp="1"/>
          </p:cNvSpPr>
          <p:nvPr>
            <p:ph type="title"/>
          </p:nvPr>
        </p:nvSpPr>
        <p:spPr/>
        <p:txBody>
          <a:bodyPr/>
          <a:lstStyle/>
          <a:p>
            <a:r>
              <a:rPr lang="en-US" dirty="0" smtClean="0"/>
              <a:t>SYNCHRONIZATION</a:t>
            </a:r>
            <a:endParaRPr lang="en-US" dirty="0"/>
          </a:p>
        </p:txBody>
      </p:sp>
    </p:spTree>
    <p:extLst>
      <p:ext uri="{BB962C8B-B14F-4D97-AF65-F5344CB8AC3E}">
        <p14:creationId xmlns:p14="http://schemas.microsoft.com/office/powerpoint/2010/main" val="815751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smtClean="0"/>
              <a:t>To </a:t>
            </a:r>
            <a:r>
              <a:rPr lang="en-US" dirty="0"/>
              <a:t>save the values in a variable to be used somewhere else inbuilt commands allows the user to save the values as variables</a:t>
            </a:r>
          </a:p>
          <a:p>
            <a:r>
              <a:rPr lang="en-US" dirty="0" smtClean="0"/>
              <a:t>Store </a:t>
            </a:r>
            <a:r>
              <a:rPr lang="en-US" dirty="0"/>
              <a:t>the value in variable</a:t>
            </a:r>
          </a:p>
          <a:p>
            <a:pPr marL="0" indent="0">
              <a:buNone/>
            </a:pPr>
            <a:endParaRPr lang="en-US" dirty="0"/>
          </a:p>
          <a:p>
            <a:pPr marL="0" indent="0">
              <a:buNone/>
            </a:pPr>
            <a:endParaRPr lang="en-US" dirty="0"/>
          </a:p>
          <a:p>
            <a:r>
              <a:rPr lang="en-US" dirty="0" smtClean="0"/>
              <a:t>Use </a:t>
            </a:r>
            <a:r>
              <a:rPr lang="en-US" dirty="0"/>
              <a:t>the value in variable</a:t>
            </a:r>
          </a:p>
          <a:p>
            <a:pPr marL="0" indent="0">
              <a:buNone/>
            </a:pPr>
            <a:endParaRPr lang="en-US" dirty="0"/>
          </a:p>
          <a:p>
            <a:endParaRPr lang="en-US" dirty="0" smtClean="0"/>
          </a:p>
          <a:p>
            <a:pPr lvl="4"/>
            <a:r>
              <a:rPr lang="en-US" sz="1400" dirty="0" err="1" smtClean="0"/>
              <a:t>storeElementPresent</a:t>
            </a:r>
            <a:endParaRPr lang="en-US" sz="1400" dirty="0"/>
          </a:p>
          <a:p>
            <a:pPr lvl="4"/>
            <a:r>
              <a:rPr lang="en-US" sz="1400" dirty="0" err="1" smtClean="0"/>
              <a:t>storeText</a:t>
            </a:r>
            <a:endParaRPr lang="en-US" sz="1400" dirty="0"/>
          </a:p>
          <a:p>
            <a:pPr lvl="4"/>
            <a:r>
              <a:rPr lang="en-US" sz="1400" dirty="0" err="1" smtClean="0"/>
              <a:t>storeEval</a:t>
            </a:r>
            <a:endParaRPr lang="en-US" sz="1400" dirty="0"/>
          </a:p>
        </p:txBody>
      </p:sp>
      <p:sp>
        <p:nvSpPr>
          <p:cNvPr id="4" name="Title 3"/>
          <p:cNvSpPr>
            <a:spLocks noGrp="1"/>
          </p:cNvSpPr>
          <p:nvPr>
            <p:ph type="title"/>
          </p:nvPr>
        </p:nvSpPr>
        <p:spPr/>
        <p:txBody>
          <a:bodyPr/>
          <a:lstStyle/>
          <a:p>
            <a:r>
              <a:rPr lang="en-US" dirty="0" smtClean="0"/>
              <a:t>STORE COMMANDS AND SELENIUM VARIABLES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56" y="2175933"/>
            <a:ext cx="31908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56" y="3246961"/>
            <a:ext cx="320338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56" y="5074355"/>
            <a:ext cx="41243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7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It </a:t>
            </a:r>
            <a:r>
              <a:rPr lang="en-US" dirty="0"/>
              <a:t>is a set of individual test cases which can be run on any browser with the help of selenium server</a:t>
            </a:r>
            <a:r>
              <a:rPr lang="en-US" dirty="0" smtClean="0"/>
              <a:t>.</a:t>
            </a:r>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To </a:t>
            </a:r>
            <a:r>
              <a:rPr lang="en-US" dirty="0"/>
              <a:t>execute the HTML Suite, below command will be </a:t>
            </a:r>
            <a:r>
              <a:rPr lang="en-US" dirty="0" smtClean="0"/>
              <a:t>used.</a:t>
            </a:r>
            <a:endParaRPr lang="en-US" dirty="0"/>
          </a:p>
        </p:txBody>
      </p:sp>
      <p:sp>
        <p:nvSpPr>
          <p:cNvPr id="4" name="Title 3"/>
          <p:cNvSpPr>
            <a:spLocks noGrp="1"/>
          </p:cNvSpPr>
          <p:nvPr>
            <p:ph type="title"/>
          </p:nvPr>
        </p:nvSpPr>
        <p:spPr/>
        <p:txBody>
          <a:bodyPr/>
          <a:lstStyle/>
          <a:p>
            <a:r>
              <a:rPr lang="en-US" dirty="0" smtClean="0"/>
              <a:t>HTML SUITE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24000"/>
            <a:ext cx="40290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45122"/>
            <a:ext cx="5144282"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12" y="1511339"/>
            <a:ext cx="3471122" cy="421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318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5" y="1021977"/>
            <a:ext cx="11322739" cy="5123236"/>
          </a:xfrm>
        </p:spPr>
        <p:txBody>
          <a:bodyPr/>
          <a:lstStyle/>
          <a:p>
            <a:r>
              <a:rPr lang="en-US" dirty="0" smtClean="0"/>
              <a:t>In Selenium IDE, which command is used to print?</a:t>
            </a:r>
          </a:p>
          <a:p>
            <a:r>
              <a:rPr lang="en-US" dirty="0"/>
              <a:t>What is the difference between a command and the same command with "</a:t>
            </a:r>
            <a:r>
              <a:rPr lang="en-US" dirty="0" err="1"/>
              <a:t>AndWait</a:t>
            </a:r>
            <a:r>
              <a:rPr lang="en-US" dirty="0"/>
              <a:t>" (e.g. click and </a:t>
            </a:r>
            <a:r>
              <a:rPr lang="en-US" dirty="0" err="1"/>
              <a:t>clickAndWait</a:t>
            </a:r>
            <a:r>
              <a:rPr lang="en-US" dirty="0"/>
              <a:t> commands)? </a:t>
            </a:r>
            <a:endParaRPr lang="en-US" dirty="0" smtClean="0"/>
          </a:p>
          <a:p>
            <a:r>
              <a:rPr lang="en-US" dirty="0" smtClean="0"/>
              <a:t>Selenium IDE scripts can be exports to different </a:t>
            </a:r>
            <a:r>
              <a:rPr lang="en-US" dirty="0" err="1" smtClean="0"/>
              <a:t>laguages</a:t>
            </a:r>
            <a:r>
              <a:rPr lang="en-US" dirty="0" smtClean="0"/>
              <a:t>. True or False?</a:t>
            </a:r>
          </a:p>
          <a:p>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2275759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761067"/>
            <a:ext cx="10972800" cy="4384146"/>
          </a:xfrm>
        </p:spPr>
        <p:txBody>
          <a:bodyPr/>
          <a:lstStyle/>
          <a:p>
            <a:r>
              <a:rPr lang="en-US" dirty="0" smtClean="0"/>
              <a:t>On </a:t>
            </a:r>
            <a:r>
              <a:rPr lang="en-US" smtClean="0">
                <a:hlinkClick r:id="rId2"/>
              </a:rPr>
              <a:t>www.facebook.com</a:t>
            </a:r>
            <a:r>
              <a:rPr lang="en-US" smtClean="0"/>
              <a:t> signup page, </a:t>
            </a:r>
            <a:r>
              <a:rPr lang="en-US" dirty="0" smtClean="0"/>
              <a:t>identify </a:t>
            </a:r>
            <a:r>
              <a:rPr lang="en-US" dirty="0"/>
              <a:t>different tags available for different field types</a:t>
            </a:r>
          </a:p>
          <a:p>
            <a:pPr marL="0" indent="0">
              <a:buNone/>
            </a:pPr>
            <a:endParaRPr lang="en-US" dirty="0"/>
          </a:p>
          <a:p>
            <a:r>
              <a:rPr lang="en-US" dirty="0" smtClean="0"/>
              <a:t>Create </a:t>
            </a:r>
            <a:r>
              <a:rPr lang="en-US" dirty="0"/>
              <a:t>element locator for the following </a:t>
            </a:r>
            <a:r>
              <a:rPr lang="en-US" dirty="0" smtClean="0"/>
              <a:t>fields</a:t>
            </a:r>
            <a:endParaRPr lang="en-US" dirty="0"/>
          </a:p>
        </p:txBody>
      </p:sp>
      <p:sp>
        <p:nvSpPr>
          <p:cNvPr id="3" name="Title 2"/>
          <p:cNvSpPr>
            <a:spLocks noGrp="1"/>
          </p:cNvSpPr>
          <p:nvPr>
            <p:ph type="title"/>
          </p:nvPr>
        </p:nvSpPr>
        <p:spPr/>
        <p:txBody>
          <a:bodyPr/>
          <a:lstStyle/>
          <a:p>
            <a:r>
              <a:rPr lang="en-US" dirty="0" smtClean="0"/>
              <a:t>Assessment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3176588"/>
            <a:ext cx="213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308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 ?????????</a:t>
            </a:r>
            <a:endParaRPr lang="en-US" dirty="0"/>
          </a:p>
        </p:txBody>
      </p:sp>
    </p:spTree>
    <p:extLst>
      <p:ext uri="{BB962C8B-B14F-4D97-AF65-F5344CB8AC3E}">
        <p14:creationId xmlns:p14="http://schemas.microsoft.com/office/powerpoint/2010/main" val="173676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7435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444978"/>
            <a:ext cx="10972800" cy="4700235"/>
          </a:xfrm>
        </p:spPr>
        <p:txBody>
          <a:bodyPr/>
          <a:lstStyle/>
          <a:p>
            <a:r>
              <a:rPr lang="en-US" dirty="0" smtClean="0"/>
              <a:t>Frequent </a:t>
            </a:r>
            <a:r>
              <a:rPr lang="en-US" dirty="0"/>
              <a:t>regression </a:t>
            </a:r>
            <a:r>
              <a:rPr lang="en-US" dirty="0" smtClean="0"/>
              <a:t>testing</a:t>
            </a:r>
          </a:p>
          <a:p>
            <a:r>
              <a:rPr lang="en-US" dirty="0" smtClean="0"/>
              <a:t>Rapid </a:t>
            </a:r>
            <a:r>
              <a:rPr lang="en-US" dirty="0"/>
              <a:t>feedback to </a:t>
            </a:r>
            <a:r>
              <a:rPr lang="en-US" dirty="0" smtClean="0"/>
              <a:t>developers</a:t>
            </a:r>
          </a:p>
          <a:p>
            <a:r>
              <a:rPr lang="en-US" dirty="0" smtClean="0"/>
              <a:t>Saves </a:t>
            </a:r>
            <a:r>
              <a:rPr lang="en-US" dirty="0"/>
              <a:t>effort and </a:t>
            </a:r>
            <a:r>
              <a:rPr lang="en-US" dirty="0" smtClean="0"/>
              <a:t>time</a:t>
            </a:r>
          </a:p>
          <a:p>
            <a:r>
              <a:rPr lang="en-US" dirty="0" smtClean="0"/>
              <a:t>Provides </a:t>
            </a:r>
            <a:r>
              <a:rPr lang="en-US" dirty="0"/>
              <a:t>more testing </a:t>
            </a:r>
            <a:r>
              <a:rPr lang="en-US" dirty="0" smtClean="0"/>
              <a:t>coverage</a:t>
            </a:r>
          </a:p>
          <a:p>
            <a:r>
              <a:rPr lang="en-US" dirty="0" smtClean="0"/>
              <a:t>Virtually </a:t>
            </a:r>
            <a:r>
              <a:rPr lang="en-US" dirty="0"/>
              <a:t>unlimited iterations of test </a:t>
            </a:r>
            <a:r>
              <a:rPr lang="en-US" dirty="0" smtClean="0"/>
              <a:t>case execution</a:t>
            </a:r>
          </a:p>
          <a:p>
            <a:r>
              <a:rPr lang="en-US" dirty="0" smtClean="0"/>
              <a:t>Support </a:t>
            </a:r>
            <a:r>
              <a:rPr lang="en-US" dirty="0"/>
              <a:t>for Agile and extreme development </a:t>
            </a:r>
            <a:r>
              <a:rPr lang="en-US" dirty="0" smtClean="0"/>
              <a:t>methodologies</a:t>
            </a:r>
          </a:p>
          <a:p>
            <a:r>
              <a:rPr lang="en-US" dirty="0" smtClean="0"/>
              <a:t>Disciplined </a:t>
            </a:r>
            <a:r>
              <a:rPr lang="en-US" dirty="0"/>
              <a:t>documentation of test </a:t>
            </a:r>
            <a:r>
              <a:rPr lang="en-US" dirty="0" smtClean="0"/>
              <a:t>cases</a:t>
            </a:r>
          </a:p>
          <a:p>
            <a:r>
              <a:rPr lang="en-US" dirty="0" smtClean="0"/>
              <a:t>Customized </a:t>
            </a:r>
            <a:r>
              <a:rPr lang="en-US" dirty="0"/>
              <a:t>defect </a:t>
            </a:r>
            <a:r>
              <a:rPr lang="en-US" dirty="0" smtClean="0"/>
              <a:t>reporting</a:t>
            </a:r>
          </a:p>
          <a:p>
            <a:r>
              <a:rPr lang="en-US" dirty="0" smtClean="0"/>
              <a:t>Finding </a:t>
            </a:r>
            <a:r>
              <a:rPr lang="en-US" dirty="0"/>
              <a:t>defects missed by manual testing</a:t>
            </a:r>
          </a:p>
          <a:p>
            <a:endParaRPr lang="en-US" dirty="0"/>
          </a:p>
        </p:txBody>
      </p:sp>
      <p:sp>
        <p:nvSpPr>
          <p:cNvPr id="3" name="Title 2"/>
          <p:cNvSpPr>
            <a:spLocks noGrp="1"/>
          </p:cNvSpPr>
          <p:nvPr>
            <p:ph type="title"/>
          </p:nvPr>
        </p:nvSpPr>
        <p:spPr/>
        <p:txBody>
          <a:bodyPr/>
          <a:lstStyle/>
          <a:p>
            <a:r>
              <a:rPr lang="en-US" dirty="0" smtClean="0"/>
              <a:t>BENEFITS OF AUTOMATION</a:t>
            </a:r>
            <a:endParaRPr lang="en-US" dirty="0"/>
          </a:p>
        </p:txBody>
      </p:sp>
    </p:spTree>
    <p:extLst>
      <p:ext uri="{BB962C8B-B14F-4D97-AF65-F5344CB8AC3E}">
        <p14:creationId xmlns:p14="http://schemas.microsoft.com/office/powerpoint/2010/main" val="40573105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a:t>
            </a:r>
            <a:r>
              <a:rPr lang="en-US" smtClean="0"/>
              <a:t>– Session 6</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
        <p:nvSpPr>
          <p:cNvPr id="6" name="Text Placeholder 5"/>
          <p:cNvSpPr>
            <a:spLocks noGrp="1"/>
          </p:cNvSpPr>
          <p:nvPr>
            <p:ph type="body" sz="quarter" idx="10"/>
          </p:nvPr>
        </p:nvSpPr>
        <p:spPr/>
        <p:txBody>
          <a:bodyPr/>
          <a:lstStyle/>
          <a:p>
            <a:r>
              <a:rPr lang="en-US" smtClean="0"/>
              <a:t>November 2014</a:t>
            </a:r>
            <a:endParaRPr lang="en-US" dirty="0"/>
          </a:p>
        </p:txBody>
      </p:sp>
    </p:spTree>
    <p:extLst>
      <p:ext uri="{BB962C8B-B14F-4D97-AF65-F5344CB8AC3E}">
        <p14:creationId xmlns:p14="http://schemas.microsoft.com/office/powerpoint/2010/main" val="66373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Overview of Selenium RC</a:t>
            </a:r>
          </a:p>
          <a:p>
            <a:endParaRPr lang="en-US" dirty="0"/>
          </a:p>
          <a:p>
            <a:r>
              <a:rPr lang="en-US" dirty="0"/>
              <a:t>Selenium </a:t>
            </a:r>
            <a:r>
              <a:rPr lang="en-US" dirty="0" err="1"/>
              <a:t>Webdriver</a:t>
            </a:r>
            <a:r>
              <a:rPr lang="en-US" dirty="0"/>
              <a:t> Architecture</a:t>
            </a:r>
          </a:p>
          <a:p>
            <a:endParaRPr lang="en-US" dirty="0"/>
          </a:p>
          <a:p>
            <a:r>
              <a:rPr lang="en-US" dirty="0"/>
              <a:t>Object Identification Techniques</a:t>
            </a:r>
          </a:p>
          <a:p>
            <a:endParaRPr lang="en-US" dirty="0"/>
          </a:p>
          <a:p>
            <a:r>
              <a:rPr lang="en-US" dirty="0"/>
              <a:t>Different Drivers</a:t>
            </a:r>
          </a:p>
          <a:p>
            <a:endParaRPr lang="en-US" dirty="0"/>
          </a:p>
          <a:p>
            <a:r>
              <a:rPr lang="en-US" dirty="0"/>
              <a:t>Synchronization</a:t>
            </a:r>
            <a:endParaRPr lang="en-US" alt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885688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SELENIUM RC</a:t>
            </a:r>
            <a:endParaRPr lang="en-US" dirty="0"/>
          </a:p>
        </p:txBody>
      </p:sp>
    </p:spTree>
    <p:extLst>
      <p:ext uri="{BB962C8B-B14F-4D97-AF65-F5344CB8AC3E}">
        <p14:creationId xmlns:p14="http://schemas.microsoft.com/office/powerpoint/2010/main" val="30127424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196622"/>
            <a:ext cx="10972800" cy="4948591"/>
          </a:xfrm>
        </p:spPr>
        <p:txBody>
          <a:bodyPr/>
          <a:lstStyle/>
          <a:p>
            <a:pPr marL="0" indent="0">
              <a:buNone/>
            </a:pPr>
            <a:r>
              <a:rPr lang="en-US" b="1" dirty="0" smtClean="0"/>
              <a:t>Selenium </a:t>
            </a:r>
            <a:r>
              <a:rPr lang="en-US" b="1" dirty="0"/>
              <a:t>RC components are:</a:t>
            </a:r>
          </a:p>
          <a:p>
            <a:r>
              <a:rPr lang="en-US" dirty="0"/>
              <a:t>The Selenium Server which launches and kills browsers, interprets and runs the </a:t>
            </a:r>
            <a:r>
              <a:rPr lang="en-US" dirty="0" err="1"/>
              <a:t>Selenese</a:t>
            </a:r>
            <a:r>
              <a:rPr lang="en-US" dirty="0"/>
              <a:t> commands passed from the test program, and acts as an </a:t>
            </a:r>
            <a:r>
              <a:rPr lang="en-US" i="1" dirty="0"/>
              <a:t>HTTP proxy</a:t>
            </a:r>
            <a:r>
              <a:rPr lang="en-US" dirty="0"/>
              <a:t>, intercepting and verifying HTTP messages passed between the browser and the AUT.</a:t>
            </a:r>
          </a:p>
          <a:p>
            <a:r>
              <a:rPr lang="en-US" dirty="0"/>
              <a:t>Client libraries which provide the interface between each programming language and the Selenium RC Server</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SELENIUM RC</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88" y="2982433"/>
            <a:ext cx="6148444" cy="336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367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SELENIUM WEBDRIVER ARCHITECTURE</a:t>
            </a:r>
            <a:endParaRPr lang="en-US" dirty="0"/>
          </a:p>
        </p:txBody>
      </p:sp>
    </p:spTree>
    <p:extLst>
      <p:ext uri="{BB962C8B-B14F-4D97-AF65-F5344CB8AC3E}">
        <p14:creationId xmlns:p14="http://schemas.microsoft.com/office/powerpoint/2010/main" val="15507913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444978"/>
            <a:ext cx="10972800" cy="4700235"/>
          </a:xfrm>
        </p:spPr>
        <p:txBody>
          <a:bodyPr/>
          <a:lstStyle/>
          <a:p>
            <a:r>
              <a:rPr lang="en-US" dirty="0" err="1"/>
              <a:t>WebDriver</a:t>
            </a:r>
            <a:r>
              <a:rPr lang="en-US" dirty="0"/>
              <a:t> is a tool for writing automated tests of web based applications</a:t>
            </a:r>
          </a:p>
          <a:p>
            <a:r>
              <a:rPr lang="en-US" dirty="0" smtClean="0"/>
              <a:t>It </a:t>
            </a:r>
            <a:r>
              <a:rPr lang="en-US" dirty="0"/>
              <a:t>mimics the behavior of a real </a:t>
            </a:r>
            <a:r>
              <a:rPr lang="en-US" dirty="0" smtClean="0"/>
              <a:t>user</a:t>
            </a:r>
            <a:endParaRPr lang="en-US" dirty="0"/>
          </a:p>
          <a:p>
            <a:r>
              <a:rPr lang="en-US" dirty="0"/>
              <a:t>It access the native API of browsers to provide the support </a:t>
            </a:r>
            <a:r>
              <a:rPr lang="en-US" dirty="0" smtClean="0"/>
              <a:t>for automation.</a:t>
            </a:r>
            <a:endParaRPr lang="en-US" dirty="0"/>
          </a:p>
          <a:p>
            <a:r>
              <a:rPr lang="en-US" dirty="0"/>
              <a:t>Supports the integration with many external 3</a:t>
            </a:r>
            <a:r>
              <a:rPr lang="en-US" baseline="30000" dirty="0"/>
              <a:t>rd</a:t>
            </a:r>
            <a:r>
              <a:rPr lang="en-US" dirty="0"/>
              <a:t> party </a:t>
            </a:r>
            <a:r>
              <a:rPr lang="en-US" dirty="0" smtClean="0"/>
              <a:t>API</a:t>
            </a:r>
            <a:endParaRPr lang="en-US" dirty="0"/>
          </a:p>
        </p:txBody>
      </p:sp>
      <p:sp>
        <p:nvSpPr>
          <p:cNvPr id="3" name="Title 2"/>
          <p:cNvSpPr>
            <a:spLocks noGrp="1"/>
          </p:cNvSpPr>
          <p:nvPr>
            <p:ph type="title"/>
          </p:nvPr>
        </p:nvSpPr>
        <p:spPr/>
        <p:txBody>
          <a:bodyPr>
            <a:normAutofit fontScale="90000"/>
          </a:bodyPr>
          <a:lstStyle/>
          <a:p>
            <a:r>
              <a:rPr lang="en-US" dirty="0" smtClean="0"/>
              <a:t>SELENIUM WEBDRIVER</a:t>
            </a:r>
            <a:endParaRPr lang="en-US" dirty="0"/>
          </a:p>
        </p:txBody>
      </p:sp>
    </p:spTree>
    <p:extLst>
      <p:ext uri="{BB962C8B-B14F-4D97-AF65-F5344CB8AC3E}">
        <p14:creationId xmlns:p14="http://schemas.microsoft.com/office/powerpoint/2010/main" val="18013243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4334933"/>
            <a:ext cx="10972800" cy="1810278"/>
          </a:xfrm>
        </p:spPr>
        <p:txBody>
          <a:bodyPr/>
          <a:lstStyle/>
          <a:p>
            <a:r>
              <a:rPr lang="en-US" sz="1600" dirty="0" smtClean="0"/>
              <a:t>Selenium-</a:t>
            </a:r>
            <a:r>
              <a:rPr lang="en-US" sz="1600" dirty="0" err="1" smtClean="0"/>
              <a:t>WebDriver</a:t>
            </a:r>
            <a:r>
              <a:rPr lang="en-US" sz="1600" dirty="0" smtClean="0"/>
              <a:t> </a:t>
            </a:r>
            <a:r>
              <a:rPr lang="en-US" sz="1600" dirty="0"/>
              <a:t>makes direct calls to the browser using each browser’s native support for automation</a:t>
            </a:r>
          </a:p>
          <a:p>
            <a:endParaRPr lang="en-US" sz="1600" dirty="0"/>
          </a:p>
          <a:p>
            <a:r>
              <a:rPr lang="en-US" sz="1600" dirty="0"/>
              <a:t>Selenium RC ‘injected’ </a:t>
            </a:r>
            <a:r>
              <a:rPr lang="en-US" sz="1600" dirty="0" err="1"/>
              <a:t>javascript</a:t>
            </a:r>
            <a:r>
              <a:rPr lang="en-US" sz="1600" dirty="0"/>
              <a:t> functions into the browser when the browser was loaded and then used its </a:t>
            </a:r>
            <a:r>
              <a:rPr lang="en-US" sz="1600" dirty="0" err="1"/>
              <a:t>javascript</a:t>
            </a:r>
            <a:r>
              <a:rPr lang="en-US" sz="1600" dirty="0"/>
              <a:t> to drive the AUT within the </a:t>
            </a:r>
            <a:r>
              <a:rPr lang="en-US" sz="1600" dirty="0" smtClean="0"/>
              <a:t>browser</a:t>
            </a:r>
            <a:endParaRPr lang="en-US" sz="1600" dirty="0"/>
          </a:p>
        </p:txBody>
      </p:sp>
      <p:sp>
        <p:nvSpPr>
          <p:cNvPr id="4" name="Title 3"/>
          <p:cNvSpPr>
            <a:spLocks noGrp="1"/>
          </p:cNvSpPr>
          <p:nvPr>
            <p:ph type="title"/>
          </p:nvPr>
        </p:nvSpPr>
        <p:spPr/>
        <p:txBody>
          <a:bodyPr>
            <a:normAutofit fontScale="90000"/>
          </a:bodyPr>
          <a:lstStyle/>
          <a:p>
            <a:r>
              <a:rPr lang="en-US" dirty="0" smtClean="0"/>
              <a:t>RC Vs. WEBDRIVER</a:t>
            </a:r>
            <a:endParaRPr lang="en-US"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244" y="861303"/>
            <a:ext cx="7820025" cy="111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644" y="2667000"/>
            <a:ext cx="77724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231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91733"/>
            <a:ext cx="10972800" cy="4553480"/>
          </a:xfrm>
        </p:spPr>
        <p:txBody>
          <a:bodyPr/>
          <a:lstStyle/>
          <a:p>
            <a:pPr marL="0" indent="0">
              <a:buNone/>
            </a:pPr>
            <a:r>
              <a:rPr lang="en-US" dirty="0" smtClean="0"/>
              <a:t>Selenium </a:t>
            </a:r>
            <a:r>
              <a:rPr lang="en-US" dirty="0"/>
              <a:t>server has to be launched explicitly only under the following conditions:</a:t>
            </a:r>
          </a:p>
          <a:p>
            <a:pPr marL="0" indent="0">
              <a:buNone/>
            </a:pPr>
            <a:endParaRPr lang="en-US" dirty="0"/>
          </a:p>
          <a:p>
            <a:r>
              <a:rPr lang="en-US" dirty="0"/>
              <a:t>Using Selenium Grid to distribute the tests</a:t>
            </a:r>
          </a:p>
          <a:p>
            <a:r>
              <a:rPr lang="en-US" dirty="0" smtClean="0"/>
              <a:t>Running </a:t>
            </a:r>
            <a:r>
              <a:rPr lang="en-US" dirty="0"/>
              <a:t>the scripts on a remote machine.</a:t>
            </a:r>
          </a:p>
          <a:p>
            <a:r>
              <a:rPr lang="en-US" dirty="0" smtClean="0"/>
              <a:t>Not </a:t>
            </a:r>
            <a:r>
              <a:rPr lang="en-US" dirty="0"/>
              <a:t>using Java bindings and would like to use html unit driver named as </a:t>
            </a:r>
            <a:r>
              <a:rPr lang="en-US" dirty="0" err="1"/>
              <a:t>HtmlUnitDriver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i="1" dirty="0"/>
              <a:t>Note : The standalone jar contains everything including the remote selenium server and the client-side </a:t>
            </a:r>
            <a:r>
              <a:rPr lang="en-US" b="1" i="1" dirty="0" smtClean="0"/>
              <a:t>bindings</a:t>
            </a:r>
            <a:endParaRPr lang="en-US" b="1" i="1" dirty="0"/>
          </a:p>
        </p:txBody>
      </p:sp>
      <p:sp>
        <p:nvSpPr>
          <p:cNvPr id="4" name="Title 3"/>
          <p:cNvSpPr>
            <a:spLocks noGrp="1"/>
          </p:cNvSpPr>
          <p:nvPr>
            <p:ph type="title"/>
          </p:nvPr>
        </p:nvSpPr>
        <p:spPr/>
        <p:txBody>
          <a:bodyPr>
            <a:normAutofit fontScale="90000"/>
          </a:bodyPr>
          <a:lstStyle/>
          <a:p>
            <a:r>
              <a:rPr lang="en-US" dirty="0" smtClean="0"/>
              <a:t>SELENIUM SERVER</a:t>
            </a:r>
            <a:endParaRPr lang="en-US" dirty="0"/>
          </a:p>
        </p:txBody>
      </p:sp>
    </p:spTree>
    <p:extLst>
      <p:ext uri="{BB962C8B-B14F-4D97-AF65-F5344CB8AC3E}">
        <p14:creationId xmlns:p14="http://schemas.microsoft.com/office/powerpoint/2010/main" val="7566474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smtClean="0"/>
              <a:t>For </a:t>
            </a:r>
            <a:r>
              <a:rPr lang="en-US" dirty="0"/>
              <a:t>the setup, associate the latest selenium jar file to the project. JAR file can be downloaded </a:t>
            </a:r>
            <a:r>
              <a:rPr lang="en-US" dirty="0" smtClean="0"/>
              <a:t>from  </a:t>
            </a:r>
            <a:r>
              <a:rPr lang="en-US" dirty="0">
                <a:hlinkClick r:id="rId2"/>
              </a:rPr>
              <a:t>http://docs.seleniumhq.org/download</a:t>
            </a:r>
            <a:r>
              <a:rPr lang="en-US" dirty="0" smtClean="0">
                <a:hlinkClick r:id="rId2"/>
              </a:rPr>
              <a:t>/</a:t>
            </a:r>
            <a:endParaRPr lang="en-US" dirty="0" smtClean="0"/>
          </a:p>
          <a:p>
            <a:pPr marL="0" indent="0">
              <a:buNone/>
            </a:pPr>
            <a:endParaRPr lang="en-US" dirty="0"/>
          </a:p>
          <a:p>
            <a:endParaRPr lang="en-US" dirty="0" smtClean="0"/>
          </a:p>
        </p:txBody>
      </p:sp>
      <p:sp>
        <p:nvSpPr>
          <p:cNvPr id="3" name="Title 2"/>
          <p:cNvSpPr>
            <a:spLocks noGrp="1"/>
          </p:cNvSpPr>
          <p:nvPr>
            <p:ph type="title"/>
          </p:nvPr>
        </p:nvSpPr>
        <p:spPr/>
        <p:txBody>
          <a:bodyPr>
            <a:normAutofit fontScale="90000"/>
          </a:bodyPr>
          <a:lstStyle/>
          <a:p>
            <a:r>
              <a:rPr lang="en-US" dirty="0" smtClean="0"/>
              <a:t>FIRST WEBDRIVER SCRIPT</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867" y="2106612"/>
            <a:ext cx="761999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6676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Mention any 2 differences between Selenium RC and Web driver</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224718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138553"/>
            <a:ext cx="10972800" cy="5171936"/>
          </a:xfrm>
        </p:spPr>
        <p:txBody>
          <a:bodyPr/>
          <a:lstStyle/>
          <a:p>
            <a:pPr marL="0" indent="0">
              <a:buNone/>
            </a:pPr>
            <a:r>
              <a:rPr lang="en-US" sz="1600" dirty="0"/>
              <a:t>There are different tools available in market to support the functional </a:t>
            </a:r>
            <a:r>
              <a:rPr lang="en-US" sz="1600" dirty="0" smtClean="0"/>
              <a:t>automation, performance </a:t>
            </a:r>
            <a:r>
              <a:rPr lang="en-US" sz="1600" dirty="0"/>
              <a:t>and </a:t>
            </a:r>
            <a:r>
              <a:rPr lang="en-US" sz="1600" dirty="0" smtClean="0"/>
              <a:t>web services </a:t>
            </a:r>
            <a:r>
              <a:rPr lang="en-US" sz="1600" dirty="0"/>
              <a:t>automation.</a:t>
            </a:r>
          </a:p>
          <a:p>
            <a:pPr marL="0" indent="0">
              <a:buNone/>
            </a:pPr>
            <a:r>
              <a:rPr lang="en-US" sz="1600" dirty="0" smtClean="0"/>
              <a:t>Below </a:t>
            </a:r>
            <a:r>
              <a:rPr lang="en-US" sz="1600" dirty="0"/>
              <a:t>are some of the most commonly used tools.</a:t>
            </a:r>
          </a:p>
          <a:p>
            <a:pPr marL="0" indent="0">
              <a:buNone/>
            </a:pPr>
            <a:endParaRPr lang="en-US" sz="1600" b="1" u="sng" dirty="0" smtClean="0"/>
          </a:p>
          <a:p>
            <a:pPr marL="0" indent="0">
              <a:buNone/>
            </a:pPr>
            <a:r>
              <a:rPr lang="en-US" sz="1600" b="1" u="sng" dirty="0" smtClean="0"/>
              <a:t>Functional </a:t>
            </a:r>
            <a:r>
              <a:rPr lang="en-US" sz="1600" b="1" u="sng" dirty="0"/>
              <a:t>Testing Tools</a:t>
            </a:r>
          </a:p>
          <a:p>
            <a:pPr marL="0" indent="0">
              <a:buNone/>
            </a:pPr>
            <a:endParaRPr lang="en-US" sz="1600" dirty="0"/>
          </a:p>
          <a:p>
            <a:pPr>
              <a:buFont typeface="Wingdings" panose="05000000000000000000" pitchFamily="2" charset="2"/>
              <a:buChar char="Ø"/>
            </a:pPr>
            <a:endParaRPr lang="en-US" sz="1600" dirty="0"/>
          </a:p>
          <a:p>
            <a:pPr marL="0" indent="0">
              <a:buNone/>
            </a:pPr>
            <a:endParaRPr lang="en-US" sz="1600" dirty="0" smtClean="0"/>
          </a:p>
          <a:p>
            <a:pPr marL="0" indent="0">
              <a:buNone/>
            </a:pPr>
            <a:r>
              <a:rPr lang="en-US" sz="1600" b="1" u="sng" dirty="0" smtClean="0"/>
              <a:t>Performance </a:t>
            </a:r>
            <a:r>
              <a:rPr lang="en-US" sz="1600" b="1" u="sng" dirty="0"/>
              <a:t>Testing Tools</a:t>
            </a:r>
          </a:p>
          <a:p>
            <a:pPr marL="0" indent="0">
              <a:buNone/>
            </a:pPr>
            <a:endParaRPr lang="en-US" sz="1600" dirty="0"/>
          </a:p>
          <a:p>
            <a:pPr>
              <a:buFont typeface="Wingdings" panose="05000000000000000000" pitchFamily="2" charset="2"/>
              <a:buChar char="Ø"/>
            </a:pPr>
            <a:endParaRPr lang="en-US" sz="1600" dirty="0"/>
          </a:p>
          <a:p>
            <a:pPr marL="0" indent="0">
              <a:buNone/>
            </a:pPr>
            <a:endParaRPr lang="en-US" sz="1600" b="1" u="sng" dirty="0" smtClean="0"/>
          </a:p>
          <a:p>
            <a:pPr marL="0" indent="0">
              <a:buNone/>
            </a:pPr>
            <a:r>
              <a:rPr lang="en-US" sz="1600" b="1" u="sng" dirty="0" smtClean="0"/>
              <a:t>Web </a:t>
            </a:r>
            <a:r>
              <a:rPr lang="en-US" sz="1600" b="1" u="sng" dirty="0"/>
              <a:t>Services Testing</a:t>
            </a:r>
          </a:p>
          <a:p>
            <a:pPr marL="0" indent="0">
              <a:buNone/>
            </a:pPr>
            <a:endParaRPr lang="en-US" sz="1600" dirty="0"/>
          </a:p>
          <a:p>
            <a:pPr marL="0" indent="0">
              <a:buNone/>
            </a:pPr>
            <a:r>
              <a:rPr lang="en-US" sz="1600" dirty="0"/>
              <a:t>     </a:t>
            </a:r>
          </a:p>
          <a:p>
            <a:endParaRPr lang="en-US" sz="1600" dirty="0"/>
          </a:p>
        </p:txBody>
      </p:sp>
      <p:sp>
        <p:nvSpPr>
          <p:cNvPr id="4" name="Title 3"/>
          <p:cNvSpPr>
            <a:spLocks noGrp="1"/>
          </p:cNvSpPr>
          <p:nvPr>
            <p:ph type="title"/>
          </p:nvPr>
        </p:nvSpPr>
        <p:spPr/>
        <p:txBody>
          <a:bodyPr/>
          <a:lstStyle/>
          <a:p>
            <a:r>
              <a:rPr lang="en-US" dirty="0" smtClean="0"/>
              <a:t>AUTOMATION TESTING TOOLS</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004" y="2844206"/>
            <a:ext cx="1143000" cy="68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061" y="2806105"/>
            <a:ext cx="1762125" cy="761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086" y="2922751"/>
            <a:ext cx="1752600" cy="528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87" y="2843495"/>
            <a:ext cx="1676399"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19" y="4114797"/>
            <a:ext cx="967533" cy="68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4114" y="4114796"/>
            <a:ext cx="1422779" cy="68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8169" y="4061627"/>
            <a:ext cx="1600200" cy="792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8104" y="5492044"/>
            <a:ext cx="14859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492044"/>
            <a:ext cx="2090738"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058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OBJECT IDENTIFICATION TECHNIQUES</a:t>
            </a:r>
            <a:endParaRPr lang="en-US" dirty="0"/>
          </a:p>
        </p:txBody>
      </p:sp>
    </p:spTree>
    <p:extLst>
      <p:ext uri="{BB962C8B-B14F-4D97-AF65-F5344CB8AC3E}">
        <p14:creationId xmlns:p14="http://schemas.microsoft.com/office/powerpoint/2010/main" val="7284583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b="1" dirty="0"/>
              <a:t>Every object visible on a webpage is a “</a:t>
            </a:r>
            <a:r>
              <a:rPr lang="en-US" b="1" dirty="0" err="1"/>
              <a:t>WebElement</a:t>
            </a:r>
            <a:r>
              <a:rPr lang="en-US" b="1" dirty="0"/>
              <a:t>”. </a:t>
            </a:r>
            <a:r>
              <a:rPr lang="en-US" dirty="0"/>
              <a:t> </a:t>
            </a:r>
          </a:p>
          <a:p>
            <a:pPr marL="0" indent="0">
              <a:buNone/>
            </a:pPr>
            <a:r>
              <a:rPr lang="en-US" dirty="0"/>
              <a:t>To interact with the element create a reference to that particular element.</a:t>
            </a:r>
          </a:p>
          <a:p>
            <a:r>
              <a:rPr lang="en-US" dirty="0">
                <a:solidFill>
                  <a:srgbClr val="0070C0"/>
                </a:solidFill>
              </a:rPr>
              <a:t>By </a:t>
            </a:r>
            <a:r>
              <a:rPr lang="en-US" dirty="0" smtClean="0">
                <a:solidFill>
                  <a:srgbClr val="0070C0"/>
                </a:solidFill>
              </a:rPr>
              <a:t>ID:</a:t>
            </a:r>
          </a:p>
          <a:p>
            <a:pPr marL="0" indent="0">
              <a:buNone/>
            </a:pPr>
            <a:endParaRPr lang="en-US" dirty="0">
              <a:solidFill>
                <a:srgbClr val="0070C0"/>
              </a:solidFill>
            </a:endParaRPr>
          </a:p>
          <a:p>
            <a:r>
              <a:rPr lang="en-US" dirty="0" smtClean="0">
                <a:solidFill>
                  <a:srgbClr val="0070C0"/>
                </a:solidFill>
              </a:rPr>
              <a:t>By </a:t>
            </a:r>
            <a:r>
              <a:rPr lang="en-US" dirty="0" err="1" smtClean="0">
                <a:solidFill>
                  <a:srgbClr val="0070C0"/>
                </a:solidFill>
              </a:rPr>
              <a:t>ClassName</a:t>
            </a:r>
            <a:r>
              <a:rPr lang="en-US" dirty="0" smtClean="0">
                <a:solidFill>
                  <a:srgbClr val="0070C0"/>
                </a:solidFill>
              </a:rPr>
              <a:t>:</a:t>
            </a:r>
          </a:p>
          <a:p>
            <a:endParaRPr lang="en-US" dirty="0">
              <a:solidFill>
                <a:srgbClr val="0070C0"/>
              </a:solidFill>
            </a:endParaRPr>
          </a:p>
          <a:p>
            <a:endParaRPr lang="en-US" dirty="0">
              <a:solidFill>
                <a:srgbClr val="0070C0"/>
              </a:solidFill>
            </a:endParaRPr>
          </a:p>
          <a:p>
            <a:r>
              <a:rPr lang="en-US" dirty="0" smtClean="0">
                <a:solidFill>
                  <a:srgbClr val="0070C0"/>
                </a:solidFill>
              </a:rPr>
              <a:t>By </a:t>
            </a:r>
            <a:r>
              <a:rPr lang="en-US" dirty="0" err="1">
                <a:solidFill>
                  <a:srgbClr val="0070C0"/>
                </a:solidFill>
              </a:rPr>
              <a:t>TagName</a:t>
            </a:r>
            <a:r>
              <a:rPr lang="en-US" dirty="0" smtClean="0">
                <a:solidFill>
                  <a:srgbClr val="0070C0"/>
                </a:solidFill>
              </a:rPr>
              <a:t>:</a:t>
            </a:r>
          </a:p>
          <a:p>
            <a:endParaRPr lang="en-US" dirty="0">
              <a:solidFill>
                <a:srgbClr val="0070C0"/>
              </a:solidFill>
            </a:endParaRPr>
          </a:p>
          <a:p>
            <a:endParaRPr lang="en-US" dirty="0" smtClean="0">
              <a:solidFill>
                <a:srgbClr val="0070C0"/>
              </a:solidFill>
            </a:endParaRPr>
          </a:p>
          <a:p>
            <a:r>
              <a:rPr lang="en-US" dirty="0" smtClean="0">
                <a:solidFill>
                  <a:srgbClr val="0070C0"/>
                </a:solidFill>
              </a:rPr>
              <a:t>By Name</a:t>
            </a:r>
            <a:r>
              <a:rPr lang="en-US" dirty="0"/>
              <a:t>:</a:t>
            </a:r>
            <a:endParaRPr lang="en-US" dirty="0">
              <a:solidFill>
                <a:srgbClr val="0070C0"/>
              </a:solidFill>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528" y="2413350"/>
            <a:ext cx="28003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879" y="2665232"/>
            <a:ext cx="46101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528" y="3322637"/>
            <a:ext cx="5423072" cy="22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9528" y="3550355"/>
            <a:ext cx="4819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528" y="4384968"/>
            <a:ext cx="2199409" cy="277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9528" y="4662059"/>
            <a:ext cx="4057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879" y="5504738"/>
            <a:ext cx="24669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9528" y="5771438"/>
            <a:ext cx="44481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6063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r>
              <a:rPr lang="en-US" dirty="0">
                <a:solidFill>
                  <a:srgbClr val="0070C0"/>
                </a:solidFill>
                <a:latin typeface="+mn-lt"/>
              </a:rPr>
              <a:t>By </a:t>
            </a:r>
            <a:r>
              <a:rPr lang="en-US" dirty="0" err="1">
                <a:solidFill>
                  <a:srgbClr val="0070C0"/>
                </a:solidFill>
                <a:latin typeface="+mn-lt"/>
              </a:rPr>
              <a:t>Xpath</a:t>
            </a:r>
            <a:r>
              <a:rPr lang="en-US" dirty="0">
                <a:solidFill>
                  <a:srgbClr val="0070C0"/>
                </a:solidFill>
                <a:latin typeface="+mn-lt"/>
              </a:rPr>
              <a:t> </a:t>
            </a:r>
            <a:r>
              <a:rPr lang="en-US" dirty="0">
                <a:latin typeface="+mn-lt"/>
              </a:rPr>
              <a:t>: This technique is one of very powerful way of identifying the objects. With the help of </a:t>
            </a:r>
            <a:r>
              <a:rPr lang="en-US" dirty="0" err="1">
                <a:latin typeface="+mn-lt"/>
              </a:rPr>
              <a:t>xpath</a:t>
            </a:r>
            <a:r>
              <a:rPr lang="en-US" dirty="0">
                <a:latin typeface="+mn-lt"/>
              </a:rPr>
              <a:t>, user can find siblings, </a:t>
            </a:r>
            <a:r>
              <a:rPr lang="en-US" dirty="0" smtClean="0">
                <a:latin typeface="+mn-lt"/>
              </a:rPr>
              <a:t>parent, children, </a:t>
            </a:r>
            <a:r>
              <a:rPr lang="en-US" dirty="0">
                <a:latin typeface="+mn-lt"/>
              </a:rPr>
              <a:t>grandparent of a web </a:t>
            </a:r>
            <a:r>
              <a:rPr lang="en-US" dirty="0" smtClean="0">
                <a:latin typeface="+mn-lt"/>
              </a:rPr>
              <a:t>element.</a:t>
            </a:r>
          </a:p>
          <a:p>
            <a:pPr marL="0" indent="0">
              <a:buNone/>
            </a:pPr>
            <a:endParaRPr lang="en-US" altLang="en-US" b="1" dirty="0" smtClean="0">
              <a:latin typeface="+mn-lt"/>
              <a:ea typeface="ＭＳ Ｐゴシック" pitchFamily="34" charset="-128"/>
            </a:endParaRPr>
          </a:p>
          <a:p>
            <a:pPr lvl="2"/>
            <a:r>
              <a:rPr lang="en-US" altLang="en-US" b="1" dirty="0" smtClean="0">
                <a:latin typeface="+mn-lt"/>
                <a:ea typeface="ＭＳ Ｐゴシック" pitchFamily="34" charset="-128"/>
              </a:rPr>
              <a:t>Text</a:t>
            </a:r>
            <a:r>
              <a:rPr lang="en-US" altLang="en-US" b="1" dirty="0">
                <a:latin typeface="+mn-lt"/>
                <a:ea typeface="ＭＳ Ｐゴシック" pitchFamily="34" charset="-128"/>
              </a:rPr>
              <a:t>() function:</a:t>
            </a:r>
          </a:p>
          <a:p>
            <a:pPr lvl="4">
              <a:buClr>
                <a:schemeClr val="tx1"/>
              </a:buClr>
            </a:pPr>
            <a:r>
              <a:rPr lang="en-US" altLang="en-US" sz="1400" dirty="0">
                <a:latin typeface="+mn-lt"/>
                <a:ea typeface="ＭＳ Ｐゴシック" pitchFamily="34" charset="-128"/>
              </a:rPr>
              <a:t>//a[text()=‘test’]</a:t>
            </a:r>
          </a:p>
          <a:p>
            <a:pPr lvl="4">
              <a:buClr>
                <a:schemeClr val="tx1"/>
              </a:buClr>
            </a:pPr>
            <a:r>
              <a:rPr lang="en-US" altLang="en-US" sz="1400" dirty="0">
                <a:latin typeface="+mn-lt"/>
                <a:ea typeface="ＭＳ Ｐゴシック" pitchFamily="34" charset="-128"/>
              </a:rPr>
              <a:t>//a[contains(text(),’test</a:t>
            </a:r>
            <a:r>
              <a:rPr lang="en-US" altLang="en-US" sz="1400" dirty="0" smtClean="0">
                <a:latin typeface="+mn-lt"/>
                <a:ea typeface="ＭＳ Ｐゴシック" pitchFamily="34" charset="-128"/>
              </a:rPr>
              <a:t>’)]</a:t>
            </a:r>
            <a:endParaRPr lang="en-US" altLang="en-US" sz="1600" dirty="0">
              <a:latin typeface="+mn-lt"/>
              <a:ea typeface="ＭＳ Ｐゴシック" pitchFamily="34" charset="-128"/>
            </a:endParaRPr>
          </a:p>
          <a:p>
            <a:pPr lvl="2"/>
            <a:r>
              <a:rPr lang="en-US" altLang="en-US" sz="1400" b="1" dirty="0">
                <a:latin typeface="+mn-lt"/>
                <a:ea typeface="ＭＳ Ｐゴシック" pitchFamily="34" charset="-128"/>
              </a:rPr>
              <a:t>Accessing parent</a:t>
            </a:r>
          </a:p>
          <a:p>
            <a:pPr lvl="4">
              <a:buClr>
                <a:schemeClr val="tx1"/>
              </a:buClr>
            </a:pPr>
            <a:r>
              <a:rPr lang="en-US" altLang="en-US" sz="1400" dirty="0">
                <a:latin typeface="+mn-lt"/>
                <a:ea typeface="ＭＳ Ｐゴシック" pitchFamily="34" charset="-128"/>
              </a:rPr>
              <a:t>//a[@id=‘user’]/parent::li</a:t>
            </a:r>
          </a:p>
          <a:p>
            <a:pPr lvl="2"/>
            <a:r>
              <a:rPr lang="en-US" altLang="en-US" sz="1400" b="1" dirty="0" smtClean="0">
                <a:latin typeface="+mn-lt"/>
                <a:ea typeface="ＭＳ Ｐゴシック" pitchFamily="34" charset="-128"/>
              </a:rPr>
              <a:t>Accessing </a:t>
            </a:r>
            <a:r>
              <a:rPr lang="en-US" altLang="en-US" sz="1400" b="1" dirty="0">
                <a:latin typeface="+mn-lt"/>
                <a:ea typeface="ＭＳ Ｐゴシック" pitchFamily="34" charset="-128"/>
              </a:rPr>
              <a:t>grandparents</a:t>
            </a:r>
          </a:p>
          <a:p>
            <a:pPr lvl="4">
              <a:buClr>
                <a:schemeClr val="tx1"/>
              </a:buClr>
            </a:pPr>
            <a:r>
              <a:rPr lang="en-US" altLang="en-US" sz="1400" dirty="0">
                <a:latin typeface="+mn-lt"/>
                <a:ea typeface="ＭＳ Ｐゴシック" pitchFamily="34" charset="-128"/>
              </a:rPr>
              <a:t>//a[@id=‘user’]//ancestor::</a:t>
            </a:r>
            <a:r>
              <a:rPr lang="en-US" altLang="en-US" sz="1400" dirty="0" err="1">
                <a:latin typeface="+mn-lt"/>
                <a:ea typeface="ＭＳ Ｐゴシック" pitchFamily="34" charset="-128"/>
              </a:rPr>
              <a:t>ul</a:t>
            </a:r>
            <a:r>
              <a:rPr lang="en-US" altLang="en-US" sz="1400" dirty="0">
                <a:latin typeface="+mn-lt"/>
                <a:ea typeface="ＭＳ Ｐゴシック" pitchFamily="34" charset="-128"/>
              </a:rPr>
              <a:t>//div[@id=‘test’]</a:t>
            </a:r>
          </a:p>
          <a:p>
            <a:pPr lvl="1"/>
            <a:r>
              <a:rPr lang="en-US" altLang="en-US" sz="1800" b="1" dirty="0" smtClean="0">
                <a:latin typeface="+mn-lt"/>
                <a:ea typeface="ＭＳ Ｐゴシック" pitchFamily="34" charset="-128"/>
              </a:rPr>
              <a:t>Some </a:t>
            </a:r>
            <a:r>
              <a:rPr lang="en-US" altLang="en-US" sz="1800" b="1" dirty="0">
                <a:latin typeface="+mn-lt"/>
                <a:ea typeface="ＭＳ Ｐゴシック" pitchFamily="34" charset="-128"/>
              </a:rPr>
              <a:t>other functions</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[1]</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[last()-1]</a:t>
            </a:r>
          </a:p>
          <a:p>
            <a:pPr lvl="4">
              <a:buClr>
                <a:schemeClr val="tx1"/>
              </a:buClr>
            </a:pPr>
            <a:r>
              <a:rPr lang="en-US" altLang="en-US" sz="1400" dirty="0">
                <a:latin typeface="+mn-lt"/>
                <a:ea typeface="ＭＳ Ｐゴシック" pitchFamily="34" charset="-128"/>
              </a:rPr>
              <a:t>//div[starts-with(@</a:t>
            </a:r>
            <a:r>
              <a:rPr lang="en-US" altLang="en-US" sz="1400" dirty="0" err="1">
                <a:latin typeface="+mn-lt"/>
                <a:ea typeface="ＭＳ Ｐゴシック" pitchFamily="34" charset="-128"/>
              </a:rPr>
              <a:t>class,'feature</a:t>
            </a:r>
            <a:r>
              <a:rPr lang="en-US" altLang="en-US" sz="1400" dirty="0">
                <a:latin typeface="+mn-lt"/>
                <a:ea typeface="ＭＳ Ｐゴシック" pitchFamily="34" charset="-128"/>
              </a:rPr>
              <a:t>-event')]</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spTree>
    <p:extLst>
      <p:ext uri="{BB962C8B-B14F-4D97-AF65-F5344CB8AC3E}">
        <p14:creationId xmlns:p14="http://schemas.microsoft.com/office/powerpoint/2010/main" val="33049568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solidFill>
                  <a:srgbClr val="0070C0"/>
                </a:solidFill>
              </a:rPr>
              <a:t>By CSS </a:t>
            </a:r>
          </a:p>
          <a:p>
            <a:pPr>
              <a:buFont typeface="Courier New" panose="02070309020205020404" pitchFamily="49" charset="0"/>
              <a:buChar char="o"/>
            </a:pPr>
            <a:r>
              <a:rPr lang="en-US" dirty="0" smtClean="0"/>
              <a:t>Using CSS </a:t>
            </a:r>
            <a:r>
              <a:rPr lang="en-US" dirty="0"/>
              <a:t>selector we can access particular node or immediate child of any </a:t>
            </a:r>
            <a:r>
              <a:rPr lang="en-US" dirty="0" smtClean="0"/>
              <a:t>node.</a:t>
            </a:r>
            <a:endParaRPr lang="en-US" dirty="0"/>
          </a:p>
          <a:p>
            <a:pPr>
              <a:buFont typeface="Courier New" panose="02070309020205020404" pitchFamily="49" charset="0"/>
              <a:buChar char="o"/>
            </a:pPr>
            <a:r>
              <a:rPr lang="en-US" dirty="0" smtClean="0"/>
              <a:t>Can </a:t>
            </a:r>
            <a:r>
              <a:rPr lang="en-US" dirty="0"/>
              <a:t>combine as many conditions as we want for single node.</a:t>
            </a:r>
          </a:p>
          <a:p>
            <a:pPr>
              <a:buFont typeface="Courier New" panose="02070309020205020404" pitchFamily="49" charset="0"/>
              <a:buChar char="o"/>
            </a:pPr>
            <a:r>
              <a:rPr lang="en-US" dirty="0" smtClean="0"/>
              <a:t>Can </a:t>
            </a:r>
            <a:r>
              <a:rPr lang="en-US" dirty="0"/>
              <a:t>achieve starts-with, contains functionality using ^,* symbols respectively.</a:t>
            </a:r>
          </a:p>
          <a:p>
            <a:pPr>
              <a:buFont typeface="Courier New" panose="02070309020205020404" pitchFamily="49" charset="0"/>
              <a:buChar char="o"/>
            </a:pPr>
            <a:r>
              <a:rPr lang="en-US" dirty="0" smtClean="0"/>
              <a:t>We </a:t>
            </a:r>
            <a:r>
              <a:rPr lang="en-US" dirty="0"/>
              <a:t>can’t traverse back using </a:t>
            </a:r>
            <a:r>
              <a:rPr lang="en-US" dirty="0" smtClean="0"/>
              <a:t>CSS </a:t>
            </a:r>
            <a:r>
              <a:rPr lang="en-US" dirty="0"/>
              <a:t>selector.</a:t>
            </a:r>
          </a:p>
          <a:p>
            <a:pPr>
              <a:buFont typeface="Courier New" panose="02070309020205020404" pitchFamily="49" charset="0"/>
              <a:buChar char="o"/>
            </a:pPr>
            <a:endParaRPr lang="en-US" dirty="0"/>
          </a:p>
          <a:p>
            <a:pPr marL="0" indent="0">
              <a:buNone/>
            </a:pPr>
            <a:r>
              <a:rPr lang="en-US" dirty="0" smtClean="0"/>
              <a:t>Examples:</a:t>
            </a:r>
            <a:endParaRPr lang="en-US" dirty="0"/>
          </a:p>
          <a:p>
            <a:pPr marL="0" indent="0">
              <a:buNone/>
            </a:pPr>
            <a:r>
              <a:rPr lang="en-US" dirty="0"/>
              <a:t>     </a:t>
            </a:r>
            <a:r>
              <a:rPr lang="en-US" dirty="0" err="1"/>
              <a:t>css</a:t>
            </a:r>
            <a:r>
              <a:rPr lang="en-US" dirty="0"/>
              <a:t> = </a:t>
            </a:r>
            <a:r>
              <a:rPr lang="en-US" dirty="0" err="1"/>
              <a:t>div.className</a:t>
            </a:r>
            <a:endParaRPr lang="en-US" dirty="0"/>
          </a:p>
          <a:p>
            <a:pPr marL="0" indent="0">
              <a:buNone/>
            </a:pPr>
            <a:r>
              <a:rPr lang="en-US" dirty="0"/>
              <a:t>     </a:t>
            </a:r>
            <a:r>
              <a:rPr lang="en-US" dirty="0" err="1"/>
              <a:t>css</a:t>
            </a:r>
            <a:r>
              <a:rPr lang="en-US" dirty="0"/>
              <a:t> = #id</a:t>
            </a:r>
          </a:p>
          <a:p>
            <a:pPr marL="0" indent="0">
              <a:buNone/>
            </a:pPr>
            <a:r>
              <a:rPr lang="en-US" dirty="0"/>
              <a:t>     </a:t>
            </a:r>
            <a:r>
              <a:rPr lang="en-US" dirty="0" err="1"/>
              <a:t>css</a:t>
            </a:r>
            <a:r>
              <a:rPr lang="en-US" dirty="0"/>
              <a:t> = div a</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smtClean="0"/>
              <a:t>OBJECT IDENTIFICATION TECHNIQUES</a:t>
            </a:r>
            <a:endParaRPr lang="en-US" dirty="0"/>
          </a:p>
        </p:txBody>
      </p:sp>
    </p:spTree>
    <p:extLst>
      <p:ext uri="{BB962C8B-B14F-4D97-AF65-F5344CB8AC3E}">
        <p14:creationId xmlns:p14="http://schemas.microsoft.com/office/powerpoint/2010/main" val="851155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CSS EQUIVALENT OF XPATH</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460" y="1004711"/>
            <a:ext cx="8134673" cy="5283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6175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3"/>
          </a:xfrm>
        </p:spPr>
        <p:txBody>
          <a:bodyPr/>
          <a:lstStyle/>
          <a:p>
            <a:r>
              <a:rPr lang="en-US" b="1" dirty="0">
                <a:solidFill>
                  <a:srgbClr val="0070C0"/>
                </a:solidFill>
              </a:rPr>
              <a:t>Multiple </a:t>
            </a:r>
            <a:r>
              <a:rPr lang="en-US" b="1" dirty="0" smtClean="0">
                <a:solidFill>
                  <a:srgbClr val="0070C0"/>
                </a:solidFill>
              </a:rPr>
              <a:t>Windows</a:t>
            </a:r>
            <a:endParaRPr lang="en-US" b="1" dirty="0">
              <a:solidFill>
                <a:srgbClr val="0070C0"/>
              </a:solidFill>
            </a:endParaRPr>
          </a:p>
          <a:p>
            <a:pPr marL="0" indent="0">
              <a:buNone/>
            </a:pPr>
            <a:r>
              <a:rPr lang="en-US" dirty="0"/>
              <a:t>Dealing with multiple windows in Automation Testing has always been a little tricky </a:t>
            </a:r>
            <a:r>
              <a:rPr lang="en-US" dirty="0" smtClean="0"/>
              <a:t>and requires </a:t>
            </a:r>
            <a:r>
              <a:rPr lang="en-US" dirty="0"/>
              <a:t>extra effort. To work with multiple windows it requires to switch the control </a:t>
            </a:r>
            <a:r>
              <a:rPr lang="en-US" dirty="0" smtClean="0"/>
              <a:t>to </a:t>
            </a:r>
            <a:r>
              <a:rPr lang="en-US" dirty="0"/>
              <a:t>the new window which can be done with the help of window handlers.</a:t>
            </a:r>
          </a:p>
          <a:p>
            <a:pPr marL="0" indent="0">
              <a:buNone/>
            </a:pPr>
            <a:endParaRPr lang="en-US" dirty="0" smtClean="0"/>
          </a:p>
          <a:p>
            <a:pPr marL="0" indent="0">
              <a:buNone/>
            </a:pPr>
            <a:endParaRPr lang="en-US" dirty="0"/>
          </a:p>
          <a:p>
            <a:endParaRPr lang="en-US" b="1" dirty="0" smtClean="0">
              <a:solidFill>
                <a:srgbClr val="0070C0"/>
              </a:solidFill>
            </a:endParaRPr>
          </a:p>
          <a:p>
            <a:r>
              <a:rPr lang="en-US" b="1" dirty="0" smtClean="0">
                <a:solidFill>
                  <a:srgbClr val="0070C0"/>
                </a:solidFill>
              </a:rPr>
              <a:t>Frames</a:t>
            </a:r>
            <a:endParaRPr lang="en-US" b="1" dirty="0">
              <a:solidFill>
                <a:srgbClr val="0070C0"/>
              </a:solidFill>
            </a:endParaRPr>
          </a:p>
          <a:p>
            <a:pPr marL="0" indent="0">
              <a:buNone/>
            </a:pPr>
            <a:r>
              <a:rPr lang="en-US" dirty="0" smtClean="0"/>
              <a:t>An </a:t>
            </a:r>
            <a:r>
              <a:rPr lang="en-US" dirty="0"/>
              <a:t>inline frame is used to embed another document within the current HTML document.</a:t>
            </a:r>
          </a:p>
          <a:p>
            <a:pPr marL="0" indent="0">
              <a:buNone/>
            </a:pPr>
            <a:r>
              <a:rPr lang="en-US" dirty="0"/>
              <a:t>User need to switch to the </a:t>
            </a:r>
            <a:r>
              <a:rPr lang="en-US" dirty="0" err="1"/>
              <a:t>iframe</a:t>
            </a:r>
            <a:r>
              <a:rPr lang="en-US" dirty="0"/>
              <a:t> before doing any action on it</a:t>
            </a:r>
          </a:p>
          <a:p>
            <a:pPr marL="0" indent="0">
              <a:buNone/>
            </a:pPr>
            <a:endParaRPr lang="en-US" dirty="0"/>
          </a:p>
          <a:p>
            <a:pPr marL="0" indent="0">
              <a:buNone/>
            </a:pPr>
            <a:r>
              <a:rPr lang="en-US" b="1" dirty="0"/>
              <a:t>Switching to the </a:t>
            </a:r>
            <a:r>
              <a:rPr lang="en-US" b="1" dirty="0" smtClean="0"/>
              <a:t>frame: </a:t>
            </a:r>
            <a:r>
              <a:rPr lang="en-US" dirty="0" err="1" smtClean="0"/>
              <a:t>driver.switchTo</a:t>
            </a:r>
            <a:r>
              <a:rPr lang="en-US" dirty="0"/>
              <a:t>().frame("frame1");                      </a:t>
            </a:r>
          </a:p>
          <a:p>
            <a:pPr marL="0" indent="0">
              <a:buNone/>
            </a:pPr>
            <a:r>
              <a:rPr lang="en-US" b="1" dirty="0"/>
              <a:t>Switching back to the parent </a:t>
            </a:r>
            <a:r>
              <a:rPr lang="en-US" b="1" dirty="0" smtClean="0"/>
              <a:t>window: </a:t>
            </a:r>
            <a:r>
              <a:rPr lang="en-US" dirty="0" err="1" smtClean="0"/>
              <a:t>driver.switchTo</a:t>
            </a:r>
            <a:r>
              <a:rPr lang="en-US" dirty="0"/>
              <a:t>().</a:t>
            </a:r>
            <a:r>
              <a:rPr lang="en-US" dirty="0" err="1"/>
              <a:t>defaultContent</a:t>
            </a:r>
            <a:r>
              <a:rPr lang="en-US" dirty="0"/>
              <a:t>();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WORKING WITH MULTIPLE WINDOWS AND FRAMES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863" y="2509484"/>
            <a:ext cx="58674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2811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smtClean="0"/>
              <a:t>JavaScript </a:t>
            </a:r>
            <a:r>
              <a:rPr lang="en-US" dirty="0"/>
              <a:t>has three kind of popup boxes: Alert box, Confirm box, and Prompt box.</a:t>
            </a:r>
          </a:p>
          <a:p>
            <a:pPr marL="0" indent="0">
              <a:buNone/>
            </a:pPr>
            <a:r>
              <a:rPr lang="en-US" dirty="0" smtClean="0"/>
              <a:t>To </a:t>
            </a:r>
            <a:r>
              <a:rPr lang="en-US" dirty="0"/>
              <a:t>handle the alerts </a:t>
            </a:r>
            <a:r>
              <a:rPr lang="en-US" dirty="0" err="1"/>
              <a:t>webdriver</a:t>
            </a:r>
            <a:r>
              <a:rPr lang="en-US" dirty="0"/>
              <a:t> has provided a “Alerts”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2400"/>
              </a:lnSpc>
              <a:spcBef>
                <a:spcPct val="0"/>
              </a:spcBef>
              <a:spcAft>
                <a:spcPct val="0"/>
              </a:spcAft>
              <a:buNone/>
            </a:pPr>
            <a:r>
              <a:rPr lang="en-US" sz="3200" dirty="0">
                <a:solidFill>
                  <a:srgbClr val="355F99"/>
                </a:solidFill>
              </a:rPr>
              <a:t>Navigation</a:t>
            </a:r>
          </a:p>
          <a:p>
            <a:pPr marL="0" indent="0">
              <a:buNone/>
            </a:pPr>
            <a:endParaRPr lang="en-US" dirty="0" smtClean="0"/>
          </a:p>
          <a:p>
            <a:pPr marL="0" indent="0">
              <a:buNone/>
            </a:pPr>
            <a:r>
              <a:rPr lang="en-US" dirty="0" smtClean="0"/>
              <a:t>With </a:t>
            </a:r>
            <a:r>
              <a:rPr lang="en-US" dirty="0"/>
              <a:t>the help of navigation methods, user can do operations like back button click, forward </a:t>
            </a:r>
            <a:r>
              <a:rPr lang="en-US" dirty="0" smtClean="0"/>
              <a:t>button </a:t>
            </a:r>
            <a:r>
              <a:rPr lang="en-US" dirty="0"/>
              <a:t>click and refresh the page</a:t>
            </a:r>
            <a:endParaRPr lang="en-US" dirty="0" smtClean="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HANDLING ALERTS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11" y="2188633"/>
            <a:ext cx="52578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133" y="4791251"/>
            <a:ext cx="45720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9807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use an </a:t>
            </a:r>
            <a:r>
              <a:rPr lang="en-US" dirty="0" err="1"/>
              <a:t>XPath</a:t>
            </a:r>
            <a:r>
              <a:rPr lang="en-US" dirty="0"/>
              <a:t> locator</a:t>
            </a:r>
            <a:r>
              <a:rPr lang="en-US" dirty="0" smtClean="0"/>
              <a:t>?</a:t>
            </a:r>
          </a:p>
          <a:p>
            <a:r>
              <a:rPr lang="en-US" dirty="0" smtClean="0"/>
              <a:t>What is the syntax to switch to a frame? </a:t>
            </a:r>
          </a:p>
          <a:p>
            <a:r>
              <a:rPr lang="en-US" dirty="0" smtClean="0"/>
              <a:t>What is the syntax to switch back to parent window?</a:t>
            </a:r>
          </a:p>
          <a:p>
            <a:r>
              <a:rPr lang="en-US" dirty="0" smtClean="0"/>
              <a:t>Webdriver has provided which class handle to  </a:t>
            </a:r>
            <a:r>
              <a:rPr lang="en-US" dirty="0" err="1" smtClean="0"/>
              <a:t>Javascript</a:t>
            </a:r>
            <a:r>
              <a:rPr lang="en-US" dirty="0" smtClean="0"/>
              <a:t> alerts?</a:t>
            </a:r>
          </a:p>
          <a:p>
            <a:endParaRPr lang="en-US" dirty="0"/>
          </a:p>
          <a:p>
            <a:pPr marL="0" indent="0">
              <a:buNone/>
            </a:pPr>
            <a:r>
              <a:rPr lang="en-US" dirty="0" smtClean="0"/>
              <a:t> </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28344297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 OF SELENIUM DRIVERS</a:t>
            </a:r>
            <a:endParaRPr lang="en-US" dirty="0"/>
          </a:p>
        </p:txBody>
      </p:sp>
    </p:spTree>
    <p:extLst>
      <p:ext uri="{BB962C8B-B14F-4D97-AF65-F5344CB8AC3E}">
        <p14:creationId xmlns:p14="http://schemas.microsoft.com/office/powerpoint/2010/main" val="36307255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a:t> </a:t>
            </a:r>
            <a:r>
              <a:rPr lang="en-US" sz="2000" dirty="0" err="1"/>
              <a:t>WebDriver</a:t>
            </a:r>
            <a:r>
              <a:rPr lang="en-US" sz="2000" dirty="0"/>
              <a:t> supports following browsers</a:t>
            </a:r>
          </a:p>
          <a:p>
            <a:pPr marL="0" indent="0">
              <a:buNone/>
            </a:pPr>
            <a:endParaRPr lang="en-US" dirty="0"/>
          </a:p>
          <a:p>
            <a:pPr>
              <a:buFont typeface="Arial" panose="020B0604020202020204" pitchFamily="34" charset="0"/>
              <a:buChar char="•"/>
            </a:pPr>
            <a:r>
              <a:rPr lang="en-US" dirty="0"/>
              <a:t> </a:t>
            </a:r>
            <a:r>
              <a:rPr lang="en-US" dirty="0" err="1"/>
              <a:t>HtmlUnit</a:t>
            </a:r>
            <a:r>
              <a:rPr lang="en-US" dirty="0"/>
              <a:t> Driver</a:t>
            </a:r>
          </a:p>
          <a:p>
            <a:pPr>
              <a:buFont typeface="Arial" panose="020B0604020202020204" pitchFamily="34" charset="0"/>
              <a:buChar char="•"/>
            </a:pPr>
            <a:r>
              <a:rPr lang="en-US" dirty="0" smtClean="0"/>
              <a:t>Firefox </a:t>
            </a:r>
            <a:r>
              <a:rPr lang="en-US" dirty="0"/>
              <a:t>Driver</a:t>
            </a:r>
          </a:p>
          <a:p>
            <a:pPr>
              <a:buFont typeface="Arial" panose="020B0604020202020204" pitchFamily="34" charset="0"/>
              <a:buChar char="•"/>
            </a:pPr>
            <a:r>
              <a:rPr lang="en-US" dirty="0" smtClean="0"/>
              <a:t>Internet </a:t>
            </a:r>
            <a:r>
              <a:rPr lang="en-US" dirty="0"/>
              <a:t>Explorer Driver</a:t>
            </a:r>
          </a:p>
          <a:p>
            <a:pPr>
              <a:buFont typeface="Arial" panose="020B0604020202020204" pitchFamily="34" charset="0"/>
              <a:buChar char="•"/>
            </a:pPr>
            <a:r>
              <a:rPr lang="en-US" dirty="0" smtClean="0"/>
              <a:t>Chrome </a:t>
            </a:r>
            <a:r>
              <a:rPr lang="en-US" dirty="0"/>
              <a:t>Driver</a:t>
            </a:r>
          </a:p>
          <a:p>
            <a:pPr>
              <a:buFont typeface="Arial" panose="020B0604020202020204" pitchFamily="34" charset="0"/>
              <a:buChar char="•"/>
            </a:pPr>
            <a:r>
              <a:rPr lang="en-US" dirty="0" smtClean="0"/>
              <a:t>Safari </a:t>
            </a:r>
            <a:r>
              <a:rPr lang="en-US" dirty="0"/>
              <a:t>Browser</a:t>
            </a:r>
          </a:p>
          <a:p>
            <a:pPr>
              <a:buFont typeface="Arial" panose="020B0604020202020204" pitchFamily="34" charset="0"/>
              <a:buChar char="•"/>
            </a:pPr>
            <a:r>
              <a:rPr lang="en-US" dirty="0" smtClean="0"/>
              <a:t>Android </a:t>
            </a:r>
            <a:r>
              <a:rPr lang="en-US" dirty="0"/>
              <a:t>and iPhone browser  (Through </a:t>
            </a:r>
            <a:r>
              <a:rPr lang="en-US" dirty="0" err="1"/>
              <a:t>Appium</a:t>
            </a:r>
            <a:r>
              <a:rPr lang="en-US" dirty="0"/>
              <a:t> and </a:t>
            </a:r>
            <a:r>
              <a:rPr lang="en-US" dirty="0" err="1"/>
              <a:t>Selendroid</a:t>
            </a:r>
            <a:r>
              <a:rPr lang="en-US" dirty="0"/>
              <a:t>)</a:t>
            </a:r>
          </a:p>
          <a:p>
            <a:pPr>
              <a:buFont typeface="Arial" panose="020B0604020202020204" pitchFamily="34" charset="0"/>
              <a:buChar char="•"/>
            </a:pPr>
            <a:r>
              <a:rPr lang="en-US" dirty="0" smtClean="0"/>
              <a:t>Windows </a:t>
            </a:r>
            <a:r>
              <a:rPr lang="en-US" dirty="0"/>
              <a:t>Phone </a:t>
            </a:r>
          </a:p>
          <a:p>
            <a:pPr>
              <a:buFont typeface="Arial" panose="020B0604020202020204" pitchFamily="34" charset="0"/>
              <a:buChar char="•"/>
            </a:pPr>
            <a:r>
              <a:rPr lang="en-US" dirty="0" smtClean="0"/>
              <a:t>Blackberry </a:t>
            </a:r>
            <a:r>
              <a:rPr lang="en-US" dirty="0"/>
              <a:t>Phones</a:t>
            </a:r>
          </a:p>
        </p:txBody>
      </p:sp>
      <p:sp>
        <p:nvSpPr>
          <p:cNvPr id="4" name="Title 3"/>
          <p:cNvSpPr>
            <a:spLocks noGrp="1"/>
          </p:cNvSpPr>
          <p:nvPr>
            <p:ph type="title"/>
          </p:nvPr>
        </p:nvSpPr>
        <p:spPr/>
        <p:txBody>
          <a:bodyPr>
            <a:normAutofit fontScale="90000"/>
          </a:bodyPr>
          <a:lstStyle/>
          <a:p>
            <a:r>
              <a:rPr lang="en-US" dirty="0" smtClean="0"/>
              <a:t>DRIVERS AND BROWSERS</a:t>
            </a:r>
            <a:endParaRPr lang="en-US" dirty="0"/>
          </a:p>
        </p:txBody>
      </p:sp>
    </p:spTree>
    <p:extLst>
      <p:ext uri="{BB962C8B-B14F-4D97-AF65-F5344CB8AC3E}">
        <p14:creationId xmlns:p14="http://schemas.microsoft.com/office/powerpoint/2010/main" val="1211370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AUTOMATION LIFE CYCLE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133" y="1126066"/>
            <a:ext cx="9770534" cy="4970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75893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a:t>Fastest and Most lightweight </a:t>
            </a:r>
          </a:p>
          <a:p>
            <a:r>
              <a:rPr lang="en-US" dirty="0"/>
              <a:t>Java based implementation of a web browser without </a:t>
            </a:r>
            <a:r>
              <a:rPr lang="en-US" dirty="0" smtClean="0"/>
              <a:t>GUI</a:t>
            </a:r>
            <a:endParaRPr lang="en-US" dirty="0"/>
          </a:p>
        </p:txBody>
      </p:sp>
      <p:sp>
        <p:nvSpPr>
          <p:cNvPr id="4" name="Title 3"/>
          <p:cNvSpPr>
            <a:spLocks noGrp="1"/>
          </p:cNvSpPr>
          <p:nvPr>
            <p:ph type="title"/>
          </p:nvPr>
        </p:nvSpPr>
        <p:spPr/>
        <p:txBody>
          <a:bodyPr>
            <a:normAutofit fontScale="90000"/>
          </a:bodyPr>
          <a:lstStyle/>
          <a:p>
            <a:r>
              <a:rPr lang="en-US" dirty="0" smtClean="0"/>
              <a:t>HTMLUNIT DRIVER</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74" y="2544111"/>
            <a:ext cx="7998182" cy="65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74" y="3199700"/>
            <a:ext cx="8461026" cy="219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79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01421"/>
            <a:ext cx="10972800" cy="4643791"/>
          </a:xfrm>
        </p:spPr>
        <p:txBody>
          <a:bodyPr/>
          <a:lstStyle/>
          <a:p>
            <a:r>
              <a:rPr lang="en-US" dirty="0" smtClean="0"/>
              <a:t>Controls browsers using a </a:t>
            </a:r>
            <a:r>
              <a:rPr lang="en-US" dirty="0" err="1" smtClean="0"/>
              <a:t>firefox</a:t>
            </a:r>
            <a:r>
              <a:rPr lang="en-US" dirty="0" smtClean="0"/>
              <a:t> plugin.</a:t>
            </a:r>
            <a:endParaRPr lang="en-US" dirty="0"/>
          </a:p>
        </p:txBody>
      </p:sp>
      <p:sp>
        <p:nvSpPr>
          <p:cNvPr id="4" name="Title 3"/>
          <p:cNvSpPr>
            <a:spLocks noGrp="1"/>
          </p:cNvSpPr>
          <p:nvPr>
            <p:ph type="title"/>
          </p:nvPr>
        </p:nvSpPr>
        <p:spPr/>
        <p:txBody>
          <a:bodyPr>
            <a:normAutofit fontScale="90000"/>
          </a:bodyPr>
          <a:lstStyle/>
          <a:p>
            <a:r>
              <a:rPr lang="en-US" dirty="0" smtClean="0"/>
              <a:t>FIREFOX DRIVER</a:t>
            </a:r>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02" y="1890889"/>
            <a:ext cx="9287508" cy="268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6133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smtClean="0"/>
              <a:t>Controlled by a .</a:t>
            </a:r>
            <a:r>
              <a:rPr lang="en-US" dirty="0" err="1" smtClean="0"/>
              <a:t>dll</a:t>
            </a:r>
            <a:endParaRPr lang="en-US" b="1" dirty="0" smtClean="0"/>
          </a:p>
        </p:txBody>
      </p:sp>
      <p:sp>
        <p:nvSpPr>
          <p:cNvPr id="4" name="Title 3"/>
          <p:cNvSpPr>
            <a:spLocks noGrp="1"/>
          </p:cNvSpPr>
          <p:nvPr>
            <p:ph type="title"/>
          </p:nvPr>
        </p:nvSpPr>
        <p:spPr/>
        <p:txBody>
          <a:bodyPr>
            <a:normAutofit fontScale="90000"/>
          </a:bodyPr>
          <a:lstStyle/>
          <a:p>
            <a:r>
              <a:rPr lang="en-US" dirty="0" smtClean="0"/>
              <a:t>INTERNET EXPLORER DRIVER</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555" y="1862667"/>
            <a:ext cx="7306090" cy="70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555" y="2563249"/>
            <a:ext cx="9593512" cy="277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3714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Maintained through Chromium</a:t>
            </a:r>
          </a:p>
          <a:p>
            <a:r>
              <a:rPr lang="en-US" dirty="0"/>
              <a:t>Need to include chrome server in </a:t>
            </a:r>
            <a:r>
              <a:rPr lang="en-US" dirty="0" smtClean="0"/>
              <a:t>PATH</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CHROME DRIVER</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8" y="2737554"/>
            <a:ext cx="10423529" cy="248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1811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 </a:t>
            </a:r>
            <a:r>
              <a:rPr lang="en-US" dirty="0">
                <a:solidFill>
                  <a:srgbClr val="0070C0"/>
                </a:solidFill>
              </a:rPr>
              <a:t>Explicit </a:t>
            </a:r>
            <a:r>
              <a:rPr lang="en-US" dirty="0" smtClean="0">
                <a:solidFill>
                  <a:srgbClr val="0070C0"/>
                </a:solidFill>
              </a:rPr>
              <a:t>Wait</a:t>
            </a:r>
            <a:endParaRPr lang="en-US" dirty="0">
              <a:solidFill>
                <a:schemeClr val="bg1"/>
              </a:solidFill>
            </a:endParaRPr>
          </a:p>
          <a:p>
            <a:pPr marL="0" indent="0">
              <a:buNone/>
            </a:pPr>
            <a:r>
              <a:rPr lang="en-US" dirty="0" smtClean="0">
                <a:solidFill>
                  <a:schemeClr val="bg1"/>
                </a:solidFill>
              </a:rPr>
              <a:t>	</a:t>
            </a:r>
            <a:r>
              <a:rPr lang="en-US" dirty="0" smtClean="0"/>
              <a:t>Tell the script to wait for a certain condition to occur before proceeding next.</a:t>
            </a: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smtClean="0"/>
              <a:t>Different Expected conditions on the basis of which the explicit wait can be implemented:</a:t>
            </a:r>
          </a:p>
          <a:p>
            <a:pPr marL="0" indent="0">
              <a:buNone/>
            </a:pPr>
            <a:endParaRPr lang="en-US" dirty="0" smtClean="0"/>
          </a:p>
          <a:p>
            <a:r>
              <a:rPr lang="en-US" dirty="0" smtClean="0"/>
              <a:t>Presence </a:t>
            </a:r>
            <a:r>
              <a:rPr lang="en-US" dirty="0"/>
              <a:t>of Element</a:t>
            </a:r>
          </a:p>
          <a:p>
            <a:r>
              <a:rPr lang="en-US" dirty="0" smtClean="0"/>
              <a:t>Element </a:t>
            </a:r>
            <a:r>
              <a:rPr lang="en-US" dirty="0"/>
              <a:t>is clickable</a:t>
            </a:r>
          </a:p>
          <a:p>
            <a:r>
              <a:rPr lang="en-US" dirty="0" smtClean="0"/>
              <a:t>Title </a:t>
            </a:r>
            <a:r>
              <a:rPr lang="en-US" dirty="0"/>
              <a:t>Contains</a:t>
            </a:r>
          </a:p>
          <a:p>
            <a:r>
              <a:rPr lang="en-US" dirty="0" smtClean="0"/>
              <a:t>Element </a:t>
            </a:r>
            <a:r>
              <a:rPr lang="en-US" dirty="0"/>
              <a:t>Selectable</a:t>
            </a:r>
          </a:p>
          <a:p>
            <a:r>
              <a:rPr lang="en-US" dirty="0" smtClean="0"/>
              <a:t>Element </a:t>
            </a:r>
            <a:r>
              <a:rPr lang="en-US" dirty="0"/>
              <a:t>Visible</a:t>
            </a:r>
          </a:p>
          <a:p>
            <a:r>
              <a:rPr lang="en-US" dirty="0" smtClean="0"/>
              <a:t>Text </a:t>
            </a:r>
            <a:r>
              <a:rPr lang="en-US" dirty="0"/>
              <a:t>to be Present </a:t>
            </a:r>
          </a:p>
        </p:txBody>
      </p:sp>
      <p:sp>
        <p:nvSpPr>
          <p:cNvPr id="6" name="Title 5"/>
          <p:cNvSpPr>
            <a:spLocks noGrp="1"/>
          </p:cNvSpPr>
          <p:nvPr>
            <p:ph type="title"/>
          </p:nvPr>
        </p:nvSpPr>
        <p:spPr/>
        <p:txBody>
          <a:bodyPr>
            <a:normAutofit fontScale="90000"/>
          </a:bodyPr>
          <a:lstStyle/>
          <a:p>
            <a:r>
              <a:rPr lang="en-US" dirty="0" smtClean="0"/>
              <a:t>SYNCHRONIZATION</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667978" cy="1145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69098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b="1" dirty="0">
                <a:solidFill>
                  <a:srgbClr val="0070C0"/>
                </a:solidFill>
              </a:rPr>
              <a:t>Implicit Wait</a:t>
            </a:r>
          </a:p>
          <a:p>
            <a:pPr marL="0" indent="0">
              <a:buNone/>
            </a:pPr>
            <a:r>
              <a:rPr lang="en-US" dirty="0" smtClean="0"/>
              <a:t>An </a:t>
            </a:r>
            <a:r>
              <a:rPr lang="en-US" dirty="0"/>
              <a:t>implicit wait is to poll the DOM for a certain amount of time when </a:t>
            </a:r>
            <a:r>
              <a:rPr lang="en-US" dirty="0" smtClean="0"/>
              <a:t>trying </a:t>
            </a:r>
            <a:r>
              <a:rPr lang="en-US" dirty="0"/>
              <a:t>to find an element or elements if they are not immediately available. The default </a:t>
            </a:r>
            <a:r>
              <a:rPr lang="en-US" dirty="0" smtClean="0"/>
              <a:t>setting </a:t>
            </a:r>
            <a:r>
              <a:rPr lang="en-US" dirty="0"/>
              <a:t>is 0. Once set, the implicit wait is set for the life of the </a:t>
            </a:r>
            <a:r>
              <a:rPr lang="en-US" dirty="0" err="1"/>
              <a:t>WebDriver</a:t>
            </a:r>
            <a:r>
              <a:rPr lang="en-US" dirty="0"/>
              <a:t> object instance.</a:t>
            </a:r>
          </a:p>
          <a:p>
            <a:pPr marL="0" indent="0">
              <a:buNone/>
            </a:pPr>
            <a:endParaRPr lang="en-US" dirty="0"/>
          </a:p>
          <a:p>
            <a:pPr marL="0" indent="0">
              <a:buNone/>
            </a:pPr>
            <a:endParaRPr lang="en-US" dirty="0"/>
          </a:p>
          <a:p>
            <a:pPr marL="0" indent="0">
              <a:buNone/>
            </a:pPr>
            <a:endParaRPr lang="en-US" dirty="0"/>
          </a:p>
          <a:p>
            <a:r>
              <a:rPr lang="en-US" b="1" dirty="0" err="1" smtClean="0">
                <a:solidFill>
                  <a:srgbClr val="0070C0"/>
                </a:solidFill>
              </a:rPr>
              <a:t>Thread.sleep</a:t>
            </a:r>
            <a:endParaRPr lang="en-US" b="1" dirty="0">
              <a:solidFill>
                <a:srgbClr val="0070C0"/>
              </a:solidFill>
            </a:endParaRPr>
          </a:p>
          <a:p>
            <a:pPr marL="0" indent="0" algn="just">
              <a:buNone/>
            </a:pPr>
            <a:r>
              <a:rPr lang="en-US" dirty="0" smtClean="0"/>
              <a:t>It </a:t>
            </a:r>
            <a:r>
              <a:rPr lang="en-US" dirty="0"/>
              <a:t>causes the current thread to suspend execution for a specified period as specified in its argument. In automation it is not a good practice to put hard waits. So ideally </a:t>
            </a:r>
            <a:r>
              <a:rPr lang="en-US" dirty="0" err="1"/>
              <a:t>Thread.sleep</a:t>
            </a:r>
            <a:r>
              <a:rPr lang="en-US" dirty="0"/>
              <a:t> should be </a:t>
            </a:r>
            <a:r>
              <a:rPr lang="en-US" dirty="0" smtClean="0"/>
              <a:t>avoided.</a:t>
            </a:r>
            <a:endParaRPr lang="en-US" dirty="0"/>
          </a:p>
          <a:p>
            <a:pPr marL="0" indent="0" algn="just">
              <a:buNone/>
            </a:pPr>
            <a:endParaRPr lang="en-US" dirty="0"/>
          </a:p>
          <a:p>
            <a:pPr marL="0" indent="0" algn="just">
              <a:buNone/>
            </a:pPr>
            <a:r>
              <a:rPr lang="en-US" b="1" dirty="0" smtClean="0"/>
              <a:t>			</a:t>
            </a:r>
            <a:r>
              <a:rPr lang="en-US" b="1" dirty="0" err="1" smtClean="0"/>
              <a:t>Thread.sleep</a:t>
            </a:r>
            <a:r>
              <a:rPr lang="en-US" b="1" dirty="0" smtClean="0"/>
              <a:t>(4000</a:t>
            </a:r>
            <a:r>
              <a:rPr lang="en-US" b="1" dirty="0"/>
              <a:t>);   </a:t>
            </a:r>
          </a:p>
          <a:p>
            <a:pPr marL="0" indent="0">
              <a:buNone/>
            </a:pPr>
            <a:endParaRPr lang="en-US" dirty="0">
              <a:solidFill>
                <a:srgbClr val="0070C0"/>
              </a:solidFill>
            </a:endParaRPr>
          </a:p>
          <a:p>
            <a:pPr>
              <a:buFont typeface="Wingdings" panose="05000000000000000000" pitchFamily="2" charset="2"/>
              <a:buChar char="Ø"/>
            </a:pPr>
            <a:endParaRPr lang="en-US" dirty="0"/>
          </a:p>
        </p:txBody>
      </p:sp>
      <p:sp>
        <p:nvSpPr>
          <p:cNvPr id="4" name="Title 3"/>
          <p:cNvSpPr>
            <a:spLocks noGrp="1"/>
          </p:cNvSpPr>
          <p:nvPr>
            <p:ph type="title"/>
          </p:nvPr>
        </p:nvSpPr>
        <p:spPr/>
        <p:txBody>
          <a:bodyPr>
            <a:normAutofit fontScale="90000"/>
          </a:bodyPr>
          <a:lstStyle/>
          <a:p>
            <a:r>
              <a:rPr lang="en-US" dirty="0" smtClean="0"/>
              <a:t>SYNCHRONIZATION</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977" y="2884311"/>
            <a:ext cx="6400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7481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err="1" smtClean="0"/>
              <a:t>Webdriver</a:t>
            </a:r>
            <a:r>
              <a:rPr lang="en-US" dirty="0" smtClean="0"/>
              <a:t> </a:t>
            </a:r>
            <a:r>
              <a:rPr lang="en-US" dirty="0"/>
              <a:t>has a in built interface to support the screenshot</a:t>
            </a:r>
          </a:p>
          <a:p>
            <a:endParaRPr lang="en-US" dirty="0"/>
          </a:p>
          <a:p>
            <a:pPr marL="0" indent="0">
              <a:buNone/>
            </a:pPr>
            <a:r>
              <a:rPr lang="en-US" b="1" dirty="0" err="1" smtClean="0"/>
              <a:t>TakesScreenshot</a:t>
            </a:r>
            <a:endParaRPr lang="en-US" b="1" dirty="0"/>
          </a:p>
          <a:p>
            <a:pPr marL="0" indent="0">
              <a:buNone/>
            </a:pPr>
            <a:endParaRPr lang="en-US" dirty="0"/>
          </a:p>
          <a:p>
            <a:pPr marL="0" indent="0">
              <a:buNone/>
            </a:pPr>
            <a:r>
              <a:rPr lang="en-US" dirty="0" smtClean="0"/>
              <a:t>	File </a:t>
            </a:r>
            <a:r>
              <a:rPr lang="en-US" dirty="0"/>
              <a:t>screenshot = ((</a:t>
            </a:r>
            <a:r>
              <a:rPr lang="en-US" dirty="0" err="1"/>
              <a:t>TakesScreenshot</a:t>
            </a:r>
            <a:r>
              <a:rPr lang="en-US" dirty="0"/>
              <a:t>)</a:t>
            </a:r>
            <a:r>
              <a:rPr lang="en-US" i="1" dirty="0"/>
              <a:t>driver).</a:t>
            </a:r>
            <a:r>
              <a:rPr lang="en-US" i="1" dirty="0" err="1"/>
              <a:t>getScreenshotAs</a:t>
            </a:r>
            <a:r>
              <a:rPr lang="en-US" i="1" dirty="0"/>
              <a:t>(</a:t>
            </a:r>
            <a:r>
              <a:rPr lang="en-US" i="1" dirty="0" err="1"/>
              <a:t>OutputType.FILE</a:t>
            </a:r>
            <a:r>
              <a:rPr lang="en-US" i="1" dirty="0"/>
              <a:t>);</a:t>
            </a:r>
          </a:p>
          <a:p>
            <a:pPr marL="0" indent="0">
              <a:buNone/>
            </a:pPr>
            <a:r>
              <a:rPr lang="en-US" dirty="0" smtClean="0"/>
              <a:t>	</a:t>
            </a:r>
            <a:r>
              <a:rPr lang="en-US" dirty="0" err="1" smtClean="0"/>
              <a:t>FileUtils.</a:t>
            </a:r>
            <a:r>
              <a:rPr lang="en-US" i="1" dirty="0" err="1" smtClean="0"/>
              <a:t>copyFile</a:t>
            </a:r>
            <a:r>
              <a:rPr lang="en-US" i="1" dirty="0" smtClean="0"/>
              <a:t>(screenshot</a:t>
            </a:r>
            <a:r>
              <a:rPr lang="en-US" i="1" dirty="0"/>
              <a:t>, </a:t>
            </a:r>
            <a:r>
              <a:rPr lang="en-US" b="1" i="1" dirty="0"/>
              <a:t>new File("c:\\screenshot.jpg"));</a:t>
            </a:r>
          </a:p>
          <a:p>
            <a:pPr marL="0" indent="0">
              <a:buNone/>
            </a:pPr>
            <a:endParaRPr lang="en-US" b="1" i="1" dirty="0"/>
          </a:p>
          <a:p>
            <a:pPr marL="0" indent="0">
              <a:buNone/>
            </a:pPr>
            <a:endParaRPr lang="en-US" b="1" i="1" dirty="0" smtClean="0"/>
          </a:p>
          <a:p>
            <a:pPr marL="0" indent="0">
              <a:buNone/>
            </a:pPr>
            <a:r>
              <a:rPr lang="en-US" b="1" i="1" dirty="0" smtClean="0"/>
              <a:t>	Screenshots </a:t>
            </a:r>
            <a:r>
              <a:rPr lang="en-US" b="1" i="1" dirty="0"/>
              <a:t>should be used while creating reports. It helps in analyzing the failures.</a:t>
            </a:r>
          </a:p>
          <a:p>
            <a:pPr marL="0" indent="0">
              <a:buNone/>
            </a:pPr>
            <a:r>
              <a:rPr lang="en-US" b="1" i="1" dirty="0" smtClean="0"/>
              <a:t>	Remote </a:t>
            </a:r>
            <a:r>
              <a:rPr lang="en-US" b="1" i="1" dirty="0" err="1"/>
              <a:t>Webdriver</a:t>
            </a:r>
            <a:r>
              <a:rPr lang="en-US" b="1" i="1" dirty="0"/>
              <a:t> doesn’t support the </a:t>
            </a:r>
            <a:r>
              <a:rPr lang="en-US" b="1" i="1" dirty="0" err="1"/>
              <a:t>TakesScreenshot</a:t>
            </a:r>
            <a:r>
              <a:rPr lang="en-US" b="1" i="1" dirty="0"/>
              <a:t>. So it can be done using below </a:t>
            </a:r>
            <a:r>
              <a:rPr lang="en-US" b="1" i="1" dirty="0" smtClean="0"/>
              <a:t>code</a:t>
            </a:r>
            <a:endParaRPr lang="en-US" b="1" i="1" dirty="0"/>
          </a:p>
        </p:txBody>
      </p:sp>
      <p:sp>
        <p:nvSpPr>
          <p:cNvPr id="4" name="Title 3"/>
          <p:cNvSpPr>
            <a:spLocks noGrp="1"/>
          </p:cNvSpPr>
          <p:nvPr>
            <p:ph type="title"/>
          </p:nvPr>
        </p:nvSpPr>
        <p:spPr/>
        <p:txBody>
          <a:bodyPr>
            <a:normAutofit fontScale="90000"/>
          </a:bodyPr>
          <a:lstStyle/>
          <a:p>
            <a:r>
              <a:rPr lang="en-US" dirty="0" smtClean="0"/>
              <a:t>TAKING SNAPSHOTS</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156" y="395111"/>
            <a:ext cx="2133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310" y="4961818"/>
            <a:ext cx="8802189" cy="98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9204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 The Actions class(</a:t>
            </a:r>
            <a:r>
              <a:rPr lang="en-US" dirty="0" err="1"/>
              <a:t>es</a:t>
            </a:r>
            <a:r>
              <a:rPr lang="en-US" dirty="0"/>
              <a:t>) allows to build a Chain of Actions and perform them</a:t>
            </a:r>
          </a:p>
          <a:p>
            <a:pPr marL="0" indent="0">
              <a:buNone/>
            </a:pPr>
            <a:endParaRPr lang="en-US" dirty="0"/>
          </a:p>
          <a:p>
            <a:r>
              <a:rPr lang="en-US" dirty="0" smtClean="0"/>
              <a:t>Click </a:t>
            </a:r>
            <a:r>
              <a:rPr lang="en-US" dirty="0"/>
              <a:t>and Hold</a:t>
            </a:r>
          </a:p>
          <a:p>
            <a:r>
              <a:rPr lang="en-US" dirty="0" smtClean="0"/>
              <a:t>Context </a:t>
            </a:r>
            <a:r>
              <a:rPr lang="en-US" dirty="0"/>
              <a:t>Click (Right Click)</a:t>
            </a:r>
          </a:p>
          <a:p>
            <a:r>
              <a:rPr lang="en-US" dirty="0" smtClean="0"/>
              <a:t>Drag </a:t>
            </a:r>
            <a:r>
              <a:rPr lang="en-US" dirty="0"/>
              <a:t>and Drop</a:t>
            </a:r>
          </a:p>
          <a:p>
            <a:r>
              <a:rPr lang="en-US" dirty="0" smtClean="0"/>
              <a:t>Mouse </a:t>
            </a:r>
            <a:r>
              <a:rPr lang="en-US" dirty="0"/>
              <a:t>Hover</a:t>
            </a:r>
          </a:p>
          <a:p>
            <a:r>
              <a:rPr lang="en-US" dirty="0" smtClean="0"/>
              <a:t>Keyboard </a:t>
            </a:r>
            <a:r>
              <a:rPr lang="en-US" dirty="0"/>
              <a:t>Actions</a:t>
            </a:r>
          </a:p>
          <a:p>
            <a:r>
              <a:rPr lang="en-US" dirty="0" smtClean="0"/>
              <a:t>Moving </a:t>
            </a:r>
            <a:r>
              <a:rPr lang="en-US" dirty="0"/>
              <a:t>to element</a:t>
            </a:r>
          </a:p>
          <a:p>
            <a:pPr marL="0" indent="0">
              <a:buNone/>
            </a:pPr>
            <a:r>
              <a:rPr lang="en-US" dirty="0" smtClean="0"/>
              <a:t>     </a:t>
            </a:r>
            <a:endParaRPr lang="en-US" dirty="0"/>
          </a:p>
          <a:p>
            <a:pPr marL="0" indent="0">
              <a:buNone/>
            </a:pPr>
            <a:r>
              <a:rPr lang="en-US" dirty="0"/>
              <a:t>Note : The Advanced User Interactions require native events to be enabled. Table can be referred at </a:t>
            </a:r>
          </a:p>
          <a:p>
            <a:pPr marL="0" indent="0">
              <a:buNone/>
            </a:pPr>
            <a:r>
              <a:rPr lang="en-US" dirty="0">
                <a:hlinkClick r:id="rId2"/>
              </a:rPr>
              <a:t>http://</a:t>
            </a:r>
            <a:r>
              <a:rPr lang="en-US" dirty="0" smtClean="0">
                <a:hlinkClick r:id="rId2"/>
              </a:rPr>
              <a:t>docs.seleniumhq.org/docs/04_webdriver_advanced.jsp#id3</a:t>
            </a:r>
            <a:endParaRPr lang="en-US" dirty="0"/>
          </a:p>
        </p:txBody>
      </p:sp>
      <p:sp>
        <p:nvSpPr>
          <p:cNvPr id="4" name="Title 3"/>
          <p:cNvSpPr>
            <a:spLocks noGrp="1"/>
          </p:cNvSpPr>
          <p:nvPr>
            <p:ph type="title"/>
          </p:nvPr>
        </p:nvSpPr>
        <p:spPr/>
        <p:txBody>
          <a:bodyPr>
            <a:normAutofit fontScale="90000"/>
          </a:bodyPr>
          <a:lstStyle/>
          <a:p>
            <a:r>
              <a:rPr lang="en-US" dirty="0" smtClean="0"/>
              <a:t>ADVANCED INTERACTION</a:t>
            </a:r>
            <a:endParaRPr lang="en-US" dirty="0"/>
          </a:p>
        </p:txBody>
      </p:sp>
    </p:spTree>
    <p:extLst>
      <p:ext uri="{BB962C8B-B14F-4D97-AF65-F5344CB8AC3E}">
        <p14:creationId xmlns:p14="http://schemas.microsoft.com/office/powerpoint/2010/main" val="42870631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It is more comprehensive API for describing actions a user can perform on a web page. </a:t>
            </a:r>
          </a:p>
          <a:p>
            <a:pPr marL="0" indent="0">
              <a:buNone/>
            </a:pPr>
            <a:r>
              <a:rPr lang="en-US" dirty="0"/>
              <a:t>This includes actions such as drag and drop or clicking multiple elements while </a:t>
            </a:r>
            <a:r>
              <a:rPr lang="en-US" dirty="0" smtClean="0"/>
              <a:t>holding down </a:t>
            </a:r>
            <a:r>
              <a:rPr lang="en-US" dirty="0"/>
              <a:t>the Control </a:t>
            </a:r>
            <a:r>
              <a:rPr lang="en-US" dirty="0" smtClean="0"/>
              <a:t>key.</a:t>
            </a:r>
            <a:endParaRPr lang="en-US" dirty="0"/>
          </a:p>
          <a:p>
            <a:pPr marL="0" indent="0">
              <a:buNone/>
            </a:pPr>
            <a:endParaRPr lang="en-US" dirty="0"/>
          </a:p>
          <a:p>
            <a:pPr marL="0" indent="0">
              <a:buNone/>
            </a:pPr>
            <a:r>
              <a:rPr lang="en-US" dirty="0"/>
              <a:t>In the below image it shows how to create action class. Also it list down the various methods available for action classes.</a:t>
            </a:r>
          </a:p>
        </p:txBody>
      </p:sp>
      <p:sp>
        <p:nvSpPr>
          <p:cNvPr id="4" name="Title 3"/>
          <p:cNvSpPr>
            <a:spLocks noGrp="1"/>
          </p:cNvSpPr>
          <p:nvPr>
            <p:ph type="title"/>
          </p:nvPr>
        </p:nvSpPr>
        <p:spPr/>
        <p:txBody>
          <a:bodyPr>
            <a:normAutofit fontScale="90000"/>
          </a:bodyPr>
          <a:lstStyle/>
          <a:p>
            <a:r>
              <a:rPr lang="en-US" dirty="0" smtClean="0"/>
              <a:t>ACTION CLASSES</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11" y="3302000"/>
            <a:ext cx="54864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065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b="1" dirty="0" smtClean="0"/>
              <a:t>Drag </a:t>
            </a:r>
            <a:r>
              <a:rPr lang="en-US" sz="2000" b="1" dirty="0"/>
              <a:t>and </a:t>
            </a:r>
            <a:r>
              <a:rPr lang="en-US" sz="2000" b="1" dirty="0" smtClean="0"/>
              <a:t>Drop</a:t>
            </a:r>
            <a:endParaRPr lang="en-US" sz="2000" b="1" dirty="0"/>
          </a:p>
          <a:p>
            <a:pPr marL="0" indent="0">
              <a:buNone/>
            </a:pPr>
            <a:r>
              <a:rPr lang="en-US" sz="2000" dirty="0" smtClean="0"/>
              <a:t>	</a:t>
            </a:r>
            <a:r>
              <a:rPr lang="en-US" dirty="0" smtClean="0"/>
              <a:t>Through </a:t>
            </a:r>
            <a:r>
              <a:rPr lang="en-US" dirty="0"/>
              <a:t>this an element can be dragged and dropped on some other element.</a:t>
            </a:r>
            <a:r>
              <a:rPr lang="en-US" sz="2000" dirty="0"/>
              <a:t>   </a:t>
            </a:r>
          </a:p>
          <a:p>
            <a:pPr marL="0" indent="0">
              <a:buNone/>
            </a:pPr>
            <a:r>
              <a:rPr lang="en-US" sz="1600" dirty="0" smtClean="0">
                <a:solidFill>
                  <a:schemeClr val="accent4"/>
                </a:solidFill>
              </a:rPr>
              <a:t>		</a:t>
            </a:r>
            <a:r>
              <a:rPr lang="en-US" sz="1600" dirty="0" err="1" smtClean="0">
                <a:solidFill>
                  <a:schemeClr val="accent4"/>
                </a:solidFill>
              </a:rPr>
              <a:t>driver.get</a:t>
            </a:r>
            <a:r>
              <a:rPr lang="en-US" sz="1600" dirty="0">
                <a:solidFill>
                  <a:schemeClr val="accent4"/>
                </a:solidFill>
              </a:rPr>
              <a:t>("http://jqueryui.com/demos/droppable/"); </a:t>
            </a:r>
          </a:p>
          <a:p>
            <a:pPr marL="0" indent="0">
              <a:buNone/>
            </a:pPr>
            <a:r>
              <a:rPr lang="en-US" sz="1600" dirty="0" smtClean="0">
                <a:solidFill>
                  <a:schemeClr val="accent4"/>
                </a:solidFill>
              </a:rPr>
              <a:t>		</a:t>
            </a:r>
            <a:r>
              <a:rPr lang="en-US" sz="1600" dirty="0" err="1" smtClean="0">
                <a:solidFill>
                  <a:schemeClr val="accent4"/>
                </a:solidFill>
              </a:rPr>
              <a:t>WebElement</a:t>
            </a:r>
            <a:r>
              <a:rPr lang="en-US" sz="1600" dirty="0" smtClean="0">
                <a:solidFill>
                  <a:schemeClr val="accent4"/>
                </a:solidFill>
              </a:rPr>
              <a:t> </a:t>
            </a:r>
            <a:r>
              <a:rPr lang="en-US" sz="1600" dirty="0" err="1">
                <a:solidFill>
                  <a:schemeClr val="accent4"/>
                </a:solidFill>
              </a:rPr>
              <a:t>draggable</a:t>
            </a:r>
            <a:r>
              <a:rPr lang="en-US" sz="1600" dirty="0">
                <a:solidFill>
                  <a:schemeClr val="accent4"/>
                </a:solidFill>
              </a:rPr>
              <a:t> = </a:t>
            </a:r>
            <a:r>
              <a:rPr lang="en-US" sz="1600" dirty="0" err="1">
                <a:solidFill>
                  <a:schemeClr val="accent4"/>
                </a:solidFill>
              </a:rPr>
              <a:t>driver.findElement</a:t>
            </a:r>
            <a:r>
              <a:rPr lang="en-US" sz="1600" dirty="0">
                <a:solidFill>
                  <a:schemeClr val="accent4"/>
                </a:solidFill>
              </a:rPr>
              <a:t>(By.id("</a:t>
            </a:r>
            <a:r>
              <a:rPr lang="en-US" sz="1600" dirty="0" err="1">
                <a:solidFill>
                  <a:schemeClr val="accent4"/>
                </a:solidFill>
              </a:rPr>
              <a:t>draggable</a:t>
            </a:r>
            <a:r>
              <a:rPr lang="en-US" sz="1600" dirty="0">
                <a:solidFill>
                  <a:schemeClr val="accent4"/>
                </a:solidFill>
              </a:rPr>
              <a:t>"));</a:t>
            </a:r>
          </a:p>
          <a:p>
            <a:pPr marL="0" indent="0">
              <a:buNone/>
            </a:pPr>
            <a:r>
              <a:rPr lang="en-US" sz="1600" dirty="0" smtClean="0">
                <a:solidFill>
                  <a:schemeClr val="accent4"/>
                </a:solidFill>
              </a:rPr>
              <a:t>		</a:t>
            </a:r>
            <a:r>
              <a:rPr lang="en-US" sz="1600" dirty="0" err="1" smtClean="0">
                <a:solidFill>
                  <a:schemeClr val="accent4"/>
                </a:solidFill>
              </a:rPr>
              <a:t>WebElement</a:t>
            </a:r>
            <a:r>
              <a:rPr lang="en-US" sz="1600" dirty="0" smtClean="0">
                <a:solidFill>
                  <a:schemeClr val="accent4"/>
                </a:solidFill>
              </a:rPr>
              <a:t> </a:t>
            </a:r>
            <a:r>
              <a:rPr lang="en-US" sz="1600" dirty="0">
                <a:solidFill>
                  <a:schemeClr val="accent4"/>
                </a:solidFill>
              </a:rPr>
              <a:t>droppable = </a:t>
            </a:r>
            <a:r>
              <a:rPr lang="en-US" sz="1600" dirty="0" err="1">
                <a:solidFill>
                  <a:schemeClr val="accent4"/>
                </a:solidFill>
              </a:rPr>
              <a:t>driver.findElement</a:t>
            </a:r>
            <a:r>
              <a:rPr lang="en-US" sz="1600" dirty="0">
                <a:solidFill>
                  <a:schemeClr val="accent4"/>
                </a:solidFill>
              </a:rPr>
              <a:t>(By.id("droppable")); </a:t>
            </a:r>
          </a:p>
          <a:p>
            <a:pPr marL="0" indent="0">
              <a:buNone/>
            </a:pPr>
            <a:r>
              <a:rPr lang="en-US" sz="1600" b="1" dirty="0" smtClean="0">
                <a:solidFill>
                  <a:schemeClr val="accent4"/>
                </a:solidFill>
              </a:rPr>
              <a:t>		new </a:t>
            </a:r>
            <a:r>
              <a:rPr lang="en-US" sz="1600" b="1" dirty="0">
                <a:solidFill>
                  <a:schemeClr val="accent4"/>
                </a:solidFill>
              </a:rPr>
              <a:t>Actions(driver).</a:t>
            </a:r>
            <a:r>
              <a:rPr lang="en-US" sz="1600" b="1" dirty="0" err="1">
                <a:solidFill>
                  <a:schemeClr val="accent4"/>
                </a:solidFill>
              </a:rPr>
              <a:t>dragAndDrop</a:t>
            </a:r>
            <a:r>
              <a:rPr lang="en-US" sz="1600" b="1" dirty="0">
                <a:solidFill>
                  <a:schemeClr val="accent4"/>
                </a:solidFill>
              </a:rPr>
              <a:t>(</a:t>
            </a:r>
            <a:r>
              <a:rPr lang="en-US" sz="1600" b="1" dirty="0" err="1">
                <a:solidFill>
                  <a:schemeClr val="accent4"/>
                </a:solidFill>
              </a:rPr>
              <a:t>draggable</a:t>
            </a:r>
            <a:r>
              <a:rPr lang="en-US" sz="1600" b="1" dirty="0">
                <a:solidFill>
                  <a:schemeClr val="accent4"/>
                </a:solidFill>
              </a:rPr>
              <a:t>, droppable).build().perform(); </a:t>
            </a:r>
          </a:p>
          <a:p>
            <a:pPr marL="0" indent="0">
              <a:buNone/>
            </a:pPr>
            <a:endParaRPr lang="en-US" b="1" dirty="0">
              <a:solidFill>
                <a:schemeClr val="accent3">
                  <a:lumMod val="60000"/>
                  <a:lumOff val="40000"/>
                </a:schemeClr>
              </a:solidFill>
            </a:endParaRPr>
          </a:p>
          <a:p>
            <a:r>
              <a:rPr lang="en-US" sz="2000" b="1" dirty="0" smtClean="0"/>
              <a:t>Click </a:t>
            </a:r>
            <a:r>
              <a:rPr lang="en-US" sz="2000" b="1" dirty="0"/>
              <a:t>and Hold</a:t>
            </a:r>
          </a:p>
          <a:p>
            <a:pPr marL="0" indent="0">
              <a:buNone/>
            </a:pPr>
            <a:r>
              <a:rPr lang="en-US" sz="2000" dirty="0" smtClean="0"/>
              <a:t>	</a:t>
            </a:r>
            <a:r>
              <a:rPr lang="en-US" dirty="0" smtClean="0"/>
              <a:t>It </a:t>
            </a:r>
            <a:r>
              <a:rPr lang="en-US" dirty="0"/>
              <a:t>allows the user to select multiple items by working as </a:t>
            </a:r>
            <a:r>
              <a:rPr lang="en-US" dirty="0" err="1" smtClean="0"/>
              <a:t>Cntrl+Click</a:t>
            </a:r>
            <a:endParaRPr lang="en-US" dirty="0"/>
          </a:p>
          <a:p>
            <a:pPr marL="0" indent="0">
              <a:buNone/>
            </a:pPr>
            <a:r>
              <a:rPr lang="en-US" sz="1400" b="1" dirty="0" smtClean="0">
                <a:solidFill>
                  <a:schemeClr val="accent4"/>
                </a:solidFill>
              </a:rPr>
              <a:t>		</a:t>
            </a:r>
            <a:r>
              <a:rPr lang="en-US" sz="1400" b="1" dirty="0" err="1" smtClean="0">
                <a:solidFill>
                  <a:schemeClr val="accent4"/>
                </a:solidFill>
              </a:rPr>
              <a:t>driver.get</a:t>
            </a:r>
            <a:r>
              <a:rPr lang="en-US" sz="1400" b="1" dirty="0">
                <a:solidFill>
                  <a:schemeClr val="accent4"/>
                </a:solidFill>
              </a:rPr>
              <a:t>("http://jqueryui.com/demos/selectable/"); </a:t>
            </a:r>
          </a:p>
          <a:p>
            <a:pPr marL="0" indent="0">
              <a:buNone/>
            </a:pPr>
            <a:r>
              <a:rPr lang="en-US" sz="1400" b="1" dirty="0" smtClean="0">
                <a:solidFill>
                  <a:schemeClr val="accent4"/>
                </a:solidFill>
              </a:rPr>
              <a:t>		List&lt;</a:t>
            </a:r>
            <a:r>
              <a:rPr lang="en-US" sz="1400" b="1" dirty="0" err="1" smtClean="0">
                <a:solidFill>
                  <a:schemeClr val="accent4"/>
                </a:solidFill>
              </a:rPr>
              <a:t>WebElement</a:t>
            </a:r>
            <a:r>
              <a:rPr lang="en-US" sz="1400" b="1" dirty="0">
                <a:solidFill>
                  <a:schemeClr val="accent4"/>
                </a:solidFill>
              </a:rPr>
              <a:t>&gt; </a:t>
            </a:r>
            <a:r>
              <a:rPr lang="en-US" sz="1400" b="1" dirty="0" err="1">
                <a:solidFill>
                  <a:schemeClr val="accent4"/>
                </a:solidFill>
              </a:rPr>
              <a:t>listItems</a:t>
            </a:r>
            <a:r>
              <a:rPr lang="en-US" sz="1400" b="1" dirty="0">
                <a:solidFill>
                  <a:schemeClr val="accent4"/>
                </a:solidFill>
              </a:rPr>
              <a:t> = </a:t>
            </a:r>
            <a:r>
              <a:rPr lang="en-US" sz="1400" b="1" dirty="0" err="1">
                <a:solidFill>
                  <a:schemeClr val="accent4"/>
                </a:solidFill>
              </a:rPr>
              <a:t>driver.findElements</a:t>
            </a:r>
            <a:r>
              <a:rPr lang="en-US" sz="1400" b="1" dirty="0">
                <a:solidFill>
                  <a:schemeClr val="accent4"/>
                </a:solidFill>
              </a:rPr>
              <a:t>(By .</a:t>
            </a:r>
            <a:r>
              <a:rPr lang="en-US" sz="1400" b="1" dirty="0" err="1">
                <a:solidFill>
                  <a:schemeClr val="accent4"/>
                </a:solidFill>
              </a:rPr>
              <a:t>cssSelector</a:t>
            </a:r>
            <a:r>
              <a:rPr lang="en-US" sz="1400" b="1" dirty="0">
                <a:solidFill>
                  <a:schemeClr val="accent4"/>
                </a:solidFill>
              </a:rPr>
              <a:t>("</a:t>
            </a:r>
            <a:r>
              <a:rPr lang="en-US" sz="1400" b="1" dirty="0" err="1">
                <a:solidFill>
                  <a:schemeClr val="accent4"/>
                </a:solidFill>
              </a:rPr>
              <a:t>ol#selectable</a:t>
            </a:r>
            <a:r>
              <a:rPr lang="en-US" sz="1400" b="1" dirty="0">
                <a:solidFill>
                  <a:schemeClr val="accent4"/>
                </a:solidFill>
              </a:rPr>
              <a:t> *")); </a:t>
            </a:r>
          </a:p>
          <a:p>
            <a:pPr marL="0" indent="0">
              <a:buNone/>
            </a:pPr>
            <a:r>
              <a:rPr lang="en-US" sz="1400" b="1" dirty="0" smtClean="0">
                <a:solidFill>
                  <a:schemeClr val="accent4"/>
                </a:solidFill>
              </a:rPr>
              <a:t>		Actions </a:t>
            </a:r>
            <a:r>
              <a:rPr lang="en-US" sz="1400" b="1" dirty="0">
                <a:solidFill>
                  <a:schemeClr val="accent4"/>
                </a:solidFill>
              </a:rPr>
              <a:t>builder = new Actions(driver); </a:t>
            </a:r>
          </a:p>
          <a:p>
            <a:pPr marL="0" indent="0">
              <a:buNone/>
            </a:pPr>
            <a:r>
              <a:rPr lang="en-US" sz="1400" b="1" dirty="0" smtClean="0">
                <a:solidFill>
                  <a:schemeClr val="accent4"/>
                </a:solidFill>
              </a:rPr>
              <a:t>		</a:t>
            </a:r>
            <a:r>
              <a:rPr lang="en-US" sz="1400" b="1" dirty="0" err="1" smtClean="0">
                <a:solidFill>
                  <a:schemeClr val="accent4"/>
                </a:solidFill>
              </a:rPr>
              <a:t>builder.clickAndHold</a:t>
            </a:r>
            <a:r>
              <a:rPr lang="en-US" sz="1400" b="1" dirty="0" smtClean="0">
                <a:solidFill>
                  <a:schemeClr val="accent4"/>
                </a:solidFill>
              </a:rPr>
              <a:t>(</a:t>
            </a:r>
            <a:r>
              <a:rPr lang="en-US" sz="1400" b="1" dirty="0" err="1" smtClean="0">
                <a:solidFill>
                  <a:schemeClr val="accent4"/>
                </a:solidFill>
              </a:rPr>
              <a:t>listItems.get</a:t>
            </a:r>
            <a:r>
              <a:rPr lang="en-US" sz="1400" b="1" dirty="0" smtClean="0">
                <a:solidFill>
                  <a:schemeClr val="accent4"/>
                </a:solidFill>
              </a:rPr>
              <a:t>(1</a:t>
            </a:r>
            <a:r>
              <a:rPr lang="en-US" sz="1400" b="1" dirty="0">
                <a:solidFill>
                  <a:schemeClr val="accent4"/>
                </a:solidFill>
              </a:rPr>
              <a:t>)).</a:t>
            </a:r>
            <a:r>
              <a:rPr lang="en-US" sz="1400" b="1" dirty="0" err="1">
                <a:solidFill>
                  <a:schemeClr val="accent4"/>
                </a:solidFill>
              </a:rPr>
              <a:t>clickAndHold</a:t>
            </a:r>
            <a:r>
              <a:rPr lang="en-US" sz="1400" b="1" dirty="0">
                <a:solidFill>
                  <a:schemeClr val="accent4"/>
                </a:solidFill>
              </a:rPr>
              <a:t>(</a:t>
            </a:r>
            <a:r>
              <a:rPr lang="en-US" sz="1400" b="1" dirty="0" err="1">
                <a:solidFill>
                  <a:schemeClr val="accent4"/>
                </a:solidFill>
              </a:rPr>
              <a:t>listItems.get</a:t>
            </a:r>
            <a:r>
              <a:rPr lang="en-US" sz="1400" b="1" dirty="0">
                <a:solidFill>
                  <a:schemeClr val="accent4"/>
                </a:solidFill>
              </a:rPr>
              <a:t>(2)) .click();</a:t>
            </a:r>
          </a:p>
          <a:p>
            <a:pPr marL="0" indent="0">
              <a:buNone/>
            </a:pPr>
            <a:r>
              <a:rPr lang="en-US" sz="1400" b="1" dirty="0" smtClean="0">
                <a:solidFill>
                  <a:schemeClr val="accent4"/>
                </a:solidFill>
              </a:rPr>
              <a:t>		</a:t>
            </a:r>
            <a:r>
              <a:rPr lang="en-US" sz="1400" b="1" dirty="0" err="1" smtClean="0">
                <a:solidFill>
                  <a:schemeClr val="accent4"/>
                </a:solidFill>
              </a:rPr>
              <a:t>builder.build</a:t>
            </a:r>
            <a:r>
              <a:rPr lang="en-US" sz="1400" b="1" dirty="0">
                <a:solidFill>
                  <a:schemeClr val="accent4"/>
                </a:solidFill>
              </a:rPr>
              <a:t>().perform</a:t>
            </a:r>
            <a:r>
              <a:rPr lang="en-US" sz="1400" b="1" dirty="0" smtClean="0">
                <a:solidFill>
                  <a:schemeClr val="accent4"/>
                </a:solidFill>
              </a:rPr>
              <a:t>();</a:t>
            </a:r>
            <a:endParaRPr lang="en-US" sz="1400" b="1"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ACTION CLASSES</a:t>
            </a:r>
            <a:endParaRPr lang="en-US" dirty="0"/>
          </a:p>
        </p:txBody>
      </p:sp>
    </p:spTree>
    <p:extLst>
      <p:ext uri="{BB962C8B-B14F-4D97-AF65-F5344CB8AC3E}">
        <p14:creationId xmlns:p14="http://schemas.microsoft.com/office/powerpoint/2010/main" val="1044791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smtClean="0"/>
              <a:t>Prepare </a:t>
            </a:r>
            <a:r>
              <a:rPr lang="en-US" dirty="0"/>
              <a:t>a list of few  automation tools available in market for the following </a:t>
            </a:r>
            <a:r>
              <a:rPr lang="en-US" dirty="0" smtClean="0"/>
              <a:t>areas:</a:t>
            </a:r>
          </a:p>
          <a:p>
            <a:endParaRPr lang="en-US" dirty="0"/>
          </a:p>
          <a:p>
            <a:r>
              <a:rPr lang="en-US" dirty="0" smtClean="0"/>
              <a:t>Functional </a:t>
            </a:r>
            <a:r>
              <a:rPr lang="en-US" dirty="0"/>
              <a:t>Automation </a:t>
            </a:r>
            <a:r>
              <a:rPr lang="en-US" dirty="0" smtClean="0"/>
              <a:t>Testing</a:t>
            </a:r>
          </a:p>
          <a:p>
            <a:r>
              <a:rPr lang="en-US" dirty="0" smtClean="0"/>
              <a:t>Performance Testing</a:t>
            </a:r>
          </a:p>
          <a:p>
            <a:r>
              <a:rPr lang="en-US" dirty="0" smtClean="0"/>
              <a:t>Web </a:t>
            </a:r>
            <a:r>
              <a:rPr lang="en-US" dirty="0"/>
              <a:t>Services </a:t>
            </a:r>
            <a:r>
              <a:rPr lang="en-US" dirty="0" smtClean="0"/>
              <a:t>Testing</a:t>
            </a:r>
          </a:p>
          <a:p>
            <a:r>
              <a:rPr lang="en-US" dirty="0" smtClean="0"/>
              <a:t>Mobile </a:t>
            </a:r>
            <a:r>
              <a:rPr lang="en-US" dirty="0"/>
              <a:t>Application </a:t>
            </a:r>
            <a:r>
              <a:rPr lang="en-US" dirty="0" smtClean="0"/>
              <a:t>Testing</a:t>
            </a:r>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36339900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r>
              <a:rPr lang="en-US" b="1" dirty="0"/>
              <a:t>Context Click</a:t>
            </a:r>
          </a:p>
          <a:p>
            <a:pPr marL="0" indent="0">
              <a:buNone/>
            </a:pPr>
            <a:r>
              <a:rPr lang="en-US" dirty="0" smtClean="0"/>
              <a:t>	Through </a:t>
            </a:r>
            <a:r>
              <a:rPr lang="en-US" dirty="0"/>
              <a:t>context click, user can right click on any element </a:t>
            </a:r>
          </a:p>
          <a:p>
            <a:pPr marL="0" indent="0">
              <a:buNone/>
            </a:pPr>
            <a:r>
              <a:rPr lang="en-US" dirty="0" smtClean="0">
                <a:solidFill>
                  <a:schemeClr val="accent3">
                    <a:lumMod val="60000"/>
                    <a:lumOff val="40000"/>
                  </a:schemeClr>
                </a:solidFill>
              </a:rPr>
              <a:t>		</a:t>
            </a:r>
            <a:r>
              <a:rPr lang="en-US" sz="1400" b="1" dirty="0" err="1" smtClean="0">
                <a:solidFill>
                  <a:schemeClr val="accent4"/>
                </a:solidFill>
              </a:rPr>
              <a:t>WebElement</a:t>
            </a:r>
            <a:r>
              <a:rPr lang="en-US" sz="1400" b="1" dirty="0" smtClean="0">
                <a:solidFill>
                  <a:schemeClr val="accent4"/>
                </a:solidFill>
              </a:rPr>
              <a:t> </a:t>
            </a:r>
            <a:r>
              <a:rPr lang="en-US" sz="1400" b="1" dirty="0" err="1">
                <a:solidFill>
                  <a:schemeClr val="accent4"/>
                </a:solidFill>
              </a:rPr>
              <a:t>webElement</a:t>
            </a:r>
            <a:r>
              <a:rPr lang="en-US" sz="1400" b="1" dirty="0">
                <a:solidFill>
                  <a:schemeClr val="accent4"/>
                </a:solidFill>
              </a:rPr>
              <a:t> = </a:t>
            </a:r>
            <a:r>
              <a:rPr lang="en-US" sz="1400" b="1" dirty="0" err="1">
                <a:solidFill>
                  <a:schemeClr val="accent4"/>
                </a:solidFill>
              </a:rPr>
              <a:t>driver.findElement</a:t>
            </a:r>
            <a:r>
              <a:rPr lang="en-US" sz="1400" b="1" dirty="0">
                <a:solidFill>
                  <a:schemeClr val="accent4"/>
                </a:solidFill>
              </a:rPr>
              <a:t>(By.id(location));        </a:t>
            </a:r>
          </a:p>
          <a:p>
            <a:pPr marL="0" indent="0">
              <a:buNone/>
            </a:pPr>
            <a:r>
              <a:rPr lang="en-US" sz="1400" b="1" dirty="0" smtClean="0">
                <a:solidFill>
                  <a:schemeClr val="accent4"/>
                </a:solidFill>
              </a:rPr>
              <a:t>		</a:t>
            </a:r>
            <a:r>
              <a:rPr lang="en-US" sz="1400" b="1" dirty="0" err="1" smtClean="0">
                <a:solidFill>
                  <a:schemeClr val="accent4"/>
                </a:solidFill>
              </a:rPr>
              <a:t>actions.contextClick</a:t>
            </a:r>
            <a:r>
              <a:rPr lang="en-US" sz="1400" b="1" dirty="0" smtClean="0">
                <a:solidFill>
                  <a:schemeClr val="accent4"/>
                </a:solidFill>
              </a:rPr>
              <a:t>(</a:t>
            </a:r>
            <a:r>
              <a:rPr lang="en-US" sz="1400" b="1" dirty="0" err="1" smtClean="0">
                <a:solidFill>
                  <a:schemeClr val="accent4"/>
                </a:solidFill>
              </a:rPr>
              <a:t>webElement</a:t>
            </a:r>
            <a:r>
              <a:rPr lang="en-US" sz="1400" b="1" dirty="0">
                <a:solidFill>
                  <a:schemeClr val="accent4"/>
                </a:solidFill>
              </a:rPr>
              <a:t>);</a:t>
            </a:r>
          </a:p>
          <a:p>
            <a:pPr marL="0" indent="0">
              <a:buNone/>
            </a:pPr>
            <a:endParaRPr lang="en-US" b="1" dirty="0">
              <a:solidFill>
                <a:schemeClr val="accent3">
                  <a:lumMod val="60000"/>
                  <a:lumOff val="40000"/>
                </a:schemeClr>
              </a:solidFill>
            </a:endParaRPr>
          </a:p>
          <a:p>
            <a:r>
              <a:rPr lang="en-US" b="1" dirty="0" smtClean="0"/>
              <a:t>Mouse </a:t>
            </a:r>
            <a:r>
              <a:rPr lang="en-US" b="1" dirty="0"/>
              <a:t>Hover</a:t>
            </a:r>
          </a:p>
          <a:p>
            <a:pPr marL="0" indent="0">
              <a:buNone/>
            </a:pPr>
            <a:r>
              <a:rPr lang="en-US" dirty="0" smtClean="0"/>
              <a:t>	There </a:t>
            </a:r>
            <a:r>
              <a:rPr lang="en-US" dirty="0"/>
              <a:t>are few in built methods used for mouse hovering</a:t>
            </a:r>
          </a:p>
          <a:p>
            <a:pPr marL="0" indent="0">
              <a:buNone/>
            </a:pPr>
            <a:r>
              <a:rPr lang="en-US" sz="1400" b="1" dirty="0" smtClean="0">
                <a:solidFill>
                  <a:schemeClr val="accent4"/>
                </a:solidFill>
              </a:rPr>
              <a:t>		Actions </a:t>
            </a:r>
            <a:r>
              <a:rPr lang="en-US" sz="1400" b="1" dirty="0">
                <a:solidFill>
                  <a:schemeClr val="accent4"/>
                </a:solidFill>
              </a:rPr>
              <a:t>builder = new Actions(driver); </a:t>
            </a:r>
          </a:p>
          <a:p>
            <a:pPr marL="0" indent="0">
              <a:buNone/>
            </a:pPr>
            <a:r>
              <a:rPr lang="en-US" sz="1400" b="1" dirty="0" smtClean="0">
                <a:solidFill>
                  <a:schemeClr val="accent4"/>
                </a:solidFill>
              </a:rPr>
              <a:t>		</a:t>
            </a:r>
            <a:r>
              <a:rPr lang="en-US" sz="1400" b="1" dirty="0" err="1" smtClean="0">
                <a:solidFill>
                  <a:schemeClr val="accent4"/>
                </a:solidFill>
              </a:rPr>
              <a:t>builder.moveToElement</a:t>
            </a:r>
            <a:r>
              <a:rPr lang="en-US" sz="1400" b="1" dirty="0" smtClean="0">
                <a:solidFill>
                  <a:schemeClr val="accent4"/>
                </a:solidFill>
              </a:rPr>
              <a:t>(droppable);</a:t>
            </a:r>
            <a:endParaRPr lang="en-US" sz="1400" b="1" dirty="0">
              <a:solidFill>
                <a:schemeClr val="accent4"/>
              </a:solidFill>
            </a:endParaRPr>
          </a:p>
        </p:txBody>
      </p:sp>
      <p:sp>
        <p:nvSpPr>
          <p:cNvPr id="2" name="Title 1"/>
          <p:cNvSpPr>
            <a:spLocks noGrp="1"/>
          </p:cNvSpPr>
          <p:nvPr>
            <p:ph type="title"/>
          </p:nvPr>
        </p:nvSpPr>
        <p:spPr/>
        <p:txBody>
          <a:bodyPr>
            <a:normAutofit fontScale="90000"/>
          </a:bodyPr>
          <a:lstStyle/>
          <a:p>
            <a:r>
              <a:rPr lang="en-US" dirty="0" smtClean="0"/>
              <a:t>ACTION CLASSES</a:t>
            </a:r>
            <a:endParaRPr lang="en-US" dirty="0"/>
          </a:p>
        </p:txBody>
      </p:sp>
    </p:spTree>
    <p:extLst>
      <p:ext uri="{BB962C8B-B14F-4D97-AF65-F5344CB8AC3E}">
        <p14:creationId xmlns:p14="http://schemas.microsoft.com/office/powerpoint/2010/main" val="38938103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err="1" smtClean="0"/>
              <a:t>Javascript</a:t>
            </a:r>
            <a:r>
              <a:rPr lang="en-US" dirty="0" smtClean="0"/>
              <a:t> </a:t>
            </a:r>
            <a:r>
              <a:rPr lang="en-US" dirty="0"/>
              <a:t>can be executed within the browser with the help of JavaScript </a:t>
            </a:r>
            <a:r>
              <a:rPr lang="en-US" dirty="0" smtClean="0"/>
              <a:t>Executor.</a:t>
            </a:r>
            <a:endParaRPr lang="en-US" dirty="0"/>
          </a:p>
          <a:p>
            <a:pPr marL="0" indent="0">
              <a:buNone/>
            </a:pPr>
            <a:endParaRPr lang="en-US" dirty="0"/>
          </a:p>
          <a:p>
            <a:pPr marL="0" indent="0">
              <a:buNone/>
            </a:pPr>
            <a:r>
              <a:rPr lang="en-US" dirty="0"/>
              <a:t>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a:t>
            </a:r>
            <a:r>
              <a:rPr lang="en-US" sz="2000" dirty="0" err="1">
                <a:solidFill>
                  <a:schemeClr val="accent1">
                    <a:lumMod val="60000"/>
                    <a:lumOff val="40000"/>
                  </a:schemeClr>
                </a:solidFill>
              </a:rPr>
              <a:t>js</a:t>
            </a:r>
            <a:r>
              <a:rPr lang="en-US" sz="2000" dirty="0">
                <a:solidFill>
                  <a:schemeClr val="accent1">
                    <a:lumMod val="60000"/>
                    <a:lumOff val="40000"/>
                  </a:schemeClr>
                </a:solidFill>
              </a:rPr>
              <a:t> =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driver;</a:t>
            </a:r>
          </a:p>
          <a:p>
            <a:pPr marL="0" indent="0">
              <a:buNone/>
            </a:pPr>
            <a:r>
              <a:rPr lang="en-US" sz="2000" dirty="0">
                <a:solidFill>
                  <a:schemeClr val="accent1">
                    <a:lumMod val="60000"/>
                    <a:lumOff val="40000"/>
                  </a:schemeClr>
                </a:solidFill>
              </a:rPr>
              <a:t>     </a:t>
            </a:r>
            <a:r>
              <a:rPr lang="en-US" sz="2000" dirty="0" err="1">
                <a:solidFill>
                  <a:schemeClr val="accent1">
                    <a:lumMod val="60000"/>
                    <a:lumOff val="40000"/>
                  </a:schemeClr>
                </a:solidFill>
              </a:rPr>
              <a:t>js.executeScript</a:t>
            </a:r>
            <a:r>
              <a:rPr lang="en-US" sz="2000" dirty="0">
                <a:solidFill>
                  <a:schemeClr val="accent1">
                    <a:lumMod val="60000"/>
                    <a:lumOff val="40000"/>
                  </a:schemeClr>
                </a:solidFill>
              </a:rPr>
              <a:t>("</a:t>
            </a:r>
            <a:r>
              <a:rPr lang="en-US" sz="2000" dirty="0" err="1">
                <a:solidFill>
                  <a:schemeClr val="accent1">
                    <a:lumMod val="60000"/>
                    <a:lumOff val="40000"/>
                  </a:schemeClr>
                </a:solidFill>
              </a:rPr>
              <a:t>document.getElementById</a:t>
            </a:r>
            <a:r>
              <a:rPr lang="en-US" sz="2000" dirty="0">
                <a:solidFill>
                  <a:schemeClr val="accent1">
                    <a:lumMod val="60000"/>
                    <a:lumOff val="40000"/>
                  </a:schemeClr>
                </a:solidFill>
              </a:rPr>
              <a:t>('result').</a:t>
            </a:r>
            <a:r>
              <a:rPr lang="en-US" sz="2000" dirty="0" err="1">
                <a:solidFill>
                  <a:schemeClr val="accent1">
                    <a:lumMod val="60000"/>
                    <a:lumOff val="40000"/>
                  </a:schemeClr>
                </a:solidFill>
              </a:rPr>
              <a:t>setAttribute</a:t>
            </a:r>
            <a:r>
              <a:rPr lang="en-US" sz="2000" dirty="0">
                <a:solidFill>
                  <a:schemeClr val="accent1">
                    <a:lumMod val="60000"/>
                    <a:lumOff val="40000"/>
                  </a:schemeClr>
                </a:solidFill>
              </a:rPr>
              <a:t>('ID', '</a:t>
            </a:r>
            <a:r>
              <a:rPr lang="en-US" sz="2000" dirty="0" err="1">
                <a:solidFill>
                  <a:schemeClr val="accent1">
                    <a:lumMod val="60000"/>
                    <a:lumOff val="40000"/>
                  </a:schemeClr>
                </a:solidFill>
              </a:rPr>
              <a:t>newID</a:t>
            </a:r>
            <a:r>
              <a:rPr lang="en-US" sz="2000" dirty="0">
                <a:solidFill>
                  <a:schemeClr val="accent1">
                    <a:lumMod val="60000"/>
                    <a:lumOff val="40000"/>
                  </a:schemeClr>
                </a:solidFill>
              </a:rPr>
              <a:t>')");</a:t>
            </a:r>
          </a:p>
          <a:p>
            <a:pPr marL="0" indent="0">
              <a:buNone/>
            </a:pPr>
            <a:endParaRPr lang="en-US" dirty="0" smtClean="0">
              <a:solidFill>
                <a:schemeClr val="accent1">
                  <a:lumMod val="60000"/>
                  <a:lumOff val="40000"/>
                </a:schemeClr>
              </a:solidFill>
            </a:endParaRPr>
          </a:p>
          <a:p>
            <a:pPr marL="0" indent="0">
              <a:buNone/>
            </a:pPr>
            <a:endParaRPr lang="en-US" dirty="0">
              <a:solidFill>
                <a:schemeClr val="accent1">
                  <a:lumMod val="60000"/>
                  <a:lumOff val="40000"/>
                </a:schemeClr>
              </a:solidFill>
            </a:endParaRPr>
          </a:p>
          <a:p>
            <a:r>
              <a:rPr lang="en-US" dirty="0" smtClean="0">
                <a:solidFill>
                  <a:schemeClr val="accent4"/>
                </a:solidFill>
              </a:rPr>
              <a:t>Can </a:t>
            </a:r>
            <a:r>
              <a:rPr lang="en-US" dirty="0">
                <a:solidFill>
                  <a:schemeClr val="accent4"/>
                </a:solidFill>
              </a:rPr>
              <a:t>be used to set any attribute of an element</a:t>
            </a:r>
          </a:p>
          <a:p>
            <a:r>
              <a:rPr lang="en-US" dirty="0" smtClean="0">
                <a:solidFill>
                  <a:schemeClr val="accent4"/>
                </a:solidFill>
              </a:rPr>
              <a:t>Helps </a:t>
            </a:r>
            <a:r>
              <a:rPr lang="en-US" dirty="0">
                <a:solidFill>
                  <a:schemeClr val="accent4"/>
                </a:solidFill>
              </a:rPr>
              <a:t>in working with HTML5 elements like video</a:t>
            </a:r>
          </a:p>
          <a:p>
            <a:r>
              <a:rPr lang="en-US" dirty="0" smtClean="0">
                <a:solidFill>
                  <a:schemeClr val="accent4"/>
                </a:solidFill>
              </a:rPr>
              <a:t>Can </a:t>
            </a:r>
            <a:r>
              <a:rPr lang="en-US" dirty="0">
                <a:solidFill>
                  <a:schemeClr val="accent4"/>
                </a:solidFill>
              </a:rPr>
              <a:t>be used to capture the AJAX </a:t>
            </a:r>
            <a:r>
              <a:rPr lang="en-US" dirty="0" smtClean="0">
                <a:solidFill>
                  <a:schemeClr val="accent4"/>
                </a:solidFill>
              </a:rPr>
              <a:t>requests</a:t>
            </a:r>
            <a:endParaRPr lang="en-US"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JAVASCRIPT EXECUTOR</a:t>
            </a:r>
            <a:endParaRPr lang="en-US" dirty="0"/>
          </a:p>
        </p:txBody>
      </p:sp>
    </p:spTree>
    <p:extLst>
      <p:ext uri="{BB962C8B-B14F-4D97-AF65-F5344CB8AC3E}">
        <p14:creationId xmlns:p14="http://schemas.microsoft.com/office/powerpoint/2010/main" val="1742064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dirty="0"/>
              <a:t>With the help of profiling, the settings of browsers can be changed during the </a:t>
            </a:r>
            <a:r>
              <a:rPr lang="en-US" dirty="0" smtClean="0"/>
              <a:t>execution session</a:t>
            </a:r>
            <a:r>
              <a:rPr lang="en-US" dirty="0"/>
              <a:t>. As </a:t>
            </a:r>
            <a:r>
              <a:rPr lang="en-US" dirty="0" smtClean="0"/>
              <a:t>web driver </a:t>
            </a:r>
            <a:r>
              <a:rPr lang="en-US" dirty="0"/>
              <a:t>can access the native API of the browser, so it allows the user </a:t>
            </a:r>
            <a:r>
              <a:rPr lang="en-US" dirty="0" smtClean="0"/>
              <a:t>to change </a:t>
            </a:r>
            <a:r>
              <a:rPr lang="en-US" dirty="0"/>
              <a:t>the default setting as per the requirement</a:t>
            </a:r>
            <a:r>
              <a:rPr lang="en-US" dirty="0" smtClean="0"/>
              <a:t>.</a:t>
            </a:r>
            <a:endParaRPr lang="en-US" dirty="0"/>
          </a:p>
          <a:p>
            <a:pPr marL="0" indent="0">
              <a:buNone/>
            </a:pPr>
            <a:endParaRPr lang="en-US" dirty="0" smtClean="0"/>
          </a:p>
          <a:p>
            <a:pPr marL="0" indent="0">
              <a:buNone/>
            </a:pPr>
            <a:r>
              <a:rPr lang="en-US" dirty="0" smtClean="0"/>
              <a:t>Few </a:t>
            </a:r>
            <a:r>
              <a:rPr lang="en-US" dirty="0"/>
              <a:t>of the setting which can be changed by creating a profile are listed below</a:t>
            </a:r>
          </a:p>
          <a:p>
            <a:pPr marL="0" indent="0">
              <a:buNone/>
            </a:pPr>
            <a:endParaRPr lang="en-US" dirty="0"/>
          </a:p>
          <a:p>
            <a:r>
              <a:rPr lang="en-US" dirty="0" smtClean="0"/>
              <a:t>Change </a:t>
            </a:r>
            <a:r>
              <a:rPr lang="en-US" dirty="0"/>
              <a:t>the default download folder</a:t>
            </a:r>
          </a:p>
          <a:p>
            <a:r>
              <a:rPr lang="en-US" dirty="0" smtClean="0"/>
              <a:t>Load </a:t>
            </a:r>
            <a:r>
              <a:rPr lang="en-US" dirty="0"/>
              <a:t>the Add – Ins with the browser</a:t>
            </a:r>
          </a:p>
          <a:p>
            <a:r>
              <a:rPr lang="en-US" dirty="0" smtClean="0"/>
              <a:t>The </a:t>
            </a:r>
            <a:r>
              <a:rPr lang="en-US" dirty="0"/>
              <a:t>user agent can be changed </a:t>
            </a:r>
          </a:p>
          <a:p>
            <a:r>
              <a:rPr lang="en-US" dirty="0" smtClean="0"/>
              <a:t>Handling </a:t>
            </a:r>
            <a:r>
              <a:rPr lang="en-US" dirty="0"/>
              <a:t>the SSL Certificates</a:t>
            </a:r>
          </a:p>
          <a:p>
            <a:r>
              <a:rPr lang="en-US" dirty="0" smtClean="0"/>
              <a:t>Enabling </a:t>
            </a:r>
            <a:r>
              <a:rPr lang="en-US" dirty="0"/>
              <a:t>the native </a:t>
            </a:r>
            <a:r>
              <a:rPr lang="en-US" dirty="0" smtClean="0"/>
              <a:t>events</a:t>
            </a:r>
            <a:endParaRPr lang="en-US" dirty="0"/>
          </a:p>
        </p:txBody>
      </p:sp>
      <p:sp>
        <p:nvSpPr>
          <p:cNvPr id="4" name="Title 3"/>
          <p:cNvSpPr>
            <a:spLocks noGrp="1"/>
          </p:cNvSpPr>
          <p:nvPr>
            <p:ph type="title"/>
          </p:nvPr>
        </p:nvSpPr>
        <p:spPr/>
        <p:txBody>
          <a:bodyPr>
            <a:normAutofit fontScale="90000"/>
          </a:bodyPr>
          <a:lstStyle/>
          <a:p>
            <a:r>
              <a:rPr lang="en-US" dirty="0" smtClean="0"/>
              <a:t>PROFILING IN WEB DRIVER</a:t>
            </a:r>
            <a:endParaRPr lang="en-US" dirty="0"/>
          </a:p>
        </p:txBody>
      </p:sp>
    </p:spTree>
    <p:extLst>
      <p:ext uri="{BB962C8B-B14F-4D97-AF65-F5344CB8AC3E}">
        <p14:creationId xmlns:p14="http://schemas.microsoft.com/office/powerpoint/2010/main" val="36039448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chemeClr val="accent4"/>
                </a:solidFill>
              </a:rPr>
              <a:t>User Agent</a:t>
            </a:r>
          </a:p>
          <a:p>
            <a:pPr marL="0" indent="0">
              <a:buNone/>
            </a:pPr>
            <a:r>
              <a:rPr lang="en-US" dirty="0">
                <a:solidFill>
                  <a:schemeClr val="accent4"/>
                </a:solidFill>
              </a:rPr>
              <a:t>           </a:t>
            </a:r>
          </a:p>
          <a:p>
            <a:pPr marL="0" indent="0">
              <a:buNone/>
            </a:pPr>
            <a:endParaRPr lang="en-US" dirty="0">
              <a:solidFill>
                <a:schemeClr val="accent4"/>
              </a:solidFill>
            </a:endParaRPr>
          </a:p>
          <a:p>
            <a:pPr marL="0" indent="0">
              <a:buNone/>
            </a:pPr>
            <a:endParaRPr lang="en-US" dirty="0">
              <a:solidFill>
                <a:schemeClr val="accent4"/>
              </a:solidFill>
            </a:endParaRPr>
          </a:p>
          <a:p>
            <a:pPr marL="0" indent="0">
              <a:buNone/>
            </a:pPr>
            <a:endParaRPr lang="en-US" dirty="0">
              <a:solidFill>
                <a:schemeClr val="accent4"/>
              </a:solidFill>
            </a:endParaRPr>
          </a:p>
          <a:p>
            <a:r>
              <a:rPr lang="en-US" b="1" dirty="0" smtClean="0">
                <a:solidFill>
                  <a:schemeClr val="accent4"/>
                </a:solidFill>
              </a:rPr>
              <a:t>Accepting </a:t>
            </a:r>
            <a:r>
              <a:rPr lang="en-US" b="1" dirty="0">
                <a:solidFill>
                  <a:schemeClr val="accent4"/>
                </a:solidFill>
              </a:rPr>
              <a:t>SSL Certificates</a:t>
            </a:r>
          </a:p>
          <a:p>
            <a:pPr marL="0" indent="0">
              <a:buNone/>
            </a:pPr>
            <a:r>
              <a:rPr lang="en-US" dirty="0" smtClean="0">
                <a:solidFill>
                  <a:schemeClr val="accent4"/>
                </a:solidFill>
              </a:rPr>
              <a:t>		With </a:t>
            </a:r>
            <a:r>
              <a:rPr lang="en-US" dirty="0">
                <a:solidFill>
                  <a:schemeClr val="accent4"/>
                </a:solidFill>
              </a:rPr>
              <a:t>the help of following </a:t>
            </a:r>
            <a:r>
              <a:rPr lang="en-US" dirty="0" smtClean="0">
                <a:solidFill>
                  <a:schemeClr val="accent4"/>
                </a:solidFill>
              </a:rPr>
              <a:t>profile</a:t>
            </a:r>
            <a:r>
              <a:rPr lang="en-US" dirty="0">
                <a:solidFill>
                  <a:schemeClr val="accent4"/>
                </a:solidFill>
              </a:rPr>
              <a:t>, the browser will accept the SSL </a:t>
            </a:r>
            <a:r>
              <a:rPr lang="en-US" dirty="0" smtClean="0">
                <a:solidFill>
                  <a:schemeClr val="accent4"/>
                </a:solidFill>
              </a:rPr>
              <a:t>certificates without </a:t>
            </a:r>
            <a:r>
              <a:rPr lang="en-US" dirty="0">
                <a:solidFill>
                  <a:schemeClr val="accent4"/>
                </a:solidFill>
              </a:rPr>
              <a:t>any </a:t>
            </a:r>
            <a:r>
              <a:rPr lang="en-US" dirty="0" smtClean="0">
                <a:solidFill>
                  <a:schemeClr val="accent4"/>
                </a:solidFill>
              </a:rPr>
              <a:t>prompt.</a:t>
            </a:r>
          </a:p>
          <a:p>
            <a:pPr marL="0" indent="0">
              <a:buNone/>
            </a:pPr>
            <a:endParaRPr lang="en-US" dirty="0">
              <a:solidFill>
                <a:schemeClr val="accent4"/>
              </a:solidFill>
            </a:endParaRPr>
          </a:p>
        </p:txBody>
      </p:sp>
      <p:sp>
        <p:nvSpPr>
          <p:cNvPr id="4" name="Title 3"/>
          <p:cNvSpPr>
            <a:spLocks noGrp="1"/>
          </p:cNvSpPr>
          <p:nvPr>
            <p:ph type="title"/>
          </p:nvPr>
        </p:nvSpPr>
        <p:spPr/>
        <p:txBody>
          <a:bodyPr>
            <a:normAutofit fontScale="90000"/>
          </a:bodyPr>
          <a:lstStyle/>
          <a:p>
            <a:r>
              <a:rPr lang="en-US" dirty="0" smtClean="0"/>
              <a:t>FIREFOX PROFILE</a:t>
            </a:r>
            <a:endParaRPr lang="en-US" dirty="0"/>
          </a:p>
        </p:txBody>
      </p:sp>
      <p:sp>
        <p:nvSpPr>
          <p:cNvPr id="7" name="Rectangle 6"/>
          <p:cNvSpPr/>
          <p:nvPr/>
        </p:nvSpPr>
        <p:spPr>
          <a:xfrm>
            <a:off x="1371600" y="1583267"/>
            <a:ext cx="6781800" cy="1200329"/>
          </a:xfrm>
          <a:prstGeom prst="rect">
            <a:avLst/>
          </a:prstGeom>
        </p:spPr>
        <p:txBody>
          <a:bodyPr wrap="square">
            <a:spAutoFit/>
          </a:bodyPr>
          <a:lstStyle/>
          <a:p>
            <a:r>
              <a:rPr lang="en-US" dirty="0"/>
              <a:t> </a:t>
            </a:r>
            <a:r>
              <a:rPr lang="en-US" dirty="0" err="1"/>
              <a:t>FirefoxProfile</a:t>
            </a:r>
            <a:r>
              <a:rPr lang="en-US" dirty="0"/>
              <a:t> profile = </a:t>
            </a:r>
            <a:r>
              <a:rPr lang="en-US" b="1" dirty="0"/>
              <a:t>new </a:t>
            </a:r>
            <a:r>
              <a:rPr lang="en-US" b="1" dirty="0" err="1"/>
              <a:t>FirefoxProfile</a:t>
            </a:r>
            <a:r>
              <a:rPr lang="en-US" b="1" dirty="0"/>
              <a:t>();</a:t>
            </a:r>
          </a:p>
          <a:p>
            <a:r>
              <a:rPr lang="en-US" dirty="0"/>
              <a:t>  </a:t>
            </a:r>
            <a:r>
              <a:rPr lang="en-US" dirty="0" err="1"/>
              <a:t>profile.setPreference</a:t>
            </a:r>
            <a:r>
              <a:rPr lang="en-US" dirty="0"/>
              <a:t>("</a:t>
            </a:r>
            <a:r>
              <a:rPr lang="en-US" dirty="0" err="1"/>
              <a:t>general.useragent.override</a:t>
            </a:r>
            <a:r>
              <a:rPr lang="en-US" dirty="0"/>
              <a:t>", "</a:t>
            </a:r>
            <a:r>
              <a:rPr lang="en-US" dirty="0" err="1"/>
              <a:t>iphone</a:t>
            </a:r>
            <a:r>
              <a:rPr lang="en-US" dirty="0"/>
              <a:t>");</a:t>
            </a:r>
          </a:p>
          <a:p>
            <a:r>
              <a:rPr lang="en-US" dirty="0"/>
              <a:t>  WebDriver driver = </a:t>
            </a:r>
            <a:r>
              <a:rPr lang="en-US" b="1" dirty="0"/>
              <a:t>new </a:t>
            </a:r>
            <a:r>
              <a:rPr lang="en-US" b="1" dirty="0" err="1"/>
              <a:t>FirefoxDriver</a:t>
            </a:r>
            <a:r>
              <a:rPr lang="en-US" b="1" dirty="0"/>
              <a:t>(profile);</a:t>
            </a:r>
          </a:p>
          <a:p>
            <a:r>
              <a:rPr lang="en-US" dirty="0"/>
              <a:t>  driver.get("http://www.timesofindia.com");</a:t>
            </a:r>
          </a:p>
        </p:txBody>
      </p:sp>
      <p:sp>
        <p:nvSpPr>
          <p:cNvPr id="8" name="Rectangle 7"/>
          <p:cNvSpPr/>
          <p:nvPr/>
        </p:nvSpPr>
        <p:spPr>
          <a:xfrm>
            <a:off x="1371600" y="3857977"/>
            <a:ext cx="7467600" cy="1754326"/>
          </a:xfrm>
          <a:prstGeom prst="rect">
            <a:avLst/>
          </a:prstGeom>
        </p:spPr>
        <p:txBody>
          <a:bodyPr wrap="square">
            <a:spAutoFit/>
          </a:bodyPr>
          <a:lstStyle/>
          <a:p>
            <a:r>
              <a:rPr lang="en-US" dirty="0" err="1"/>
              <a:t>ProfilesIni</a:t>
            </a:r>
            <a:r>
              <a:rPr lang="en-US" dirty="0"/>
              <a:t> </a:t>
            </a:r>
            <a:r>
              <a:rPr lang="en-US" dirty="0" err="1"/>
              <a:t>allProfiles</a:t>
            </a:r>
            <a:r>
              <a:rPr lang="en-US" dirty="0"/>
              <a:t> = </a:t>
            </a:r>
            <a:r>
              <a:rPr lang="en-US" b="1" dirty="0"/>
              <a:t>new </a:t>
            </a:r>
            <a:r>
              <a:rPr lang="en-US" b="1" dirty="0" err="1"/>
              <a:t>ProfilesIni</a:t>
            </a:r>
            <a:r>
              <a:rPr lang="en-US" b="1" dirty="0"/>
              <a:t>();</a:t>
            </a:r>
          </a:p>
          <a:p>
            <a:r>
              <a:rPr lang="en-US" dirty="0"/>
              <a:t>    </a:t>
            </a:r>
            <a:r>
              <a:rPr lang="en-US" dirty="0" err="1"/>
              <a:t>FirefoxProfile</a:t>
            </a:r>
            <a:r>
              <a:rPr lang="en-US" dirty="0"/>
              <a:t> </a:t>
            </a:r>
            <a:r>
              <a:rPr lang="en-US" dirty="0" err="1"/>
              <a:t>myProfile</a:t>
            </a:r>
            <a:r>
              <a:rPr lang="en-US" dirty="0"/>
              <a:t> = </a:t>
            </a:r>
            <a:r>
              <a:rPr lang="en-US" dirty="0" err="1"/>
              <a:t>allProfiles.getProfile</a:t>
            </a:r>
            <a:r>
              <a:rPr lang="en-US" dirty="0"/>
              <a:t>("</a:t>
            </a:r>
            <a:r>
              <a:rPr lang="en-US" dirty="0" err="1"/>
              <a:t>CertificateIssue</a:t>
            </a:r>
            <a:r>
              <a:rPr lang="en-US" dirty="0"/>
              <a:t>"); </a:t>
            </a:r>
          </a:p>
          <a:p>
            <a:r>
              <a:rPr lang="en-US" dirty="0"/>
              <a:t>    </a:t>
            </a:r>
            <a:r>
              <a:rPr lang="en-US" dirty="0" err="1"/>
              <a:t>myProfile.setAcceptUntrustedCertificates</a:t>
            </a:r>
            <a:r>
              <a:rPr lang="en-US" dirty="0"/>
              <a:t>(</a:t>
            </a:r>
            <a:r>
              <a:rPr lang="en-US" b="1" dirty="0"/>
              <a:t>true); </a:t>
            </a:r>
          </a:p>
          <a:p>
            <a:r>
              <a:rPr lang="en-US" dirty="0"/>
              <a:t>    </a:t>
            </a:r>
            <a:r>
              <a:rPr lang="en-US" dirty="0" err="1"/>
              <a:t>myProfile.setAssumeUntrustedCertificateIssuer</a:t>
            </a:r>
            <a:r>
              <a:rPr lang="en-US" dirty="0"/>
              <a:t>(</a:t>
            </a:r>
            <a:r>
              <a:rPr lang="en-US" b="1" dirty="0"/>
              <a:t>false);</a:t>
            </a:r>
          </a:p>
          <a:p>
            <a:r>
              <a:rPr lang="en-US" dirty="0"/>
              <a:t>    WebDriver Driver = </a:t>
            </a:r>
            <a:r>
              <a:rPr lang="en-US" b="1" dirty="0"/>
              <a:t>new </a:t>
            </a:r>
            <a:r>
              <a:rPr lang="en-US" b="1" dirty="0" err="1"/>
              <a:t>FirefoxDriver</a:t>
            </a:r>
            <a:r>
              <a:rPr lang="en-US" b="1" dirty="0"/>
              <a:t>(</a:t>
            </a:r>
            <a:r>
              <a:rPr lang="en-US" b="1" dirty="0" err="1"/>
              <a:t>myProfile</a:t>
            </a:r>
            <a:r>
              <a:rPr lang="en-US" b="1" dirty="0"/>
              <a:t>); </a:t>
            </a:r>
          </a:p>
          <a:p>
            <a:r>
              <a:rPr lang="en-US" dirty="0"/>
              <a:t>    Driver.get("www.test.com");</a:t>
            </a:r>
          </a:p>
        </p:txBody>
      </p:sp>
    </p:spTree>
    <p:extLst>
      <p:ext uri="{BB962C8B-B14F-4D97-AF65-F5344CB8AC3E}">
        <p14:creationId xmlns:p14="http://schemas.microsoft.com/office/powerpoint/2010/main" val="27739980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Acts like a recovery scenario </a:t>
            </a:r>
          </a:p>
          <a:p>
            <a:r>
              <a:rPr lang="en-US" dirty="0"/>
              <a:t>Hooks to the driver </a:t>
            </a:r>
          </a:p>
          <a:p>
            <a:pPr marL="0" indent="0">
              <a:buNone/>
            </a:pPr>
            <a:endParaRPr lang="en-US" dirty="0"/>
          </a:p>
          <a:p>
            <a:pPr marL="0" indent="0">
              <a:buNone/>
            </a:pPr>
            <a:r>
              <a:rPr lang="en-US" dirty="0"/>
              <a:t>Different Events : </a:t>
            </a:r>
          </a:p>
          <a:p>
            <a:pPr>
              <a:buFont typeface="Wingdings" panose="05000000000000000000" pitchFamily="2" charset="2"/>
              <a:buChar char="Ø"/>
            </a:pPr>
            <a:r>
              <a:rPr lang="en-US" dirty="0"/>
              <a:t>B</a:t>
            </a:r>
            <a:r>
              <a:rPr lang="en-US" dirty="0" smtClean="0"/>
              <a:t>efore </a:t>
            </a:r>
            <a:r>
              <a:rPr lang="en-US" dirty="0"/>
              <a:t>Click</a:t>
            </a:r>
          </a:p>
          <a:p>
            <a:pPr>
              <a:buFont typeface="Wingdings" panose="05000000000000000000" pitchFamily="2" charset="2"/>
              <a:buChar char="Ø"/>
            </a:pPr>
            <a:r>
              <a:rPr lang="en-US" dirty="0"/>
              <a:t>After Click</a:t>
            </a:r>
          </a:p>
          <a:p>
            <a:pPr>
              <a:buFont typeface="Wingdings" panose="05000000000000000000" pitchFamily="2" charset="2"/>
              <a:buChar char="Ø"/>
            </a:pPr>
            <a:r>
              <a:rPr lang="en-US" dirty="0"/>
              <a:t>Before navigate</a:t>
            </a:r>
          </a:p>
          <a:p>
            <a:pPr>
              <a:buFont typeface="Wingdings" panose="05000000000000000000" pitchFamily="2" charset="2"/>
              <a:buChar char="Ø"/>
            </a:pPr>
            <a:r>
              <a:rPr lang="en-US" dirty="0"/>
              <a:t>After Navigate</a:t>
            </a:r>
          </a:p>
          <a:p>
            <a:pPr>
              <a:buFont typeface="Wingdings" panose="05000000000000000000" pitchFamily="2" charset="2"/>
              <a:buChar char="Ø"/>
            </a:pPr>
            <a:r>
              <a:rPr lang="en-US" dirty="0"/>
              <a:t>On Exception</a:t>
            </a:r>
          </a:p>
          <a:p>
            <a:pPr marL="0" indent="0">
              <a:buNone/>
            </a:pPr>
            <a:endParaRPr lang="en-US" dirty="0" smtClean="0"/>
          </a:p>
          <a:p>
            <a:pPr marL="0" indent="0">
              <a:buNone/>
            </a:pPr>
            <a:r>
              <a:rPr lang="en-US" dirty="0" smtClean="0"/>
              <a:t>Register </a:t>
            </a:r>
            <a:r>
              <a:rPr lang="en-US" dirty="0"/>
              <a:t>the listener using following code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WEBDRIVER LISTENERS</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267" y="1142999"/>
            <a:ext cx="4752622" cy="246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10" y="5421311"/>
            <a:ext cx="4899379" cy="78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3892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the difference between implicit wait and explicit wait?</a:t>
            </a:r>
          </a:p>
          <a:p>
            <a:r>
              <a:rPr lang="en-US" dirty="0" smtClean="0"/>
              <a:t>What is the </a:t>
            </a:r>
            <a:r>
              <a:rPr lang="en-US" dirty="0" err="1" smtClean="0"/>
              <a:t>disadvatage</a:t>
            </a:r>
            <a:r>
              <a:rPr lang="en-US" dirty="0" smtClean="0"/>
              <a:t> of using </a:t>
            </a:r>
            <a:r>
              <a:rPr lang="en-US" dirty="0" err="1" smtClean="0"/>
              <a:t>thread.sleep</a:t>
            </a:r>
            <a:r>
              <a:rPr lang="en-US" dirty="0" smtClean="0"/>
              <a:t>()?</a:t>
            </a:r>
            <a:endParaRPr lang="en-US" dirty="0"/>
          </a:p>
          <a:p>
            <a:r>
              <a:rPr lang="en-US" dirty="0" smtClean="0"/>
              <a:t>Which method of Action class can used to drag and drop an element?</a:t>
            </a:r>
            <a:endParaRPr lang="en-US" dirty="0"/>
          </a:p>
        </p:txBody>
      </p:sp>
      <p:sp>
        <p:nvSpPr>
          <p:cNvPr id="3" name="Title 2"/>
          <p:cNvSpPr>
            <a:spLocks noGrp="1"/>
          </p:cNvSpPr>
          <p:nvPr>
            <p:ph type="title"/>
          </p:nvPr>
        </p:nvSpPr>
        <p:spPr/>
        <p:txBody>
          <a:bodyPr>
            <a:normAutofit fontScale="90000"/>
          </a:bodyPr>
          <a:lstStyle/>
          <a:p>
            <a:r>
              <a:rPr lang="en-US" dirty="0" smtClean="0"/>
              <a:t>Quiz</a:t>
            </a:r>
            <a:endParaRPr lang="en-US" dirty="0"/>
          </a:p>
        </p:txBody>
      </p:sp>
    </p:spTree>
    <p:extLst>
      <p:ext uri="{BB962C8B-B14F-4D97-AF65-F5344CB8AC3E}">
        <p14:creationId xmlns:p14="http://schemas.microsoft.com/office/powerpoint/2010/main" val="40840486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Write a script to find total no. of images on a </a:t>
            </a:r>
            <a:r>
              <a:rPr lang="en-US" dirty="0" err="1" smtClean="0"/>
              <a:t>flipkart</a:t>
            </a:r>
            <a:r>
              <a:rPr lang="en-US" dirty="0" smtClean="0"/>
              <a:t> home page.</a:t>
            </a:r>
          </a:p>
          <a:p>
            <a:r>
              <a:rPr lang="en-US" dirty="0" smtClean="0"/>
              <a:t>Write a script to select a value from a custom dropdown on google advance search page</a:t>
            </a:r>
          </a:p>
          <a:p>
            <a:r>
              <a:rPr lang="en-US" dirty="0" smtClean="0"/>
              <a:t>Write a script to select male check box on </a:t>
            </a:r>
            <a:r>
              <a:rPr lang="en-US" dirty="0" err="1" smtClean="0"/>
              <a:t>facebook</a:t>
            </a:r>
            <a:r>
              <a:rPr lang="en-US" dirty="0" smtClean="0"/>
              <a:t> signup page</a:t>
            </a:r>
          </a:p>
          <a:p>
            <a:r>
              <a:rPr lang="en-US" dirty="0" smtClean="0"/>
              <a:t>Write a script to verify error messages on Gmail login page</a:t>
            </a:r>
            <a:endParaRPr lang="en-US" dirty="0"/>
          </a:p>
          <a:p>
            <a:r>
              <a:rPr lang="en-US" dirty="0" smtClean="0"/>
              <a:t>On naukri.com pops window will open. You need to switch to a pop-up window and ensure on which pop-up window your are on.</a:t>
            </a:r>
          </a:p>
          <a:p>
            <a:pPr fontAlgn="base"/>
            <a:r>
              <a:rPr lang="en-US" dirty="0" smtClean="0"/>
              <a:t>Action </a:t>
            </a:r>
            <a:r>
              <a:rPr lang="en-US" dirty="0"/>
              <a:t>Classes</a:t>
            </a:r>
          </a:p>
          <a:p>
            <a:pPr marL="342900" indent="-342900" fontAlgn="base">
              <a:buFont typeface="+mj-lt"/>
              <a:buAutoNum type="arabicPeriod"/>
            </a:pPr>
            <a:r>
              <a:rPr lang="en-US" dirty="0" smtClean="0"/>
              <a:t>Perform </a:t>
            </a:r>
            <a:r>
              <a:rPr lang="en-US" dirty="0"/>
              <a:t>drag and drop : </a:t>
            </a:r>
            <a:r>
              <a:rPr lang="en-US" dirty="0">
                <a:hlinkClick r:id="rId2"/>
              </a:rPr>
              <a:t>http://jqueryui.com/droppable/</a:t>
            </a:r>
            <a:endParaRPr lang="en-US" dirty="0"/>
          </a:p>
          <a:p>
            <a:pPr marL="342900" indent="-342900" fontAlgn="base">
              <a:buFont typeface="+mj-lt"/>
              <a:buAutoNum type="arabicPeriod"/>
            </a:pPr>
            <a:r>
              <a:rPr lang="en-US" dirty="0" smtClean="0"/>
              <a:t>Click </a:t>
            </a:r>
            <a:r>
              <a:rPr lang="en-US" dirty="0"/>
              <a:t>and hold : </a:t>
            </a:r>
            <a:r>
              <a:rPr lang="en-US" dirty="0">
                <a:hlinkClick r:id="rId3"/>
              </a:rPr>
              <a:t>http://jqueryui.com/selectable/</a:t>
            </a:r>
            <a:endParaRPr lang="en-US" dirty="0"/>
          </a:p>
          <a:p>
            <a:pPr marL="342900" indent="-342900" fontAlgn="base">
              <a:buFont typeface="+mj-lt"/>
              <a:buAutoNum type="arabicPeriod"/>
            </a:pPr>
            <a:r>
              <a:rPr lang="en-US" dirty="0" smtClean="0"/>
              <a:t>Also </a:t>
            </a:r>
            <a:r>
              <a:rPr lang="en-US" dirty="0"/>
              <a:t>find an example for right click*/</a:t>
            </a:r>
          </a:p>
          <a:p>
            <a:pPr marL="342900" indent="-342900">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smtClean="0"/>
              <a:t>Assessments</a:t>
            </a:r>
            <a:endParaRPr lang="en-US" dirty="0"/>
          </a:p>
        </p:txBody>
      </p:sp>
    </p:spTree>
    <p:extLst>
      <p:ext uri="{BB962C8B-B14F-4D97-AF65-F5344CB8AC3E}">
        <p14:creationId xmlns:p14="http://schemas.microsoft.com/office/powerpoint/2010/main" val="2705210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 &amp; A ?????????</a:t>
            </a:r>
            <a:endParaRPr lang="en-US" dirty="0"/>
          </a:p>
        </p:txBody>
      </p:sp>
    </p:spTree>
    <p:extLst>
      <p:ext uri="{BB962C8B-B14F-4D97-AF65-F5344CB8AC3E}">
        <p14:creationId xmlns:p14="http://schemas.microsoft.com/office/powerpoint/2010/main" val="1968627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12653771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TRAINING – Session 7</a:t>
            </a:r>
            <a:endParaRPr lang="en-US" dirty="0"/>
          </a:p>
        </p:txBody>
      </p:sp>
      <p:sp>
        <p:nvSpPr>
          <p:cNvPr id="3" name="Subtitle 2"/>
          <p:cNvSpPr>
            <a:spLocks noGrp="1"/>
          </p:cNvSpPr>
          <p:nvPr>
            <p:ph type="subTitle" idx="1"/>
          </p:nvPr>
        </p:nvSpPr>
        <p:spPr/>
        <p:txBody>
          <a:bodyPr/>
          <a:lstStyle/>
          <a:p>
            <a:r>
              <a:rPr lang="en-US" dirty="0" smtClean="0"/>
              <a:t>GM QA Capability Team</a:t>
            </a:r>
            <a:endParaRPr lang="en-US" dirty="0"/>
          </a:p>
        </p:txBody>
      </p:sp>
      <p:sp>
        <p:nvSpPr>
          <p:cNvPr id="6" name="Text Placeholder 5"/>
          <p:cNvSpPr>
            <a:spLocks noGrp="1"/>
          </p:cNvSpPr>
          <p:nvPr>
            <p:ph type="body" sz="quarter" idx="10"/>
          </p:nvPr>
        </p:nvSpPr>
        <p:spPr/>
        <p:txBody>
          <a:bodyPr/>
          <a:lstStyle/>
          <a:p>
            <a:r>
              <a:rPr lang="en-US" smtClean="0"/>
              <a:t>October </a:t>
            </a:r>
            <a:r>
              <a:rPr lang="en-US" dirty="0" smtClean="0"/>
              <a:t>2015</a:t>
            </a:r>
            <a:endParaRPr lang="en-US" dirty="0"/>
          </a:p>
        </p:txBody>
      </p:sp>
    </p:spTree>
    <p:extLst>
      <p:ext uri="{BB962C8B-B14F-4D97-AF65-F5344CB8AC3E}">
        <p14:creationId xmlns:p14="http://schemas.microsoft.com/office/powerpoint/2010/main" val="272330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are the disadvantages of Manual testing?</a:t>
            </a:r>
          </a:p>
          <a:p>
            <a:r>
              <a:rPr lang="en-US" dirty="0" smtClean="0"/>
              <a:t>What are the advantages of Automation testing?</a:t>
            </a:r>
          </a:p>
          <a:p>
            <a:r>
              <a:rPr lang="en-US" dirty="0" smtClean="0"/>
              <a:t>What are the drawbacks of Automation testing?</a:t>
            </a:r>
          </a:p>
          <a:p>
            <a:r>
              <a:rPr lang="en-US" dirty="0" smtClean="0"/>
              <a:t>Name any performance testing tool.</a:t>
            </a:r>
          </a:p>
          <a:p>
            <a:r>
              <a:rPr lang="en-US" dirty="0" smtClean="0"/>
              <a:t>Name any functional testing tool.</a:t>
            </a:r>
          </a:p>
          <a:p>
            <a:r>
              <a:rPr lang="en-US" dirty="0" smtClean="0"/>
              <a:t>Name any </a:t>
            </a:r>
            <a:r>
              <a:rPr lang="en-US" dirty="0" err="1" smtClean="0"/>
              <a:t>webservices</a:t>
            </a:r>
            <a:r>
              <a:rPr lang="en-US" dirty="0" smtClean="0"/>
              <a:t> testing tool</a:t>
            </a:r>
            <a:endParaRPr lang="en-US" dirty="0"/>
          </a:p>
        </p:txBody>
      </p:sp>
      <p:sp>
        <p:nvSpPr>
          <p:cNvPr id="3" name="Title 2"/>
          <p:cNvSpPr>
            <a:spLocks noGrp="1"/>
          </p:cNvSpPr>
          <p:nvPr>
            <p:ph type="title"/>
          </p:nvPr>
        </p:nvSpPr>
        <p:spPr/>
        <p:txBody>
          <a:bodyPr/>
          <a:lstStyle/>
          <a:p>
            <a:r>
              <a:rPr lang="en-US" dirty="0" smtClean="0"/>
              <a:t>Quiz</a:t>
            </a:r>
            <a:endParaRPr lang="en-US" dirty="0"/>
          </a:p>
        </p:txBody>
      </p:sp>
    </p:spTree>
    <p:extLst>
      <p:ext uri="{BB962C8B-B14F-4D97-AF65-F5344CB8AC3E}">
        <p14:creationId xmlns:p14="http://schemas.microsoft.com/office/powerpoint/2010/main" val="1241298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Overview of </a:t>
            </a:r>
            <a:r>
              <a:rPr lang="en-US" dirty="0" smtClean="0"/>
              <a:t>other Selenium features</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975973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OTHER SELENIUM FEATURES</a:t>
            </a:r>
            <a:endParaRPr lang="en-US" dirty="0"/>
          </a:p>
        </p:txBody>
      </p:sp>
    </p:spTree>
    <p:extLst>
      <p:ext uri="{BB962C8B-B14F-4D97-AF65-F5344CB8AC3E}">
        <p14:creationId xmlns:p14="http://schemas.microsoft.com/office/powerpoint/2010/main" val="13245709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6" y="1422400"/>
            <a:ext cx="10972800" cy="4722812"/>
          </a:xfrm>
        </p:spPr>
        <p:txBody>
          <a:bodyPr/>
          <a:lstStyle/>
          <a:p>
            <a:pPr marL="0" indent="0">
              <a:buNone/>
            </a:pPr>
            <a:r>
              <a:rPr lang="en-US" dirty="0"/>
              <a:t>Selenium doesn’t provide any in built checkpoints for validations so user need to create their own custom checkpoint</a:t>
            </a:r>
            <a:r>
              <a:rPr lang="en-US" dirty="0" smtClean="0"/>
              <a:t>.</a:t>
            </a:r>
          </a:p>
          <a:p>
            <a:pPr marL="0" indent="0">
              <a:buNone/>
            </a:pPr>
            <a:endParaRPr lang="en-US" dirty="0"/>
          </a:p>
          <a:p>
            <a:pPr marL="0" indent="0">
              <a:buNone/>
            </a:pPr>
            <a:r>
              <a:rPr lang="en-US" dirty="0" smtClean="0"/>
              <a:t>Different </a:t>
            </a:r>
            <a:r>
              <a:rPr lang="en-US" dirty="0"/>
              <a:t>validations which can be performed </a:t>
            </a:r>
            <a:r>
              <a:rPr lang="en-US" dirty="0" smtClean="0"/>
              <a:t>are:</a:t>
            </a:r>
            <a:endParaRPr lang="en-US" dirty="0"/>
          </a:p>
          <a:p>
            <a:r>
              <a:rPr lang="en-US" dirty="0"/>
              <a:t>Validate existence of element.</a:t>
            </a:r>
          </a:p>
          <a:p>
            <a:r>
              <a:rPr lang="en-US" dirty="0"/>
              <a:t>Checking the text of an element.</a:t>
            </a:r>
          </a:p>
          <a:p>
            <a:r>
              <a:rPr lang="en-US" dirty="0"/>
              <a:t>Image verification.</a:t>
            </a:r>
          </a:p>
          <a:p>
            <a:r>
              <a:rPr lang="en-US" dirty="0"/>
              <a:t>Database </a:t>
            </a:r>
            <a:r>
              <a:rPr lang="en-US" dirty="0" smtClean="0"/>
              <a:t>validation.</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Custom </a:t>
            </a:r>
            <a:r>
              <a:rPr lang="en-US" dirty="0"/>
              <a:t>checkpoints can be created by writing the </a:t>
            </a:r>
            <a:r>
              <a:rPr lang="en-US" dirty="0" err="1"/>
              <a:t>boolean</a:t>
            </a:r>
            <a:r>
              <a:rPr lang="en-US" dirty="0"/>
              <a:t> methods as shown </a:t>
            </a:r>
            <a:r>
              <a:rPr lang="en-US" dirty="0" smtClean="0"/>
              <a:t>below:</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smtClean="0"/>
              <a:t>Use </a:t>
            </a:r>
            <a:r>
              <a:rPr lang="en-US" dirty="0"/>
              <a:t>below statement for the checkpoint</a:t>
            </a:r>
          </a:p>
        </p:txBody>
      </p:sp>
      <p:sp>
        <p:nvSpPr>
          <p:cNvPr id="3" name="Title 2"/>
          <p:cNvSpPr>
            <a:spLocks noGrp="1"/>
          </p:cNvSpPr>
          <p:nvPr>
            <p:ph type="title"/>
          </p:nvPr>
        </p:nvSpPr>
        <p:spPr/>
        <p:txBody>
          <a:bodyPr>
            <a:normAutofit fontScale="90000"/>
          </a:bodyPr>
          <a:lstStyle/>
          <a:p>
            <a:r>
              <a:rPr lang="en-US" dirty="0" smtClean="0"/>
              <a:t>CHECKPOINTS</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199" y="2175578"/>
            <a:ext cx="34004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312" y="4176803"/>
            <a:ext cx="3124200"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3385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99822"/>
            <a:ext cx="10972800" cy="4745390"/>
          </a:xfrm>
        </p:spPr>
        <p:txBody>
          <a:bodyPr/>
          <a:lstStyle/>
          <a:p>
            <a:r>
              <a:rPr lang="en-US" sz="1600" dirty="0"/>
              <a:t>There can be multiple java files where the test scripts will reside.  So it’s important that all </a:t>
            </a:r>
            <a:r>
              <a:rPr lang="en-US" sz="1600" dirty="0" smtClean="0"/>
              <a:t>the </a:t>
            </a:r>
            <a:r>
              <a:rPr lang="en-US" sz="1600" dirty="0"/>
              <a:t>test scripts uses the same driver instance through out the execution</a:t>
            </a:r>
            <a:r>
              <a:rPr lang="en-US" sz="1600" dirty="0" smtClean="0"/>
              <a:t>.</a:t>
            </a:r>
            <a:endParaRPr lang="en-US" sz="1600" dirty="0"/>
          </a:p>
          <a:p>
            <a:pPr marL="0" indent="0">
              <a:buNone/>
            </a:pPr>
            <a:endParaRPr lang="en-US" sz="1600" dirty="0"/>
          </a:p>
          <a:p>
            <a:r>
              <a:rPr lang="en-US" sz="1600" dirty="0"/>
              <a:t>There are different pattern that ensures that only one instance is created and used </a:t>
            </a:r>
            <a:r>
              <a:rPr lang="en-US" sz="1600" dirty="0" smtClean="0"/>
              <a:t>across different </a:t>
            </a:r>
            <a:r>
              <a:rPr lang="en-US" sz="1600" dirty="0"/>
              <a:t>classes.</a:t>
            </a:r>
          </a:p>
          <a:p>
            <a:pPr marL="0" indent="0">
              <a:buNone/>
            </a:pPr>
            <a:endParaRPr lang="en-US" sz="1600" dirty="0"/>
          </a:p>
          <a:p>
            <a:r>
              <a:rPr lang="en-US" sz="1600" dirty="0"/>
              <a:t>As a good practice the automation developer should create a </a:t>
            </a:r>
            <a:r>
              <a:rPr lang="en-US" sz="1600" dirty="0" err="1"/>
              <a:t>webdriver</a:t>
            </a:r>
            <a:r>
              <a:rPr lang="en-US" sz="1600" dirty="0"/>
              <a:t> setup file which </a:t>
            </a:r>
            <a:r>
              <a:rPr lang="en-US" sz="1600" dirty="0" smtClean="0"/>
              <a:t>will </a:t>
            </a:r>
            <a:r>
              <a:rPr lang="en-US" sz="1600" dirty="0"/>
              <a:t>initiate the </a:t>
            </a:r>
            <a:r>
              <a:rPr lang="en-US" sz="1600" dirty="0" err="1"/>
              <a:t>webdriver</a:t>
            </a:r>
            <a:r>
              <a:rPr lang="en-US" sz="1600" dirty="0"/>
              <a:t> session and also can have some generic methods like click, </a:t>
            </a:r>
            <a:r>
              <a:rPr lang="en-US" sz="1600" dirty="0" smtClean="0"/>
              <a:t>type</a:t>
            </a:r>
            <a:r>
              <a:rPr lang="en-US" sz="1600" dirty="0"/>
              <a:t>, navigate etc.</a:t>
            </a:r>
          </a:p>
          <a:p>
            <a:pPr marL="0" indent="0">
              <a:buNone/>
            </a:pPr>
            <a:endParaRPr lang="en-US" sz="1600" dirty="0"/>
          </a:p>
          <a:p>
            <a:r>
              <a:rPr lang="en-US" sz="1600" dirty="0"/>
              <a:t>In the next few slides we will discuss how to initiate the web driver session and to be shared across test </a:t>
            </a:r>
            <a:r>
              <a:rPr lang="en-US" sz="1600" dirty="0" smtClean="0"/>
              <a:t>scripts.</a:t>
            </a:r>
            <a:endParaRPr lang="en-US" sz="1600" dirty="0"/>
          </a:p>
        </p:txBody>
      </p:sp>
      <p:sp>
        <p:nvSpPr>
          <p:cNvPr id="4" name="Title 3"/>
          <p:cNvSpPr>
            <a:spLocks noGrp="1"/>
          </p:cNvSpPr>
          <p:nvPr>
            <p:ph type="title"/>
          </p:nvPr>
        </p:nvSpPr>
        <p:spPr/>
        <p:txBody>
          <a:bodyPr>
            <a:normAutofit fontScale="90000"/>
          </a:bodyPr>
          <a:lstStyle/>
          <a:p>
            <a:r>
              <a:rPr lang="en-US" dirty="0" smtClean="0"/>
              <a:t>HOW TO USE DRIVER ACROSS DIFFERENT CLASSES</a:t>
            </a:r>
            <a:endParaRPr lang="en-US" dirty="0"/>
          </a:p>
        </p:txBody>
      </p:sp>
    </p:spTree>
    <p:extLst>
      <p:ext uri="{BB962C8B-B14F-4D97-AF65-F5344CB8AC3E}">
        <p14:creationId xmlns:p14="http://schemas.microsoft.com/office/powerpoint/2010/main" val="13408256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185333"/>
            <a:ext cx="10972800" cy="4959880"/>
          </a:xfrm>
        </p:spPr>
        <p:txBody>
          <a:bodyPr/>
          <a:lstStyle/>
          <a:p>
            <a:pPr marL="0" indent="0">
              <a:buNone/>
            </a:pPr>
            <a:r>
              <a:rPr lang="en-US" sz="1600" dirty="0"/>
              <a:t>The Singleton's purpose is to control object creation, limiting the number of objects to one only. Since there is only one Singleton instance, any instance fields of a Singleton will occur only once per class, just like static fields. Singletons often control access to resources such as database connections or sockets.</a:t>
            </a: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To </a:t>
            </a:r>
            <a:r>
              <a:rPr lang="en-US" sz="1600" dirty="0"/>
              <a:t>use driver instance use below code in test scripts :</a:t>
            </a:r>
          </a:p>
          <a:p>
            <a:pPr marL="0" indent="0">
              <a:buNone/>
            </a:pPr>
            <a:r>
              <a:rPr lang="en-US" sz="1600" dirty="0"/>
              <a:t>              </a:t>
            </a:r>
            <a:r>
              <a:rPr lang="en-US" sz="1600" b="1" dirty="0"/>
              <a:t>static </a:t>
            </a:r>
            <a:r>
              <a:rPr lang="en-US" sz="1600" b="1" dirty="0" err="1"/>
              <a:t>WebDriver</a:t>
            </a:r>
            <a:r>
              <a:rPr lang="en-US" sz="1600" b="1" dirty="0"/>
              <a:t> </a:t>
            </a:r>
            <a:r>
              <a:rPr lang="en-US" sz="1600" b="1" i="1" dirty="0"/>
              <a:t>driver=</a:t>
            </a:r>
            <a:r>
              <a:rPr lang="en-US" sz="1600" b="1" i="1" dirty="0" err="1"/>
              <a:t>Seleniumbase.getInstance</a:t>
            </a:r>
            <a:r>
              <a:rPr lang="en-US" sz="1600" b="1" i="1" dirty="0"/>
              <a:t>().</a:t>
            </a:r>
            <a:r>
              <a:rPr lang="en-US" sz="1600" b="1" i="1" dirty="0" err="1"/>
              <a:t>getdriver</a:t>
            </a:r>
            <a:r>
              <a:rPr lang="en-US" sz="1600" b="1" i="1" dirty="0"/>
              <a:t>();</a:t>
            </a:r>
            <a:endParaRPr lang="en-US" sz="1600" dirty="0"/>
          </a:p>
        </p:txBody>
      </p:sp>
      <p:sp>
        <p:nvSpPr>
          <p:cNvPr id="4" name="Title 3"/>
          <p:cNvSpPr>
            <a:spLocks noGrp="1"/>
          </p:cNvSpPr>
          <p:nvPr>
            <p:ph type="title"/>
          </p:nvPr>
        </p:nvSpPr>
        <p:spPr/>
        <p:txBody>
          <a:bodyPr>
            <a:normAutofit fontScale="90000"/>
          </a:bodyPr>
          <a:lstStyle/>
          <a:p>
            <a:r>
              <a:rPr lang="en-US" dirty="0" smtClean="0"/>
              <a:t>SINGLETON PATTERN</a:t>
            </a:r>
            <a:endParaRPr lang="en-US" dirty="0"/>
          </a:p>
        </p:txBody>
      </p:sp>
      <p:cxnSp>
        <p:nvCxnSpPr>
          <p:cNvPr id="5" name="Straight Arrow Connector 4"/>
          <p:cNvCxnSpPr/>
          <p:nvPr/>
        </p:nvCxnSpPr>
        <p:spPr bwMode="auto">
          <a:xfrm flipV="1">
            <a:off x="3657600" y="3760511"/>
            <a:ext cx="1119990" cy="1256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TextBox 5"/>
          <p:cNvSpPr txBox="1"/>
          <p:nvPr/>
        </p:nvSpPr>
        <p:spPr>
          <a:xfrm>
            <a:off x="4855067" y="3409148"/>
            <a:ext cx="2108216" cy="954107"/>
          </a:xfrm>
          <a:prstGeom prst="rect">
            <a:avLst/>
          </a:prstGeom>
          <a:noFill/>
        </p:spPr>
        <p:txBody>
          <a:bodyPr wrap="square" rtlCol="0">
            <a:spAutoFit/>
          </a:bodyPr>
          <a:lstStyle/>
          <a:p>
            <a:r>
              <a:rPr lang="en-US" sz="1400" dirty="0" smtClean="0">
                <a:solidFill>
                  <a:srgbClr val="FF0000"/>
                </a:solidFill>
              </a:rPr>
              <a:t>First check if session already exist. If not create a new one else return the existing</a:t>
            </a:r>
            <a:endParaRPr lang="en-US" sz="1400" dirty="0">
              <a:solidFill>
                <a:srgbClr val="FF0000"/>
              </a:solidFill>
            </a:endParaRPr>
          </a:p>
        </p:txBody>
      </p:sp>
      <p:cxnSp>
        <p:nvCxnSpPr>
          <p:cNvPr id="7" name="Straight Arrow Connector 6"/>
          <p:cNvCxnSpPr/>
          <p:nvPr/>
        </p:nvCxnSpPr>
        <p:spPr bwMode="auto">
          <a:xfrm flipV="1">
            <a:off x="3352800" y="2681011"/>
            <a:ext cx="1185871" cy="924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4756244" y="2527122"/>
            <a:ext cx="2305861" cy="307777"/>
          </a:xfrm>
          <a:prstGeom prst="rect">
            <a:avLst/>
          </a:prstGeom>
          <a:noFill/>
        </p:spPr>
        <p:txBody>
          <a:bodyPr wrap="square" rtlCol="0">
            <a:spAutoFit/>
          </a:bodyPr>
          <a:lstStyle/>
          <a:p>
            <a:r>
              <a:rPr lang="en-US" sz="1400" dirty="0">
                <a:solidFill>
                  <a:srgbClr val="FF0000"/>
                </a:solidFill>
              </a:rPr>
              <a:t>Static driver session</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401" y="2020711"/>
            <a:ext cx="2919200" cy="330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55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a:t>Concept of inheritance comes quite handy to create a selenium base file and then all </a:t>
            </a:r>
            <a:r>
              <a:rPr lang="en-US" dirty="0" smtClean="0"/>
              <a:t>the test </a:t>
            </a:r>
            <a:r>
              <a:rPr lang="en-US" dirty="0"/>
              <a:t>scripts extend the base class.  All the initiation tasks like web driver </a:t>
            </a:r>
            <a:r>
              <a:rPr lang="en-US" dirty="0" smtClean="0"/>
              <a:t>creation, database </a:t>
            </a:r>
            <a:r>
              <a:rPr lang="en-US" dirty="0"/>
              <a:t>connection or logs are created under the base selenium web driver and the </a:t>
            </a:r>
            <a:r>
              <a:rPr lang="en-US" dirty="0" smtClean="0"/>
              <a:t>concept </a:t>
            </a:r>
            <a:r>
              <a:rPr lang="en-US" dirty="0"/>
              <a:t>of inheritance extends all those instances  to the child classes (Test scripts</a:t>
            </a:r>
            <a:r>
              <a:rPr lang="en-US" dirty="0" smtClean="0"/>
              <a:t>).</a:t>
            </a:r>
            <a:endParaRPr lang="en-US" dirty="0"/>
          </a:p>
          <a:p>
            <a:pPr marL="0" indent="0">
              <a:buNone/>
            </a:pPr>
            <a:endParaRPr lang="en-US" dirty="0"/>
          </a:p>
          <a:p>
            <a:pPr marL="0" indent="0">
              <a:buNone/>
            </a:pPr>
            <a:r>
              <a:rPr lang="en-US" dirty="0"/>
              <a:t>One of the major limitation of Singleton pattern is that, it doesn’t allow the parallel </a:t>
            </a:r>
            <a:r>
              <a:rPr lang="en-US" dirty="0" smtClean="0"/>
              <a:t>execution</a:t>
            </a:r>
            <a:r>
              <a:rPr lang="en-US" dirty="0"/>
              <a:t>. So singleton should be avoided when user need to implement parallel </a:t>
            </a:r>
            <a:r>
              <a:rPr lang="en-US" dirty="0" smtClean="0"/>
              <a:t>execution</a:t>
            </a:r>
            <a:r>
              <a:rPr lang="en-US" dirty="0"/>
              <a:t>.</a:t>
            </a:r>
          </a:p>
          <a:p>
            <a:pPr marL="0" indent="0">
              <a:buNone/>
            </a:pPr>
            <a:endParaRPr lang="en-US" dirty="0"/>
          </a:p>
          <a:p>
            <a:pPr marL="0" indent="0">
              <a:buNone/>
            </a:pPr>
            <a:r>
              <a:rPr lang="en-US" dirty="0"/>
              <a:t>With the help of </a:t>
            </a:r>
            <a:r>
              <a:rPr lang="en-US" dirty="0" err="1"/>
              <a:t>TestNG</a:t>
            </a:r>
            <a:r>
              <a:rPr lang="en-US" dirty="0"/>
              <a:t> ,it becomes quite easy to implement this concept.</a:t>
            </a:r>
          </a:p>
          <a:p>
            <a:pPr marL="0" indent="0">
              <a:buNone/>
            </a:pPr>
            <a:endParaRPr lang="en-US" dirty="0"/>
          </a:p>
          <a:p>
            <a:pPr marL="0" indent="0">
              <a:buNone/>
            </a:pPr>
            <a:r>
              <a:rPr lang="en-US" dirty="0" smtClean="0">
                <a:solidFill>
                  <a:srgbClr val="FF0000"/>
                </a:solidFill>
              </a:rPr>
              <a:t>Note </a:t>
            </a:r>
            <a:r>
              <a:rPr lang="en-US" dirty="0">
                <a:solidFill>
                  <a:srgbClr val="FF0000"/>
                </a:solidFill>
              </a:rPr>
              <a:t>: This will be discussed in detail after </a:t>
            </a:r>
            <a:r>
              <a:rPr lang="en-US" dirty="0" err="1">
                <a:solidFill>
                  <a:srgbClr val="FF0000"/>
                </a:solidFill>
              </a:rPr>
              <a:t>TestNG</a:t>
            </a:r>
            <a:r>
              <a:rPr lang="en-US" dirty="0">
                <a:solidFill>
                  <a:srgbClr val="FF0000"/>
                </a:solidFill>
              </a:rPr>
              <a:t> </a:t>
            </a:r>
            <a:r>
              <a:rPr lang="en-US" dirty="0" smtClean="0">
                <a:solidFill>
                  <a:srgbClr val="FF0000"/>
                </a:solidFill>
              </a:rPr>
              <a:t>session</a:t>
            </a:r>
            <a:endParaRPr lang="en-US" dirty="0">
              <a:solidFill>
                <a:srgbClr val="FF0000"/>
              </a:solidFill>
            </a:endParaRPr>
          </a:p>
        </p:txBody>
      </p:sp>
      <p:sp>
        <p:nvSpPr>
          <p:cNvPr id="3" name="Title 2"/>
          <p:cNvSpPr>
            <a:spLocks noGrp="1"/>
          </p:cNvSpPr>
          <p:nvPr>
            <p:ph type="title"/>
          </p:nvPr>
        </p:nvSpPr>
        <p:spPr/>
        <p:txBody>
          <a:bodyPr>
            <a:normAutofit fontScale="90000"/>
          </a:bodyPr>
          <a:lstStyle/>
          <a:p>
            <a:r>
              <a:rPr lang="en-US" dirty="0" smtClean="0"/>
              <a:t>USING INHERITANCE</a:t>
            </a:r>
            <a:endParaRPr lang="en-US" dirty="0"/>
          </a:p>
        </p:txBody>
      </p:sp>
    </p:spTree>
    <p:extLst>
      <p:ext uri="{BB962C8B-B14F-4D97-AF65-F5344CB8AC3E}">
        <p14:creationId xmlns:p14="http://schemas.microsoft.com/office/powerpoint/2010/main" val="8005941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t>Java IO package has provided many classes which can be used for reading and writing to external test files</a:t>
            </a:r>
          </a:p>
          <a:p>
            <a:pPr marL="0" indent="0">
              <a:buNone/>
            </a:pPr>
            <a:endParaRPr lang="en-US" dirty="0"/>
          </a:p>
          <a:p>
            <a:pPr marL="0" indent="0">
              <a:buNone/>
            </a:pPr>
            <a:r>
              <a:rPr lang="en-US" b="1" u="sng" dirty="0" err="1" smtClean="0"/>
              <a:t>FileReader</a:t>
            </a:r>
            <a:r>
              <a:rPr lang="en-US" b="1" u="sng" dirty="0" smtClean="0"/>
              <a:t>:</a:t>
            </a:r>
            <a:r>
              <a:rPr lang="en-US" b="1" dirty="0" smtClean="0"/>
              <a:t> </a:t>
            </a:r>
            <a:r>
              <a:rPr lang="en-US" dirty="0" smtClean="0"/>
              <a:t>Used </a:t>
            </a:r>
            <a:r>
              <a:rPr lang="en-US" dirty="0"/>
              <a:t>for reading a </a:t>
            </a:r>
            <a:r>
              <a:rPr lang="en-US" dirty="0" smtClean="0"/>
              <a:t>file</a:t>
            </a:r>
            <a:endParaRPr lang="en-US" b="1" u="sng" dirty="0"/>
          </a:p>
        </p:txBody>
      </p:sp>
      <p:sp>
        <p:nvSpPr>
          <p:cNvPr id="4" name="Title 3"/>
          <p:cNvSpPr>
            <a:spLocks noGrp="1"/>
          </p:cNvSpPr>
          <p:nvPr>
            <p:ph type="title"/>
          </p:nvPr>
        </p:nvSpPr>
        <p:spPr/>
        <p:txBody>
          <a:bodyPr>
            <a:normAutofit fontScale="90000"/>
          </a:bodyPr>
          <a:lstStyle/>
          <a:p>
            <a:r>
              <a:rPr lang="en-US" dirty="0" smtClean="0"/>
              <a:t>FILE HANDLING USING JAVA</a:t>
            </a:r>
            <a:endParaRPr 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177" y="2582863"/>
            <a:ext cx="61722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4059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b="1" u="sng" dirty="0" err="1" smtClean="0"/>
              <a:t>FileWriter</a:t>
            </a:r>
            <a:r>
              <a:rPr lang="en-US" b="1" u="sng" dirty="0" smtClean="0"/>
              <a:t>:</a:t>
            </a:r>
            <a:r>
              <a:rPr lang="en-US" b="1" dirty="0" smtClean="0"/>
              <a:t> </a:t>
            </a:r>
            <a:r>
              <a:rPr lang="en-US" dirty="0" smtClean="0"/>
              <a:t>Used </a:t>
            </a:r>
            <a:r>
              <a:rPr lang="en-US" dirty="0"/>
              <a:t>to write to a text </a:t>
            </a:r>
            <a:r>
              <a:rPr lang="en-US" dirty="0" smtClean="0"/>
              <a:t>file</a:t>
            </a:r>
            <a:endParaRPr lang="en-US" dirty="0">
              <a:latin typeface="+mn-lt"/>
            </a:endParaRPr>
          </a:p>
        </p:txBody>
      </p:sp>
      <p:sp>
        <p:nvSpPr>
          <p:cNvPr id="4" name="Title 3"/>
          <p:cNvSpPr>
            <a:spLocks noGrp="1"/>
          </p:cNvSpPr>
          <p:nvPr>
            <p:ph type="title"/>
          </p:nvPr>
        </p:nvSpPr>
        <p:spPr/>
        <p:txBody>
          <a:bodyPr>
            <a:normAutofit fontScale="90000"/>
          </a:bodyPr>
          <a:lstStyle/>
          <a:p>
            <a:r>
              <a:rPr lang="en-US" dirty="0" smtClean="0"/>
              <a:t>FILE HANDLING USING JAVA</a:t>
            </a:r>
            <a:endParaRPr 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045" y="1752600"/>
            <a:ext cx="5791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2993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19200"/>
            <a:ext cx="10972800" cy="4926013"/>
          </a:xfrm>
        </p:spPr>
        <p:txBody>
          <a:bodyPr/>
          <a:lstStyle/>
          <a:p>
            <a:pPr marL="0" indent="0">
              <a:buNone/>
            </a:pPr>
            <a:r>
              <a:rPr lang="en-US" dirty="0"/>
              <a:t>Used to store project configuration data or settings like application URL , database server etc. Also can be used to create Object Repository.</a:t>
            </a:r>
          </a:p>
          <a:p>
            <a:pPr marL="0" indent="0">
              <a:buNone/>
            </a:pPr>
            <a:endParaRPr lang="en-US" b="1" u="sng" dirty="0"/>
          </a:p>
          <a:p>
            <a:pPr marL="0" indent="0">
              <a:buNone/>
            </a:pPr>
            <a:r>
              <a:rPr lang="en-US" dirty="0"/>
              <a:t>It works on the key value pair as shown below</a:t>
            </a:r>
          </a:p>
          <a:p>
            <a:pPr marL="0" indent="0">
              <a:buNone/>
            </a:pPr>
            <a:endParaRPr lang="en-US" dirty="0"/>
          </a:p>
          <a:p>
            <a:pPr marL="0" indent="0">
              <a:buNone/>
            </a:pPr>
            <a:endParaRPr lang="en-US" dirty="0"/>
          </a:p>
          <a:p>
            <a:pPr marL="0" indent="0">
              <a:buNone/>
            </a:pPr>
            <a:endParaRPr lang="en-US" dirty="0"/>
          </a:p>
          <a:p>
            <a:pPr marL="0" indent="0">
              <a:buNone/>
            </a:pPr>
            <a:r>
              <a:rPr lang="en-US" b="1" dirty="0" smtClean="0"/>
              <a:t>Code </a:t>
            </a:r>
            <a:r>
              <a:rPr lang="en-US" b="1" dirty="0"/>
              <a:t>to read property file</a:t>
            </a: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smtClean="0"/>
              <a:t>PROPERTIES FILE</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89" y="3725332"/>
            <a:ext cx="44577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97289"/>
            <a:ext cx="3200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2118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2496" y="1433689"/>
            <a:ext cx="10972800" cy="4711523"/>
          </a:xfrm>
        </p:spPr>
        <p:txBody>
          <a:bodyPr/>
          <a:lstStyle/>
          <a:p>
            <a:pPr marL="0" indent="0">
              <a:buNone/>
            </a:pPr>
            <a:r>
              <a:rPr lang="en-US" b="1" u="sng" dirty="0" smtClean="0"/>
              <a:t>Using </a:t>
            </a:r>
            <a:r>
              <a:rPr lang="en-US" b="1" u="sng" dirty="0"/>
              <a:t>Property File</a:t>
            </a:r>
          </a:p>
          <a:p>
            <a:pPr lvl="2">
              <a:buFont typeface="Arial" panose="020B0604020202020204" pitchFamily="34" charset="0"/>
              <a:buChar char="•"/>
            </a:pPr>
            <a:r>
              <a:rPr lang="en-US" sz="1600" dirty="0"/>
              <a:t>  Create a key value pair in Property file  </a:t>
            </a:r>
            <a:r>
              <a:rPr lang="en-US" dirty="0"/>
              <a:t>        </a:t>
            </a:r>
          </a:p>
          <a:p>
            <a:pPr lvl="2">
              <a:buFont typeface="Arial" panose="020B0604020202020204" pitchFamily="34" charset="0"/>
              <a:buChar char="•"/>
            </a:pPr>
            <a:r>
              <a:rPr lang="en-US" sz="1600" dirty="0"/>
              <a:t>  Create a method which will read the values from property file       </a:t>
            </a:r>
          </a:p>
          <a:p>
            <a:pPr marL="0" indent="0">
              <a:buNone/>
            </a:pPr>
            <a:r>
              <a:rPr lang="en-US" dirty="0"/>
              <a:t>       </a:t>
            </a:r>
          </a:p>
          <a:p>
            <a:pPr marL="0" indent="0">
              <a:buNone/>
            </a:pPr>
            <a:r>
              <a:rPr lang="en-US" dirty="0" smtClean="0"/>
              <a:t>Example:</a:t>
            </a:r>
            <a:endParaRPr lang="en-US" dirty="0"/>
          </a:p>
          <a:p>
            <a:pPr marL="0" indent="0">
              <a:buNone/>
            </a:pPr>
            <a:r>
              <a:rPr lang="en-US" dirty="0" smtClean="0"/>
              <a:t>		</a:t>
            </a:r>
            <a:r>
              <a:rPr lang="en-US" dirty="0" err="1" smtClean="0"/>
              <a:t>login.username</a:t>
            </a:r>
            <a:r>
              <a:rPr lang="en-US" dirty="0"/>
              <a:t>=//input[@id='username]</a:t>
            </a:r>
          </a:p>
          <a:p>
            <a:pPr marL="0" indent="0">
              <a:buNone/>
            </a:pPr>
            <a:r>
              <a:rPr lang="en-US" dirty="0" smtClean="0"/>
              <a:t>		</a:t>
            </a:r>
            <a:r>
              <a:rPr lang="en-US" dirty="0" err="1" smtClean="0"/>
              <a:t>login.password</a:t>
            </a:r>
            <a:r>
              <a:rPr lang="en-US" dirty="0"/>
              <a:t>=//input[@id='password']</a:t>
            </a:r>
          </a:p>
          <a:p>
            <a:pPr marL="0" indent="0">
              <a:buNone/>
            </a:pPr>
            <a:endParaRPr lang="en-US" dirty="0"/>
          </a:p>
          <a:p>
            <a:pPr marL="0" indent="0">
              <a:buNone/>
            </a:pPr>
            <a:r>
              <a:rPr lang="en-US" b="1" u="sng" dirty="0" smtClean="0"/>
              <a:t>Constants </a:t>
            </a:r>
            <a:r>
              <a:rPr lang="en-US" b="1" u="sng" dirty="0"/>
              <a:t>in Java</a:t>
            </a:r>
          </a:p>
          <a:p>
            <a:pPr marL="0" indent="0">
              <a:buNone/>
            </a:pPr>
            <a:r>
              <a:rPr lang="en-US" dirty="0"/>
              <a:t> </a:t>
            </a:r>
          </a:p>
          <a:p>
            <a:pPr lvl="2"/>
            <a:r>
              <a:rPr lang="en-US" dirty="0"/>
              <a:t>  </a:t>
            </a:r>
            <a:r>
              <a:rPr lang="en-US" sz="1600" dirty="0"/>
              <a:t>Create different java files to create </a:t>
            </a:r>
            <a:r>
              <a:rPr lang="en-US" sz="1600" dirty="0" smtClean="0"/>
              <a:t>constants</a:t>
            </a:r>
            <a:endParaRPr lang="en-US" sz="1600" dirty="0"/>
          </a:p>
          <a:p>
            <a:pPr marL="171450" lvl="2" indent="0">
              <a:buNone/>
            </a:pPr>
            <a:endParaRPr lang="en-US" sz="1600" dirty="0"/>
          </a:p>
          <a:p>
            <a:pPr marL="465137" lvl="2" indent="0">
              <a:buNone/>
            </a:pPr>
            <a:r>
              <a:rPr lang="en-US" sz="1600" dirty="0" smtClean="0"/>
              <a:t>   </a:t>
            </a:r>
            <a:r>
              <a:rPr lang="en-US" sz="1600" b="1" dirty="0"/>
              <a:t>public static  By </a:t>
            </a:r>
            <a:r>
              <a:rPr lang="en-US" sz="1600" b="1" i="1" dirty="0" err="1"/>
              <a:t>imgNew</a:t>
            </a:r>
            <a:r>
              <a:rPr lang="en-US" sz="1600" b="1" i="1" dirty="0"/>
              <a:t> = </a:t>
            </a:r>
            <a:r>
              <a:rPr lang="en-US" sz="1600" b="1" i="1" dirty="0" err="1"/>
              <a:t>By.xpath</a:t>
            </a:r>
            <a:r>
              <a:rPr lang="en-US" sz="1600" b="1" i="1" dirty="0"/>
              <a:t>("//h1/</a:t>
            </a:r>
            <a:r>
              <a:rPr lang="en-US" sz="1600" b="1" i="1" dirty="0" err="1"/>
              <a:t>img</a:t>
            </a:r>
            <a:r>
              <a:rPr lang="en-US" sz="1600" b="1" i="1" dirty="0"/>
              <a:t>[@alt='Equinox']");</a:t>
            </a:r>
            <a:endParaRPr lang="en-US" sz="1600" dirty="0"/>
          </a:p>
          <a:p>
            <a:endParaRPr lang="en-US" dirty="0"/>
          </a:p>
        </p:txBody>
      </p:sp>
      <p:sp>
        <p:nvSpPr>
          <p:cNvPr id="4" name="Title 3"/>
          <p:cNvSpPr>
            <a:spLocks noGrp="1"/>
          </p:cNvSpPr>
          <p:nvPr>
            <p:ph type="title"/>
          </p:nvPr>
        </p:nvSpPr>
        <p:spPr/>
        <p:txBody>
          <a:bodyPr>
            <a:normAutofit fontScale="90000"/>
          </a:bodyPr>
          <a:lstStyle/>
          <a:p>
            <a:r>
              <a:rPr lang="en-US" dirty="0" smtClean="0"/>
              <a:t>CREATING OBJECT REPOSITORY</a:t>
            </a:r>
            <a:endParaRPr lang="en-US" dirty="0"/>
          </a:p>
        </p:txBody>
      </p:sp>
    </p:spTree>
    <p:extLst>
      <p:ext uri="{BB962C8B-B14F-4D97-AF65-F5344CB8AC3E}">
        <p14:creationId xmlns:p14="http://schemas.microsoft.com/office/powerpoint/2010/main" val="3807324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2.xml><?xml version="1.0" encoding="utf-8"?>
<a:theme xmlns:a="http://schemas.openxmlformats.org/drawingml/2006/main" name="Divid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3.xml><?xml version="1.0" encoding="utf-8"?>
<a:theme xmlns:a="http://schemas.openxmlformats.org/drawingml/2006/main" name="Conten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4.xml><?xml version="1.0" encoding="utf-8"?>
<a:theme xmlns:a="http://schemas.openxmlformats.org/drawingml/2006/main" name="Content — Body text &amp; bulle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5.xml><?xml version="1.0" encoding="utf-8"?>
<a:theme xmlns:a="http://schemas.openxmlformats.org/drawingml/2006/main" name="Content Heavy">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6.xml><?xml version="1.0" encoding="utf-8"?>
<a:theme xmlns:a="http://schemas.openxmlformats.org/drawingml/2006/main" name="Content Heavy Long title">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7.xml><?xml version="1.0" encoding="utf-8"?>
<a:theme xmlns:a="http://schemas.openxmlformats.org/drawingml/2006/main" name="Back 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lient_x0020_Segmentation xmlns="c8085c4b-1ac7-4641-80ad-2522959560d5" xsi:nil="true"/>
    <Theme_x0020_2 xmlns="c8085c4b-1ac7-4641-80ad-2522959560d5"/>
    <Region xmlns="c8085c4b-1ac7-4641-80ad-2522959560d5"/>
    <Key_x0020_Technologies xmlns="c8085c4b-1ac7-4641-80ad-2522959560d5"/>
    <Domain xmlns="c8085c4b-1ac7-4641-80ad-2522959560d5"/>
    <Capability xmlns="c8085c4b-1ac7-4641-80ad-2522959560d5"/>
    <Sapient_x0020_Contact_x0028_s_x0029_ xmlns="c8085c4b-1ac7-4641-80ad-2522959560d5">
      <UserInfo>
        <DisplayName/>
        <AccountId xsi:nil="true"/>
        <AccountType/>
      </UserInfo>
    </Sapient_x0020_Contact_x0028_s_x0029_>
    <Practice_x0020_2 xmlns="c8085c4b-1ac7-4641-80ad-2522959560d5"/>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2" ma:contentTypeDescription="" ma:contentTypeScope="" ma:versionID="58476a69b158f6ecbfb09a842b84e6ee">
  <xsd:schema xmlns:xsd="http://www.w3.org/2001/XMLSchema" xmlns:xs="http://www.w3.org/2001/XMLSchema" xmlns:p="http://schemas.microsoft.com/office/2006/metadata/properties" xmlns:ns2="c8085c4b-1ac7-4641-80ad-2522959560d5" targetNamespace="http://schemas.microsoft.com/office/2006/metadata/properties" ma:root="true" ma:fieldsID="e025e7738f8021cdecbe86db3a731fd4" ns2:_="">
    <xsd:import namespace="c8085c4b-1ac7-4641-80ad-2522959560d5"/>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8EF6F-BCF9-4B83-9F0A-59BB0953E744}">
  <ds:schemaRef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c8085c4b-1ac7-4641-80ad-2522959560d5"/>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C5726C9-3EF1-4041-B0A5-9EB498128C32}">
  <ds:schemaRefs>
    <ds:schemaRef ds:uri="http://schemas.microsoft.com/sharepoint/v3/contenttype/forms"/>
  </ds:schemaRefs>
</ds:datastoreItem>
</file>

<file path=customXml/itemProps3.xml><?xml version="1.0" encoding="utf-8"?>
<ds:datastoreItem xmlns:ds="http://schemas.openxmlformats.org/officeDocument/2006/customXml" ds:itemID="{398D3FEA-1100-4BF6-9B15-AE91DD931F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13260</TotalTime>
  <Words>5383</Words>
  <Application>Microsoft Office PowerPoint</Application>
  <PresentationFormat>Custom</PresentationFormat>
  <Paragraphs>949</Paragraphs>
  <Slides>137</Slides>
  <Notes>20</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137</vt:i4>
      </vt:variant>
    </vt:vector>
  </HeadingPairs>
  <TitlesOfParts>
    <vt:vector size="145" baseType="lpstr">
      <vt:lpstr>Cover</vt:lpstr>
      <vt:lpstr>Divider</vt:lpstr>
      <vt:lpstr>Content</vt:lpstr>
      <vt:lpstr>Content — Body text &amp; bullet</vt:lpstr>
      <vt:lpstr>Content Heavy</vt:lpstr>
      <vt:lpstr>Content Heavy Long title</vt:lpstr>
      <vt:lpstr>Back Cover</vt:lpstr>
      <vt:lpstr>Packager Shell Object</vt:lpstr>
      <vt:lpstr>SELENIUM TRAINING – Session 5</vt:lpstr>
      <vt:lpstr>AGENDA</vt:lpstr>
      <vt:lpstr>AUTOMATION CONCEPTS</vt:lpstr>
      <vt:lpstr>WHAT IS TEST AUTOMATION?</vt:lpstr>
      <vt:lpstr>BENEFITS OF AUTOMATION</vt:lpstr>
      <vt:lpstr>AUTOMATION TESTING TOOLS</vt:lpstr>
      <vt:lpstr>TEST AUTOMATION LIFE CYCLE</vt:lpstr>
      <vt:lpstr>Exercise</vt:lpstr>
      <vt:lpstr>Quiz</vt:lpstr>
      <vt:lpstr>AUTOMATING A WEB TEST</vt:lpstr>
      <vt:lpstr>NEED FOR COMPATIBILITY TESTING</vt:lpstr>
      <vt:lpstr>UNDERSTANDING BROWSERS</vt:lpstr>
      <vt:lpstr>TESTING ON MULTIPLE BROWSERS (COMPATIBILITY TESTING)</vt:lpstr>
      <vt:lpstr>RENDERING BROWSERS</vt:lpstr>
      <vt:lpstr>INTRODUCTION TO WEB TECHNOLOGIES</vt:lpstr>
      <vt:lpstr>WEB TECHNOLOGIES</vt:lpstr>
      <vt:lpstr>WHAT IS HTML?</vt:lpstr>
      <vt:lpstr>HTML ATTRIBUTES</vt:lpstr>
      <vt:lpstr>Exercise </vt:lpstr>
      <vt:lpstr>WHAT IS CSS?</vt:lpstr>
      <vt:lpstr>CSS ATTRIBUTES</vt:lpstr>
      <vt:lpstr>WHAT IS JAVASCRIPT?</vt:lpstr>
      <vt:lpstr>JAVASCRIPT</vt:lpstr>
      <vt:lpstr>OBJECT SPY</vt:lpstr>
      <vt:lpstr>Quiz</vt:lpstr>
      <vt:lpstr>OVERVIEW OF SELENIUM</vt:lpstr>
      <vt:lpstr>WHAT IS SELENIUM?</vt:lpstr>
      <vt:lpstr>FEATURES OF SELENIUM</vt:lpstr>
      <vt:lpstr>HISTORY OF SELENIUM</vt:lpstr>
      <vt:lpstr>EXTERNAL API’S</vt:lpstr>
      <vt:lpstr>SELENIUM IDE</vt:lpstr>
      <vt:lpstr>SELENIUM IDE</vt:lpstr>
      <vt:lpstr>INSTALLATION</vt:lpstr>
      <vt:lpstr>SELENIUM IDE USER INTERFACE</vt:lpstr>
      <vt:lpstr>MENU</vt:lpstr>
      <vt:lpstr>IDE TEST PANE</vt:lpstr>
      <vt:lpstr>LOGS AND REFERENCE</vt:lpstr>
      <vt:lpstr>BUILDING TEST CASES</vt:lpstr>
      <vt:lpstr>RECORDING AND RUNNING SCRIPTS WITH IDE</vt:lpstr>
      <vt:lpstr>RUNNING TEST CASES</vt:lpstr>
      <vt:lpstr>SOME USEFUL SELENIUM COMMANDS</vt:lpstr>
      <vt:lpstr>LOCATING ELEMENTS</vt:lpstr>
      <vt:lpstr>SYNCHRONIZATION</vt:lpstr>
      <vt:lpstr>STORE COMMANDS AND SELENIUM VARIABLES</vt:lpstr>
      <vt:lpstr>HTML SUITE</vt:lpstr>
      <vt:lpstr>Quiz</vt:lpstr>
      <vt:lpstr>Assessment</vt:lpstr>
      <vt:lpstr>Q &amp; A ?????????</vt:lpstr>
      <vt:lpstr>THANK YOU</vt:lpstr>
      <vt:lpstr>SELENIUM TRAINING – Session 6</vt:lpstr>
      <vt:lpstr>AGENDA</vt:lpstr>
      <vt:lpstr>OVERVIEW OF SELENIUM RC</vt:lpstr>
      <vt:lpstr>SELENIUM RC</vt:lpstr>
      <vt:lpstr>SELENIUM WEBDRIVER ARCHITECTURE</vt:lpstr>
      <vt:lpstr>SELENIUM WEBDRIVER</vt:lpstr>
      <vt:lpstr>RC Vs. WEBDRIVER</vt:lpstr>
      <vt:lpstr>SELENIUM SERVER</vt:lpstr>
      <vt:lpstr>FIRST WEBDRIVER SCRIPT</vt:lpstr>
      <vt:lpstr>Quiz</vt:lpstr>
      <vt:lpstr>OBJECT IDENTIFICATION TECHNIQUES</vt:lpstr>
      <vt:lpstr>OBJECT IDENTIFICATION TECHNIQUES</vt:lpstr>
      <vt:lpstr>OBJECT IDENTIFICATION TECHNIQUES</vt:lpstr>
      <vt:lpstr>OBJECT IDENTIFICATION TECHNIQUES</vt:lpstr>
      <vt:lpstr>CSS EQUIVALENT OF XPATH</vt:lpstr>
      <vt:lpstr>WORKING WITH MULTIPLE WINDOWS AND FRAMES</vt:lpstr>
      <vt:lpstr>HANDLING ALERTS</vt:lpstr>
      <vt:lpstr>Quiz</vt:lpstr>
      <vt:lpstr>OVERVIEW OF SELENIUM DRIVERS</vt:lpstr>
      <vt:lpstr>DRIVERS AND BROWSERS</vt:lpstr>
      <vt:lpstr>HTMLUNIT DRIVER</vt:lpstr>
      <vt:lpstr>FIREFOX DRIVER</vt:lpstr>
      <vt:lpstr>INTERNET EXPLORER DRIVER</vt:lpstr>
      <vt:lpstr>CHROME DRIVER</vt:lpstr>
      <vt:lpstr>SYNCHRONIZATION</vt:lpstr>
      <vt:lpstr>SYNCHRONIZATION</vt:lpstr>
      <vt:lpstr>TAKING SNAPSHOTS</vt:lpstr>
      <vt:lpstr>ADVANCED INTERACTION</vt:lpstr>
      <vt:lpstr>ACTION CLASSES</vt:lpstr>
      <vt:lpstr>ACTION CLASSES</vt:lpstr>
      <vt:lpstr>ACTION CLASSES</vt:lpstr>
      <vt:lpstr>JAVASCRIPT EXECUTOR</vt:lpstr>
      <vt:lpstr>PROFILING IN WEB DRIVER</vt:lpstr>
      <vt:lpstr>FIREFOX PROFILE</vt:lpstr>
      <vt:lpstr>WEBDRIVER LISTENERS</vt:lpstr>
      <vt:lpstr>Quiz</vt:lpstr>
      <vt:lpstr>Assessments</vt:lpstr>
      <vt:lpstr>Q &amp; A ?????????</vt:lpstr>
      <vt:lpstr>THANK YOU</vt:lpstr>
      <vt:lpstr>SELENIUM TRAINING – Session 7</vt:lpstr>
      <vt:lpstr>AGENDA</vt:lpstr>
      <vt:lpstr>OVERVIEW OF OTHER SELENIUM FEATURES</vt:lpstr>
      <vt:lpstr>CHECKPOINTS</vt:lpstr>
      <vt:lpstr>HOW TO USE DRIVER ACROSS DIFFERENT CLASSES</vt:lpstr>
      <vt:lpstr>SINGLETON PATTERN</vt:lpstr>
      <vt:lpstr>USING INHERITANCE</vt:lpstr>
      <vt:lpstr>FILE HANDLING USING JAVA</vt:lpstr>
      <vt:lpstr>FILE HANDLING USING JAVA</vt:lpstr>
      <vt:lpstr>PROPERTIES FILE</vt:lpstr>
      <vt:lpstr>CREATING OBJECT REPOSITORY</vt:lpstr>
      <vt:lpstr>REPORTING</vt:lpstr>
      <vt:lpstr>DESIRED CAPABILITY</vt:lpstr>
      <vt:lpstr>REMOTE WEB DRIVER</vt:lpstr>
      <vt:lpstr>Assessments</vt:lpstr>
      <vt:lpstr>Q &amp; A ?????????</vt:lpstr>
      <vt:lpstr>THANK YOU</vt:lpstr>
      <vt:lpstr>SELENIUM TRAINING – Session 8</vt:lpstr>
      <vt:lpstr>Overview of TestNG</vt:lpstr>
      <vt:lpstr>TestNG</vt:lpstr>
      <vt:lpstr>TestNG Features</vt:lpstr>
      <vt:lpstr>TestNG Setup in Eclipse</vt:lpstr>
      <vt:lpstr>Contd…</vt:lpstr>
      <vt:lpstr>TestNG Annotations</vt:lpstr>
      <vt:lpstr>TestNG Suite </vt:lpstr>
      <vt:lpstr>Parameterization Test Case</vt:lpstr>
      <vt:lpstr>Passing Parameters through TestNG.XML</vt:lpstr>
      <vt:lpstr>Usage of DataProvider </vt:lpstr>
      <vt:lpstr>Quiz</vt:lpstr>
      <vt:lpstr>Assessments</vt:lpstr>
      <vt:lpstr>Q &amp; A ?????????</vt:lpstr>
      <vt:lpstr>THANK YOU</vt:lpstr>
      <vt:lpstr>SELENIUM TRAINING – Session 9</vt:lpstr>
      <vt:lpstr>AGENDA</vt:lpstr>
      <vt:lpstr>Page Object Model</vt:lpstr>
      <vt:lpstr>Page Object Model</vt:lpstr>
      <vt:lpstr>Benefits </vt:lpstr>
      <vt:lpstr>Framework with Page Object Model</vt:lpstr>
      <vt:lpstr>Implementation</vt:lpstr>
      <vt:lpstr>UNDERSTANDING SELENIUM GRID</vt:lpstr>
      <vt:lpstr>DISTRIBUTED TESTING WITH SELENIUM GRID</vt:lpstr>
      <vt:lpstr>SELENIUM GRID</vt:lpstr>
      <vt:lpstr>GRID – CONFIGURING NODES</vt:lpstr>
      <vt:lpstr>GRID – RUNNING THE TEST CASES</vt:lpstr>
      <vt:lpstr>FIREFOX PROFILE</vt:lpstr>
      <vt:lpstr>WEBDRIVER LISTENERS</vt:lpstr>
      <vt:lpstr>Assessments</vt:lpstr>
      <vt:lpstr>Q &amp; A ?????????</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SGM PPT Template 16x9</dc:title>
  <dc:creator>Sapient</dc:creator>
  <cp:keywords/>
  <dc:description/>
  <cp:lastModifiedBy>WIN764BIT</cp:lastModifiedBy>
  <cp:revision>197</cp:revision>
  <dcterms:created xsi:type="dcterms:W3CDTF">2013-05-02T18:01:03Z</dcterms:created>
  <dcterms:modified xsi:type="dcterms:W3CDTF">2015-01-07T10:52:18Z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