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38AC215-A8DE-419B-8BE5-5D07A4A2FF6D}" type="datetimeFigureOut">
              <a:rPr lang="en-IN" smtClean="0"/>
              <a:t>21-08-2015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B75F9-472B-46BC-82B9-6C5357945BED}" type="slidenum">
              <a:rPr lang="en-IN" smtClean="0"/>
              <a:t>‹#›</a:t>
            </a:fld>
            <a:endParaRPr lang="en-IN"/>
          </a:p>
        </p:txBody>
      </p:sp>
    </p:spTree>
    <p:extLst>
      <p:ext uri="{BB962C8B-B14F-4D97-AF65-F5344CB8AC3E}">
        <p14:creationId xmlns:p14="http://schemas.microsoft.com/office/powerpoint/2010/main" val="422169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8AC215-A8DE-419B-8BE5-5D07A4A2FF6D}" type="datetimeFigureOut">
              <a:rPr lang="en-IN" smtClean="0"/>
              <a:t>21-08-2015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B75F9-472B-46BC-82B9-6C5357945BED}" type="slidenum">
              <a:rPr lang="en-IN" smtClean="0"/>
              <a:t>‹#›</a:t>
            </a:fld>
            <a:endParaRPr lang="en-IN"/>
          </a:p>
        </p:txBody>
      </p:sp>
    </p:spTree>
    <p:extLst>
      <p:ext uri="{BB962C8B-B14F-4D97-AF65-F5344CB8AC3E}">
        <p14:creationId xmlns:p14="http://schemas.microsoft.com/office/powerpoint/2010/main" val="273552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8AC215-A8DE-419B-8BE5-5D07A4A2FF6D}" type="datetimeFigureOut">
              <a:rPr lang="en-IN" smtClean="0"/>
              <a:t>21-08-2015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B75F9-472B-46BC-82B9-6C5357945BED}" type="slidenum">
              <a:rPr lang="en-IN" smtClean="0"/>
              <a:t>‹#›</a:t>
            </a:fld>
            <a:endParaRPr lang="en-IN"/>
          </a:p>
        </p:txBody>
      </p:sp>
    </p:spTree>
    <p:extLst>
      <p:ext uri="{BB962C8B-B14F-4D97-AF65-F5344CB8AC3E}">
        <p14:creationId xmlns:p14="http://schemas.microsoft.com/office/powerpoint/2010/main" val="149745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8AC215-A8DE-419B-8BE5-5D07A4A2FF6D}" type="datetimeFigureOut">
              <a:rPr lang="en-IN" smtClean="0"/>
              <a:t>21-08-2015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B75F9-472B-46BC-82B9-6C5357945BED}" type="slidenum">
              <a:rPr lang="en-IN" smtClean="0"/>
              <a:t>‹#›</a:t>
            </a:fld>
            <a:endParaRPr lang="en-IN"/>
          </a:p>
        </p:txBody>
      </p:sp>
    </p:spTree>
    <p:extLst>
      <p:ext uri="{BB962C8B-B14F-4D97-AF65-F5344CB8AC3E}">
        <p14:creationId xmlns:p14="http://schemas.microsoft.com/office/powerpoint/2010/main" val="190673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AC215-A8DE-419B-8BE5-5D07A4A2FF6D}" type="datetimeFigureOut">
              <a:rPr lang="en-IN" smtClean="0"/>
              <a:t>21-08-2015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B75F9-472B-46BC-82B9-6C5357945BED}" type="slidenum">
              <a:rPr lang="en-IN" smtClean="0"/>
              <a:t>‹#›</a:t>
            </a:fld>
            <a:endParaRPr lang="en-IN"/>
          </a:p>
        </p:txBody>
      </p:sp>
    </p:spTree>
    <p:extLst>
      <p:ext uri="{BB962C8B-B14F-4D97-AF65-F5344CB8AC3E}">
        <p14:creationId xmlns:p14="http://schemas.microsoft.com/office/powerpoint/2010/main" val="12237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38AC215-A8DE-419B-8BE5-5D07A4A2FF6D}" type="datetimeFigureOut">
              <a:rPr lang="en-IN" smtClean="0"/>
              <a:t>21-08-2015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3B75F9-472B-46BC-82B9-6C5357945BED}" type="slidenum">
              <a:rPr lang="en-IN" smtClean="0"/>
              <a:t>‹#›</a:t>
            </a:fld>
            <a:endParaRPr lang="en-IN"/>
          </a:p>
        </p:txBody>
      </p:sp>
    </p:spTree>
    <p:extLst>
      <p:ext uri="{BB962C8B-B14F-4D97-AF65-F5344CB8AC3E}">
        <p14:creationId xmlns:p14="http://schemas.microsoft.com/office/powerpoint/2010/main" val="58657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38AC215-A8DE-419B-8BE5-5D07A4A2FF6D}" type="datetimeFigureOut">
              <a:rPr lang="en-IN" smtClean="0"/>
              <a:t>21-08-2015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3B75F9-472B-46BC-82B9-6C5357945BED}" type="slidenum">
              <a:rPr lang="en-IN" smtClean="0"/>
              <a:t>‹#›</a:t>
            </a:fld>
            <a:endParaRPr lang="en-IN"/>
          </a:p>
        </p:txBody>
      </p:sp>
    </p:spTree>
    <p:extLst>
      <p:ext uri="{BB962C8B-B14F-4D97-AF65-F5344CB8AC3E}">
        <p14:creationId xmlns:p14="http://schemas.microsoft.com/office/powerpoint/2010/main" val="403101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38AC215-A8DE-419B-8BE5-5D07A4A2FF6D}" type="datetimeFigureOut">
              <a:rPr lang="en-IN" smtClean="0"/>
              <a:t>21-08-2015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3B75F9-472B-46BC-82B9-6C5357945BED}" type="slidenum">
              <a:rPr lang="en-IN" smtClean="0"/>
              <a:t>‹#›</a:t>
            </a:fld>
            <a:endParaRPr lang="en-IN"/>
          </a:p>
        </p:txBody>
      </p:sp>
    </p:spTree>
    <p:extLst>
      <p:ext uri="{BB962C8B-B14F-4D97-AF65-F5344CB8AC3E}">
        <p14:creationId xmlns:p14="http://schemas.microsoft.com/office/powerpoint/2010/main" val="215231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AC215-A8DE-419B-8BE5-5D07A4A2FF6D}" type="datetimeFigureOut">
              <a:rPr lang="en-IN" smtClean="0"/>
              <a:t>21-08-2015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3B75F9-472B-46BC-82B9-6C5357945BED}" type="slidenum">
              <a:rPr lang="en-IN" smtClean="0"/>
              <a:t>‹#›</a:t>
            </a:fld>
            <a:endParaRPr lang="en-IN"/>
          </a:p>
        </p:txBody>
      </p:sp>
    </p:spTree>
    <p:extLst>
      <p:ext uri="{BB962C8B-B14F-4D97-AF65-F5344CB8AC3E}">
        <p14:creationId xmlns:p14="http://schemas.microsoft.com/office/powerpoint/2010/main" val="329511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AC215-A8DE-419B-8BE5-5D07A4A2FF6D}" type="datetimeFigureOut">
              <a:rPr lang="en-IN" smtClean="0"/>
              <a:t>21-08-2015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3B75F9-472B-46BC-82B9-6C5357945BED}" type="slidenum">
              <a:rPr lang="en-IN" smtClean="0"/>
              <a:t>‹#›</a:t>
            </a:fld>
            <a:endParaRPr lang="en-IN"/>
          </a:p>
        </p:txBody>
      </p:sp>
    </p:spTree>
    <p:extLst>
      <p:ext uri="{BB962C8B-B14F-4D97-AF65-F5344CB8AC3E}">
        <p14:creationId xmlns:p14="http://schemas.microsoft.com/office/powerpoint/2010/main" val="128430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AC215-A8DE-419B-8BE5-5D07A4A2FF6D}" type="datetimeFigureOut">
              <a:rPr lang="en-IN" smtClean="0"/>
              <a:t>21-08-2015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3B75F9-472B-46BC-82B9-6C5357945BED}" type="slidenum">
              <a:rPr lang="en-IN" smtClean="0"/>
              <a:t>‹#›</a:t>
            </a:fld>
            <a:endParaRPr lang="en-IN"/>
          </a:p>
        </p:txBody>
      </p:sp>
    </p:spTree>
    <p:extLst>
      <p:ext uri="{BB962C8B-B14F-4D97-AF65-F5344CB8AC3E}">
        <p14:creationId xmlns:p14="http://schemas.microsoft.com/office/powerpoint/2010/main" val="399739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AC215-A8DE-419B-8BE5-5D07A4A2FF6D}" type="datetimeFigureOut">
              <a:rPr lang="en-IN" smtClean="0"/>
              <a:t>21-08-2015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B75F9-472B-46BC-82B9-6C5357945BED}" type="slidenum">
              <a:rPr lang="en-IN" smtClean="0"/>
              <a:t>‹#›</a:t>
            </a:fld>
            <a:endParaRPr lang="en-IN"/>
          </a:p>
        </p:txBody>
      </p:sp>
    </p:spTree>
    <p:extLst>
      <p:ext uri="{BB962C8B-B14F-4D97-AF65-F5344CB8AC3E}">
        <p14:creationId xmlns:p14="http://schemas.microsoft.com/office/powerpoint/2010/main" val="1067937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19" y="2924944"/>
            <a:ext cx="8139683" cy="1142857"/>
          </a:xfrm>
          <a:prstGeom prst="rect">
            <a:avLst/>
          </a:prstGeom>
        </p:spPr>
      </p:pic>
      <p:sp>
        <p:nvSpPr>
          <p:cNvPr id="5" name="TextBox 4"/>
          <p:cNvSpPr txBox="1"/>
          <p:nvPr/>
        </p:nvSpPr>
        <p:spPr>
          <a:xfrm>
            <a:off x="2906940" y="2276872"/>
            <a:ext cx="3168352" cy="646331"/>
          </a:xfrm>
          <a:prstGeom prst="rect">
            <a:avLst/>
          </a:prstGeom>
          <a:noFill/>
        </p:spPr>
        <p:txBody>
          <a:bodyPr wrap="square" rtlCol="0">
            <a:spAutoFit/>
          </a:bodyPr>
          <a:lstStyle/>
          <a:p>
            <a:pPr algn="ctr"/>
            <a:r>
              <a:rPr lang="en-IN" b="1" dirty="0" smtClean="0">
                <a:solidFill>
                  <a:srgbClr val="0070C0"/>
                </a:solidFill>
                <a:latin typeface="Algerian" panose="04020705040A02060702" pitchFamily="82" charset="0"/>
              </a:rPr>
              <a:t>Explore A new world with</a:t>
            </a:r>
            <a:endParaRPr lang="en-IN" b="1" dirty="0">
              <a:solidFill>
                <a:srgbClr val="0070C0"/>
              </a:solidFill>
              <a:latin typeface="Algerian" panose="04020705040A02060702" pitchFamily="82" charset="0"/>
            </a:endParaRPr>
          </a:p>
        </p:txBody>
      </p:sp>
    </p:spTree>
    <p:extLst>
      <p:ext uri="{BB962C8B-B14F-4D97-AF65-F5344CB8AC3E}">
        <p14:creationId xmlns:p14="http://schemas.microsoft.com/office/powerpoint/2010/main" val="377453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3"/>
          <p:cNvSpPr>
            <a:spLocks noGrp="1"/>
          </p:cNvSpPr>
          <p:nvPr>
            <p:ph type="sldNum" sz="quarter" idx="11"/>
          </p:nvPr>
        </p:nvSpPr>
        <p:spPr>
          <a:noFill/>
        </p:spPr>
        <p:txBody>
          <a:bodyPr/>
          <a:lstStyle/>
          <a:p>
            <a:fld id="{AF72C303-0F9B-4550-B165-348B9F94547C}" type="slidenum">
              <a:rPr lang="en-AU" smtClean="0"/>
              <a:pPr/>
              <a:t>2</a:t>
            </a:fld>
            <a:endParaRPr lang="en-AU" smtClean="0"/>
          </a:p>
        </p:txBody>
      </p:sp>
      <p:sp>
        <p:nvSpPr>
          <p:cNvPr id="68610" name="Content Placeholder 2"/>
          <p:cNvSpPr>
            <a:spLocks noGrp="1"/>
          </p:cNvSpPr>
          <p:nvPr>
            <p:ph idx="1"/>
          </p:nvPr>
        </p:nvSpPr>
        <p:spPr>
          <a:xfrm>
            <a:off x="574675" y="1485900"/>
            <a:ext cx="8024813" cy="4973638"/>
          </a:xfrm>
        </p:spPr>
        <p:txBody>
          <a:bodyPr>
            <a:normAutofit/>
          </a:bodyPr>
          <a:lstStyle/>
          <a:p>
            <a:pPr marL="0" indent="0" algn="ctr">
              <a:buNone/>
            </a:pPr>
            <a:r>
              <a:rPr lang="en-IN" sz="1600" i="1" dirty="0" smtClean="0">
                <a:solidFill>
                  <a:schemeClr val="bg1">
                    <a:lumMod val="50000"/>
                  </a:schemeClr>
                </a:solidFill>
              </a:rPr>
              <a:t>“Change are not our enemy…It’s our opportunity to show who we are”</a:t>
            </a:r>
          </a:p>
          <a:p>
            <a:endParaRPr lang="en-IN" sz="1600" dirty="0" smtClean="0"/>
          </a:p>
          <a:p>
            <a:pPr marL="0" indent="0">
              <a:buNone/>
            </a:pPr>
            <a:endParaRPr lang="en-IN" sz="1600" dirty="0"/>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	Today, our society wants to travel faster, work faster. Even Communicate and connect faster, because we're a society fixated on technology. As technology moves, we move. But the same technology that fulfils our need for speed also poses our biggest challenge. It increases the speed at which change moves.</a:t>
            </a:r>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	For over one year, Itasca </a:t>
            </a:r>
            <a:r>
              <a:rPr lang="en-IN" sz="1200" dirty="0">
                <a:latin typeface="Verdana" panose="020B0604030504040204" pitchFamily="34" charset="0"/>
                <a:ea typeface="Verdana" panose="020B0604030504040204" pitchFamily="34" charset="0"/>
                <a:cs typeface="Verdana" panose="020B0604030504040204" pitchFamily="34" charset="0"/>
              </a:rPr>
              <a:t>has helped its clients anticipate, navigate and leverage change. Our deeply engrained technology heritage, running through all of our businesses like a foundational thread, has allowed us to utilize technology to its fullest business application and creative expression, giving our clients something that, in today's business climate, they simply can't succeed without: the ability to quickly and confidently adapt to ever-changing </a:t>
            </a:r>
            <a:r>
              <a:rPr lang="en-IN" sz="1200" dirty="0" smtClean="0">
                <a:latin typeface="Verdana" panose="020B0604030504040204" pitchFamily="34" charset="0"/>
                <a:ea typeface="Verdana" panose="020B0604030504040204" pitchFamily="34" charset="0"/>
                <a:cs typeface="Verdana" panose="020B0604030504040204" pitchFamily="34" charset="0"/>
              </a:rPr>
              <a:t>conditions.</a:t>
            </a: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81" y="5877272"/>
            <a:ext cx="8139683" cy="1142857"/>
          </a:xfrm>
          <a:prstGeom prst="rect">
            <a:avLst/>
          </a:prstGeom>
        </p:spPr>
      </p:pic>
      <p:sp>
        <p:nvSpPr>
          <p:cNvPr id="8" name="Title 1"/>
          <p:cNvSpPr>
            <a:spLocks noGrp="1"/>
          </p:cNvSpPr>
          <p:nvPr>
            <p:ph type="title"/>
          </p:nvPr>
        </p:nvSpPr>
        <p:spPr>
          <a:xfrm>
            <a:off x="467544" y="620688"/>
            <a:ext cx="8024813" cy="468313"/>
          </a:xfrm>
        </p:spPr>
        <p:txBody>
          <a:bodyPr>
            <a:normAutofit fontScale="90000"/>
          </a:bodyPr>
          <a:lstStyle/>
          <a:p>
            <a:pPr algn="l"/>
            <a:r>
              <a:rPr lang="en-AU" sz="27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Who We Are</a:t>
            </a:r>
            <a:endParaRPr lang="en-AU" dirty="0" smtClean="0"/>
          </a:p>
        </p:txBody>
      </p:sp>
      <p:cxnSp>
        <p:nvCxnSpPr>
          <p:cNvPr id="4" name="Straight Connector 3"/>
          <p:cNvCxnSpPr/>
          <p:nvPr/>
        </p:nvCxnSpPr>
        <p:spPr>
          <a:xfrm>
            <a:off x="539552" y="1196752"/>
            <a:ext cx="81396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461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3"/>
          <p:cNvSpPr>
            <a:spLocks noGrp="1"/>
          </p:cNvSpPr>
          <p:nvPr>
            <p:ph type="sldNum" sz="quarter" idx="11"/>
          </p:nvPr>
        </p:nvSpPr>
        <p:spPr>
          <a:noFill/>
        </p:spPr>
        <p:txBody>
          <a:bodyPr/>
          <a:lstStyle/>
          <a:p>
            <a:fld id="{AF72C303-0F9B-4550-B165-348B9F94547C}" type="slidenum">
              <a:rPr lang="en-AU" smtClean="0"/>
              <a:pPr/>
              <a:t>3</a:t>
            </a:fld>
            <a:endParaRPr lang="en-AU" smtClean="0"/>
          </a:p>
        </p:txBody>
      </p:sp>
      <p:sp>
        <p:nvSpPr>
          <p:cNvPr id="68610" name="Content Placeholder 2"/>
          <p:cNvSpPr>
            <a:spLocks noGrp="1"/>
          </p:cNvSpPr>
          <p:nvPr>
            <p:ph idx="1"/>
          </p:nvPr>
        </p:nvSpPr>
        <p:spPr>
          <a:xfrm>
            <a:off x="574675" y="1485900"/>
            <a:ext cx="8024813" cy="4973638"/>
          </a:xfrm>
        </p:spPr>
        <p:txBody>
          <a:bodyPr>
            <a:normAutofit/>
          </a:bodyPr>
          <a:lstStyle/>
          <a:p>
            <a:pPr marL="0" indent="0" algn="ctr">
              <a:buNone/>
            </a:pPr>
            <a:r>
              <a:rPr lang="en-IN" sz="1600" i="1" dirty="0" smtClean="0">
                <a:solidFill>
                  <a:schemeClr val="bg1">
                    <a:lumMod val="50000"/>
                  </a:schemeClr>
                </a:solidFill>
              </a:rPr>
              <a:t>“It's not hard to make decisions when you know what your values are.”</a:t>
            </a:r>
          </a:p>
          <a:p>
            <a:endParaRPr lang="en-IN" sz="1600" dirty="0" smtClean="0"/>
          </a:p>
          <a:p>
            <a:pPr marL="0" indent="0">
              <a:buNone/>
            </a:pPr>
            <a:endParaRPr lang="en-IN" sz="1600" dirty="0" smtClean="0"/>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I EAR, is the core values of our company:</a:t>
            </a:r>
          </a:p>
          <a:p>
            <a:pPr marL="0" indent="0">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Integrity</a:t>
            </a:r>
            <a:r>
              <a:rPr lang="en-IN" sz="1200" dirty="0">
                <a:latin typeface="Verdana" panose="020B0604030504040204" pitchFamily="34" charset="0"/>
                <a:ea typeface="Verdana" panose="020B0604030504040204" pitchFamily="34" charset="0"/>
                <a:cs typeface="Verdana" panose="020B0604030504040204" pitchFamily="34" charset="0"/>
              </a:rPr>
              <a:t>– Do what’s </a:t>
            </a:r>
            <a:r>
              <a:rPr lang="en-IN" sz="1200" dirty="0" smtClean="0">
                <a:latin typeface="Verdana" panose="020B0604030504040204" pitchFamily="34" charset="0"/>
                <a:ea typeface="Verdana" panose="020B0604030504040204" pitchFamily="34" charset="0"/>
                <a:cs typeface="Verdana" panose="020B0604030504040204" pitchFamily="34" charset="0"/>
              </a:rPr>
              <a:t>right for our customers and our Society.</a:t>
            </a:r>
          </a:p>
          <a:p>
            <a:r>
              <a:rPr lang="en-IN" sz="1200" dirty="0" smtClean="0">
                <a:latin typeface="Verdana" panose="020B0604030504040204" pitchFamily="34" charset="0"/>
                <a:ea typeface="Verdana" panose="020B0604030504040204" pitchFamily="34" charset="0"/>
                <a:cs typeface="Verdana" panose="020B0604030504040204" pitchFamily="34" charset="0"/>
              </a:rPr>
              <a:t>Excellence – Be your best, help customer’s progress, be business minded</a:t>
            </a:r>
          </a:p>
          <a:p>
            <a:r>
              <a:rPr lang="en-IN" sz="1200" dirty="0" smtClean="0">
                <a:latin typeface="Verdana" panose="020B0604030504040204" pitchFamily="34" charset="0"/>
                <a:ea typeface="Verdana" panose="020B0604030504040204" pitchFamily="34" charset="0"/>
                <a:cs typeface="Verdana" panose="020B0604030504040204" pitchFamily="34" charset="0"/>
              </a:rPr>
              <a:t>Accountability </a:t>
            </a:r>
            <a:r>
              <a:rPr lang="en-IN" sz="1200" dirty="0">
                <a:latin typeface="Verdana" panose="020B0604030504040204" pitchFamily="34" charset="0"/>
                <a:ea typeface="Verdana" panose="020B0604030504040204" pitchFamily="34" charset="0"/>
                <a:cs typeface="Verdana" panose="020B0604030504040204" pitchFamily="34" charset="0"/>
              </a:rPr>
              <a:t>– Own your actions and make it happen</a:t>
            </a:r>
          </a:p>
          <a:p>
            <a:r>
              <a:rPr lang="en-IN" sz="1200" dirty="0" smtClean="0">
                <a:latin typeface="Verdana" panose="020B0604030504040204" pitchFamily="34" charset="0"/>
                <a:ea typeface="Verdana" panose="020B0604030504040204" pitchFamily="34" charset="0"/>
                <a:cs typeface="Verdana" panose="020B0604030504040204" pitchFamily="34" charset="0"/>
              </a:rPr>
              <a:t>Respect – </a:t>
            </a:r>
            <a:r>
              <a:rPr lang="en-IN" sz="1200" dirty="0">
                <a:latin typeface="Verdana" panose="020B0604030504040204" pitchFamily="34" charset="0"/>
                <a:ea typeface="Verdana" panose="020B0604030504040204" pitchFamily="34" charset="0"/>
                <a:cs typeface="Verdana" panose="020B0604030504040204" pitchFamily="34" charset="0"/>
              </a:rPr>
              <a:t>Value every voice, bring the customer’s </a:t>
            </a:r>
            <a:r>
              <a:rPr lang="en-IN" sz="1200" dirty="0" smtClean="0">
                <a:latin typeface="Verdana" panose="020B0604030504040204" pitchFamily="34" charset="0"/>
                <a:ea typeface="Verdana" panose="020B0604030504040204" pitchFamily="34" charset="0"/>
                <a:cs typeface="Verdana" panose="020B0604030504040204" pitchFamily="34" charset="0"/>
              </a:rPr>
              <a:t>view</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81" y="5877272"/>
            <a:ext cx="8139683" cy="1142857"/>
          </a:xfrm>
          <a:prstGeom prst="rect">
            <a:avLst/>
          </a:prstGeom>
        </p:spPr>
      </p:pic>
      <p:sp>
        <p:nvSpPr>
          <p:cNvPr id="8" name="Title 1"/>
          <p:cNvSpPr>
            <a:spLocks noGrp="1"/>
          </p:cNvSpPr>
          <p:nvPr>
            <p:ph type="title"/>
          </p:nvPr>
        </p:nvSpPr>
        <p:spPr>
          <a:xfrm>
            <a:off x="467544" y="620688"/>
            <a:ext cx="8024813" cy="468313"/>
          </a:xfrm>
        </p:spPr>
        <p:txBody>
          <a:bodyPr>
            <a:normAutofit fontScale="90000"/>
          </a:bodyPr>
          <a:lstStyle/>
          <a:p>
            <a:pPr algn="l"/>
            <a:r>
              <a:rPr lang="en-AU" sz="27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Our Values And Behaviour</a:t>
            </a:r>
            <a:endParaRPr lang="en-AU" dirty="0" smtClean="0"/>
          </a:p>
        </p:txBody>
      </p:sp>
      <p:cxnSp>
        <p:nvCxnSpPr>
          <p:cNvPr id="4" name="Straight Connector 3"/>
          <p:cNvCxnSpPr/>
          <p:nvPr/>
        </p:nvCxnSpPr>
        <p:spPr>
          <a:xfrm>
            <a:off x="539552" y="1196752"/>
            <a:ext cx="81396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944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3"/>
          <p:cNvSpPr>
            <a:spLocks noGrp="1"/>
          </p:cNvSpPr>
          <p:nvPr>
            <p:ph type="sldNum" sz="quarter" idx="11"/>
          </p:nvPr>
        </p:nvSpPr>
        <p:spPr>
          <a:noFill/>
        </p:spPr>
        <p:txBody>
          <a:bodyPr/>
          <a:lstStyle/>
          <a:p>
            <a:fld id="{AF72C303-0F9B-4550-B165-348B9F94547C}" type="slidenum">
              <a:rPr lang="en-AU" smtClean="0"/>
              <a:pPr/>
              <a:t>4</a:t>
            </a:fld>
            <a:endParaRPr lang="en-AU" smtClean="0"/>
          </a:p>
        </p:txBody>
      </p:sp>
      <p:sp>
        <p:nvSpPr>
          <p:cNvPr id="68610" name="Content Placeholder 2"/>
          <p:cNvSpPr>
            <a:spLocks noGrp="1"/>
          </p:cNvSpPr>
          <p:nvPr>
            <p:ph idx="1"/>
          </p:nvPr>
        </p:nvSpPr>
        <p:spPr>
          <a:xfrm>
            <a:off x="574675" y="1485900"/>
            <a:ext cx="8024813" cy="4973638"/>
          </a:xfrm>
        </p:spPr>
        <p:txBody>
          <a:bodyPr>
            <a:normAutofit/>
          </a:bodyPr>
          <a:lstStyle/>
          <a:p>
            <a:pPr marL="0" indent="0" algn="ctr">
              <a:buNone/>
            </a:pPr>
            <a:r>
              <a:rPr lang="en-IN" sz="1600" i="1" dirty="0" smtClean="0">
                <a:solidFill>
                  <a:schemeClr val="bg1">
                    <a:lumMod val="50000"/>
                  </a:schemeClr>
                </a:solidFill>
              </a:rPr>
              <a:t>“Those who are happiest are those who do the most for others”</a:t>
            </a:r>
          </a:p>
          <a:p>
            <a:endParaRPr lang="en-IN" sz="1600" dirty="0" smtClean="0"/>
          </a:p>
          <a:p>
            <a:pPr marL="0" indent="0">
              <a:buNone/>
            </a:pPr>
            <a:r>
              <a:rPr lang="en-IN" sz="1200" dirty="0">
                <a:latin typeface="Verdana" panose="020B0604030504040204" pitchFamily="34" charset="0"/>
                <a:ea typeface="Verdana" panose="020B0604030504040204" pitchFamily="34" charset="0"/>
                <a:cs typeface="Verdana" panose="020B0604030504040204" pitchFamily="34" charset="0"/>
              </a:rPr>
              <a:t>Innovative software solutions and fully integrated services, ranging from </a:t>
            </a:r>
            <a:r>
              <a:rPr lang="en-IN" sz="1200" dirty="0" smtClean="0">
                <a:latin typeface="Verdana" panose="020B0604030504040204" pitchFamily="34" charset="0"/>
                <a:ea typeface="Verdana" panose="020B0604030504040204" pitchFamily="34" charset="0"/>
                <a:cs typeface="Verdana" panose="020B0604030504040204" pitchFamily="34" charset="0"/>
              </a:rPr>
              <a:t>consulting </a:t>
            </a:r>
            <a:r>
              <a:rPr lang="en-IN" sz="1200" dirty="0">
                <a:latin typeface="Verdana" panose="020B0604030504040204" pitchFamily="34" charset="0"/>
                <a:ea typeface="Verdana" panose="020B0604030504040204" pitchFamily="34" charset="0"/>
                <a:cs typeface="Verdana" panose="020B0604030504040204" pitchFamily="34" charset="0"/>
              </a:rPr>
              <a:t>to technology development and managed services, to help firms more effectively address business needs and industry </a:t>
            </a:r>
            <a:r>
              <a:rPr lang="en-IN" sz="1200" dirty="0" smtClean="0">
                <a:latin typeface="Verdana" panose="020B0604030504040204" pitchFamily="34" charset="0"/>
                <a:ea typeface="Verdana" panose="020B0604030504040204" pitchFamily="34" charset="0"/>
                <a:cs typeface="Verdana" panose="020B0604030504040204" pitchFamily="34" charset="0"/>
              </a:rPr>
              <a:t>requirements in following domains:</a:t>
            </a:r>
          </a:p>
          <a:p>
            <a:pPr marL="0" indent="0">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Web Development</a:t>
            </a:r>
          </a:p>
          <a:p>
            <a:r>
              <a:rPr lang="en-IN" sz="1200" dirty="0" smtClean="0">
                <a:latin typeface="Verdana" panose="020B0604030504040204" pitchFamily="34" charset="0"/>
                <a:ea typeface="Verdana" panose="020B0604030504040204" pitchFamily="34" charset="0"/>
                <a:cs typeface="Verdana" panose="020B0604030504040204" pitchFamily="34" charset="0"/>
              </a:rPr>
              <a:t>Mobile Solutions</a:t>
            </a:r>
          </a:p>
          <a:p>
            <a:r>
              <a:rPr lang="en-IN" sz="1200" dirty="0" smtClean="0">
                <a:latin typeface="Verdana" panose="020B0604030504040204" pitchFamily="34" charset="0"/>
                <a:ea typeface="Verdana" panose="020B0604030504040204" pitchFamily="34" charset="0"/>
                <a:cs typeface="Verdana" panose="020B0604030504040204" pitchFamily="34" charset="0"/>
              </a:rPr>
              <a:t>Desktop Applications</a:t>
            </a:r>
          </a:p>
          <a:p>
            <a:r>
              <a:rPr lang="en-IN" sz="1200" dirty="0" smtClean="0">
                <a:latin typeface="Verdana" panose="020B0604030504040204" pitchFamily="34" charset="0"/>
                <a:ea typeface="Verdana" panose="020B0604030504040204" pitchFamily="34" charset="0"/>
                <a:cs typeface="Verdana" panose="020B0604030504040204" pitchFamily="34" charset="0"/>
              </a:rPr>
              <a:t>Cloud and </a:t>
            </a:r>
            <a:r>
              <a:rPr lang="en-IN" sz="1200" dirty="0" err="1" smtClean="0">
                <a:latin typeface="Verdana" panose="020B0604030504040204" pitchFamily="34" charset="0"/>
                <a:ea typeface="Verdana" panose="020B0604030504040204" pitchFamily="34" charset="0"/>
                <a:cs typeface="Verdana" panose="020B0604030504040204" pitchFamily="34" charset="0"/>
              </a:rPr>
              <a:t>BigData</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endParaRPr lang="en-IN" sz="1200"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81" y="5877272"/>
            <a:ext cx="8139683" cy="1142857"/>
          </a:xfrm>
          <a:prstGeom prst="rect">
            <a:avLst/>
          </a:prstGeom>
        </p:spPr>
      </p:pic>
      <p:sp>
        <p:nvSpPr>
          <p:cNvPr id="8" name="Title 1"/>
          <p:cNvSpPr>
            <a:spLocks noGrp="1"/>
          </p:cNvSpPr>
          <p:nvPr>
            <p:ph type="title"/>
          </p:nvPr>
        </p:nvSpPr>
        <p:spPr>
          <a:xfrm>
            <a:off x="467544" y="620688"/>
            <a:ext cx="8024813" cy="468313"/>
          </a:xfrm>
        </p:spPr>
        <p:txBody>
          <a:bodyPr>
            <a:normAutofit fontScale="90000"/>
          </a:bodyPr>
          <a:lstStyle/>
          <a:p>
            <a:pPr algn="l"/>
            <a:r>
              <a:rPr lang="en-AU" sz="27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What We Do</a:t>
            </a:r>
            <a:endParaRPr lang="en-AU" dirty="0" smtClean="0"/>
          </a:p>
        </p:txBody>
      </p:sp>
      <p:cxnSp>
        <p:nvCxnSpPr>
          <p:cNvPr id="4" name="Straight Connector 3"/>
          <p:cNvCxnSpPr/>
          <p:nvPr/>
        </p:nvCxnSpPr>
        <p:spPr>
          <a:xfrm>
            <a:off x="539552" y="1196752"/>
            <a:ext cx="813968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svrin000egl00.asia.corp.anz.com\agrawal5$\Desktop\servi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458" y="2924944"/>
            <a:ext cx="317372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69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3"/>
          <p:cNvSpPr>
            <a:spLocks noGrp="1"/>
          </p:cNvSpPr>
          <p:nvPr>
            <p:ph type="sldNum" sz="quarter" idx="11"/>
          </p:nvPr>
        </p:nvSpPr>
        <p:spPr>
          <a:noFill/>
        </p:spPr>
        <p:txBody>
          <a:bodyPr/>
          <a:lstStyle/>
          <a:p>
            <a:fld id="{AF72C303-0F9B-4550-B165-348B9F94547C}" type="slidenum">
              <a:rPr lang="en-AU" smtClean="0"/>
              <a:pPr/>
              <a:t>5</a:t>
            </a:fld>
            <a:endParaRPr lang="en-AU" smtClean="0"/>
          </a:p>
        </p:txBody>
      </p:sp>
      <p:sp>
        <p:nvSpPr>
          <p:cNvPr id="68610" name="Content Placeholder 2"/>
          <p:cNvSpPr>
            <a:spLocks noGrp="1"/>
          </p:cNvSpPr>
          <p:nvPr>
            <p:ph idx="1"/>
          </p:nvPr>
        </p:nvSpPr>
        <p:spPr>
          <a:xfrm>
            <a:off x="574675" y="1485900"/>
            <a:ext cx="8024813" cy="4973638"/>
          </a:xfrm>
        </p:spPr>
        <p:txBody>
          <a:bodyPr>
            <a:normAutofit/>
          </a:bodyPr>
          <a:lstStyle/>
          <a:p>
            <a:pPr marL="0" indent="0" algn="ctr">
              <a:buNone/>
            </a:pPr>
            <a:r>
              <a:rPr lang="en-IN" sz="1600" i="1" dirty="0" smtClean="0">
                <a:solidFill>
                  <a:schemeClr val="bg1">
                    <a:lumMod val="50000"/>
                  </a:schemeClr>
                </a:solidFill>
              </a:rPr>
              <a:t>“No one learns as much about a subject as one who is forced to teach it”</a:t>
            </a:r>
          </a:p>
          <a:p>
            <a:endParaRPr lang="en-IN" sz="1600" dirty="0" smtClean="0"/>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Success is a process of gradual progression in the strategic direction. Understandably, any company’s or institute’s success in this stiff-competitive-age largely depends upon significant catalysts – resources, their skills and their utilization. The cumulative successive endeavours of the trio in unanimity together bring along grand success.</a:t>
            </a:r>
          </a:p>
          <a:p>
            <a:pPr marL="0" indent="0">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Company’s unflinching support and our proper guidance optimize the resource’s chances of success in this era of tough-competition. Full utilization of recourse's skill make sure of Company’s or Institute’s reputation and success.</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81" y="5877272"/>
            <a:ext cx="8139683" cy="1142857"/>
          </a:xfrm>
          <a:prstGeom prst="rect">
            <a:avLst/>
          </a:prstGeom>
        </p:spPr>
      </p:pic>
      <p:sp>
        <p:nvSpPr>
          <p:cNvPr id="8" name="Title 1"/>
          <p:cNvSpPr>
            <a:spLocks noGrp="1"/>
          </p:cNvSpPr>
          <p:nvPr>
            <p:ph type="title"/>
          </p:nvPr>
        </p:nvSpPr>
        <p:spPr>
          <a:xfrm>
            <a:off x="467544" y="620688"/>
            <a:ext cx="8024813" cy="468313"/>
          </a:xfrm>
        </p:spPr>
        <p:txBody>
          <a:bodyPr>
            <a:normAutofit fontScale="90000"/>
          </a:bodyPr>
          <a:lstStyle/>
          <a:p>
            <a:pPr algn="l"/>
            <a:r>
              <a:rPr lang="en-AU" sz="27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What We Do</a:t>
            </a:r>
            <a:endParaRPr lang="en-AU" dirty="0" smtClean="0"/>
          </a:p>
        </p:txBody>
      </p:sp>
      <p:cxnSp>
        <p:nvCxnSpPr>
          <p:cNvPr id="4" name="Straight Connector 3"/>
          <p:cNvCxnSpPr/>
          <p:nvPr/>
        </p:nvCxnSpPr>
        <p:spPr>
          <a:xfrm>
            <a:off x="539552" y="1196752"/>
            <a:ext cx="8139683"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vrin000egl00.asia.corp.anz.com\agrawal5$\Desktop\Train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783" y="3933056"/>
            <a:ext cx="5109220"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433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3"/>
          <p:cNvSpPr>
            <a:spLocks noGrp="1"/>
          </p:cNvSpPr>
          <p:nvPr>
            <p:ph type="sldNum" sz="quarter" idx="11"/>
          </p:nvPr>
        </p:nvSpPr>
        <p:spPr>
          <a:noFill/>
        </p:spPr>
        <p:txBody>
          <a:bodyPr/>
          <a:lstStyle/>
          <a:p>
            <a:fld id="{AF72C303-0F9B-4550-B165-348B9F94547C}" type="slidenum">
              <a:rPr lang="en-AU" smtClean="0"/>
              <a:pPr/>
              <a:t>6</a:t>
            </a:fld>
            <a:endParaRPr lang="en-AU" smtClean="0"/>
          </a:p>
        </p:txBody>
      </p:sp>
      <p:sp>
        <p:nvSpPr>
          <p:cNvPr id="68610" name="Content Placeholder 2"/>
          <p:cNvSpPr>
            <a:spLocks noGrp="1"/>
          </p:cNvSpPr>
          <p:nvPr>
            <p:ph idx="1"/>
          </p:nvPr>
        </p:nvSpPr>
        <p:spPr>
          <a:xfrm>
            <a:off x="574675" y="1485900"/>
            <a:ext cx="8024813" cy="4973638"/>
          </a:xfrm>
        </p:spPr>
        <p:txBody>
          <a:bodyPr>
            <a:normAutofit/>
          </a:bodyPr>
          <a:lstStyle/>
          <a:p>
            <a:pPr marL="0" indent="0" algn="ctr">
              <a:buNone/>
            </a:pPr>
            <a:r>
              <a:rPr lang="en-IN" sz="1600" i="1" dirty="0" smtClean="0">
                <a:solidFill>
                  <a:schemeClr val="bg1">
                    <a:lumMod val="50000"/>
                  </a:schemeClr>
                </a:solidFill>
              </a:rPr>
              <a:t>“It's not whether you get knocked down; it's whether you get up and went to right place.”</a:t>
            </a:r>
          </a:p>
          <a:p>
            <a:endParaRPr lang="en-IN" sz="1600" dirty="0" smtClean="0"/>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We give everything we’ve got, then go back for more. No doubts, no holding back, no giving in. From the court to the catwalk, the stadium to the street, whatever the game, we play the same way. Heart over head. Inclusion over ego. United by passion, we go all in.</a:t>
            </a:r>
          </a:p>
          <a:p>
            <a:pPr marL="0" indent="0">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This is a new space for us to explore. We are</a:t>
            </a:r>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coming in this market with these facilities:</a:t>
            </a:r>
            <a:endParaRPr lang="en-IN" sz="1200" dirty="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Assistance in finding sport places</a:t>
            </a:r>
          </a:p>
          <a:p>
            <a:r>
              <a:rPr lang="en-IN" sz="1200" dirty="0" smtClean="0">
                <a:latin typeface="Verdana" panose="020B0604030504040204" pitchFamily="34" charset="0"/>
                <a:ea typeface="Verdana" panose="020B0604030504040204" pitchFamily="34" charset="0"/>
                <a:cs typeface="Verdana" panose="020B0604030504040204" pitchFamily="34" charset="0"/>
              </a:rPr>
              <a:t>Know hot event around you</a:t>
            </a:r>
          </a:p>
          <a:p>
            <a:r>
              <a:rPr lang="en-IN" sz="1200" dirty="0" smtClean="0">
                <a:latin typeface="Verdana" panose="020B0604030504040204" pitchFamily="34" charset="0"/>
                <a:ea typeface="Verdana" panose="020B0604030504040204" pitchFamily="34" charset="0"/>
                <a:cs typeface="Verdana" panose="020B0604030504040204" pitchFamily="34" charset="0"/>
              </a:rPr>
              <a:t>Book your seat for power punch</a:t>
            </a:r>
          </a:p>
          <a:p>
            <a:r>
              <a:rPr lang="en-IN" sz="1200" dirty="0" smtClean="0">
                <a:latin typeface="Verdana" panose="020B0604030504040204" pitchFamily="34" charset="0"/>
                <a:ea typeface="Verdana" panose="020B0604030504040204" pitchFamily="34" charset="0"/>
                <a:cs typeface="Verdana" panose="020B0604030504040204" pitchFamily="34" charset="0"/>
              </a:rPr>
              <a:t>Find opponents for even street games</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81" y="5877272"/>
            <a:ext cx="8139683" cy="1142857"/>
          </a:xfrm>
          <a:prstGeom prst="rect">
            <a:avLst/>
          </a:prstGeom>
        </p:spPr>
      </p:pic>
      <p:sp>
        <p:nvSpPr>
          <p:cNvPr id="8" name="Title 1"/>
          <p:cNvSpPr>
            <a:spLocks noGrp="1"/>
          </p:cNvSpPr>
          <p:nvPr>
            <p:ph type="title"/>
          </p:nvPr>
        </p:nvSpPr>
        <p:spPr>
          <a:xfrm>
            <a:off x="467544" y="620688"/>
            <a:ext cx="8024813" cy="468313"/>
          </a:xfrm>
        </p:spPr>
        <p:txBody>
          <a:bodyPr>
            <a:normAutofit fontScale="90000"/>
          </a:bodyPr>
          <a:lstStyle/>
          <a:p>
            <a:pPr algn="l"/>
            <a:r>
              <a:rPr lang="en-AU" sz="27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What We Do</a:t>
            </a:r>
            <a:endParaRPr lang="en-AU" dirty="0" smtClean="0"/>
          </a:p>
        </p:txBody>
      </p:sp>
      <p:cxnSp>
        <p:nvCxnSpPr>
          <p:cNvPr id="4" name="Straight Connector 3"/>
          <p:cNvCxnSpPr/>
          <p:nvPr/>
        </p:nvCxnSpPr>
        <p:spPr>
          <a:xfrm>
            <a:off x="539552" y="1196752"/>
            <a:ext cx="8139683"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svrin000egl00.asia.corp.anz.com\agrawal5$\Desktop\spor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496" y="2420888"/>
            <a:ext cx="4467275" cy="306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018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3"/>
          <p:cNvSpPr>
            <a:spLocks noGrp="1"/>
          </p:cNvSpPr>
          <p:nvPr>
            <p:ph type="sldNum" sz="quarter" idx="11"/>
          </p:nvPr>
        </p:nvSpPr>
        <p:spPr>
          <a:noFill/>
        </p:spPr>
        <p:txBody>
          <a:bodyPr/>
          <a:lstStyle/>
          <a:p>
            <a:fld id="{AF72C303-0F9B-4550-B165-348B9F94547C}" type="slidenum">
              <a:rPr lang="en-AU" smtClean="0"/>
              <a:pPr/>
              <a:t>7</a:t>
            </a:fld>
            <a:endParaRPr lang="en-AU" smtClean="0"/>
          </a:p>
        </p:txBody>
      </p:sp>
      <p:sp>
        <p:nvSpPr>
          <p:cNvPr id="68610" name="Content Placeholder 2"/>
          <p:cNvSpPr>
            <a:spLocks noGrp="1"/>
          </p:cNvSpPr>
          <p:nvPr>
            <p:ph idx="1"/>
          </p:nvPr>
        </p:nvSpPr>
        <p:spPr>
          <a:xfrm>
            <a:off x="574675" y="1485900"/>
            <a:ext cx="8024813" cy="4973638"/>
          </a:xfrm>
        </p:spPr>
        <p:txBody>
          <a:bodyPr>
            <a:normAutofit/>
          </a:bodyPr>
          <a:lstStyle/>
          <a:p>
            <a:pPr marL="0" indent="0">
              <a:buNone/>
            </a:pPr>
            <a:endParaRPr lang="en-IN" sz="1600" i="1" dirty="0" smtClean="0">
              <a:solidFill>
                <a:schemeClr val="bg1">
                  <a:lumMod val="50000"/>
                </a:schemeClr>
              </a:solidFill>
            </a:endParaRPr>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	#36, </a:t>
            </a:r>
            <a:r>
              <a:rPr lang="en-IN" sz="1200" dirty="0" err="1">
                <a:latin typeface="Verdana" panose="020B0604030504040204" pitchFamily="34" charset="0"/>
                <a:ea typeface="Verdana" panose="020B0604030504040204" pitchFamily="34" charset="0"/>
                <a:cs typeface="Verdana" panose="020B0604030504040204" pitchFamily="34" charset="0"/>
              </a:rPr>
              <a:t>Maktool</a:t>
            </a:r>
            <a:r>
              <a:rPr lang="en-IN" sz="1200" dirty="0">
                <a:latin typeface="Verdana" panose="020B0604030504040204" pitchFamily="34" charset="0"/>
                <a:ea typeface="Verdana" panose="020B0604030504040204" pitchFamily="34" charset="0"/>
                <a:cs typeface="Verdana" panose="020B0604030504040204" pitchFamily="34" charset="0"/>
              </a:rPr>
              <a:t> </a:t>
            </a:r>
            <a:r>
              <a:rPr lang="en-IN" sz="1200" dirty="0" err="1">
                <a:latin typeface="Verdana" panose="020B0604030504040204" pitchFamily="34" charset="0"/>
                <a:ea typeface="Verdana" panose="020B0604030504040204" pitchFamily="34" charset="0"/>
                <a:cs typeface="Verdana" panose="020B0604030504040204" pitchFamily="34" charset="0"/>
              </a:rPr>
              <a:t>Puri</a:t>
            </a:r>
            <a:r>
              <a:rPr lang="en-IN" sz="1200" dirty="0">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	</a:t>
            </a:r>
            <a:r>
              <a:rPr lang="en-IN" sz="1200" dirty="0" err="1" smtClean="0">
                <a:latin typeface="Verdana" panose="020B0604030504040204" pitchFamily="34" charset="0"/>
                <a:ea typeface="Verdana" panose="020B0604030504040204" pitchFamily="34" charset="0"/>
                <a:cs typeface="Verdana" panose="020B0604030504040204" pitchFamily="34" charset="0"/>
              </a:rPr>
              <a:t>Roorkee</a:t>
            </a:r>
            <a:r>
              <a:rPr lang="en-IN" sz="1200" dirty="0" smtClean="0">
                <a:latin typeface="Verdana" panose="020B0604030504040204" pitchFamily="34" charset="0"/>
                <a:ea typeface="Verdana" panose="020B0604030504040204" pitchFamily="34" charset="0"/>
                <a:cs typeface="Verdana" panose="020B0604030504040204" pitchFamily="34" charset="0"/>
              </a:rPr>
              <a:t>,</a:t>
            </a:r>
            <a:endParaRPr lang="en-IN" sz="12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	</a:t>
            </a:r>
            <a:r>
              <a:rPr lang="en-IN" sz="1200" dirty="0" err="1" smtClean="0">
                <a:latin typeface="Verdana" panose="020B0604030504040204" pitchFamily="34" charset="0"/>
                <a:ea typeface="Verdana" panose="020B0604030504040204" pitchFamily="34" charset="0"/>
                <a:cs typeface="Verdana" panose="020B0604030504040204" pitchFamily="34" charset="0"/>
              </a:rPr>
              <a:t>Uttrakhand</a:t>
            </a:r>
            <a:r>
              <a:rPr lang="en-IN" sz="1200" dirty="0" smtClean="0">
                <a:latin typeface="Verdana" panose="020B0604030504040204" pitchFamily="34" charset="0"/>
                <a:ea typeface="Verdana" panose="020B0604030504040204" pitchFamily="34" charset="0"/>
                <a:cs typeface="Verdana" panose="020B0604030504040204" pitchFamily="34" charset="0"/>
              </a:rPr>
              <a:t>- 247667</a:t>
            </a:r>
            <a:endParaRPr lang="en-IN" sz="12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		</a:t>
            </a:r>
            <a:endParaRPr lang="en-IN" sz="12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	+91-01332-262611</a:t>
            </a:r>
            <a:endParaRPr lang="en-IN" sz="12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dirty="0" smtClean="0">
                <a:latin typeface="Verdana" panose="020B0604030504040204" pitchFamily="34" charset="0"/>
                <a:ea typeface="Verdana" panose="020B0604030504040204" pitchFamily="34" charset="0"/>
                <a:cs typeface="Verdana" panose="020B0604030504040204" pitchFamily="34" charset="0"/>
              </a:rPr>
              <a:t> 	+91-8884198410</a:t>
            </a:r>
          </a:p>
          <a:p>
            <a:pPr marL="0" indent="0">
              <a:buNone/>
            </a:pPr>
            <a:endParaRPr lang="en-IN" sz="12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2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smtClean="0">
                <a:latin typeface="Verdana" panose="020B0604030504040204" pitchFamily="34" charset="0"/>
                <a:ea typeface="Verdana" panose="020B0604030504040204" pitchFamily="34" charset="0"/>
                <a:cs typeface="Verdana" panose="020B0604030504040204" pitchFamily="34" charset="0"/>
              </a:rPr>
              <a:t>	shashank180287@gmail.com</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dirty="0">
                <a:latin typeface="Verdana" panose="020B0604030504040204" pitchFamily="34" charset="0"/>
                <a:ea typeface="Verdana" panose="020B0604030504040204" pitchFamily="34" charset="0"/>
                <a:cs typeface="Verdana" panose="020B0604030504040204" pitchFamily="34" charset="0"/>
              </a:rPr>
              <a:t>	</a:t>
            </a:r>
            <a:r>
              <a:rPr lang="en-IN" sz="1200" dirty="0" smtClean="0">
                <a:latin typeface="Verdana" panose="020B0604030504040204" pitchFamily="34" charset="0"/>
                <a:ea typeface="Verdana" panose="020B0604030504040204" pitchFamily="34" charset="0"/>
                <a:cs typeface="Verdana" panose="020B0604030504040204" pitchFamily="34" charset="0"/>
              </a:rPr>
              <a:t>http</a:t>
            </a:r>
            <a:r>
              <a:rPr lang="en-IN" sz="1200" dirty="0">
                <a:latin typeface="Verdana" panose="020B0604030504040204" pitchFamily="34" charset="0"/>
                <a:ea typeface="Verdana" panose="020B0604030504040204" pitchFamily="34" charset="0"/>
                <a:cs typeface="Verdana" panose="020B0604030504040204" pitchFamily="34" charset="0"/>
              </a:rPr>
              <a:t>://itasca.co.in</a:t>
            </a: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81" y="5877272"/>
            <a:ext cx="8139683" cy="1142857"/>
          </a:xfrm>
          <a:prstGeom prst="rect">
            <a:avLst/>
          </a:prstGeom>
        </p:spPr>
      </p:pic>
      <p:sp>
        <p:nvSpPr>
          <p:cNvPr id="8" name="Title 1"/>
          <p:cNvSpPr>
            <a:spLocks noGrp="1"/>
          </p:cNvSpPr>
          <p:nvPr>
            <p:ph type="title"/>
          </p:nvPr>
        </p:nvSpPr>
        <p:spPr>
          <a:xfrm>
            <a:off x="467544" y="620688"/>
            <a:ext cx="8024813" cy="468313"/>
          </a:xfrm>
        </p:spPr>
        <p:txBody>
          <a:bodyPr>
            <a:normAutofit fontScale="90000"/>
          </a:bodyPr>
          <a:lstStyle/>
          <a:p>
            <a:pPr algn="l"/>
            <a:r>
              <a:rPr lang="en-AU" sz="27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Impressed! Contact Us…</a:t>
            </a:r>
            <a:endParaRPr lang="en-AU" dirty="0" smtClean="0"/>
          </a:p>
        </p:txBody>
      </p:sp>
      <p:cxnSp>
        <p:nvCxnSpPr>
          <p:cNvPr id="4" name="Straight Connector 3"/>
          <p:cNvCxnSpPr/>
          <p:nvPr/>
        </p:nvCxnSpPr>
        <p:spPr>
          <a:xfrm>
            <a:off x="539552" y="1196752"/>
            <a:ext cx="8139683" cy="0"/>
          </a:xfrm>
          <a:prstGeom prst="line">
            <a:avLst/>
          </a:prstGeom>
        </p:spPr>
        <p:style>
          <a:lnRef idx="1">
            <a:schemeClr val="accent1"/>
          </a:lnRef>
          <a:fillRef idx="0">
            <a:schemeClr val="accent1"/>
          </a:fillRef>
          <a:effectRef idx="0">
            <a:schemeClr val="accent1"/>
          </a:effectRef>
          <a:fontRef idx="minor">
            <a:schemeClr val="tx1"/>
          </a:fontRef>
        </p:style>
      </p:cxnSp>
      <p:pic>
        <p:nvPicPr>
          <p:cNvPr id="4099" name="Picture 3" descr="\\svrin000egl00.asia.corp.anz.com\agrawal5$\Desktop\con_addre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426" y="1916832"/>
            <a:ext cx="362510" cy="5050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vrin000egl00.asia.corp.anz.com\agrawal5$\Desktop\old-telephon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2914874"/>
            <a:ext cx="433283" cy="424052"/>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svrin000egl00.asia.corp.anz.com\agrawal5$\Desktop\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3717032"/>
            <a:ext cx="332352" cy="37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589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376</Words>
  <Application>Microsoft Office PowerPoint</Application>
  <PresentationFormat>On-screen Show (4:3)</PresentationFormat>
  <Paragraphs>62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Who We Are</vt:lpstr>
      <vt:lpstr>Our Values And Behaviour</vt:lpstr>
      <vt:lpstr>What We Do</vt:lpstr>
      <vt:lpstr>What We Do</vt:lpstr>
      <vt:lpstr>What We Do</vt:lpstr>
      <vt:lpstr>Impressed! Contact Us…</vt:lpstr>
    </vt:vector>
  </TitlesOfParts>
  <Company>Australia and New Zealand Banking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Agrawal, Shashank(OTC Dev)</dc:creator>
  <cp:lastModifiedBy>Agrawal, Shashank(OTC Dev)</cp:lastModifiedBy>
  <cp:revision>18</cp:revision>
  <dcterms:created xsi:type="dcterms:W3CDTF">2015-08-21T05:57:18Z</dcterms:created>
  <dcterms:modified xsi:type="dcterms:W3CDTF">2015-08-21T08:30:15Z</dcterms:modified>
</cp:coreProperties>
</file>