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3" r:id="rId3"/>
    <p:sldId id="257" r:id="rId4"/>
    <p:sldId id="306" r:id="rId5"/>
    <p:sldId id="272" r:id="rId6"/>
    <p:sldId id="307" r:id="rId7"/>
    <p:sldId id="308" r:id="rId8"/>
    <p:sldId id="309" r:id="rId9"/>
    <p:sldId id="317" r:id="rId10"/>
    <p:sldId id="310" r:id="rId11"/>
    <p:sldId id="315" r:id="rId12"/>
    <p:sldId id="316" r:id="rId13"/>
    <p:sldId id="311" r:id="rId14"/>
    <p:sldId id="312" r:id="rId15"/>
    <p:sldId id="313" r:id="rId16"/>
    <p:sldId id="31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00FF"/>
    <a:srgbClr val="FF66FF"/>
    <a:srgbClr val="660066"/>
    <a:srgbClr val="CC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485" autoAdjust="0"/>
    <p:restoredTop sz="90143" autoAdjust="0"/>
  </p:normalViewPr>
  <p:slideViewPr>
    <p:cSldViewPr>
      <p:cViewPr>
        <p:scale>
          <a:sx n="66" d="100"/>
          <a:sy n="66" d="100"/>
        </p:scale>
        <p:origin x="-17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FF62D-AABA-4401-A0FE-A33BB785BED3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AD9DC-52FE-40E6-A0F7-57C98CCF2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384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 (driver_ id: String, name: String, address: String)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 (reg_num: String, model: String, year: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ACCIDENT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report_num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date: date, location: String)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OWNS (driver_id: String, reg_num: String)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PARTICIPATED (driver_id: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String,reg_num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String,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report_num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damage-amount: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D9DC-52FE-40E6-A0F7-57C98CCF219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8931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D9DC-52FE-40E6-A0F7-57C98CCF219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4640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D9DC-52FE-40E6-A0F7-57C98CCF219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4640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D9DC-52FE-40E6-A0F7-57C98CCF219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4640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D9DC-52FE-40E6-A0F7-57C98CCF219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464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D9DC-52FE-40E6-A0F7-57C98CCF219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464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D9DC-52FE-40E6-A0F7-57C98CCF219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4640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D9DC-52FE-40E6-A0F7-57C98CCF219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4640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D9DC-52FE-40E6-A0F7-57C98CCF219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4640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D9DC-52FE-40E6-A0F7-57C98CCF219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4640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D9DC-52FE-40E6-A0F7-57C98CCF219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4640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D9DC-52FE-40E6-A0F7-57C98CCF219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464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DBC9-2A5A-4FEC-A4B6-FBBC2434B315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E36-DB81-4BD5-BEE1-9377BC1EE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81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DBC9-2A5A-4FEC-A4B6-FBBC2434B315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E36-DB81-4BD5-BEE1-9377BC1EE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759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DBC9-2A5A-4FEC-A4B6-FBBC2434B315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E36-DB81-4BD5-BEE1-9377BC1EE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623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DBC9-2A5A-4FEC-A4B6-FBBC2434B315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E36-DB81-4BD5-BEE1-9377BC1EE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977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DBC9-2A5A-4FEC-A4B6-FBBC2434B315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E36-DB81-4BD5-BEE1-9377BC1EE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007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DBC9-2A5A-4FEC-A4B6-FBBC2434B315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E36-DB81-4BD5-BEE1-9377BC1EE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122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DBC9-2A5A-4FEC-A4B6-FBBC2434B315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E36-DB81-4BD5-BEE1-9377BC1EE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414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DBC9-2A5A-4FEC-A4B6-FBBC2434B315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E36-DB81-4BD5-BEE1-9377BC1EE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19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DBC9-2A5A-4FEC-A4B6-FBBC2434B315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E36-DB81-4BD5-BEE1-9377BC1EE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39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DBC9-2A5A-4FEC-A4B6-FBBC2434B315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E36-DB81-4BD5-BEE1-9377BC1EE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220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DBC9-2A5A-4FEC-A4B6-FBBC2434B315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E36-DB81-4BD5-BEE1-9377BC1EE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705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2DBC9-2A5A-4FEC-A4B6-FBBC2434B315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F5E36-DB81-4BD5-BEE1-9377BC1EE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451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B</a:t>
            </a:r>
            <a:br>
              <a:rPr lang="en-US" dirty="0" smtClean="0"/>
            </a:br>
            <a:r>
              <a:rPr lang="en-US" dirty="0" smtClean="0"/>
              <a:t>Program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Supplier Database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2064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886" y="300335"/>
            <a:ext cx="884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 smtClean="0">
                <a:solidFill>
                  <a:srgbClr val="C00000"/>
                </a:solidFill>
              </a:rPr>
              <a:t>iv. Find the </a:t>
            </a:r>
            <a:r>
              <a:rPr lang="en-IN" b="1" dirty="0" err="1" smtClean="0">
                <a:solidFill>
                  <a:srgbClr val="C00000"/>
                </a:solidFill>
              </a:rPr>
              <a:t>pnames</a:t>
            </a:r>
            <a:r>
              <a:rPr lang="en-IN" b="1" dirty="0" smtClean="0">
                <a:solidFill>
                  <a:srgbClr val="C00000"/>
                </a:solidFill>
              </a:rPr>
              <a:t> of parts supplied by Acme Widget Suppliers and by no one else.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4282" y="3500438"/>
            <a:ext cx="64638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SELECT </a:t>
            </a:r>
            <a:r>
              <a:rPr lang="en-IN" b="1" dirty="0" err="1" smtClean="0"/>
              <a:t>P.pname</a:t>
            </a:r>
            <a:endParaRPr lang="en-IN" dirty="0" smtClean="0"/>
          </a:p>
          <a:p>
            <a:r>
              <a:rPr lang="en-IN" b="1" dirty="0" smtClean="0"/>
              <a:t>FROM Parts P, </a:t>
            </a:r>
            <a:r>
              <a:rPr lang="en-IN" b="1" dirty="0" err="1" smtClean="0"/>
              <a:t>Catalog</a:t>
            </a:r>
            <a:r>
              <a:rPr lang="en-IN" b="1" dirty="0" smtClean="0"/>
              <a:t> C, Suppliers S</a:t>
            </a:r>
            <a:endParaRPr lang="en-IN" dirty="0" smtClean="0"/>
          </a:p>
          <a:p>
            <a:r>
              <a:rPr lang="en-IN" b="1" dirty="0" smtClean="0"/>
              <a:t>WHERE P.pid = C.pid AND C.sid = S.sid</a:t>
            </a:r>
            <a:endParaRPr lang="en-IN" dirty="0" smtClean="0"/>
          </a:p>
          <a:p>
            <a:r>
              <a:rPr lang="en-IN" b="1" dirty="0" smtClean="0"/>
              <a:t>AND </a:t>
            </a:r>
            <a:r>
              <a:rPr lang="en-IN" b="1" dirty="0" err="1" smtClean="0"/>
              <a:t>S.sname</a:t>
            </a:r>
            <a:r>
              <a:rPr lang="en-IN" b="1" dirty="0" smtClean="0"/>
              <a:t> = ‘Acme Widget’</a:t>
            </a:r>
            <a:endParaRPr lang="en-IN" dirty="0" smtClean="0"/>
          </a:p>
          <a:p>
            <a:r>
              <a:rPr lang="en-IN" b="1" dirty="0" smtClean="0"/>
              <a:t>AND NOT EXISTS ( SELECT *</a:t>
            </a:r>
            <a:endParaRPr lang="en-IN" dirty="0" smtClean="0"/>
          </a:p>
          <a:p>
            <a:r>
              <a:rPr lang="en-IN" b="1" dirty="0" smtClean="0"/>
              <a:t>		FROM </a:t>
            </a:r>
            <a:r>
              <a:rPr lang="en-IN" b="1" dirty="0" err="1" smtClean="0"/>
              <a:t>Catalog</a:t>
            </a:r>
            <a:r>
              <a:rPr lang="en-IN" b="1" dirty="0" smtClean="0"/>
              <a:t> C1, Suppliers S1</a:t>
            </a:r>
            <a:endParaRPr lang="en-IN" dirty="0" smtClean="0"/>
          </a:p>
          <a:p>
            <a:r>
              <a:rPr lang="en-IN" b="1" dirty="0" smtClean="0"/>
              <a:t>		WHERE P.pid = C1.pid AND C1.sid = S1.sid AND</a:t>
            </a:r>
            <a:endParaRPr lang="en-IN" dirty="0" smtClean="0"/>
          </a:p>
          <a:p>
            <a:r>
              <a:rPr lang="en-IN" b="1" dirty="0" smtClean="0"/>
              <a:t>		S1.sname &lt;&gt; ‘Acme Widget’ );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929454" y="4929198"/>
            <a:ext cx="1595309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PNAME</a:t>
            </a:r>
          </a:p>
          <a:p>
            <a:r>
              <a:rPr lang="en-IN" dirty="0" smtClean="0"/>
              <a:t>--------------------</a:t>
            </a:r>
          </a:p>
          <a:p>
            <a:r>
              <a:rPr lang="en-IN" dirty="0" smtClean="0"/>
              <a:t>Mobile</a:t>
            </a:r>
          </a:p>
          <a:p>
            <a:r>
              <a:rPr lang="en-IN" dirty="0" smtClean="0"/>
              <a:t>Charger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531514" y="642918"/>
            <a:ext cx="2541080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CATALOG</a:t>
            </a:r>
            <a:endParaRPr lang="en-IN" dirty="0" smtClean="0"/>
          </a:p>
          <a:p>
            <a:r>
              <a:rPr lang="en-IN" dirty="0" smtClean="0"/>
              <a:t>        SID        PID       COST</a:t>
            </a:r>
          </a:p>
          <a:p>
            <a:r>
              <a:rPr lang="en-IN" dirty="0" smtClean="0"/>
              <a:t>---------- ---------- ----------</a:t>
            </a:r>
          </a:p>
          <a:p>
            <a:r>
              <a:rPr lang="en-IN" dirty="0" smtClean="0"/>
              <a:t>     10001      20001    10</a:t>
            </a:r>
          </a:p>
          <a:p>
            <a:r>
              <a:rPr lang="en-IN" dirty="0" smtClean="0"/>
              <a:t>     10001      20002    10</a:t>
            </a:r>
          </a:p>
          <a:p>
            <a:r>
              <a:rPr lang="en-IN" dirty="0" smtClean="0"/>
              <a:t>     10001      20003    30</a:t>
            </a:r>
          </a:p>
          <a:p>
            <a:r>
              <a:rPr lang="en-IN" dirty="0" smtClean="0"/>
              <a:t>     10001      20004    10</a:t>
            </a:r>
          </a:p>
          <a:p>
            <a:r>
              <a:rPr lang="en-IN" dirty="0" smtClean="0"/>
              <a:t>     10001      20005    10</a:t>
            </a:r>
          </a:p>
          <a:p>
            <a:r>
              <a:rPr lang="en-IN" dirty="0" smtClean="0"/>
              <a:t>     10002      20001    10</a:t>
            </a:r>
          </a:p>
          <a:p>
            <a:r>
              <a:rPr lang="en-IN" dirty="0" smtClean="0"/>
              <a:t>     10002      20002    20</a:t>
            </a:r>
          </a:p>
          <a:p>
            <a:r>
              <a:rPr lang="en-IN" dirty="0" smtClean="0"/>
              <a:t>     10003      20003    30</a:t>
            </a:r>
          </a:p>
          <a:p>
            <a:r>
              <a:rPr lang="en-IN" dirty="0" smtClean="0"/>
              <a:t>     10004      20003    40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3357554" y="857232"/>
            <a:ext cx="3111749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PARTS</a:t>
            </a:r>
            <a:endParaRPr lang="en-IN" dirty="0" smtClean="0"/>
          </a:p>
          <a:p>
            <a:r>
              <a:rPr lang="en-IN" dirty="0" smtClean="0"/>
              <a:t>         PID PNAME            COLOR</a:t>
            </a:r>
          </a:p>
          <a:p>
            <a:r>
              <a:rPr lang="en-IN" dirty="0" smtClean="0"/>
              <a:t>---------- -------------------- ----------</a:t>
            </a:r>
          </a:p>
          <a:p>
            <a:r>
              <a:rPr lang="en-IN" dirty="0" smtClean="0"/>
              <a:t>     20001 Book                 Red</a:t>
            </a:r>
          </a:p>
          <a:p>
            <a:r>
              <a:rPr lang="en-IN" dirty="0" smtClean="0"/>
              <a:t>     20002 Pen                   Red</a:t>
            </a:r>
          </a:p>
          <a:p>
            <a:r>
              <a:rPr lang="en-IN" dirty="0" smtClean="0"/>
              <a:t>     20003 Pencil               Green</a:t>
            </a:r>
          </a:p>
          <a:p>
            <a:r>
              <a:rPr lang="en-IN" dirty="0" smtClean="0"/>
              <a:t>     20004 Mobile             Green</a:t>
            </a:r>
          </a:p>
          <a:p>
            <a:r>
              <a:rPr lang="en-IN" dirty="0" smtClean="0"/>
              <a:t>     20005 Charger           Black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-32" y="928670"/>
            <a:ext cx="3214710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b="1" dirty="0" smtClean="0">
                <a:solidFill>
                  <a:srgbClr val="0000FF"/>
                </a:solidFill>
              </a:rPr>
              <a:t>SUPPLIERS</a:t>
            </a:r>
            <a:endParaRPr lang="en-IN" dirty="0" smtClean="0"/>
          </a:p>
          <a:p>
            <a:r>
              <a:rPr lang="en-IN" dirty="0" smtClean="0"/>
              <a:t>SID        SNAME            CITY</a:t>
            </a:r>
          </a:p>
          <a:p>
            <a:r>
              <a:rPr lang="en-IN" dirty="0" smtClean="0"/>
              <a:t>--- ----------------------------------</a:t>
            </a:r>
          </a:p>
          <a:p>
            <a:r>
              <a:rPr lang="en-IN" dirty="0" smtClean="0"/>
              <a:t>10001  Acme Widget  Bangalore</a:t>
            </a:r>
          </a:p>
          <a:p>
            <a:r>
              <a:rPr lang="en-IN" dirty="0" smtClean="0"/>
              <a:t>10002  Johns                Kolkata</a:t>
            </a:r>
          </a:p>
          <a:p>
            <a:r>
              <a:rPr lang="en-IN" dirty="0" smtClean="0"/>
              <a:t>10003  </a:t>
            </a:r>
            <a:r>
              <a:rPr lang="en-IN" dirty="0" err="1" smtClean="0"/>
              <a:t>Vimal</a:t>
            </a:r>
            <a:r>
              <a:rPr lang="en-IN" dirty="0" smtClean="0"/>
              <a:t>                Mumbai</a:t>
            </a:r>
          </a:p>
          <a:p>
            <a:r>
              <a:rPr lang="en-IN" dirty="0" smtClean="0"/>
              <a:t>10004  Reliance          Delhi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500958" y="442913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OUTPUT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6284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886" y="300335"/>
            <a:ext cx="884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 smtClean="0">
                <a:solidFill>
                  <a:srgbClr val="C00000"/>
                </a:solidFill>
              </a:rPr>
              <a:t>iv. Find the </a:t>
            </a:r>
            <a:r>
              <a:rPr lang="en-IN" b="1" dirty="0" err="1" smtClean="0">
                <a:solidFill>
                  <a:srgbClr val="C00000"/>
                </a:solidFill>
              </a:rPr>
              <a:t>pnames</a:t>
            </a:r>
            <a:r>
              <a:rPr lang="en-IN" b="1" dirty="0" smtClean="0">
                <a:solidFill>
                  <a:srgbClr val="C00000"/>
                </a:solidFill>
              </a:rPr>
              <a:t> of parts supplied by Acme Widget Suppliers and by no one else.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86116" y="4357694"/>
            <a:ext cx="1595309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PNAME</a:t>
            </a:r>
          </a:p>
          <a:p>
            <a:r>
              <a:rPr lang="en-IN" dirty="0" smtClean="0"/>
              <a:t>--------------------</a:t>
            </a:r>
          </a:p>
          <a:p>
            <a:r>
              <a:rPr lang="en-IN" dirty="0" smtClean="0"/>
              <a:t>Mobile</a:t>
            </a:r>
          </a:p>
          <a:p>
            <a:r>
              <a:rPr lang="en-IN" dirty="0" smtClean="0"/>
              <a:t>Charger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531514" y="642918"/>
            <a:ext cx="2541080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CATALOG</a:t>
            </a:r>
            <a:endParaRPr lang="en-IN" dirty="0" smtClean="0"/>
          </a:p>
          <a:p>
            <a:r>
              <a:rPr lang="en-IN" dirty="0" smtClean="0"/>
              <a:t>        SID        PID       COST</a:t>
            </a:r>
          </a:p>
          <a:p>
            <a:r>
              <a:rPr lang="en-IN" dirty="0" smtClean="0"/>
              <a:t>---------- ---------- ----------</a:t>
            </a:r>
          </a:p>
          <a:p>
            <a:r>
              <a:rPr lang="en-IN" dirty="0" smtClean="0"/>
              <a:t>     10001      20001    10</a:t>
            </a:r>
          </a:p>
          <a:p>
            <a:r>
              <a:rPr lang="en-IN" dirty="0" smtClean="0"/>
              <a:t>     10001      20002    10</a:t>
            </a:r>
          </a:p>
          <a:p>
            <a:r>
              <a:rPr lang="en-IN" dirty="0" smtClean="0"/>
              <a:t>     10001      20003    30</a:t>
            </a:r>
          </a:p>
          <a:p>
            <a:r>
              <a:rPr lang="en-IN" b="1" dirty="0" smtClean="0"/>
              <a:t>     10001      20004</a:t>
            </a:r>
            <a:r>
              <a:rPr lang="en-IN" dirty="0" smtClean="0"/>
              <a:t>    10</a:t>
            </a:r>
          </a:p>
          <a:p>
            <a:r>
              <a:rPr lang="en-IN" dirty="0" smtClean="0"/>
              <a:t>    </a:t>
            </a:r>
            <a:r>
              <a:rPr lang="en-IN" b="1" dirty="0" smtClean="0"/>
              <a:t> 10001      20005</a:t>
            </a:r>
            <a:r>
              <a:rPr lang="en-IN" dirty="0" smtClean="0"/>
              <a:t>    10</a:t>
            </a:r>
          </a:p>
          <a:p>
            <a:r>
              <a:rPr lang="en-IN" dirty="0" smtClean="0"/>
              <a:t>     10002      20001    10</a:t>
            </a:r>
          </a:p>
          <a:p>
            <a:r>
              <a:rPr lang="en-IN" dirty="0" smtClean="0"/>
              <a:t>     10002      20002    20</a:t>
            </a:r>
          </a:p>
          <a:p>
            <a:r>
              <a:rPr lang="en-IN" dirty="0" smtClean="0"/>
              <a:t>     10003      20003    30</a:t>
            </a:r>
          </a:p>
          <a:p>
            <a:r>
              <a:rPr lang="en-IN" dirty="0" smtClean="0"/>
              <a:t>     10004      20003    40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3357554" y="857232"/>
            <a:ext cx="3111749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PARTS</a:t>
            </a:r>
            <a:endParaRPr lang="en-IN" dirty="0" smtClean="0"/>
          </a:p>
          <a:p>
            <a:r>
              <a:rPr lang="en-IN" dirty="0" smtClean="0"/>
              <a:t>         PID PNAME            COLOR</a:t>
            </a:r>
          </a:p>
          <a:p>
            <a:r>
              <a:rPr lang="en-IN" dirty="0" smtClean="0"/>
              <a:t>---------- -------------------- ----------</a:t>
            </a:r>
          </a:p>
          <a:p>
            <a:r>
              <a:rPr lang="en-IN" dirty="0" smtClean="0"/>
              <a:t>     20001 Book                 Red</a:t>
            </a:r>
          </a:p>
          <a:p>
            <a:r>
              <a:rPr lang="en-IN" dirty="0" smtClean="0"/>
              <a:t>     20002 Pen                   Red</a:t>
            </a:r>
          </a:p>
          <a:p>
            <a:r>
              <a:rPr lang="en-IN" dirty="0" smtClean="0"/>
              <a:t>     20003 Pencil               Green</a:t>
            </a:r>
          </a:p>
          <a:p>
            <a:r>
              <a:rPr lang="en-IN" dirty="0" smtClean="0"/>
              <a:t>     </a:t>
            </a:r>
            <a:r>
              <a:rPr lang="en-IN" b="1" dirty="0" smtClean="0"/>
              <a:t>20004 Mobile             </a:t>
            </a:r>
            <a:r>
              <a:rPr lang="en-IN" dirty="0" smtClean="0"/>
              <a:t>Green</a:t>
            </a:r>
          </a:p>
          <a:p>
            <a:r>
              <a:rPr lang="en-IN" dirty="0" smtClean="0"/>
              <a:t>     </a:t>
            </a:r>
            <a:r>
              <a:rPr lang="en-IN" b="1" dirty="0" smtClean="0"/>
              <a:t>20005 Charger           </a:t>
            </a:r>
            <a:r>
              <a:rPr lang="en-IN" dirty="0" smtClean="0"/>
              <a:t>Black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-32" y="928670"/>
            <a:ext cx="3214710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b="1" dirty="0" smtClean="0">
                <a:solidFill>
                  <a:srgbClr val="0000FF"/>
                </a:solidFill>
              </a:rPr>
              <a:t>SUPPLIERS</a:t>
            </a:r>
            <a:endParaRPr lang="en-IN" dirty="0" smtClean="0"/>
          </a:p>
          <a:p>
            <a:r>
              <a:rPr lang="en-IN" dirty="0" smtClean="0"/>
              <a:t>SID        SNAME            CITY</a:t>
            </a:r>
          </a:p>
          <a:p>
            <a:r>
              <a:rPr lang="en-IN" dirty="0" smtClean="0"/>
              <a:t>--- ----------------------------------</a:t>
            </a:r>
          </a:p>
          <a:p>
            <a:r>
              <a:rPr lang="en-IN" b="1" dirty="0" smtClean="0"/>
              <a:t>10001</a:t>
            </a:r>
            <a:r>
              <a:rPr lang="en-IN" dirty="0" smtClean="0"/>
              <a:t>  </a:t>
            </a:r>
            <a:r>
              <a:rPr lang="en-IN" b="1" dirty="0" smtClean="0"/>
              <a:t>Acme Widget  </a:t>
            </a:r>
            <a:r>
              <a:rPr lang="en-IN" dirty="0" smtClean="0"/>
              <a:t>Bangalore</a:t>
            </a:r>
          </a:p>
          <a:p>
            <a:r>
              <a:rPr lang="en-IN" dirty="0" smtClean="0"/>
              <a:t>10002  Johns                Kolkata</a:t>
            </a:r>
          </a:p>
          <a:p>
            <a:r>
              <a:rPr lang="en-IN" dirty="0" smtClean="0"/>
              <a:t>10003  </a:t>
            </a:r>
            <a:r>
              <a:rPr lang="en-IN" dirty="0" err="1" smtClean="0"/>
              <a:t>Vimal</a:t>
            </a:r>
            <a:r>
              <a:rPr lang="en-IN" dirty="0" smtClean="0"/>
              <a:t>                Mumbai</a:t>
            </a:r>
          </a:p>
          <a:p>
            <a:r>
              <a:rPr lang="en-IN" dirty="0" smtClean="0"/>
              <a:t>10004  Reliance          Delhi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428992" y="392906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OUTPUT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628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886" y="300335"/>
            <a:ext cx="884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 smtClean="0">
                <a:solidFill>
                  <a:srgbClr val="C00000"/>
                </a:solidFill>
              </a:rPr>
              <a:t>iv. Find the </a:t>
            </a:r>
            <a:r>
              <a:rPr lang="en-IN" b="1" dirty="0" err="1" smtClean="0">
                <a:solidFill>
                  <a:srgbClr val="C00000"/>
                </a:solidFill>
              </a:rPr>
              <a:t>pnames</a:t>
            </a:r>
            <a:r>
              <a:rPr lang="en-IN" b="1" dirty="0" smtClean="0">
                <a:solidFill>
                  <a:srgbClr val="C00000"/>
                </a:solidFill>
              </a:rPr>
              <a:t> of parts supplied by Acme Widget Suppliers and by no one else.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4282" y="4000504"/>
            <a:ext cx="92349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/>
              <a:t>SELECT </a:t>
            </a:r>
            <a:r>
              <a:rPr lang="en-IN" sz="1600" b="1" dirty="0" err="1" smtClean="0"/>
              <a:t>pname</a:t>
            </a:r>
            <a:r>
              <a:rPr lang="en-IN" sz="1600" b="1" dirty="0" smtClean="0"/>
              <a:t> </a:t>
            </a:r>
          </a:p>
          <a:p>
            <a:r>
              <a:rPr lang="en-IN" sz="1600" b="1" dirty="0" smtClean="0"/>
              <a:t>from  parts</a:t>
            </a:r>
          </a:p>
          <a:p>
            <a:r>
              <a:rPr lang="en-IN" sz="1600" b="1" dirty="0" smtClean="0"/>
              <a:t>Where </a:t>
            </a:r>
            <a:r>
              <a:rPr lang="en-IN" sz="1600" b="1" dirty="0" err="1" smtClean="0"/>
              <a:t>pid</a:t>
            </a:r>
            <a:r>
              <a:rPr lang="en-IN" sz="1600" b="1" dirty="0" smtClean="0"/>
              <a:t> in (</a:t>
            </a:r>
          </a:p>
          <a:p>
            <a:r>
              <a:rPr lang="en-IN" sz="1600" b="1" dirty="0" smtClean="0"/>
              <a:t> </a:t>
            </a:r>
            <a:r>
              <a:rPr lang="en-IN" sz="1600" b="1" dirty="0" smtClean="0"/>
              <a:t>                     select </a:t>
            </a:r>
            <a:r>
              <a:rPr lang="en-IN" sz="1600" b="1" dirty="0" err="1" smtClean="0"/>
              <a:t>pid</a:t>
            </a:r>
            <a:r>
              <a:rPr lang="en-IN" sz="1600" b="1" dirty="0" smtClean="0"/>
              <a:t> from </a:t>
            </a:r>
            <a:r>
              <a:rPr lang="en-IN" sz="1600" b="1" dirty="0" err="1" smtClean="0"/>
              <a:t>cataloge</a:t>
            </a:r>
            <a:r>
              <a:rPr lang="en-IN" sz="1600" b="1" dirty="0" smtClean="0"/>
              <a:t> where </a:t>
            </a:r>
            <a:r>
              <a:rPr lang="en-IN" sz="1600" b="1" dirty="0" err="1" smtClean="0"/>
              <a:t>sid</a:t>
            </a:r>
            <a:r>
              <a:rPr lang="en-IN" sz="1600" b="1" dirty="0" smtClean="0"/>
              <a:t>=(select </a:t>
            </a:r>
            <a:r>
              <a:rPr lang="en-IN" sz="1600" b="1" dirty="0" err="1" smtClean="0"/>
              <a:t>sid</a:t>
            </a:r>
            <a:r>
              <a:rPr lang="en-IN" sz="1600" b="1" dirty="0" smtClean="0"/>
              <a:t> from suppliers where </a:t>
            </a:r>
            <a:r>
              <a:rPr lang="en-IN" sz="1600" b="1" dirty="0" err="1" smtClean="0"/>
              <a:t>sname</a:t>
            </a:r>
            <a:r>
              <a:rPr lang="en-IN" sz="1600" b="1" dirty="0" smtClean="0"/>
              <a:t>=‘Acme Widget’)</a:t>
            </a:r>
          </a:p>
          <a:p>
            <a:r>
              <a:rPr lang="en-IN" sz="1600" b="1" dirty="0" smtClean="0"/>
              <a:t> </a:t>
            </a:r>
            <a:r>
              <a:rPr lang="en-IN" sz="1600" b="1" dirty="0" smtClean="0"/>
              <a:t>                          </a:t>
            </a:r>
            <a:r>
              <a:rPr lang="en-IN" sz="1600" b="1" dirty="0" smtClean="0">
                <a:solidFill>
                  <a:srgbClr val="0000FF"/>
                </a:solidFill>
              </a:rPr>
              <a:t>minus</a:t>
            </a:r>
          </a:p>
          <a:p>
            <a:r>
              <a:rPr lang="en-IN" sz="1600" dirty="0" smtClean="0"/>
              <a:t>                   </a:t>
            </a:r>
            <a:r>
              <a:rPr lang="en-IN" sz="1600" b="1" dirty="0" smtClean="0"/>
              <a:t>select </a:t>
            </a:r>
            <a:r>
              <a:rPr lang="en-IN" sz="1600" b="1" dirty="0" err="1" smtClean="0"/>
              <a:t>pid</a:t>
            </a:r>
            <a:r>
              <a:rPr lang="en-IN" sz="1600" b="1" dirty="0" smtClean="0"/>
              <a:t> from </a:t>
            </a:r>
            <a:r>
              <a:rPr lang="en-IN" sz="1600" b="1" dirty="0" err="1" smtClean="0"/>
              <a:t>cataloge</a:t>
            </a:r>
            <a:r>
              <a:rPr lang="en-IN" sz="1600" b="1" dirty="0" smtClean="0"/>
              <a:t> where </a:t>
            </a:r>
            <a:r>
              <a:rPr lang="en-IN" sz="1600" b="1" dirty="0" err="1" smtClean="0"/>
              <a:t>sid</a:t>
            </a:r>
            <a:r>
              <a:rPr lang="en-IN" sz="1600" b="1" dirty="0" smtClean="0"/>
              <a:t> in (select </a:t>
            </a:r>
            <a:r>
              <a:rPr lang="en-IN" sz="1600" b="1" dirty="0" err="1" smtClean="0"/>
              <a:t>sid</a:t>
            </a:r>
            <a:r>
              <a:rPr lang="en-IN" sz="1600" b="1" dirty="0" smtClean="0"/>
              <a:t> from suppliers where </a:t>
            </a:r>
            <a:r>
              <a:rPr lang="en-IN" sz="1600" b="1" dirty="0" err="1" smtClean="0"/>
              <a:t>sname</a:t>
            </a:r>
            <a:r>
              <a:rPr lang="en-IN" sz="1600" b="1" dirty="0" smtClean="0"/>
              <a:t>&lt;&gt;‘Acme </a:t>
            </a:r>
            <a:r>
              <a:rPr lang="en-IN" sz="1600" b="1" dirty="0" smtClean="0"/>
              <a:t>Widget</a:t>
            </a:r>
            <a:r>
              <a:rPr lang="en-IN" sz="1600" b="1" dirty="0" smtClean="0"/>
              <a:t>’)</a:t>
            </a:r>
          </a:p>
          <a:p>
            <a:r>
              <a:rPr lang="en-IN" sz="1600" b="1" dirty="0" smtClean="0"/>
              <a:t> </a:t>
            </a:r>
            <a:r>
              <a:rPr lang="en-IN" sz="1600" b="1" dirty="0" smtClean="0"/>
              <a:t>                         );</a:t>
            </a:r>
            <a:endParaRPr lang="en-IN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531514" y="642918"/>
            <a:ext cx="2541080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CATALOG</a:t>
            </a:r>
            <a:endParaRPr lang="en-IN" dirty="0" smtClean="0"/>
          </a:p>
          <a:p>
            <a:r>
              <a:rPr lang="en-IN" dirty="0" smtClean="0"/>
              <a:t>        SID        PID       COST</a:t>
            </a:r>
          </a:p>
          <a:p>
            <a:r>
              <a:rPr lang="en-IN" dirty="0" smtClean="0"/>
              <a:t>---------- ---------- ----------</a:t>
            </a:r>
          </a:p>
          <a:p>
            <a:r>
              <a:rPr lang="en-IN" dirty="0" smtClean="0"/>
              <a:t>     10001      20001    10</a:t>
            </a:r>
          </a:p>
          <a:p>
            <a:r>
              <a:rPr lang="en-IN" dirty="0" smtClean="0"/>
              <a:t>     10001      20002    10</a:t>
            </a:r>
          </a:p>
          <a:p>
            <a:r>
              <a:rPr lang="en-IN" dirty="0" smtClean="0"/>
              <a:t>     10001      20003    30</a:t>
            </a:r>
          </a:p>
          <a:p>
            <a:r>
              <a:rPr lang="en-IN" dirty="0" smtClean="0"/>
              <a:t>     10001      20004    10</a:t>
            </a:r>
          </a:p>
          <a:p>
            <a:r>
              <a:rPr lang="en-IN" dirty="0" smtClean="0"/>
              <a:t>     10001      20005    10</a:t>
            </a:r>
          </a:p>
          <a:p>
            <a:r>
              <a:rPr lang="en-IN" dirty="0" smtClean="0"/>
              <a:t>     10002      20001    10</a:t>
            </a:r>
          </a:p>
          <a:p>
            <a:r>
              <a:rPr lang="en-IN" dirty="0" smtClean="0"/>
              <a:t>     10002      20002    20</a:t>
            </a:r>
          </a:p>
          <a:p>
            <a:r>
              <a:rPr lang="en-IN" dirty="0" smtClean="0"/>
              <a:t>     10003      20003    30</a:t>
            </a:r>
          </a:p>
          <a:p>
            <a:r>
              <a:rPr lang="en-IN" dirty="0" smtClean="0"/>
              <a:t>     10004      20003    40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3357554" y="857232"/>
            <a:ext cx="3111749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PARTS</a:t>
            </a:r>
            <a:endParaRPr lang="en-IN" dirty="0" smtClean="0"/>
          </a:p>
          <a:p>
            <a:r>
              <a:rPr lang="en-IN" dirty="0" smtClean="0"/>
              <a:t>         PID PNAME            COLOR</a:t>
            </a:r>
          </a:p>
          <a:p>
            <a:r>
              <a:rPr lang="en-IN" dirty="0" smtClean="0"/>
              <a:t>---------- -------------------- ----------</a:t>
            </a:r>
          </a:p>
          <a:p>
            <a:r>
              <a:rPr lang="en-IN" dirty="0" smtClean="0"/>
              <a:t>     20001 Book                 Red</a:t>
            </a:r>
          </a:p>
          <a:p>
            <a:r>
              <a:rPr lang="en-IN" dirty="0" smtClean="0"/>
              <a:t>     20002 Pen                   Red</a:t>
            </a:r>
          </a:p>
          <a:p>
            <a:r>
              <a:rPr lang="en-IN" dirty="0" smtClean="0"/>
              <a:t>     20003 Pencil               Green</a:t>
            </a:r>
          </a:p>
          <a:p>
            <a:r>
              <a:rPr lang="en-IN" dirty="0" smtClean="0"/>
              <a:t>     </a:t>
            </a:r>
            <a:r>
              <a:rPr lang="en-IN" dirty="0" smtClean="0">
                <a:solidFill>
                  <a:srgbClr val="0000FF"/>
                </a:solidFill>
              </a:rPr>
              <a:t>20004 Mobile </a:t>
            </a:r>
            <a:r>
              <a:rPr lang="en-IN" dirty="0" smtClean="0"/>
              <a:t>            Green</a:t>
            </a:r>
          </a:p>
          <a:p>
            <a:r>
              <a:rPr lang="en-IN" dirty="0" smtClean="0"/>
              <a:t>     </a:t>
            </a:r>
            <a:r>
              <a:rPr lang="en-IN" dirty="0" smtClean="0">
                <a:solidFill>
                  <a:srgbClr val="0000FF"/>
                </a:solidFill>
              </a:rPr>
              <a:t>20005 Charger</a:t>
            </a:r>
            <a:r>
              <a:rPr lang="en-IN" dirty="0" smtClean="0"/>
              <a:t>           Black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-32" y="928670"/>
            <a:ext cx="3214710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b="1" dirty="0" smtClean="0">
                <a:solidFill>
                  <a:srgbClr val="0000FF"/>
                </a:solidFill>
              </a:rPr>
              <a:t>SUPPLIERS</a:t>
            </a:r>
            <a:endParaRPr lang="en-IN" dirty="0" smtClean="0"/>
          </a:p>
          <a:p>
            <a:r>
              <a:rPr lang="en-IN" dirty="0" smtClean="0"/>
              <a:t>SID        SNAME            CITY</a:t>
            </a:r>
          </a:p>
          <a:p>
            <a:r>
              <a:rPr lang="en-IN" dirty="0" smtClean="0"/>
              <a:t>--- ----------------------------------</a:t>
            </a:r>
          </a:p>
          <a:p>
            <a:r>
              <a:rPr lang="en-IN" dirty="0" smtClean="0"/>
              <a:t>10001  Acme Widget  Bangalore</a:t>
            </a:r>
          </a:p>
          <a:p>
            <a:r>
              <a:rPr lang="en-IN" dirty="0" smtClean="0"/>
              <a:t>10002  Johns                Kolkata</a:t>
            </a:r>
          </a:p>
          <a:p>
            <a:r>
              <a:rPr lang="en-IN" dirty="0" smtClean="0"/>
              <a:t>10003  </a:t>
            </a:r>
            <a:r>
              <a:rPr lang="en-IN" dirty="0" err="1" smtClean="0"/>
              <a:t>Vimal</a:t>
            </a:r>
            <a:r>
              <a:rPr lang="en-IN" dirty="0" smtClean="0"/>
              <a:t>                Mumbai</a:t>
            </a:r>
          </a:p>
          <a:p>
            <a:r>
              <a:rPr lang="en-IN" dirty="0" smtClean="0"/>
              <a:t>10004  Reliance          Delhi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285852" y="4786322"/>
            <a:ext cx="7858148" cy="285752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786314" y="3286124"/>
            <a:ext cx="6527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FF"/>
                </a:solidFill>
              </a:rPr>
              <a:t>2001</a:t>
            </a:r>
          </a:p>
          <a:p>
            <a:r>
              <a:rPr lang="en-IN" dirty="0" smtClean="0">
                <a:solidFill>
                  <a:srgbClr val="FF00FF"/>
                </a:solidFill>
              </a:rPr>
              <a:t>2002</a:t>
            </a:r>
          </a:p>
          <a:p>
            <a:r>
              <a:rPr lang="en-IN" dirty="0" smtClean="0">
                <a:solidFill>
                  <a:srgbClr val="FF00FF"/>
                </a:solidFill>
              </a:rPr>
              <a:t>2003</a:t>
            </a:r>
          </a:p>
          <a:p>
            <a:r>
              <a:rPr lang="en-IN" dirty="0" smtClean="0">
                <a:solidFill>
                  <a:srgbClr val="FF00FF"/>
                </a:solidFill>
              </a:rPr>
              <a:t>2004</a:t>
            </a:r>
          </a:p>
          <a:p>
            <a:r>
              <a:rPr lang="en-IN" dirty="0" smtClean="0">
                <a:solidFill>
                  <a:srgbClr val="FF00FF"/>
                </a:solidFill>
              </a:rPr>
              <a:t>2005</a:t>
            </a:r>
            <a:endParaRPr lang="en-IN" dirty="0">
              <a:solidFill>
                <a:srgbClr val="FF00FF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5429256" y="3571876"/>
            <a:ext cx="1071570" cy="71438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2976" y="5243978"/>
            <a:ext cx="7931850" cy="328162"/>
          </a:xfrm>
          <a:prstGeom prst="rect">
            <a:avLst/>
          </a:prstGeom>
          <a:noFill/>
          <a:ln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143504" y="557214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2001</a:t>
            </a:r>
          </a:p>
          <a:p>
            <a:r>
              <a:rPr lang="en-IN" dirty="0" smtClean="0">
                <a:solidFill>
                  <a:srgbClr val="008000"/>
                </a:solidFill>
              </a:rPr>
              <a:t>2002</a:t>
            </a:r>
          </a:p>
          <a:p>
            <a:r>
              <a:rPr lang="en-IN" dirty="0" smtClean="0">
                <a:solidFill>
                  <a:srgbClr val="008000"/>
                </a:solidFill>
              </a:rPr>
              <a:t>2003</a:t>
            </a:r>
          </a:p>
          <a:p>
            <a:r>
              <a:rPr lang="en-IN" dirty="0" smtClean="0">
                <a:solidFill>
                  <a:srgbClr val="008000"/>
                </a:solidFill>
              </a:rPr>
              <a:t>2003</a:t>
            </a:r>
            <a:endParaRPr lang="en-IN" dirty="0">
              <a:solidFill>
                <a:srgbClr val="008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5393537" y="4393413"/>
            <a:ext cx="2071702" cy="128588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1428728" y="4286256"/>
            <a:ext cx="1214446" cy="50006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85984" y="357187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</a:rPr>
              <a:t>2004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2005</a:t>
            </a:r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628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886" y="71414"/>
            <a:ext cx="884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 smtClean="0">
                <a:solidFill>
                  <a:srgbClr val="C00000"/>
                </a:solidFill>
              </a:rPr>
              <a:t>v  Find the </a:t>
            </a:r>
            <a:r>
              <a:rPr lang="en-IN" b="1" dirty="0" err="1" smtClean="0">
                <a:solidFill>
                  <a:srgbClr val="C00000"/>
                </a:solidFill>
              </a:rPr>
              <a:t>sids</a:t>
            </a:r>
            <a:r>
              <a:rPr lang="en-IN" b="1" dirty="0" smtClean="0">
                <a:solidFill>
                  <a:srgbClr val="C00000"/>
                </a:solidFill>
              </a:rPr>
              <a:t> of suppliers who charge more for some part than the average cost of that part (averaged over all the suppliers who supply that part).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4282" y="3500438"/>
            <a:ext cx="41392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SELECT DISTINCT C.sid </a:t>
            </a:r>
          </a:p>
          <a:p>
            <a:r>
              <a:rPr lang="en-IN" b="1" dirty="0" smtClean="0"/>
              <a:t>FROM </a:t>
            </a:r>
            <a:r>
              <a:rPr lang="en-IN" b="1" dirty="0" err="1" smtClean="0"/>
              <a:t>Catalog</a:t>
            </a:r>
            <a:r>
              <a:rPr lang="en-IN" b="1" dirty="0" smtClean="0"/>
              <a:t> C</a:t>
            </a:r>
            <a:endParaRPr lang="en-IN" dirty="0" smtClean="0"/>
          </a:p>
          <a:p>
            <a:r>
              <a:rPr lang="en-IN" b="1" dirty="0" smtClean="0"/>
              <a:t>WHERE </a:t>
            </a:r>
            <a:r>
              <a:rPr lang="en-IN" b="1" dirty="0" err="1" smtClean="0"/>
              <a:t>C.cost</a:t>
            </a:r>
            <a:r>
              <a:rPr lang="en-IN" b="1" dirty="0" smtClean="0"/>
              <a:t> &gt; ( SELECT AVG (C1.cost)</a:t>
            </a:r>
            <a:endParaRPr lang="en-IN" dirty="0" smtClean="0"/>
          </a:p>
          <a:p>
            <a:r>
              <a:rPr lang="en-IN" b="1" dirty="0" smtClean="0"/>
              <a:t>                               FROM </a:t>
            </a:r>
            <a:r>
              <a:rPr lang="en-IN" b="1" dirty="0" err="1" smtClean="0"/>
              <a:t>Catalog</a:t>
            </a:r>
            <a:r>
              <a:rPr lang="en-IN" b="1" dirty="0" smtClean="0"/>
              <a:t> C1</a:t>
            </a:r>
            <a:endParaRPr lang="en-IN" dirty="0" smtClean="0"/>
          </a:p>
          <a:p>
            <a:r>
              <a:rPr lang="en-IN" b="1" dirty="0" smtClean="0"/>
              <a:t>                               WHERE C1.pid = C.pid );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429256" y="4786322"/>
            <a:ext cx="1034257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SID</a:t>
            </a:r>
          </a:p>
          <a:p>
            <a:r>
              <a:rPr lang="en-IN" dirty="0" smtClean="0"/>
              <a:t>----------</a:t>
            </a:r>
          </a:p>
          <a:p>
            <a:r>
              <a:rPr lang="en-IN" dirty="0" smtClean="0"/>
              <a:t>     10002</a:t>
            </a:r>
          </a:p>
          <a:p>
            <a:r>
              <a:rPr lang="en-IN" dirty="0" smtClean="0"/>
              <a:t>     10004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531514" y="642918"/>
            <a:ext cx="2541080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CATALOG</a:t>
            </a:r>
            <a:endParaRPr lang="en-IN" dirty="0" smtClean="0"/>
          </a:p>
          <a:p>
            <a:r>
              <a:rPr lang="en-IN" dirty="0" smtClean="0"/>
              <a:t>        SID        PID       COST</a:t>
            </a:r>
          </a:p>
          <a:p>
            <a:r>
              <a:rPr lang="en-IN" dirty="0" smtClean="0"/>
              <a:t>---------- ---------- ----------</a:t>
            </a:r>
          </a:p>
          <a:p>
            <a:r>
              <a:rPr lang="en-IN" dirty="0" smtClean="0"/>
              <a:t>     10001      20001    10</a:t>
            </a:r>
          </a:p>
          <a:p>
            <a:r>
              <a:rPr lang="en-IN" dirty="0" smtClean="0"/>
              <a:t>     10001      20002    10</a:t>
            </a:r>
          </a:p>
          <a:p>
            <a:r>
              <a:rPr lang="en-IN" dirty="0" smtClean="0"/>
              <a:t>     10001      20003    30</a:t>
            </a:r>
          </a:p>
          <a:p>
            <a:r>
              <a:rPr lang="en-IN" dirty="0" smtClean="0"/>
              <a:t>     10001      20004    10</a:t>
            </a:r>
          </a:p>
          <a:p>
            <a:r>
              <a:rPr lang="en-IN" dirty="0" smtClean="0"/>
              <a:t>     10001      20005    10</a:t>
            </a:r>
          </a:p>
          <a:p>
            <a:r>
              <a:rPr lang="en-IN" dirty="0" smtClean="0"/>
              <a:t>     10002      20001    10</a:t>
            </a:r>
          </a:p>
          <a:p>
            <a:r>
              <a:rPr lang="en-IN" dirty="0" smtClean="0"/>
              <a:t>     10002      20002    20</a:t>
            </a:r>
          </a:p>
          <a:p>
            <a:r>
              <a:rPr lang="en-IN" dirty="0" smtClean="0"/>
              <a:t>     10003      20003    30</a:t>
            </a:r>
          </a:p>
          <a:p>
            <a:r>
              <a:rPr lang="en-IN" dirty="0" smtClean="0"/>
              <a:t>     10004      20003    40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3357554" y="857232"/>
            <a:ext cx="3111749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PARTS</a:t>
            </a:r>
            <a:endParaRPr lang="en-IN" dirty="0" smtClean="0"/>
          </a:p>
          <a:p>
            <a:r>
              <a:rPr lang="en-IN" dirty="0" smtClean="0"/>
              <a:t>         PID PNAME            COLOR</a:t>
            </a:r>
          </a:p>
          <a:p>
            <a:r>
              <a:rPr lang="en-IN" dirty="0" smtClean="0"/>
              <a:t>---------- -------------------- ----------</a:t>
            </a:r>
          </a:p>
          <a:p>
            <a:r>
              <a:rPr lang="en-IN" dirty="0" smtClean="0"/>
              <a:t>     20001 Book                 Red</a:t>
            </a:r>
          </a:p>
          <a:p>
            <a:r>
              <a:rPr lang="en-IN" dirty="0" smtClean="0"/>
              <a:t>     20002 Pen                   Red</a:t>
            </a:r>
          </a:p>
          <a:p>
            <a:r>
              <a:rPr lang="en-IN" dirty="0" smtClean="0"/>
              <a:t>     20003 Pencil               Green</a:t>
            </a:r>
          </a:p>
          <a:p>
            <a:r>
              <a:rPr lang="en-IN" dirty="0" smtClean="0"/>
              <a:t>     20004 Mobile             Green</a:t>
            </a:r>
          </a:p>
          <a:p>
            <a:r>
              <a:rPr lang="en-IN" dirty="0" smtClean="0"/>
              <a:t>     20005 Charger           Black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-32" y="928670"/>
            <a:ext cx="3214710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b="1" dirty="0" smtClean="0">
                <a:solidFill>
                  <a:srgbClr val="0000FF"/>
                </a:solidFill>
              </a:rPr>
              <a:t>SUPPLIERS</a:t>
            </a:r>
            <a:endParaRPr lang="en-IN" dirty="0" smtClean="0"/>
          </a:p>
          <a:p>
            <a:r>
              <a:rPr lang="en-IN" dirty="0" smtClean="0"/>
              <a:t>SID        SNAME            CITY</a:t>
            </a:r>
          </a:p>
          <a:p>
            <a:r>
              <a:rPr lang="en-IN" dirty="0" smtClean="0"/>
              <a:t>--- ----------------------------------</a:t>
            </a:r>
          </a:p>
          <a:p>
            <a:r>
              <a:rPr lang="en-IN" dirty="0" smtClean="0"/>
              <a:t>10001  Acme Widget  Bangalore</a:t>
            </a:r>
          </a:p>
          <a:p>
            <a:r>
              <a:rPr lang="en-IN" dirty="0" smtClean="0"/>
              <a:t>10002  Johns                Kolkata</a:t>
            </a:r>
          </a:p>
          <a:p>
            <a:r>
              <a:rPr lang="en-IN" dirty="0" smtClean="0"/>
              <a:t>10003  </a:t>
            </a:r>
            <a:r>
              <a:rPr lang="en-IN" dirty="0" err="1" smtClean="0"/>
              <a:t>Vimal</a:t>
            </a:r>
            <a:r>
              <a:rPr lang="en-IN" dirty="0" smtClean="0"/>
              <a:t>                Mumbai</a:t>
            </a:r>
          </a:p>
          <a:p>
            <a:r>
              <a:rPr lang="en-IN" dirty="0" smtClean="0"/>
              <a:t>10004  Reliance          Delhi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429256" y="435769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OUTPUT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6284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886" y="71414"/>
            <a:ext cx="884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 smtClean="0">
                <a:solidFill>
                  <a:srgbClr val="C00000"/>
                </a:solidFill>
              </a:rPr>
              <a:t>vi. For each part, find the </a:t>
            </a:r>
            <a:r>
              <a:rPr lang="en-IN" b="1" dirty="0" err="1" smtClean="0">
                <a:solidFill>
                  <a:srgbClr val="C00000"/>
                </a:solidFill>
              </a:rPr>
              <a:t>sname</a:t>
            </a:r>
            <a:r>
              <a:rPr lang="en-IN" b="1" dirty="0" smtClean="0">
                <a:solidFill>
                  <a:srgbClr val="C00000"/>
                </a:solidFill>
              </a:rPr>
              <a:t> of the supplier who charges the most for that part.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4282" y="3500438"/>
            <a:ext cx="42164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SELECT P.pid, </a:t>
            </a:r>
            <a:r>
              <a:rPr lang="en-IN" b="1" dirty="0" err="1" smtClean="0"/>
              <a:t>S.sname</a:t>
            </a:r>
            <a:endParaRPr lang="en-IN" dirty="0" smtClean="0"/>
          </a:p>
          <a:p>
            <a:r>
              <a:rPr lang="en-IN" b="1" dirty="0" smtClean="0"/>
              <a:t>FROM Parts P, Suppliers S, </a:t>
            </a:r>
            <a:r>
              <a:rPr lang="en-IN" b="1" dirty="0" err="1" smtClean="0"/>
              <a:t>Catalog</a:t>
            </a:r>
            <a:r>
              <a:rPr lang="en-IN" b="1" dirty="0" smtClean="0"/>
              <a:t> C</a:t>
            </a:r>
            <a:endParaRPr lang="en-IN" dirty="0" smtClean="0"/>
          </a:p>
          <a:p>
            <a:r>
              <a:rPr lang="en-IN" b="1" dirty="0" smtClean="0"/>
              <a:t>WHERE C.pid = P.pid</a:t>
            </a:r>
            <a:endParaRPr lang="en-IN" dirty="0" smtClean="0"/>
          </a:p>
          <a:p>
            <a:r>
              <a:rPr lang="en-IN" b="1" dirty="0" smtClean="0"/>
              <a:t>AND C.sid = S.sid</a:t>
            </a:r>
            <a:endParaRPr lang="en-IN" dirty="0" smtClean="0"/>
          </a:p>
          <a:p>
            <a:r>
              <a:rPr lang="en-IN" b="1" dirty="0" smtClean="0"/>
              <a:t>AND </a:t>
            </a:r>
            <a:r>
              <a:rPr lang="en-IN" b="1" dirty="0" err="1" smtClean="0"/>
              <a:t>C.cost</a:t>
            </a:r>
            <a:r>
              <a:rPr lang="en-IN" b="1" dirty="0" smtClean="0"/>
              <a:t> = (SELECT MAX (C1.cost)</a:t>
            </a:r>
            <a:endParaRPr lang="en-IN" dirty="0" smtClean="0"/>
          </a:p>
          <a:p>
            <a:r>
              <a:rPr lang="en-IN" b="1" dirty="0" smtClean="0"/>
              <a:t>		FROM </a:t>
            </a:r>
            <a:r>
              <a:rPr lang="en-IN" b="1" dirty="0" err="1" smtClean="0"/>
              <a:t>Catalog</a:t>
            </a:r>
            <a:r>
              <a:rPr lang="en-IN" b="1" dirty="0" smtClean="0"/>
              <a:t> C1</a:t>
            </a:r>
            <a:endParaRPr lang="en-IN" dirty="0" smtClean="0"/>
          </a:p>
          <a:p>
            <a:r>
              <a:rPr lang="en-IN" b="1" dirty="0" smtClean="0"/>
              <a:t>		WHERE C1.pid = P.pid);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429256" y="4357694"/>
            <a:ext cx="2454583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    PID          SNAME</a:t>
            </a:r>
          </a:p>
          <a:p>
            <a:r>
              <a:rPr lang="en-IN" dirty="0" smtClean="0"/>
              <a:t>---------- --------------------</a:t>
            </a:r>
          </a:p>
          <a:p>
            <a:r>
              <a:rPr lang="en-IN" dirty="0" smtClean="0"/>
              <a:t>     20001   Acme Widget</a:t>
            </a:r>
          </a:p>
          <a:p>
            <a:r>
              <a:rPr lang="en-IN" dirty="0" smtClean="0"/>
              <a:t>     20004   Acme Widget</a:t>
            </a:r>
          </a:p>
          <a:p>
            <a:r>
              <a:rPr lang="en-IN" dirty="0" smtClean="0"/>
              <a:t>     20005   Acme Widget</a:t>
            </a:r>
          </a:p>
          <a:p>
            <a:r>
              <a:rPr lang="en-IN" dirty="0" smtClean="0"/>
              <a:t>     20001   Johns</a:t>
            </a:r>
          </a:p>
          <a:p>
            <a:r>
              <a:rPr lang="en-IN" dirty="0" smtClean="0"/>
              <a:t>     20002   Johns</a:t>
            </a:r>
          </a:p>
          <a:p>
            <a:r>
              <a:rPr lang="en-IN" dirty="0" smtClean="0"/>
              <a:t>     20003   Reliance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531514" y="642918"/>
            <a:ext cx="2541080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CATALOG</a:t>
            </a:r>
            <a:endParaRPr lang="en-IN" dirty="0" smtClean="0"/>
          </a:p>
          <a:p>
            <a:r>
              <a:rPr lang="en-IN" dirty="0" smtClean="0"/>
              <a:t>        SID        PID       COST</a:t>
            </a:r>
          </a:p>
          <a:p>
            <a:r>
              <a:rPr lang="en-IN" dirty="0" smtClean="0"/>
              <a:t>---------- ---------- ----------</a:t>
            </a:r>
          </a:p>
          <a:p>
            <a:r>
              <a:rPr lang="en-IN" dirty="0" smtClean="0"/>
              <a:t>     10001      20001    10</a:t>
            </a:r>
          </a:p>
          <a:p>
            <a:r>
              <a:rPr lang="en-IN" dirty="0" smtClean="0"/>
              <a:t>     10001      20002    10</a:t>
            </a:r>
          </a:p>
          <a:p>
            <a:r>
              <a:rPr lang="en-IN" dirty="0" smtClean="0"/>
              <a:t>     10001      20003    30</a:t>
            </a:r>
          </a:p>
          <a:p>
            <a:r>
              <a:rPr lang="en-IN" dirty="0" smtClean="0"/>
              <a:t>     10001      20004    10</a:t>
            </a:r>
          </a:p>
          <a:p>
            <a:r>
              <a:rPr lang="en-IN" dirty="0" smtClean="0"/>
              <a:t>     10001      20005    10</a:t>
            </a:r>
          </a:p>
          <a:p>
            <a:r>
              <a:rPr lang="en-IN" dirty="0" smtClean="0"/>
              <a:t>     10002      20001    10</a:t>
            </a:r>
          </a:p>
          <a:p>
            <a:r>
              <a:rPr lang="en-IN" dirty="0" smtClean="0"/>
              <a:t>     10002      20002    20</a:t>
            </a:r>
          </a:p>
          <a:p>
            <a:r>
              <a:rPr lang="en-IN" dirty="0" smtClean="0"/>
              <a:t>     10003      20003    30</a:t>
            </a:r>
          </a:p>
          <a:p>
            <a:r>
              <a:rPr lang="en-IN" dirty="0" smtClean="0"/>
              <a:t>     10004      20003    40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3357554" y="857232"/>
            <a:ext cx="3111749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PARTS</a:t>
            </a:r>
            <a:endParaRPr lang="en-IN" dirty="0" smtClean="0"/>
          </a:p>
          <a:p>
            <a:r>
              <a:rPr lang="en-IN" dirty="0" smtClean="0"/>
              <a:t>         PID PNAME            COLOR</a:t>
            </a:r>
          </a:p>
          <a:p>
            <a:r>
              <a:rPr lang="en-IN" dirty="0" smtClean="0"/>
              <a:t>---------- -------------------- ----------</a:t>
            </a:r>
          </a:p>
          <a:p>
            <a:r>
              <a:rPr lang="en-IN" dirty="0" smtClean="0"/>
              <a:t>     20001 Book                 Red</a:t>
            </a:r>
          </a:p>
          <a:p>
            <a:r>
              <a:rPr lang="en-IN" dirty="0" smtClean="0"/>
              <a:t>     20002 Pen                   Red</a:t>
            </a:r>
          </a:p>
          <a:p>
            <a:r>
              <a:rPr lang="en-IN" dirty="0" smtClean="0"/>
              <a:t>     20003 Pencil               Green</a:t>
            </a:r>
          </a:p>
          <a:p>
            <a:r>
              <a:rPr lang="en-IN" dirty="0" smtClean="0"/>
              <a:t>     20004 Mobile             Green</a:t>
            </a:r>
          </a:p>
          <a:p>
            <a:r>
              <a:rPr lang="en-IN" dirty="0" smtClean="0"/>
              <a:t>     20005 Charger           Black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-32" y="928670"/>
            <a:ext cx="3214710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b="1" dirty="0" smtClean="0">
                <a:solidFill>
                  <a:srgbClr val="0000FF"/>
                </a:solidFill>
              </a:rPr>
              <a:t>SUPPLIERS</a:t>
            </a:r>
            <a:endParaRPr lang="en-IN" dirty="0" smtClean="0"/>
          </a:p>
          <a:p>
            <a:r>
              <a:rPr lang="en-IN" dirty="0" smtClean="0"/>
              <a:t>SID        SNAME            CITY</a:t>
            </a:r>
          </a:p>
          <a:p>
            <a:r>
              <a:rPr lang="en-IN" dirty="0" smtClean="0"/>
              <a:t>--- ----------------------------------</a:t>
            </a:r>
          </a:p>
          <a:p>
            <a:r>
              <a:rPr lang="en-IN" dirty="0" smtClean="0"/>
              <a:t>10001  Acme Widget  Bangalore</a:t>
            </a:r>
          </a:p>
          <a:p>
            <a:r>
              <a:rPr lang="en-IN" dirty="0" smtClean="0"/>
              <a:t>10002  Johns                Kolkata</a:t>
            </a:r>
          </a:p>
          <a:p>
            <a:r>
              <a:rPr lang="en-IN" dirty="0" smtClean="0"/>
              <a:t>10003  </a:t>
            </a:r>
            <a:r>
              <a:rPr lang="en-IN" dirty="0" err="1" smtClean="0"/>
              <a:t>Vimal</a:t>
            </a:r>
            <a:r>
              <a:rPr lang="en-IN" dirty="0" smtClean="0"/>
              <a:t>                Mumbai</a:t>
            </a:r>
          </a:p>
          <a:p>
            <a:r>
              <a:rPr lang="en-IN" dirty="0" smtClean="0"/>
              <a:t>10004  Reliance          Delhi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500694" y="400050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OUTPUT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6284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886" y="71414"/>
            <a:ext cx="884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 smtClean="0">
                <a:solidFill>
                  <a:srgbClr val="C00000"/>
                </a:solidFill>
              </a:rPr>
              <a:t>vii. Find the </a:t>
            </a:r>
            <a:r>
              <a:rPr lang="en-IN" b="1" dirty="0" err="1" smtClean="0">
                <a:solidFill>
                  <a:srgbClr val="C00000"/>
                </a:solidFill>
              </a:rPr>
              <a:t>sids</a:t>
            </a:r>
            <a:r>
              <a:rPr lang="en-IN" b="1" dirty="0" smtClean="0">
                <a:solidFill>
                  <a:srgbClr val="C00000"/>
                </a:solidFill>
              </a:rPr>
              <a:t> of suppliers who supply only red parts.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4282" y="3500438"/>
            <a:ext cx="42164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SELECT P.pid, </a:t>
            </a:r>
            <a:r>
              <a:rPr lang="en-IN" b="1" dirty="0" err="1" smtClean="0"/>
              <a:t>S.sname</a:t>
            </a:r>
            <a:endParaRPr lang="en-IN" dirty="0" smtClean="0"/>
          </a:p>
          <a:p>
            <a:r>
              <a:rPr lang="en-IN" b="1" dirty="0" smtClean="0"/>
              <a:t>FROM Parts P, Suppliers S, </a:t>
            </a:r>
            <a:r>
              <a:rPr lang="en-IN" b="1" dirty="0" err="1" smtClean="0"/>
              <a:t>Catalog</a:t>
            </a:r>
            <a:r>
              <a:rPr lang="en-IN" b="1" dirty="0" smtClean="0"/>
              <a:t> C</a:t>
            </a:r>
            <a:endParaRPr lang="en-IN" dirty="0" smtClean="0"/>
          </a:p>
          <a:p>
            <a:r>
              <a:rPr lang="en-IN" b="1" dirty="0" smtClean="0"/>
              <a:t>WHERE C.pid = P.pid</a:t>
            </a:r>
            <a:endParaRPr lang="en-IN" dirty="0" smtClean="0"/>
          </a:p>
          <a:p>
            <a:r>
              <a:rPr lang="en-IN" b="1" dirty="0" smtClean="0"/>
              <a:t>AND C.sid = S.sid</a:t>
            </a:r>
            <a:endParaRPr lang="en-IN" dirty="0" smtClean="0"/>
          </a:p>
          <a:p>
            <a:r>
              <a:rPr lang="en-IN" b="1" dirty="0" smtClean="0"/>
              <a:t>AND </a:t>
            </a:r>
            <a:r>
              <a:rPr lang="en-IN" b="1" dirty="0" err="1" smtClean="0"/>
              <a:t>C.cost</a:t>
            </a:r>
            <a:r>
              <a:rPr lang="en-IN" b="1" dirty="0" smtClean="0"/>
              <a:t> = (SELECT MAX (C1.cost)</a:t>
            </a:r>
            <a:endParaRPr lang="en-IN" dirty="0" smtClean="0"/>
          </a:p>
          <a:p>
            <a:r>
              <a:rPr lang="en-IN" b="1" dirty="0" smtClean="0"/>
              <a:t>		FROM </a:t>
            </a:r>
            <a:r>
              <a:rPr lang="en-IN" b="1" dirty="0" err="1" smtClean="0"/>
              <a:t>Catalog</a:t>
            </a:r>
            <a:r>
              <a:rPr lang="en-IN" b="1" dirty="0" smtClean="0"/>
              <a:t> C1</a:t>
            </a:r>
            <a:endParaRPr lang="en-IN" dirty="0" smtClean="0"/>
          </a:p>
          <a:p>
            <a:r>
              <a:rPr lang="en-IN" b="1" dirty="0" smtClean="0"/>
              <a:t>		WHERE C1.pid = P.pid);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429256" y="4357694"/>
            <a:ext cx="2454583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    PID          SNAME</a:t>
            </a:r>
          </a:p>
          <a:p>
            <a:r>
              <a:rPr lang="en-IN" dirty="0" smtClean="0"/>
              <a:t>---------- --------------------</a:t>
            </a:r>
          </a:p>
          <a:p>
            <a:r>
              <a:rPr lang="en-IN" dirty="0" smtClean="0"/>
              <a:t>     20001   Acme Widget</a:t>
            </a:r>
          </a:p>
          <a:p>
            <a:r>
              <a:rPr lang="en-IN" dirty="0" smtClean="0"/>
              <a:t>     20004   Acme Widget</a:t>
            </a:r>
          </a:p>
          <a:p>
            <a:r>
              <a:rPr lang="en-IN" dirty="0" smtClean="0"/>
              <a:t>     20005   Acme Widget</a:t>
            </a:r>
          </a:p>
          <a:p>
            <a:r>
              <a:rPr lang="en-IN" dirty="0" smtClean="0"/>
              <a:t>     20001   Johns</a:t>
            </a:r>
          </a:p>
          <a:p>
            <a:r>
              <a:rPr lang="en-IN" dirty="0" smtClean="0"/>
              <a:t>     20002   Johns</a:t>
            </a:r>
          </a:p>
          <a:p>
            <a:r>
              <a:rPr lang="en-IN" dirty="0" smtClean="0"/>
              <a:t>     20003   Reliance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531514" y="642918"/>
            <a:ext cx="2541080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CATALOG</a:t>
            </a:r>
            <a:endParaRPr lang="en-IN" dirty="0" smtClean="0"/>
          </a:p>
          <a:p>
            <a:r>
              <a:rPr lang="en-IN" dirty="0" smtClean="0"/>
              <a:t>        SID        PID       COST</a:t>
            </a:r>
          </a:p>
          <a:p>
            <a:r>
              <a:rPr lang="en-IN" dirty="0" smtClean="0"/>
              <a:t>---------- ---------- ----------</a:t>
            </a:r>
          </a:p>
          <a:p>
            <a:r>
              <a:rPr lang="en-IN" dirty="0" smtClean="0"/>
              <a:t>     10001      20001    10</a:t>
            </a:r>
          </a:p>
          <a:p>
            <a:r>
              <a:rPr lang="en-IN" dirty="0" smtClean="0"/>
              <a:t>     10001      20002    10</a:t>
            </a:r>
          </a:p>
          <a:p>
            <a:r>
              <a:rPr lang="en-IN" dirty="0" smtClean="0"/>
              <a:t>     10001      20003    30</a:t>
            </a:r>
          </a:p>
          <a:p>
            <a:r>
              <a:rPr lang="en-IN" dirty="0" smtClean="0"/>
              <a:t>     10001      20004    10</a:t>
            </a:r>
          </a:p>
          <a:p>
            <a:r>
              <a:rPr lang="en-IN" dirty="0" smtClean="0"/>
              <a:t>     10001      20005    10</a:t>
            </a:r>
          </a:p>
          <a:p>
            <a:r>
              <a:rPr lang="en-IN" dirty="0" smtClean="0"/>
              <a:t>     10002      20001    10</a:t>
            </a:r>
          </a:p>
          <a:p>
            <a:r>
              <a:rPr lang="en-IN" dirty="0" smtClean="0"/>
              <a:t>     10002      20002    20</a:t>
            </a:r>
          </a:p>
          <a:p>
            <a:r>
              <a:rPr lang="en-IN" dirty="0" smtClean="0"/>
              <a:t>     10003      20003    30</a:t>
            </a:r>
          </a:p>
          <a:p>
            <a:r>
              <a:rPr lang="en-IN" dirty="0" smtClean="0"/>
              <a:t>     10004      20003    40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3357554" y="857232"/>
            <a:ext cx="3111749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PARTS</a:t>
            </a:r>
            <a:endParaRPr lang="en-IN" dirty="0" smtClean="0"/>
          </a:p>
          <a:p>
            <a:r>
              <a:rPr lang="en-IN" dirty="0" smtClean="0"/>
              <a:t>         PID PNAME            COLOR</a:t>
            </a:r>
          </a:p>
          <a:p>
            <a:r>
              <a:rPr lang="en-IN" dirty="0" smtClean="0"/>
              <a:t>---------- -------------------- ----------</a:t>
            </a:r>
          </a:p>
          <a:p>
            <a:r>
              <a:rPr lang="en-IN" dirty="0" smtClean="0"/>
              <a:t>     20001 Book                 Red</a:t>
            </a:r>
          </a:p>
          <a:p>
            <a:r>
              <a:rPr lang="en-IN" dirty="0" smtClean="0"/>
              <a:t>     20002 Pen                   Red</a:t>
            </a:r>
          </a:p>
          <a:p>
            <a:r>
              <a:rPr lang="en-IN" dirty="0" smtClean="0"/>
              <a:t>     20003 Pencil               Green</a:t>
            </a:r>
          </a:p>
          <a:p>
            <a:r>
              <a:rPr lang="en-IN" dirty="0" smtClean="0"/>
              <a:t>     20004 Mobile             Green</a:t>
            </a:r>
          </a:p>
          <a:p>
            <a:r>
              <a:rPr lang="en-IN" dirty="0" smtClean="0"/>
              <a:t>     20005 Charger           Black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-32" y="928670"/>
            <a:ext cx="3214710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b="1" dirty="0" smtClean="0">
                <a:solidFill>
                  <a:srgbClr val="0000FF"/>
                </a:solidFill>
              </a:rPr>
              <a:t>SUPPLIERS</a:t>
            </a:r>
            <a:endParaRPr lang="en-IN" dirty="0" smtClean="0"/>
          </a:p>
          <a:p>
            <a:r>
              <a:rPr lang="en-IN" dirty="0" smtClean="0"/>
              <a:t>SID        SNAME            CITY</a:t>
            </a:r>
          </a:p>
          <a:p>
            <a:r>
              <a:rPr lang="en-IN" dirty="0" smtClean="0"/>
              <a:t>--- ----------------------------------</a:t>
            </a:r>
          </a:p>
          <a:p>
            <a:r>
              <a:rPr lang="en-IN" dirty="0" smtClean="0"/>
              <a:t>10001  Acme Widget  Bangalore</a:t>
            </a:r>
          </a:p>
          <a:p>
            <a:r>
              <a:rPr lang="en-IN" dirty="0" smtClean="0"/>
              <a:t>10002  Johns                Kolkata</a:t>
            </a:r>
          </a:p>
          <a:p>
            <a:r>
              <a:rPr lang="en-IN" dirty="0" smtClean="0"/>
              <a:t>10003  </a:t>
            </a:r>
            <a:r>
              <a:rPr lang="en-IN" dirty="0" err="1" smtClean="0"/>
              <a:t>Vimal</a:t>
            </a:r>
            <a:r>
              <a:rPr lang="en-IN" dirty="0" smtClean="0"/>
              <a:t>                Mumbai</a:t>
            </a:r>
          </a:p>
          <a:p>
            <a:r>
              <a:rPr lang="en-IN" dirty="0" smtClean="0"/>
              <a:t>10004  Reliance          Delhi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500694" y="400050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OUTPUT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6284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83724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B</a:t>
            </a:r>
            <a:br>
              <a:rPr lang="en-US" dirty="0" smtClean="0"/>
            </a:br>
            <a:r>
              <a:rPr lang="en-US" dirty="0" smtClean="0"/>
              <a:t>Program 3: Supplier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0000FF"/>
                </a:solidFill>
              </a:rPr>
              <a:t>SUPPLIERS</a:t>
            </a:r>
            <a:r>
              <a:rPr lang="en-IN" b="1" dirty="0" smtClean="0"/>
              <a:t>(</a:t>
            </a:r>
            <a:r>
              <a:rPr lang="en-IN" b="1" dirty="0" err="1" smtClean="0"/>
              <a:t>sid</a:t>
            </a:r>
            <a:r>
              <a:rPr lang="en-IN" b="1" dirty="0" smtClean="0"/>
              <a:t>: integer, </a:t>
            </a:r>
            <a:r>
              <a:rPr lang="en-IN" b="1" dirty="0" err="1" smtClean="0"/>
              <a:t>sname</a:t>
            </a:r>
            <a:r>
              <a:rPr lang="en-IN" b="1" dirty="0" smtClean="0"/>
              <a:t>: string, city: string)</a:t>
            </a:r>
          </a:p>
          <a:p>
            <a:pPr>
              <a:buNone/>
            </a:pPr>
            <a:r>
              <a:rPr lang="en-IN" b="1" dirty="0" smtClean="0">
                <a:solidFill>
                  <a:srgbClr val="0000FF"/>
                </a:solidFill>
              </a:rPr>
              <a:t>PARTS</a:t>
            </a:r>
            <a:r>
              <a:rPr lang="en-IN" b="1" dirty="0" smtClean="0"/>
              <a:t>(</a:t>
            </a:r>
            <a:r>
              <a:rPr lang="en-IN" b="1" dirty="0" err="1" smtClean="0"/>
              <a:t>pid</a:t>
            </a:r>
            <a:r>
              <a:rPr lang="en-IN" b="1" dirty="0" smtClean="0"/>
              <a:t>: integer, </a:t>
            </a:r>
            <a:r>
              <a:rPr lang="en-IN" b="1" dirty="0" err="1" smtClean="0"/>
              <a:t>pname</a:t>
            </a:r>
            <a:r>
              <a:rPr lang="en-IN" b="1" dirty="0" smtClean="0"/>
              <a:t>: string, </a:t>
            </a:r>
            <a:r>
              <a:rPr lang="en-IN" b="1" dirty="0" err="1" smtClean="0"/>
              <a:t>color</a:t>
            </a:r>
            <a:r>
              <a:rPr lang="en-IN" b="1" dirty="0" smtClean="0"/>
              <a:t>: string)</a:t>
            </a:r>
          </a:p>
          <a:p>
            <a:pPr>
              <a:buNone/>
            </a:pPr>
            <a:r>
              <a:rPr lang="en-IN" b="1" dirty="0" smtClean="0">
                <a:solidFill>
                  <a:srgbClr val="0000FF"/>
                </a:solidFill>
              </a:rPr>
              <a:t>CATALOG</a:t>
            </a:r>
            <a:r>
              <a:rPr lang="en-IN" b="1" dirty="0" smtClean="0"/>
              <a:t>(</a:t>
            </a:r>
            <a:r>
              <a:rPr lang="en-IN" b="1" dirty="0" err="1" smtClean="0"/>
              <a:t>sid</a:t>
            </a:r>
            <a:r>
              <a:rPr lang="en-IN" b="1" dirty="0" smtClean="0"/>
              <a:t>: integer, </a:t>
            </a:r>
            <a:r>
              <a:rPr lang="en-IN" b="1" dirty="0" err="1" smtClean="0"/>
              <a:t>pid</a:t>
            </a:r>
            <a:r>
              <a:rPr lang="en-IN" b="1" dirty="0" smtClean="0"/>
              <a:t>: integer, cost: real)</a:t>
            </a:r>
          </a:p>
          <a:p>
            <a:pPr>
              <a:buNone/>
            </a:pPr>
            <a:r>
              <a:rPr lang="en-IN" b="1" dirty="0" smtClean="0"/>
              <a:t>The </a:t>
            </a:r>
            <a:r>
              <a:rPr lang="en-IN" b="1" dirty="0" err="1" smtClean="0"/>
              <a:t>Catalog</a:t>
            </a:r>
            <a:r>
              <a:rPr lang="en-IN" b="1" dirty="0" smtClean="0"/>
              <a:t> relation lists the prices charged for parts by Suppliers.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 lvl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. </a:t>
            </a:r>
            <a:r>
              <a:rPr lang="en-IN" dirty="0" smtClean="0"/>
              <a:t>Find the </a:t>
            </a:r>
            <a:r>
              <a:rPr lang="en-IN" dirty="0" err="1" smtClean="0"/>
              <a:t>pnames</a:t>
            </a:r>
            <a:r>
              <a:rPr lang="en-IN" dirty="0" smtClean="0"/>
              <a:t> of parts for which there is some supplier.</a:t>
            </a:r>
          </a:p>
          <a:p>
            <a:pPr lvl="0">
              <a:buNone/>
            </a:pPr>
            <a:r>
              <a:rPr lang="en-IN" dirty="0" smtClean="0"/>
              <a:t>ii. Find the </a:t>
            </a:r>
            <a:r>
              <a:rPr lang="en-IN" dirty="0" err="1" smtClean="0"/>
              <a:t>snames</a:t>
            </a:r>
            <a:r>
              <a:rPr lang="en-IN" dirty="0" smtClean="0"/>
              <a:t> of suppliers who supply every part.</a:t>
            </a:r>
          </a:p>
          <a:p>
            <a:pPr lvl="0">
              <a:buNone/>
            </a:pPr>
            <a:r>
              <a:rPr lang="en-IN" dirty="0" smtClean="0"/>
              <a:t>iii. Find the </a:t>
            </a:r>
            <a:r>
              <a:rPr lang="en-IN" dirty="0" err="1" smtClean="0"/>
              <a:t>snames</a:t>
            </a:r>
            <a:r>
              <a:rPr lang="en-IN" dirty="0" smtClean="0"/>
              <a:t> of suppliers who supply every red part.</a:t>
            </a:r>
          </a:p>
          <a:p>
            <a:pPr lvl="0">
              <a:buNone/>
            </a:pPr>
            <a:r>
              <a:rPr lang="en-IN" dirty="0" smtClean="0"/>
              <a:t>iv. Find the </a:t>
            </a:r>
            <a:r>
              <a:rPr lang="en-IN" dirty="0" err="1" smtClean="0"/>
              <a:t>pnames</a:t>
            </a:r>
            <a:r>
              <a:rPr lang="en-IN" dirty="0" smtClean="0"/>
              <a:t> of parts supplied by Acme Widget Suppliers and by no one else.</a:t>
            </a:r>
          </a:p>
          <a:p>
            <a:pPr lvl="0">
              <a:buNone/>
            </a:pPr>
            <a:r>
              <a:rPr lang="en-IN" dirty="0" smtClean="0"/>
              <a:t>v. Find the </a:t>
            </a:r>
            <a:r>
              <a:rPr lang="en-IN" dirty="0" err="1" smtClean="0"/>
              <a:t>sids</a:t>
            </a:r>
            <a:r>
              <a:rPr lang="en-IN" dirty="0" smtClean="0"/>
              <a:t> of suppliers who charge more for some part than the average cost of </a:t>
            </a:r>
          </a:p>
          <a:p>
            <a:pPr lvl="0">
              <a:buNone/>
            </a:pPr>
            <a:r>
              <a:rPr lang="en-IN" dirty="0" smtClean="0"/>
              <a:t>that part (averaged over all the suppliers who supply that part).</a:t>
            </a:r>
          </a:p>
          <a:p>
            <a:pPr lvl="0">
              <a:buNone/>
            </a:pPr>
            <a:r>
              <a:rPr lang="en-IN" dirty="0" smtClean="0"/>
              <a:t>vi. For each part, find the </a:t>
            </a:r>
            <a:r>
              <a:rPr lang="en-IN" dirty="0" err="1" smtClean="0"/>
              <a:t>sname</a:t>
            </a:r>
            <a:r>
              <a:rPr lang="en-IN" dirty="0" smtClean="0"/>
              <a:t> of the supplier who charges the most for that part.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28727388"/>
              </p:ext>
            </p:extLst>
          </p:nvPr>
        </p:nvGraphicFramePr>
        <p:xfrm>
          <a:off x="857224" y="2700970"/>
          <a:ext cx="32004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435769"/>
                <a:gridCol w="926432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b="0" u="sng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WenQuanYi Micro Hei"/>
                          <a:cs typeface="Verdana"/>
                        </a:rPr>
                        <a:t>sid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Verdana"/>
                        <a:ea typeface="WenQuanYi Micro Hei"/>
                        <a:cs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WenQuanYi Micro Hei"/>
                          <a:cs typeface="Verdana"/>
                        </a:rPr>
                        <a:t>sname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Verdana"/>
                        <a:ea typeface="WenQuanYi Micro Hei"/>
                        <a:cs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WenQuanYi Micro Hei"/>
                          <a:cs typeface="Verdana"/>
                        </a:rPr>
                        <a:t>city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Verdana"/>
                        <a:ea typeface="WenQuanYi Micro Hei"/>
                        <a:cs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28310291"/>
              </p:ext>
            </p:extLst>
          </p:nvPr>
        </p:nvGraphicFramePr>
        <p:xfrm>
          <a:off x="5020873" y="2762248"/>
          <a:ext cx="3623093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293"/>
                <a:gridCol w="1722805"/>
                <a:gridCol w="1018995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b="0" u="sng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WenQuanYi Micro Hei"/>
                          <a:cs typeface="Verdana"/>
                        </a:rPr>
                        <a:t>pid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Verdana"/>
                        <a:ea typeface="WenQuanYi Micro Hei"/>
                        <a:cs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WenQuanYi Micro Hei"/>
                          <a:cs typeface="Verdana"/>
                        </a:rPr>
                        <a:t>pname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Verdana"/>
                        <a:ea typeface="WenQuanYi Micro Hei"/>
                        <a:cs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WenQuanYi Micro Hei"/>
                          <a:cs typeface="Verdana"/>
                        </a:rPr>
                        <a:t>color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WenQuanYi Micro Hei"/>
                          <a:cs typeface="Verdana"/>
                        </a:rPr>
                        <a:t> 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Verdana"/>
                        <a:ea typeface="WenQuanYi Micro Hei"/>
                        <a:cs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67112358"/>
              </p:ext>
            </p:extLst>
          </p:nvPr>
        </p:nvGraphicFramePr>
        <p:xfrm>
          <a:off x="2446095" y="4420660"/>
          <a:ext cx="3192705" cy="315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133"/>
                <a:gridCol w="993286"/>
                <a:gridCol w="993286"/>
              </a:tblGrid>
              <a:tr h="1422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b="0" u="sng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WenQuanYi Micro Hei"/>
                          <a:cs typeface="Verdana"/>
                        </a:rPr>
                        <a:t>sid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Verdana"/>
                        <a:ea typeface="WenQuanYi Micro Hei"/>
                        <a:cs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b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WenQuanYi Micro Hei"/>
                          <a:cs typeface="Verdana"/>
                        </a:rPr>
                        <a:t>pid</a:t>
                      </a: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WenQuanYi Micro Hei"/>
                          <a:cs typeface="Verdana"/>
                        </a:rPr>
                        <a:t> 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Verdana"/>
                        <a:ea typeface="WenQuanYi Micro Hei"/>
                        <a:cs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WenQuanYi Micro Hei"/>
                          <a:cs typeface="Verdana"/>
                        </a:rPr>
                        <a:t>cost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Verdana"/>
                        <a:ea typeface="WenQuanYi Micro Hei"/>
                        <a:cs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05613" y="233163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Supplier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97073" y="2352811"/>
            <a:ext cx="67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Parts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29058" y="4774180"/>
            <a:ext cx="95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Catalog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1428728" y="3071810"/>
            <a:ext cx="1714512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4107653" y="3178967"/>
            <a:ext cx="128588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646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29256" y="785794"/>
            <a:ext cx="3111749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PARTS</a:t>
            </a:r>
            <a:endParaRPr lang="en-IN" dirty="0" smtClean="0"/>
          </a:p>
          <a:p>
            <a:r>
              <a:rPr lang="en-IN" dirty="0" smtClean="0"/>
              <a:t>         PID PNAME            COLOR</a:t>
            </a:r>
          </a:p>
          <a:p>
            <a:r>
              <a:rPr lang="en-IN" dirty="0" smtClean="0"/>
              <a:t>---------- -------------------- ----------</a:t>
            </a:r>
          </a:p>
          <a:p>
            <a:r>
              <a:rPr lang="en-IN" dirty="0" smtClean="0"/>
              <a:t>     20001 Book                 Red</a:t>
            </a:r>
          </a:p>
          <a:p>
            <a:r>
              <a:rPr lang="en-IN" dirty="0" smtClean="0"/>
              <a:t>     20002 Pen                   Red</a:t>
            </a:r>
          </a:p>
          <a:p>
            <a:r>
              <a:rPr lang="en-IN" dirty="0" smtClean="0"/>
              <a:t>     20003 Pencil               Green</a:t>
            </a:r>
          </a:p>
          <a:p>
            <a:r>
              <a:rPr lang="en-IN" dirty="0" smtClean="0"/>
              <a:t>     20004 Mobile             Green</a:t>
            </a:r>
          </a:p>
          <a:p>
            <a:r>
              <a:rPr lang="en-IN" dirty="0" smtClean="0"/>
              <a:t>     20005 Charger           Black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139436" y="3227390"/>
            <a:ext cx="2646878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CATALOG</a:t>
            </a:r>
            <a:endParaRPr lang="en-IN" dirty="0" smtClean="0"/>
          </a:p>
          <a:p>
            <a:r>
              <a:rPr lang="en-IN" dirty="0" smtClean="0"/>
              <a:t>        SID        PID       COST</a:t>
            </a:r>
          </a:p>
          <a:p>
            <a:r>
              <a:rPr lang="en-IN" dirty="0" smtClean="0"/>
              <a:t>---------- ---------- ----------</a:t>
            </a:r>
          </a:p>
          <a:p>
            <a:r>
              <a:rPr lang="en-IN" dirty="0" smtClean="0"/>
              <a:t>     10001      20001         10</a:t>
            </a:r>
          </a:p>
          <a:p>
            <a:r>
              <a:rPr lang="en-IN" dirty="0" smtClean="0"/>
              <a:t>     10001      20002         10</a:t>
            </a:r>
          </a:p>
          <a:p>
            <a:r>
              <a:rPr lang="en-IN" dirty="0" smtClean="0"/>
              <a:t>     10001      20003         30</a:t>
            </a:r>
          </a:p>
          <a:p>
            <a:r>
              <a:rPr lang="en-IN" dirty="0" smtClean="0"/>
              <a:t>     10001      20004         10</a:t>
            </a:r>
          </a:p>
          <a:p>
            <a:r>
              <a:rPr lang="en-IN" dirty="0" smtClean="0"/>
              <a:t>     10001      20005         10</a:t>
            </a:r>
          </a:p>
          <a:p>
            <a:r>
              <a:rPr lang="en-IN" dirty="0" smtClean="0"/>
              <a:t>     10002      20001         10</a:t>
            </a:r>
          </a:p>
          <a:p>
            <a:r>
              <a:rPr lang="en-IN" dirty="0" smtClean="0"/>
              <a:t>     10002      20002         20</a:t>
            </a:r>
          </a:p>
          <a:p>
            <a:r>
              <a:rPr lang="en-IN" dirty="0" smtClean="0"/>
              <a:t>     10003      20003         30</a:t>
            </a:r>
          </a:p>
          <a:p>
            <a:r>
              <a:rPr lang="en-IN" dirty="0" smtClean="0"/>
              <a:t>     10004      20003         40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857232"/>
            <a:ext cx="3214710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b="1" dirty="0" smtClean="0">
                <a:solidFill>
                  <a:srgbClr val="0000FF"/>
                </a:solidFill>
              </a:rPr>
              <a:t>SUPPLIERS</a:t>
            </a:r>
            <a:endParaRPr lang="en-IN" dirty="0" smtClean="0"/>
          </a:p>
          <a:p>
            <a:r>
              <a:rPr lang="en-IN" dirty="0" smtClean="0"/>
              <a:t>SID        SNAME            CITY</a:t>
            </a:r>
          </a:p>
          <a:p>
            <a:r>
              <a:rPr lang="en-IN" dirty="0" smtClean="0"/>
              <a:t>--- ----------------------------------</a:t>
            </a:r>
          </a:p>
          <a:p>
            <a:r>
              <a:rPr lang="en-IN" dirty="0" smtClean="0"/>
              <a:t>10001  Acme Widget  Bangalore</a:t>
            </a:r>
          </a:p>
          <a:p>
            <a:r>
              <a:rPr lang="en-IN" dirty="0" smtClean="0"/>
              <a:t>10002  Johns                Kolkata</a:t>
            </a:r>
          </a:p>
          <a:p>
            <a:r>
              <a:rPr lang="en-IN" dirty="0" smtClean="0"/>
              <a:t>10003  </a:t>
            </a:r>
            <a:r>
              <a:rPr lang="en-IN" dirty="0" err="1" smtClean="0"/>
              <a:t>Vimal</a:t>
            </a:r>
            <a:r>
              <a:rPr lang="en-IN" dirty="0" smtClean="0"/>
              <a:t>                Mumbai</a:t>
            </a:r>
          </a:p>
          <a:p>
            <a:r>
              <a:rPr lang="en-IN" dirty="0" smtClean="0"/>
              <a:t>10004  Reliance          Delhi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886" y="300335"/>
            <a:ext cx="884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 err="1" smtClean="0">
                <a:solidFill>
                  <a:srgbClr val="C00000"/>
                </a:solidFill>
              </a:rPr>
              <a:t>i</a:t>
            </a:r>
            <a:r>
              <a:rPr lang="en-IN" b="1" dirty="0" smtClean="0">
                <a:solidFill>
                  <a:srgbClr val="C00000"/>
                </a:solidFill>
              </a:rPr>
              <a:t>. Find the </a:t>
            </a:r>
            <a:r>
              <a:rPr lang="en-IN" b="1" dirty="0" err="1" smtClean="0">
                <a:solidFill>
                  <a:srgbClr val="C00000"/>
                </a:solidFill>
              </a:rPr>
              <a:t>pnames</a:t>
            </a:r>
            <a:r>
              <a:rPr lang="en-IN" b="1" dirty="0" smtClean="0">
                <a:solidFill>
                  <a:srgbClr val="C00000"/>
                </a:solidFill>
              </a:rPr>
              <a:t> of parts for which there is some supplier.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9941" y="3763882"/>
            <a:ext cx="4989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SELECT DISTINCT </a:t>
            </a:r>
            <a:r>
              <a:rPr lang="en-IN" b="1" dirty="0" err="1" smtClean="0"/>
              <a:t>P.pname</a:t>
            </a:r>
            <a:r>
              <a:rPr lang="en-IN" b="1" dirty="0" smtClean="0"/>
              <a:t> FROM Parts P, </a:t>
            </a:r>
            <a:r>
              <a:rPr lang="en-IN" b="1" dirty="0" err="1" smtClean="0"/>
              <a:t>Catalog</a:t>
            </a:r>
            <a:r>
              <a:rPr lang="en-IN" b="1" dirty="0" smtClean="0"/>
              <a:t> C</a:t>
            </a:r>
            <a:endParaRPr lang="en-IN" dirty="0" smtClean="0"/>
          </a:p>
          <a:p>
            <a:r>
              <a:rPr lang="en-IN" b="1" dirty="0" smtClean="0"/>
              <a:t>  WHERE P.pid = C.pid;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2154453" y="4478262"/>
            <a:ext cx="1595309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PNAME</a:t>
            </a:r>
          </a:p>
          <a:p>
            <a:r>
              <a:rPr lang="en-IN" dirty="0" smtClean="0"/>
              <a:t>--------------------</a:t>
            </a:r>
          </a:p>
          <a:p>
            <a:r>
              <a:rPr lang="en-IN" dirty="0" smtClean="0"/>
              <a:t>Book</a:t>
            </a:r>
          </a:p>
          <a:p>
            <a:r>
              <a:rPr lang="en-IN" dirty="0" smtClean="0"/>
              <a:t>Charger</a:t>
            </a:r>
          </a:p>
          <a:p>
            <a:r>
              <a:rPr lang="en-IN" dirty="0" smtClean="0"/>
              <a:t>Mobile</a:t>
            </a:r>
          </a:p>
          <a:p>
            <a:r>
              <a:rPr lang="en-IN" dirty="0" smtClean="0"/>
              <a:t>Pen</a:t>
            </a:r>
          </a:p>
          <a:p>
            <a:r>
              <a:rPr lang="en-IN" dirty="0" smtClean="0"/>
              <a:t>Pencil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000760" y="785794"/>
            <a:ext cx="2646878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CATALOG</a:t>
            </a:r>
            <a:endParaRPr lang="en-IN" dirty="0" smtClean="0"/>
          </a:p>
          <a:p>
            <a:r>
              <a:rPr lang="en-IN" dirty="0" smtClean="0"/>
              <a:t>        SID        PID       COST</a:t>
            </a:r>
          </a:p>
          <a:p>
            <a:r>
              <a:rPr lang="en-IN" dirty="0" smtClean="0"/>
              <a:t>---------- ---------- ----------</a:t>
            </a:r>
          </a:p>
          <a:p>
            <a:r>
              <a:rPr lang="en-IN" dirty="0" smtClean="0"/>
              <a:t>     10001      20001         10</a:t>
            </a:r>
          </a:p>
          <a:p>
            <a:r>
              <a:rPr lang="en-IN" dirty="0" smtClean="0"/>
              <a:t>     10001      20002         10</a:t>
            </a:r>
          </a:p>
          <a:p>
            <a:r>
              <a:rPr lang="en-IN" dirty="0" smtClean="0"/>
              <a:t>     10001      20003         30</a:t>
            </a:r>
          </a:p>
          <a:p>
            <a:r>
              <a:rPr lang="en-IN" dirty="0" smtClean="0"/>
              <a:t>     10001      20004         10</a:t>
            </a:r>
          </a:p>
          <a:p>
            <a:r>
              <a:rPr lang="en-IN" dirty="0" smtClean="0"/>
              <a:t>     10001      20005         10</a:t>
            </a:r>
          </a:p>
          <a:p>
            <a:r>
              <a:rPr lang="en-IN" dirty="0" smtClean="0"/>
              <a:t>     10002      20001         10</a:t>
            </a:r>
          </a:p>
          <a:p>
            <a:r>
              <a:rPr lang="en-IN" dirty="0" smtClean="0"/>
              <a:t>     10002      20002         20</a:t>
            </a:r>
          </a:p>
          <a:p>
            <a:r>
              <a:rPr lang="en-IN" dirty="0" smtClean="0"/>
              <a:t>     10003      20003         30</a:t>
            </a:r>
          </a:p>
          <a:p>
            <a:r>
              <a:rPr lang="en-IN" dirty="0" smtClean="0"/>
              <a:t>     10004      20003         40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428728" y="1071546"/>
            <a:ext cx="3111749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PARTS</a:t>
            </a:r>
            <a:endParaRPr lang="en-IN" dirty="0" smtClean="0"/>
          </a:p>
          <a:p>
            <a:r>
              <a:rPr lang="en-IN" dirty="0" smtClean="0"/>
              <a:t>         PID PNAME            COLOR</a:t>
            </a:r>
          </a:p>
          <a:p>
            <a:r>
              <a:rPr lang="en-IN" dirty="0" smtClean="0"/>
              <a:t>---------- -------------------- ----------</a:t>
            </a:r>
          </a:p>
          <a:p>
            <a:r>
              <a:rPr lang="en-IN" dirty="0" smtClean="0"/>
              <a:t>     20001 Book                 Red</a:t>
            </a:r>
          </a:p>
          <a:p>
            <a:r>
              <a:rPr lang="en-IN" dirty="0" smtClean="0"/>
              <a:t>     20002 Pen                   Red</a:t>
            </a:r>
          </a:p>
          <a:p>
            <a:r>
              <a:rPr lang="en-IN" dirty="0" smtClean="0"/>
              <a:t>     20003 Pencil               Green</a:t>
            </a:r>
          </a:p>
          <a:p>
            <a:r>
              <a:rPr lang="en-IN" dirty="0" smtClean="0"/>
              <a:t>     20004 Mobile             Green</a:t>
            </a:r>
          </a:p>
          <a:p>
            <a:r>
              <a:rPr lang="en-IN" dirty="0" smtClean="0"/>
              <a:t>     20005 Charger           Black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0628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886" y="300335"/>
            <a:ext cx="884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 smtClean="0">
                <a:solidFill>
                  <a:srgbClr val="C00000"/>
                </a:solidFill>
              </a:rPr>
              <a:t>ii. Find the </a:t>
            </a:r>
            <a:r>
              <a:rPr lang="en-IN" b="1" dirty="0" err="1" smtClean="0">
                <a:solidFill>
                  <a:srgbClr val="C00000"/>
                </a:solidFill>
              </a:rPr>
              <a:t>snames</a:t>
            </a:r>
            <a:r>
              <a:rPr lang="en-IN" b="1" dirty="0" smtClean="0">
                <a:solidFill>
                  <a:srgbClr val="C00000"/>
                </a:solidFill>
              </a:rPr>
              <a:t> of suppliers who supply every part.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7158" y="4143380"/>
            <a:ext cx="55608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SELECT </a:t>
            </a:r>
            <a:r>
              <a:rPr lang="en-IN" sz="2000" b="1" dirty="0" err="1" smtClean="0"/>
              <a:t>S.sname</a:t>
            </a:r>
            <a:endParaRPr lang="en-IN" sz="2000" dirty="0" smtClean="0"/>
          </a:p>
          <a:p>
            <a:r>
              <a:rPr lang="en-IN" sz="2000" b="1" dirty="0" smtClean="0"/>
              <a:t> FROM Suppliers S</a:t>
            </a:r>
            <a:endParaRPr lang="en-IN" sz="2000" dirty="0" smtClean="0"/>
          </a:p>
          <a:p>
            <a:r>
              <a:rPr lang="en-IN" sz="2000" b="1" dirty="0" smtClean="0"/>
              <a:t> WHERE NOT EXISTS ((SELECT P.pid  FROM Parts P)</a:t>
            </a:r>
            <a:endParaRPr lang="en-IN" sz="2000" dirty="0" smtClean="0"/>
          </a:p>
          <a:p>
            <a:r>
              <a:rPr lang="en-IN" sz="2000" b="1" dirty="0" smtClean="0"/>
              <a:t>                                        MINUS </a:t>
            </a:r>
          </a:p>
          <a:p>
            <a:r>
              <a:rPr lang="en-IN" sz="2000" b="1" dirty="0" smtClean="0"/>
              <a:t>                                      (SELECT C.pid FROM </a:t>
            </a:r>
            <a:r>
              <a:rPr lang="en-IN" sz="2000" b="1" dirty="0" err="1" smtClean="0"/>
              <a:t>Catalog</a:t>
            </a:r>
            <a:r>
              <a:rPr lang="en-IN" sz="2000" b="1" dirty="0" smtClean="0"/>
              <a:t> C</a:t>
            </a:r>
            <a:endParaRPr lang="en-IN" sz="2000" dirty="0" smtClean="0"/>
          </a:p>
          <a:p>
            <a:r>
              <a:rPr lang="en-IN" sz="2000" b="1" dirty="0" smtClean="0"/>
              <a:t>                                      WHERE C.sid = S.sid));</a:t>
            </a:r>
            <a:endParaRPr lang="en-IN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531514" y="642918"/>
            <a:ext cx="2541080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CATALOG</a:t>
            </a:r>
            <a:endParaRPr lang="en-IN" dirty="0" smtClean="0"/>
          </a:p>
          <a:p>
            <a:r>
              <a:rPr lang="en-IN" dirty="0" smtClean="0"/>
              <a:t>        SID        PID       COST</a:t>
            </a:r>
          </a:p>
          <a:p>
            <a:r>
              <a:rPr lang="en-IN" dirty="0" smtClean="0"/>
              <a:t>---------- ---------- ----------</a:t>
            </a:r>
          </a:p>
          <a:p>
            <a:r>
              <a:rPr lang="en-IN" dirty="0" smtClean="0">
                <a:solidFill>
                  <a:srgbClr val="008000"/>
                </a:solidFill>
              </a:rPr>
              <a:t>     10001      20001    </a:t>
            </a:r>
            <a:r>
              <a:rPr lang="en-IN" dirty="0" smtClean="0"/>
              <a:t>10</a:t>
            </a:r>
          </a:p>
          <a:p>
            <a:r>
              <a:rPr lang="en-IN" dirty="0" smtClean="0">
                <a:solidFill>
                  <a:srgbClr val="008000"/>
                </a:solidFill>
              </a:rPr>
              <a:t>     10001      20002    </a:t>
            </a:r>
            <a:r>
              <a:rPr lang="en-IN" dirty="0" smtClean="0"/>
              <a:t>10</a:t>
            </a:r>
          </a:p>
          <a:p>
            <a:r>
              <a:rPr lang="en-IN" dirty="0" smtClean="0">
                <a:solidFill>
                  <a:srgbClr val="008000"/>
                </a:solidFill>
              </a:rPr>
              <a:t>     10001      20003    </a:t>
            </a:r>
            <a:r>
              <a:rPr lang="en-IN" dirty="0" smtClean="0"/>
              <a:t>30</a:t>
            </a:r>
          </a:p>
          <a:p>
            <a:r>
              <a:rPr lang="en-IN" dirty="0" smtClean="0">
                <a:solidFill>
                  <a:srgbClr val="008000"/>
                </a:solidFill>
              </a:rPr>
              <a:t>     10001      20004    </a:t>
            </a:r>
            <a:r>
              <a:rPr lang="en-IN" dirty="0" smtClean="0"/>
              <a:t>10</a:t>
            </a:r>
          </a:p>
          <a:p>
            <a:r>
              <a:rPr lang="en-IN" dirty="0" smtClean="0">
                <a:solidFill>
                  <a:srgbClr val="008000"/>
                </a:solidFill>
              </a:rPr>
              <a:t>     10001      20005 </a:t>
            </a:r>
            <a:r>
              <a:rPr lang="en-IN" dirty="0" smtClean="0"/>
              <a:t>   10</a:t>
            </a:r>
          </a:p>
          <a:p>
            <a:r>
              <a:rPr lang="en-IN" dirty="0" smtClean="0"/>
              <a:t>     10002      20001    10</a:t>
            </a:r>
          </a:p>
          <a:p>
            <a:r>
              <a:rPr lang="en-IN" dirty="0" smtClean="0"/>
              <a:t>     10002      20002    20</a:t>
            </a:r>
          </a:p>
          <a:p>
            <a:r>
              <a:rPr lang="en-IN" dirty="0" smtClean="0"/>
              <a:t>     10003      20003    30</a:t>
            </a:r>
          </a:p>
          <a:p>
            <a:r>
              <a:rPr lang="en-IN" dirty="0" smtClean="0"/>
              <a:t>     10004      20003    40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3357554" y="857232"/>
            <a:ext cx="3111749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PARTS</a:t>
            </a:r>
            <a:endParaRPr lang="en-IN" dirty="0" smtClean="0"/>
          </a:p>
          <a:p>
            <a:r>
              <a:rPr lang="en-IN" dirty="0" smtClean="0"/>
              <a:t>         PID PNAME            COLOR</a:t>
            </a:r>
          </a:p>
          <a:p>
            <a:r>
              <a:rPr lang="en-IN" dirty="0" smtClean="0"/>
              <a:t>---------- -------------------- ----------</a:t>
            </a:r>
          </a:p>
          <a:p>
            <a:r>
              <a:rPr lang="en-IN" dirty="0" smtClean="0"/>
              <a:t>     20001 Book                 Red</a:t>
            </a:r>
          </a:p>
          <a:p>
            <a:r>
              <a:rPr lang="en-IN" dirty="0" smtClean="0"/>
              <a:t>     20002 Pen                   Red</a:t>
            </a:r>
          </a:p>
          <a:p>
            <a:r>
              <a:rPr lang="en-IN" dirty="0" smtClean="0"/>
              <a:t>     20003 Pencil               Green</a:t>
            </a:r>
          </a:p>
          <a:p>
            <a:r>
              <a:rPr lang="en-IN" dirty="0" smtClean="0"/>
              <a:t>     20004 Mobile             Green</a:t>
            </a:r>
          </a:p>
          <a:p>
            <a:r>
              <a:rPr lang="en-IN" dirty="0" smtClean="0"/>
              <a:t>     20005 Charger           Black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-32" y="928670"/>
            <a:ext cx="3214710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b="1" dirty="0" smtClean="0">
                <a:solidFill>
                  <a:srgbClr val="0000FF"/>
                </a:solidFill>
              </a:rPr>
              <a:t>SUPPLIERS</a:t>
            </a:r>
            <a:endParaRPr lang="en-IN" dirty="0" smtClean="0"/>
          </a:p>
          <a:p>
            <a:r>
              <a:rPr lang="en-IN" dirty="0" smtClean="0"/>
              <a:t>SID        SNAME            CITY</a:t>
            </a:r>
          </a:p>
          <a:p>
            <a:r>
              <a:rPr lang="en-IN" dirty="0" smtClean="0"/>
              <a:t>--- ----------------------------------</a:t>
            </a:r>
          </a:p>
          <a:p>
            <a:r>
              <a:rPr lang="en-IN" dirty="0" smtClean="0"/>
              <a:t>10001  Acme Widget  Bangalore</a:t>
            </a:r>
          </a:p>
          <a:p>
            <a:r>
              <a:rPr lang="en-IN" dirty="0" smtClean="0"/>
              <a:t>10002  Johns                Kolkata</a:t>
            </a:r>
          </a:p>
          <a:p>
            <a:r>
              <a:rPr lang="en-IN" dirty="0" smtClean="0"/>
              <a:t>10003  </a:t>
            </a:r>
            <a:r>
              <a:rPr lang="en-IN" dirty="0" err="1" smtClean="0"/>
              <a:t>Vimal</a:t>
            </a:r>
            <a:r>
              <a:rPr lang="en-IN" dirty="0" smtClean="0"/>
              <a:t>                Mumbai</a:t>
            </a:r>
          </a:p>
          <a:p>
            <a:r>
              <a:rPr lang="en-IN" dirty="0" smtClean="0"/>
              <a:t>10004  Reliance          Delhi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743640" y="4786322"/>
            <a:ext cx="3000396" cy="357190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500826" y="5380672"/>
            <a:ext cx="7697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20001</a:t>
            </a:r>
          </a:p>
          <a:p>
            <a:r>
              <a:rPr lang="en-IN" dirty="0" smtClean="0">
                <a:solidFill>
                  <a:srgbClr val="008000"/>
                </a:solidFill>
              </a:rPr>
              <a:t>20002</a:t>
            </a:r>
          </a:p>
          <a:p>
            <a:r>
              <a:rPr lang="en-IN" dirty="0" smtClean="0">
                <a:solidFill>
                  <a:srgbClr val="008000"/>
                </a:solidFill>
              </a:rPr>
              <a:t>20003</a:t>
            </a:r>
          </a:p>
          <a:p>
            <a:r>
              <a:rPr lang="en-IN" dirty="0" smtClean="0">
                <a:solidFill>
                  <a:srgbClr val="008000"/>
                </a:solidFill>
              </a:rPr>
              <a:t>20004</a:t>
            </a:r>
          </a:p>
          <a:p>
            <a:r>
              <a:rPr lang="en-IN" dirty="0" smtClean="0">
                <a:solidFill>
                  <a:srgbClr val="008000"/>
                </a:solidFill>
              </a:rPr>
              <a:t>20005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71736" y="5429264"/>
            <a:ext cx="3357586" cy="571504"/>
          </a:xfrm>
          <a:prstGeom prst="rect">
            <a:avLst/>
          </a:prstGeom>
          <a:noFill/>
          <a:ln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4500562" y="3286124"/>
            <a:ext cx="7697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FF"/>
                </a:solidFill>
              </a:rPr>
              <a:t>20001</a:t>
            </a:r>
          </a:p>
          <a:p>
            <a:r>
              <a:rPr lang="en-IN" dirty="0" smtClean="0">
                <a:solidFill>
                  <a:srgbClr val="FF00FF"/>
                </a:solidFill>
              </a:rPr>
              <a:t>20002</a:t>
            </a:r>
          </a:p>
          <a:p>
            <a:r>
              <a:rPr lang="en-IN" dirty="0" smtClean="0">
                <a:solidFill>
                  <a:srgbClr val="FF00FF"/>
                </a:solidFill>
              </a:rPr>
              <a:t>20003</a:t>
            </a:r>
          </a:p>
          <a:p>
            <a:r>
              <a:rPr lang="en-IN" dirty="0" smtClean="0">
                <a:solidFill>
                  <a:srgbClr val="FF00FF"/>
                </a:solidFill>
              </a:rPr>
              <a:t>20004</a:t>
            </a:r>
          </a:p>
          <a:p>
            <a:r>
              <a:rPr lang="en-IN" dirty="0" smtClean="0">
                <a:solidFill>
                  <a:srgbClr val="FF00FF"/>
                </a:solidFill>
              </a:rPr>
              <a:t>20005</a:t>
            </a:r>
            <a:endParaRPr lang="en-IN" dirty="0">
              <a:solidFill>
                <a:srgbClr val="FF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6512" y="5000636"/>
            <a:ext cx="16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For </a:t>
            </a:r>
            <a:r>
              <a:rPr lang="en-IN" dirty="0" err="1" smtClean="0"/>
              <a:t>sid</a:t>
            </a:r>
            <a:r>
              <a:rPr lang="en-IN" dirty="0" smtClean="0"/>
              <a:t>=10001, 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3893339" y="3250405"/>
            <a:ext cx="714380" cy="500066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3" idx="0"/>
          </p:cNvCxnSpPr>
          <p:nvPr/>
        </p:nvCxnSpPr>
        <p:spPr>
          <a:xfrm rot="5400000">
            <a:off x="6690966" y="4476396"/>
            <a:ext cx="928694" cy="119786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0628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886" y="300335"/>
            <a:ext cx="884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 smtClean="0">
                <a:solidFill>
                  <a:srgbClr val="C00000"/>
                </a:solidFill>
              </a:rPr>
              <a:t>ii. Find the </a:t>
            </a:r>
            <a:r>
              <a:rPr lang="en-IN" b="1" dirty="0" err="1" smtClean="0">
                <a:solidFill>
                  <a:srgbClr val="C00000"/>
                </a:solidFill>
              </a:rPr>
              <a:t>snames</a:t>
            </a:r>
            <a:r>
              <a:rPr lang="en-IN" b="1" dirty="0" smtClean="0">
                <a:solidFill>
                  <a:srgbClr val="C00000"/>
                </a:solidFill>
              </a:rPr>
              <a:t> of suppliers who supply every part.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7158" y="4143380"/>
            <a:ext cx="50553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SELECT </a:t>
            </a:r>
            <a:r>
              <a:rPr lang="en-IN" b="1" dirty="0" err="1" smtClean="0"/>
              <a:t>S.sname</a:t>
            </a:r>
            <a:endParaRPr lang="en-IN" dirty="0" smtClean="0"/>
          </a:p>
          <a:p>
            <a:r>
              <a:rPr lang="en-IN" b="1" dirty="0" smtClean="0"/>
              <a:t> FROM Suppliers S</a:t>
            </a:r>
            <a:endParaRPr lang="en-IN" dirty="0" smtClean="0"/>
          </a:p>
          <a:p>
            <a:r>
              <a:rPr lang="en-IN" b="1" dirty="0" smtClean="0"/>
              <a:t> WHERE NOT EXISTS ((SELECT P.pid  FROM Parts P)</a:t>
            </a:r>
            <a:endParaRPr lang="en-IN" dirty="0" smtClean="0"/>
          </a:p>
          <a:p>
            <a:r>
              <a:rPr lang="en-IN" b="1" dirty="0" smtClean="0"/>
              <a:t>                                        MINUS </a:t>
            </a:r>
          </a:p>
          <a:p>
            <a:r>
              <a:rPr lang="en-IN" b="1" dirty="0" smtClean="0"/>
              <a:t>                                      (SELECT C.pid FROM </a:t>
            </a:r>
            <a:r>
              <a:rPr lang="en-IN" b="1" dirty="0" err="1" smtClean="0"/>
              <a:t>Catalog</a:t>
            </a:r>
            <a:r>
              <a:rPr lang="en-IN" b="1" dirty="0" smtClean="0"/>
              <a:t> C</a:t>
            </a:r>
            <a:endParaRPr lang="en-IN" dirty="0" smtClean="0"/>
          </a:p>
          <a:p>
            <a:r>
              <a:rPr lang="en-IN" b="1" dirty="0" smtClean="0"/>
              <a:t>                                      WHERE C.sid = S.sid));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143636" y="4857760"/>
            <a:ext cx="1595309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SNAME</a:t>
            </a:r>
          </a:p>
          <a:p>
            <a:r>
              <a:rPr lang="en-IN" dirty="0" smtClean="0"/>
              <a:t>--------------------</a:t>
            </a:r>
          </a:p>
          <a:p>
            <a:r>
              <a:rPr lang="en-IN" dirty="0" smtClean="0"/>
              <a:t>Acme Widget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531514" y="642918"/>
            <a:ext cx="2541080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CATALOG</a:t>
            </a:r>
            <a:endParaRPr lang="en-IN" dirty="0" smtClean="0"/>
          </a:p>
          <a:p>
            <a:r>
              <a:rPr lang="en-IN" dirty="0" smtClean="0"/>
              <a:t>        SID        PID       COST</a:t>
            </a:r>
          </a:p>
          <a:p>
            <a:r>
              <a:rPr lang="en-IN" dirty="0" smtClean="0"/>
              <a:t>---------- ---------- ----------</a:t>
            </a:r>
          </a:p>
          <a:p>
            <a:r>
              <a:rPr lang="en-IN" dirty="0" smtClean="0"/>
              <a:t>     10001      20001    10</a:t>
            </a:r>
          </a:p>
          <a:p>
            <a:r>
              <a:rPr lang="en-IN" dirty="0" smtClean="0"/>
              <a:t>     10001      20002    10</a:t>
            </a:r>
          </a:p>
          <a:p>
            <a:r>
              <a:rPr lang="en-IN" dirty="0" smtClean="0"/>
              <a:t>     10001      20003    30</a:t>
            </a:r>
          </a:p>
          <a:p>
            <a:r>
              <a:rPr lang="en-IN" dirty="0" smtClean="0"/>
              <a:t>     10001      20004    10</a:t>
            </a:r>
          </a:p>
          <a:p>
            <a:r>
              <a:rPr lang="en-IN" dirty="0" smtClean="0"/>
              <a:t>     10001      20005    10</a:t>
            </a:r>
          </a:p>
          <a:p>
            <a:r>
              <a:rPr lang="en-IN" dirty="0" smtClean="0"/>
              <a:t>     10002      20001    10</a:t>
            </a:r>
          </a:p>
          <a:p>
            <a:r>
              <a:rPr lang="en-IN" dirty="0" smtClean="0"/>
              <a:t>     10002      20002    20</a:t>
            </a:r>
          </a:p>
          <a:p>
            <a:r>
              <a:rPr lang="en-IN" dirty="0" smtClean="0"/>
              <a:t>     10003      20003    30</a:t>
            </a:r>
          </a:p>
          <a:p>
            <a:r>
              <a:rPr lang="en-IN" dirty="0" smtClean="0"/>
              <a:t>     10004      20003    40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3357554" y="857232"/>
            <a:ext cx="3111749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PARTS</a:t>
            </a:r>
            <a:endParaRPr lang="en-IN" dirty="0" smtClean="0"/>
          </a:p>
          <a:p>
            <a:r>
              <a:rPr lang="en-IN" dirty="0" smtClean="0"/>
              <a:t>         PID PNAME            COLOR</a:t>
            </a:r>
          </a:p>
          <a:p>
            <a:r>
              <a:rPr lang="en-IN" dirty="0" smtClean="0"/>
              <a:t>---------- -------------------- ----------</a:t>
            </a:r>
          </a:p>
          <a:p>
            <a:r>
              <a:rPr lang="en-IN" dirty="0" smtClean="0"/>
              <a:t>     20001 Book                 Red</a:t>
            </a:r>
          </a:p>
          <a:p>
            <a:r>
              <a:rPr lang="en-IN" dirty="0" smtClean="0"/>
              <a:t>     20002 Pen                   Red</a:t>
            </a:r>
          </a:p>
          <a:p>
            <a:r>
              <a:rPr lang="en-IN" dirty="0" smtClean="0"/>
              <a:t>     20003 Pencil               Green</a:t>
            </a:r>
          </a:p>
          <a:p>
            <a:r>
              <a:rPr lang="en-IN" dirty="0" smtClean="0"/>
              <a:t>     20004 Mobile             Green</a:t>
            </a:r>
          </a:p>
          <a:p>
            <a:r>
              <a:rPr lang="en-IN" dirty="0" smtClean="0"/>
              <a:t>     20005 Charger           Black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-32" y="928670"/>
            <a:ext cx="3214710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b="1" dirty="0" smtClean="0">
                <a:solidFill>
                  <a:srgbClr val="0000FF"/>
                </a:solidFill>
              </a:rPr>
              <a:t>SUPPLIERS</a:t>
            </a:r>
            <a:endParaRPr lang="en-IN" dirty="0" smtClean="0"/>
          </a:p>
          <a:p>
            <a:r>
              <a:rPr lang="en-IN" dirty="0" smtClean="0"/>
              <a:t>SID        SNAME            CITY</a:t>
            </a:r>
          </a:p>
          <a:p>
            <a:r>
              <a:rPr lang="en-IN" dirty="0" smtClean="0"/>
              <a:t>--- ----------------------------------</a:t>
            </a:r>
          </a:p>
          <a:p>
            <a:r>
              <a:rPr lang="en-IN" dirty="0" smtClean="0"/>
              <a:t>10001  Acme Widget  Bangalore</a:t>
            </a:r>
          </a:p>
          <a:p>
            <a:r>
              <a:rPr lang="en-IN" dirty="0" smtClean="0"/>
              <a:t>10002  Johns                Kolkata</a:t>
            </a:r>
          </a:p>
          <a:p>
            <a:r>
              <a:rPr lang="en-IN" dirty="0" smtClean="0"/>
              <a:t>10003  </a:t>
            </a:r>
            <a:r>
              <a:rPr lang="en-IN" dirty="0" err="1" smtClean="0"/>
              <a:t>Vimal</a:t>
            </a:r>
            <a:r>
              <a:rPr lang="en-IN" dirty="0" smtClean="0"/>
              <a:t>                Mumbai</a:t>
            </a:r>
          </a:p>
          <a:p>
            <a:r>
              <a:rPr lang="en-IN" dirty="0" smtClean="0"/>
              <a:t>10004  Reliance          Delhi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436941" y="450057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OUTPUT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628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886" y="300335"/>
            <a:ext cx="884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 smtClean="0">
                <a:solidFill>
                  <a:srgbClr val="C00000"/>
                </a:solidFill>
              </a:rPr>
              <a:t>iii. Find the </a:t>
            </a:r>
            <a:r>
              <a:rPr lang="en-IN" b="1" dirty="0" err="1" smtClean="0">
                <a:solidFill>
                  <a:srgbClr val="C00000"/>
                </a:solidFill>
              </a:rPr>
              <a:t>snames</a:t>
            </a:r>
            <a:r>
              <a:rPr lang="en-IN" b="1" dirty="0" smtClean="0">
                <a:solidFill>
                  <a:srgbClr val="C00000"/>
                </a:solidFill>
              </a:rPr>
              <a:t> of suppliers who supply every </a:t>
            </a:r>
            <a:r>
              <a:rPr lang="en-IN" b="1" dirty="0" smtClean="0">
                <a:solidFill>
                  <a:srgbClr val="FF0000"/>
                </a:solidFill>
              </a:rPr>
              <a:t>red </a:t>
            </a:r>
            <a:r>
              <a:rPr lang="en-IN" b="1" dirty="0" smtClean="0">
                <a:solidFill>
                  <a:srgbClr val="C00000"/>
                </a:solidFill>
              </a:rPr>
              <a:t>part.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1514" y="642918"/>
            <a:ext cx="2541080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CATALOG</a:t>
            </a:r>
            <a:endParaRPr lang="en-IN" dirty="0" smtClean="0"/>
          </a:p>
          <a:p>
            <a:r>
              <a:rPr lang="en-IN" dirty="0" smtClean="0"/>
              <a:t>        SID        PID       COST</a:t>
            </a:r>
          </a:p>
          <a:p>
            <a:r>
              <a:rPr lang="en-IN" dirty="0" smtClean="0"/>
              <a:t>---------- ---------- ----------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    </a:t>
            </a:r>
            <a:r>
              <a:rPr lang="en-IN" dirty="0" smtClean="0">
                <a:solidFill>
                  <a:srgbClr val="0000FF"/>
                </a:solidFill>
              </a:rPr>
              <a:t> 10001      </a:t>
            </a:r>
            <a:r>
              <a:rPr lang="en-IN" dirty="0" smtClean="0">
                <a:solidFill>
                  <a:srgbClr val="008000"/>
                </a:solidFill>
              </a:rPr>
              <a:t>20001 </a:t>
            </a:r>
            <a:r>
              <a:rPr lang="en-IN" dirty="0" smtClean="0"/>
              <a:t>   10</a:t>
            </a:r>
          </a:p>
          <a:p>
            <a:r>
              <a:rPr lang="en-IN" dirty="0" smtClean="0"/>
              <a:t>    </a:t>
            </a:r>
            <a:r>
              <a:rPr lang="en-IN" dirty="0" smtClean="0">
                <a:solidFill>
                  <a:srgbClr val="0000FF"/>
                </a:solidFill>
              </a:rPr>
              <a:t> 10001      </a:t>
            </a:r>
            <a:r>
              <a:rPr lang="en-IN" dirty="0" smtClean="0">
                <a:solidFill>
                  <a:srgbClr val="008000"/>
                </a:solidFill>
              </a:rPr>
              <a:t>20002</a:t>
            </a:r>
            <a:r>
              <a:rPr lang="en-IN" dirty="0" smtClean="0"/>
              <a:t>    10</a:t>
            </a:r>
          </a:p>
          <a:p>
            <a:r>
              <a:rPr lang="en-IN" dirty="0" smtClean="0"/>
              <a:t>     </a:t>
            </a:r>
            <a:r>
              <a:rPr lang="en-IN" dirty="0" smtClean="0">
                <a:solidFill>
                  <a:srgbClr val="0000FF"/>
                </a:solidFill>
              </a:rPr>
              <a:t>10001</a:t>
            </a:r>
            <a:r>
              <a:rPr lang="en-IN" dirty="0" smtClean="0"/>
              <a:t>      20003    30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     10001      </a:t>
            </a:r>
            <a:r>
              <a:rPr lang="en-IN" dirty="0" smtClean="0"/>
              <a:t>20004    10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     10001      </a:t>
            </a:r>
            <a:r>
              <a:rPr lang="en-IN" dirty="0" smtClean="0"/>
              <a:t>20005    10</a:t>
            </a:r>
          </a:p>
          <a:p>
            <a:r>
              <a:rPr lang="en-IN" dirty="0" smtClean="0"/>
              <a:t>     </a:t>
            </a:r>
            <a:r>
              <a:rPr lang="en-IN" b="1" dirty="0" smtClean="0"/>
              <a:t>10002      20001    </a:t>
            </a:r>
            <a:r>
              <a:rPr lang="en-IN" dirty="0" smtClean="0"/>
              <a:t>10</a:t>
            </a:r>
          </a:p>
          <a:p>
            <a:r>
              <a:rPr lang="en-IN" b="1" dirty="0" smtClean="0"/>
              <a:t>     10002      20002    </a:t>
            </a:r>
            <a:r>
              <a:rPr lang="en-IN" dirty="0" smtClean="0"/>
              <a:t>20</a:t>
            </a:r>
          </a:p>
          <a:p>
            <a:r>
              <a:rPr lang="en-IN" dirty="0" smtClean="0"/>
              <a:t>     10003      20003    30</a:t>
            </a:r>
          </a:p>
          <a:p>
            <a:r>
              <a:rPr lang="en-IN" dirty="0" smtClean="0"/>
              <a:t>     10004      20003    40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3357554" y="857232"/>
            <a:ext cx="3111749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PARTS</a:t>
            </a:r>
            <a:endParaRPr lang="en-IN" dirty="0" smtClean="0"/>
          </a:p>
          <a:p>
            <a:r>
              <a:rPr lang="en-IN" dirty="0" smtClean="0"/>
              <a:t>         PID PNAME            COLOR</a:t>
            </a:r>
          </a:p>
          <a:p>
            <a:r>
              <a:rPr lang="en-IN" dirty="0" smtClean="0"/>
              <a:t>---------- -------------------- ----------</a:t>
            </a:r>
          </a:p>
          <a:p>
            <a:r>
              <a:rPr lang="en-IN" dirty="0" smtClean="0"/>
              <a:t>     </a:t>
            </a:r>
            <a:r>
              <a:rPr lang="en-IN" dirty="0" smtClean="0">
                <a:solidFill>
                  <a:srgbClr val="008000"/>
                </a:solidFill>
              </a:rPr>
              <a:t>20001</a:t>
            </a:r>
            <a:r>
              <a:rPr lang="en-IN" dirty="0" smtClean="0"/>
              <a:t> Book                 </a:t>
            </a:r>
            <a:r>
              <a:rPr lang="en-IN" dirty="0" smtClean="0">
                <a:solidFill>
                  <a:srgbClr val="FF0000"/>
                </a:solidFill>
              </a:rPr>
              <a:t>Red</a:t>
            </a:r>
          </a:p>
          <a:p>
            <a:r>
              <a:rPr lang="en-IN" dirty="0" smtClean="0"/>
              <a:t>     </a:t>
            </a:r>
            <a:r>
              <a:rPr lang="en-IN" dirty="0" smtClean="0">
                <a:solidFill>
                  <a:srgbClr val="008000"/>
                </a:solidFill>
              </a:rPr>
              <a:t>20002</a:t>
            </a:r>
            <a:r>
              <a:rPr lang="en-IN" dirty="0" smtClean="0"/>
              <a:t> Pen                   </a:t>
            </a:r>
            <a:r>
              <a:rPr lang="en-IN" dirty="0" smtClean="0">
                <a:solidFill>
                  <a:srgbClr val="FF0000"/>
                </a:solidFill>
              </a:rPr>
              <a:t>Red</a:t>
            </a:r>
          </a:p>
          <a:p>
            <a:r>
              <a:rPr lang="en-IN" dirty="0" smtClean="0"/>
              <a:t>     20003 Pencil               Green</a:t>
            </a:r>
          </a:p>
          <a:p>
            <a:r>
              <a:rPr lang="en-IN" dirty="0" smtClean="0"/>
              <a:t>     20004 Mobile             Green</a:t>
            </a:r>
          </a:p>
          <a:p>
            <a:r>
              <a:rPr lang="en-IN" dirty="0" smtClean="0"/>
              <a:t>     20005 Charger           Black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-32" y="928670"/>
            <a:ext cx="3214710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b="1" dirty="0" smtClean="0">
                <a:solidFill>
                  <a:srgbClr val="0000FF"/>
                </a:solidFill>
              </a:rPr>
              <a:t>SUPPLIERS</a:t>
            </a:r>
            <a:endParaRPr lang="en-IN" dirty="0" smtClean="0"/>
          </a:p>
          <a:p>
            <a:r>
              <a:rPr lang="en-IN" dirty="0" smtClean="0"/>
              <a:t>SID        SNAME            CITY</a:t>
            </a:r>
          </a:p>
          <a:p>
            <a:r>
              <a:rPr lang="en-IN" dirty="0" smtClean="0"/>
              <a:t>--- ----------------------------------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10001  Acme Widget  </a:t>
            </a:r>
            <a:r>
              <a:rPr lang="en-IN" dirty="0" smtClean="0"/>
              <a:t>Bangalore</a:t>
            </a:r>
          </a:p>
          <a:p>
            <a:r>
              <a:rPr lang="en-IN" b="1" dirty="0" smtClean="0"/>
              <a:t>10002  Johns                </a:t>
            </a:r>
            <a:r>
              <a:rPr lang="en-IN" dirty="0" smtClean="0"/>
              <a:t>Kolkata</a:t>
            </a:r>
          </a:p>
          <a:p>
            <a:r>
              <a:rPr lang="en-IN" dirty="0" smtClean="0"/>
              <a:t>10003  </a:t>
            </a:r>
            <a:r>
              <a:rPr lang="en-IN" dirty="0" err="1" smtClean="0"/>
              <a:t>Vimal</a:t>
            </a:r>
            <a:r>
              <a:rPr lang="en-IN" dirty="0" smtClean="0"/>
              <a:t>                Mumbai</a:t>
            </a:r>
          </a:p>
          <a:p>
            <a:r>
              <a:rPr lang="en-IN" dirty="0" smtClean="0"/>
              <a:t>10004  Reliance          Delhi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3500430" y="4300373"/>
            <a:ext cx="1595309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SNAME</a:t>
            </a:r>
          </a:p>
          <a:p>
            <a:r>
              <a:rPr lang="en-IN" dirty="0" smtClean="0"/>
              <a:t>--------------------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Acme Widget</a:t>
            </a:r>
          </a:p>
          <a:p>
            <a:r>
              <a:rPr lang="en-IN" b="1" dirty="0" smtClean="0"/>
              <a:t>Johns</a:t>
            </a:r>
            <a:endParaRPr lang="en-IN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881325" y="397107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OUTPUT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628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886" y="300335"/>
            <a:ext cx="884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 smtClean="0">
                <a:solidFill>
                  <a:srgbClr val="C00000"/>
                </a:solidFill>
              </a:rPr>
              <a:t>iii. Find the </a:t>
            </a:r>
            <a:r>
              <a:rPr lang="en-IN" b="1" dirty="0" err="1" smtClean="0">
                <a:solidFill>
                  <a:srgbClr val="C00000"/>
                </a:solidFill>
              </a:rPr>
              <a:t>snames</a:t>
            </a:r>
            <a:r>
              <a:rPr lang="en-IN" b="1" dirty="0" smtClean="0">
                <a:solidFill>
                  <a:srgbClr val="C00000"/>
                </a:solidFill>
              </a:rPr>
              <a:t> of suppliers who supply every </a:t>
            </a:r>
            <a:r>
              <a:rPr lang="en-IN" b="1" dirty="0" smtClean="0">
                <a:solidFill>
                  <a:srgbClr val="FF0000"/>
                </a:solidFill>
              </a:rPr>
              <a:t>red </a:t>
            </a:r>
            <a:r>
              <a:rPr lang="en-IN" b="1" dirty="0" smtClean="0">
                <a:solidFill>
                  <a:srgbClr val="C00000"/>
                </a:solidFill>
              </a:rPr>
              <a:t>part.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4282" y="3500438"/>
            <a:ext cx="5560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SELECT </a:t>
            </a:r>
            <a:r>
              <a:rPr lang="en-IN" b="1" dirty="0" err="1" smtClean="0"/>
              <a:t>S.sname</a:t>
            </a:r>
            <a:endParaRPr lang="en-IN" dirty="0" smtClean="0"/>
          </a:p>
          <a:p>
            <a:r>
              <a:rPr lang="en-IN" b="1" dirty="0" smtClean="0"/>
              <a:t>FROM </a:t>
            </a:r>
            <a:r>
              <a:rPr lang="en-IN" b="1" dirty="0" smtClean="0">
                <a:solidFill>
                  <a:srgbClr val="0000FF"/>
                </a:solidFill>
              </a:rPr>
              <a:t>Suppliers S</a:t>
            </a:r>
            <a:endParaRPr lang="en-IN" dirty="0" smtClean="0">
              <a:solidFill>
                <a:srgbClr val="0000FF"/>
              </a:solidFill>
            </a:endParaRPr>
          </a:p>
          <a:p>
            <a:r>
              <a:rPr lang="en-IN" b="1" dirty="0" smtClean="0"/>
              <a:t>WHERE NOT EXISTS (( SELECT P.pid</a:t>
            </a:r>
            <a:endParaRPr lang="en-IN" dirty="0" smtClean="0"/>
          </a:p>
          <a:p>
            <a:r>
              <a:rPr lang="en-IN" b="1" dirty="0" smtClean="0"/>
              <a:t>                                         FROM Parts P</a:t>
            </a:r>
            <a:endParaRPr lang="en-IN" dirty="0" smtClean="0"/>
          </a:p>
          <a:p>
            <a:r>
              <a:rPr lang="en-IN" b="1" dirty="0" smtClean="0"/>
              <a:t>                                         WHERE </a:t>
            </a:r>
            <a:r>
              <a:rPr lang="en-IN" b="1" dirty="0" err="1" smtClean="0"/>
              <a:t>P.color</a:t>
            </a:r>
            <a:r>
              <a:rPr lang="en-IN" b="1" dirty="0" smtClean="0"/>
              <a:t> = ‘</a:t>
            </a:r>
            <a:r>
              <a:rPr lang="en-IN" b="1" dirty="0" smtClean="0">
                <a:solidFill>
                  <a:srgbClr val="FF0000"/>
                </a:solidFill>
              </a:rPr>
              <a:t>Red</a:t>
            </a:r>
            <a:r>
              <a:rPr lang="en-IN" b="1" dirty="0" smtClean="0"/>
              <a:t>’ )</a:t>
            </a:r>
            <a:endParaRPr lang="en-IN" dirty="0" smtClean="0"/>
          </a:p>
          <a:p>
            <a:r>
              <a:rPr lang="en-IN" b="1" dirty="0" smtClean="0"/>
              <a:t>	                        MINUS</a:t>
            </a:r>
            <a:endParaRPr lang="en-IN" dirty="0" smtClean="0"/>
          </a:p>
          <a:p>
            <a:r>
              <a:rPr lang="en-IN" b="1" dirty="0" smtClean="0"/>
              <a:t>		     ( SELECT C.pid</a:t>
            </a:r>
            <a:endParaRPr lang="en-IN" dirty="0" smtClean="0"/>
          </a:p>
          <a:p>
            <a:r>
              <a:rPr lang="en-IN" b="1" dirty="0" smtClean="0"/>
              <a:t>		     FROM </a:t>
            </a:r>
            <a:r>
              <a:rPr lang="en-IN" b="1" dirty="0" err="1" smtClean="0"/>
              <a:t>Catalog</a:t>
            </a:r>
            <a:r>
              <a:rPr lang="en-IN" b="1" dirty="0" smtClean="0"/>
              <a:t> C, Parts P</a:t>
            </a:r>
            <a:endParaRPr lang="en-IN" dirty="0" smtClean="0"/>
          </a:p>
          <a:p>
            <a:r>
              <a:rPr lang="en-IN" b="1" dirty="0" smtClean="0"/>
              <a:t>		     WHERE C.sid = </a:t>
            </a:r>
            <a:r>
              <a:rPr lang="en-IN" b="1" dirty="0" smtClean="0">
                <a:solidFill>
                  <a:srgbClr val="0000FF"/>
                </a:solidFill>
              </a:rPr>
              <a:t>S.sid </a:t>
            </a:r>
            <a:r>
              <a:rPr lang="en-IN" b="1" dirty="0" smtClean="0"/>
              <a:t>AND</a:t>
            </a:r>
            <a:endParaRPr lang="en-IN" dirty="0" smtClean="0"/>
          </a:p>
          <a:p>
            <a:r>
              <a:rPr lang="en-IN" b="1" dirty="0" smtClean="0"/>
              <a:t>		    C.pid = P.pid AND </a:t>
            </a:r>
            <a:r>
              <a:rPr lang="en-IN" b="1" dirty="0" err="1" smtClean="0"/>
              <a:t>P.color</a:t>
            </a:r>
            <a:r>
              <a:rPr lang="en-IN" b="1" dirty="0" smtClean="0"/>
              <a:t> = ‘</a:t>
            </a:r>
            <a:r>
              <a:rPr lang="en-IN" b="1" dirty="0" smtClean="0">
                <a:solidFill>
                  <a:srgbClr val="FF0000"/>
                </a:solidFill>
              </a:rPr>
              <a:t>Red</a:t>
            </a:r>
            <a:r>
              <a:rPr lang="en-IN" b="1" dirty="0" smtClean="0"/>
              <a:t>’ ));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531514" y="642918"/>
            <a:ext cx="2541080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CATALOG</a:t>
            </a:r>
            <a:endParaRPr lang="en-IN" dirty="0" smtClean="0"/>
          </a:p>
          <a:p>
            <a:r>
              <a:rPr lang="en-IN" dirty="0" smtClean="0"/>
              <a:t>        SID        PID       COST</a:t>
            </a:r>
          </a:p>
          <a:p>
            <a:r>
              <a:rPr lang="en-IN" dirty="0" smtClean="0"/>
              <a:t>---------- ---------- ----------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    </a:t>
            </a:r>
            <a:r>
              <a:rPr lang="en-IN" dirty="0" smtClean="0">
                <a:solidFill>
                  <a:srgbClr val="0000FF"/>
                </a:solidFill>
              </a:rPr>
              <a:t> 10001      </a:t>
            </a:r>
            <a:r>
              <a:rPr lang="en-IN" dirty="0" smtClean="0">
                <a:solidFill>
                  <a:srgbClr val="008000"/>
                </a:solidFill>
              </a:rPr>
              <a:t>20001 </a:t>
            </a:r>
            <a:r>
              <a:rPr lang="en-IN" dirty="0" smtClean="0"/>
              <a:t>   10</a:t>
            </a:r>
          </a:p>
          <a:p>
            <a:r>
              <a:rPr lang="en-IN" dirty="0" smtClean="0"/>
              <a:t>    </a:t>
            </a:r>
            <a:r>
              <a:rPr lang="en-IN" dirty="0" smtClean="0">
                <a:solidFill>
                  <a:srgbClr val="0000FF"/>
                </a:solidFill>
              </a:rPr>
              <a:t> 10001      </a:t>
            </a:r>
            <a:r>
              <a:rPr lang="en-IN" dirty="0" smtClean="0">
                <a:solidFill>
                  <a:srgbClr val="008000"/>
                </a:solidFill>
              </a:rPr>
              <a:t>20002</a:t>
            </a:r>
            <a:r>
              <a:rPr lang="en-IN" dirty="0" smtClean="0"/>
              <a:t>    10</a:t>
            </a:r>
          </a:p>
          <a:p>
            <a:r>
              <a:rPr lang="en-IN" dirty="0" smtClean="0"/>
              <a:t>     </a:t>
            </a:r>
            <a:r>
              <a:rPr lang="en-IN" dirty="0" smtClean="0">
                <a:solidFill>
                  <a:srgbClr val="0000FF"/>
                </a:solidFill>
              </a:rPr>
              <a:t>10001</a:t>
            </a:r>
            <a:r>
              <a:rPr lang="en-IN" dirty="0" smtClean="0"/>
              <a:t>      20003    30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     10001      </a:t>
            </a:r>
            <a:r>
              <a:rPr lang="en-IN" dirty="0" smtClean="0"/>
              <a:t>20004    10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     10001      </a:t>
            </a:r>
            <a:r>
              <a:rPr lang="en-IN" dirty="0" smtClean="0"/>
              <a:t>20005    10</a:t>
            </a:r>
          </a:p>
          <a:p>
            <a:r>
              <a:rPr lang="en-IN" dirty="0" smtClean="0"/>
              <a:t>     </a:t>
            </a:r>
            <a:r>
              <a:rPr lang="en-IN" b="1" dirty="0" smtClean="0"/>
              <a:t>10002      20001    </a:t>
            </a:r>
            <a:r>
              <a:rPr lang="en-IN" dirty="0" smtClean="0"/>
              <a:t>10</a:t>
            </a:r>
          </a:p>
          <a:p>
            <a:r>
              <a:rPr lang="en-IN" b="1" dirty="0" smtClean="0"/>
              <a:t>     10002      20002    </a:t>
            </a:r>
            <a:r>
              <a:rPr lang="en-IN" dirty="0" smtClean="0"/>
              <a:t>20</a:t>
            </a:r>
          </a:p>
          <a:p>
            <a:r>
              <a:rPr lang="en-IN" dirty="0" smtClean="0"/>
              <a:t>     10003      20003    30</a:t>
            </a:r>
          </a:p>
          <a:p>
            <a:r>
              <a:rPr lang="en-IN" dirty="0" smtClean="0"/>
              <a:t>     10004      20003    40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3357554" y="857232"/>
            <a:ext cx="3111749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PARTS</a:t>
            </a:r>
            <a:endParaRPr lang="en-IN" dirty="0" smtClean="0"/>
          </a:p>
          <a:p>
            <a:r>
              <a:rPr lang="en-IN" dirty="0" smtClean="0"/>
              <a:t>         PID PNAME            COLOR</a:t>
            </a:r>
          </a:p>
          <a:p>
            <a:r>
              <a:rPr lang="en-IN" dirty="0" smtClean="0"/>
              <a:t>---------- -------------------- ----------</a:t>
            </a:r>
          </a:p>
          <a:p>
            <a:r>
              <a:rPr lang="en-IN" dirty="0" smtClean="0"/>
              <a:t>     </a:t>
            </a:r>
            <a:r>
              <a:rPr lang="en-IN" dirty="0" smtClean="0">
                <a:solidFill>
                  <a:srgbClr val="008000"/>
                </a:solidFill>
              </a:rPr>
              <a:t>20001</a:t>
            </a:r>
            <a:r>
              <a:rPr lang="en-IN" dirty="0" smtClean="0"/>
              <a:t> Book                 </a:t>
            </a:r>
            <a:r>
              <a:rPr lang="en-IN" dirty="0" smtClean="0">
                <a:solidFill>
                  <a:srgbClr val="FF0000"/>
                </a:solidFill>
              </a:rPr>
              <a:t>Red</a:t>
            </a:r>
          </a:p>
          <a:p>
            <a:r>
              <a:rPr lang="en-IN" dirty="0" smtClean="0"/>
              <a:t>     </a:t>
            </a:r>
            <a:r>
              <a:rPr lang="en-IN" dirty="0" smtClean="0">
                <a:solidFill>
                  <a:srgbClr val="008000"/>
                </a:solidFill>
              </a:rPr>
              <a:t>20002</a:t>
            </a:r>
            <a:r>
              <a:rPr lang="en-IN" dirty="0" smtClean="0"/>
              <a:t> Pen                   </a:t>
            </a:r>
            <a:r>
              <a:rPr lang="en-IN" dirty="0" smtClean="0">
                <a:solidFill>
                  <a:srgbClr val="FF0000"/>
                </a:solidFill>
              </a:rPr>
              <a:t>Red</a:t>
            </a:r>
          </a:p>
          <a:p>
            <a:r>
              <a:rPr lang="en-IN" dirty="0" smtClean="0"/>
              <a:t>     20003 Pencil               Green</a:t>
            </a:r>
          </a:p>
          <a:p>
            <a:r>
              <a:rPr lang="en-IN" dirty="0" smtClean="0"/>
              <a:t>     20004 Mobile             Green</a:t>
            </a:r>
          </a:p>
          <a:p>
            <a:r>
              <a:rPr lang="en-IN" dirty="0" smtClean="0"/>
              <a:t>     20005 Charger           Black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-32" y="928670"/>
            <a:ext cx="3214710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b="1" dirty="0" smtClean="0">
                <a:solidFill>
                  <a:srgbClr val="0000FF"/>
                </a:solidFill>
              </a:rPr>
              <a:t>SUPPLIERS</a:t>
            </a:r>
            <a:endParaRPr lang="en-IN" dirty="0" smtClean="0"/>
          </a:p>
          <a:p>
            <a:r>
              <a:rPr lang="en-IN" dirty="0" smtClean="0"/>
              <a:t>SID        SNAME            CITY</a:t>
            </a:r>
          </a:p>
          <a:p>
            <a:r>
              <a:rPr lang="en-IN" dirty="0" smtClean="0"/>
              <a:t>--- ----------------------------------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10001  Acme Widget  </a:t>
            </a:r>
            <a:r>
              <a:rPr lang="en-IN" dirty="0" smtClean="0"/>
              <a:t>Bangalore</a:t>
            </a:r>
          </a:p>
          <a:p>
            <a:r>
              <a:rPr lang="en-IN" dirty="0" smtClean="0"/>
              <a:t>10002  Johns                Kolkata</a:t>
            </a:r>
          </a:p>
          <a:p>
            <a:r>
              <a:rPr lang="en-IN" dirty="0" smtClean="0"/>
              <a:t>10003  </a:t>
            </a:r>
            <a:r>
              <a:rPr lang="en-IN" dirty="0" err="1" smtClean="0"/>
              <a:t>Vimal</a:t>
            </a:r>
            <a:r>
              <a:rPr lang="en-IN" dirty="0" smtClean="0"/>
              <a:t>                Mumbai</a:t>
            </a:r>
          </a:p>
          <a:p>
            <a:r>
              <a:rPr lang="en-IN" dirty="0" smtClean="0"/>
              <a:t>10004  Reliance          Delhi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327262" y="4071942"/>
            <a:ext cx="2459052" cy="857256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072198" y="5282999"/>
            <a:ext cx="769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20001</a:t>
            </a:r>
          </a:p>
          <a:p>
            <a:r>
              <a:rPr lang="en-IN" dirty="0" smtClean="0">
                <a:solidFill>
                  <a:srgbClr val="008000"/>
                </a:solidFill>
              </a:rPr>
              <a:t>20002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5984" y="5214950"/>
            <a:ext cx="3500462" cy="1143008"/>
          </a:xfrm>
          <a:prstGeom prst="rect">
            <a:avLst/>
          </a:prstGeom>
          <a:noFill/>
          <a:ln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000364" y="3429000"/>
            <a:ext cx="769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FF"/>
                </a:solidFill>
              </a:rPr>
              <a:t>20001</a:t>
            </a:r>
          </a:p>
          <a:p>
            <a:r>
              <a:rPr lang="en-IN" dirty="0" smtClean="0">
                <a:solidFill>
                  <a:srgbClr val="FF00FF"/>
                </a:solidFill>
              </a:rPr>
              <a:t>20002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43370" y="5000636"/>
            <a:ext cx="16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For </a:t>
            </a:r>
            <a:r>
              <a:rPr lang="en-IN" dirty="0" err="1" smtClean="0"/>
              <a:t>sid</a:t>
            </a:r>
            <a:r>
              <a:rPr lang="en-IN" dirty="0" smtClean="0"/>
              <a:t>=</a:t>
            </a:r>
            <a:r>
              <a:rPr lang="en-IN" dirty="0" smtClean="0">
                <a:solidFill>
                  <a:srgbClr val="0000FF"/>
                </a:solidFill>
              </a:rPr>
              <a:t>10001</a:t>
            </a:r>
            <a:r>
              <a:rPr lang="en-IN" dirty="0" smtClean="0"/>
              <a:t> 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3536149" y="3107529"/>
            <a:ext cx="428628" cy="357190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6215074" y="4000504"/>
            <a:ext cx="1785950" cy="35719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143372" y="3071810"/>
            <a:ext cx="1928826" cy="1285884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48691" y="5429264"/>
            <a:ext cx="1595309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SNAME</a:t>
            </a:r>
          </a:p>
          <a:p>
            <a:r>
              <a:rPr lang="en-IN" dirty="0" smtClean="0"/>
              <a:t>--------------------</a:t>
            </a:r>
          </a:p>
          <a:p>
            <a:r>
              <a:rPr lang="en-IN" dirty="0" smtClean="0">
                <a:solidFill>
                  <a:srgbClr val="008000"/>
                </a:solidFill>
              </a:rPr>
              <a:t>Acme Widget</a:t>
            </a:r>
          </a:p>
          <a:p>
            <a:r>
              <a:rPr lang="en-IN" b="1" dirty="0" smtClean="0"/>
              <a:t>Johns</a:t>
            </a:r>
            <a:endParaRPr lang="en-IN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929586" y="509997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OUTPUT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57818" y="4357694"/>
            <a:ext cx="2180149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For </a:t>
            </a:r>
            <a:r>
              <a:rPr lang="en-IN" dirty="0" smtClean="0"/>
              <a:t>each supplier id</a:t>
            </a:r>
            <a:endParaRPr lang="en-IN" dirty="0" smtClean="0"/>
          </a:p>
          <a:p>
            <a:r>
              <a:rPr lang="en-IN" dirty="0" smtClean="0"/>
              <a:t>Parts.pid=Catalog.pid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0628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972</Words>
  <Application>Microsoft Office PowerPoint</Application>
  <PresentationFormat>On-screen Show (4:3)</PresentationFormat>
  <Paragraphs>514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Part B Program 2</vt:lpstr>
      <vt:lpstr>Part B Program 3: Supplier Database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System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System</dc:creator>
  <cp:lastModifiedBy>Prakash</cp:lastModifiedBy>
  <cp:revision>135</cp:revision>
  <dcterms:created xsi:type="dcterms:W3CDTF">2016-02-08T03:53:32Z</dcterms:created>
  <dcterms:modified xsi:type="dcterms:W3CDTF">2016-02-26T12:23:33Z</dcterms:modified>
</cp:coreProperties>
</file>