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3" r:id="rId4"/>
    <p:sldId id="257" r:id="rId5"/>
    <p:sldId id="258" r:id="rId6"/>
    <p:sldId id="282" r:id="rId7"/>
    <p:sldId id="260" r:id="rId8"/>
    <p:sldId id="285" r:id="rId9"/>
    <p:sldId id="281" r:id="rId10"/>
    <p:sldId id="286" r:id="rId11"/>
    <p:sldId id="287" r:id="rId12"/>
    <p:sldId id="288" r:id="rId13"/>
    <p:sldId id="290" r:id="rId14"/>
    <p:sldId id="289" r:id="rId15"/>
    <p:sldId id="292" r:id="rId16"/>
    <p:sldId id="291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2500" autoAdjust="0"/>
    <p:restoredTop sz="80492" autoAdjust="0"/>
  </p:normalViewPr>
  <p:slideViewPr>
    <p:cSldViewPr>
      <p:cViewPr>
        <p:scale>
          <a:sx n="57" d="100"/>
          <a:sy n="57" d="100"/>
        </p:scale>
        <p:origin x="-18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FF62D-AABA-4401-A0FE-A33BB785BED3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D9DC-52FE-40E6-A0F7-57C98CCF2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384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Cruising_range</a:t>
            </a:r>
            <a:r>
              <a:rPr lang="en-IN" dirty="0" smtClean="0"/>
              <a:t>: the maximum distance a ship or aircraft can travel at a given speed without </a:t>
            </a:r>
            <a:r>
              <a:rPr lang="en-IN" dirty="0" err="1" smtClean="0"/>
              <a:t>refueling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Translate cruising range to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(driver_ id: String, name: String, address: String)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 (reg_num: String, model: String, year: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ACCIDENT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report_num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date: date, location: String)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OWNS (driver_id: String, reg_num: String)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PARTICIPATED (driver_id: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String,reg_num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report_num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damage-amount: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893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D9DC-52FE-40E6-A0F7-57C98CCF21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81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5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623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77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00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122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1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19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3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220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05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DBC9-2A5A-4FEC-A4B6-FBBC2434B315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5E36-DB81-4BD5-BEE1-9377BC1E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45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B</a:t>
            </a:r>
            <a:br>
              <a:rPr lang="en-US" dirty="0" smtClean="0"/>
            </a:br>
            <a:r>
              <a:rPr lang="en-US" dirty="0" smtClean="0"/>
              <a:t>Program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Airline Flight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206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rgbClr val="C00000"/>
                </a:solidFill>
              </a:rPr>
              <a:t>ii. For each pilot who is certified for more than three aircrafts, find the </a:t>
            </a:r>
            <a:r>
              <a:rPr lang="en-IN" sz="2000" dirty="0" err="1" smtClean="0">
                <a:solidFill>
                  <a:srgbClr val="C00000"/>
                </a:solidFill>
              </a:rPr>
              <a:t>eid</a:t>
            </a:r>
            <a:r>
              <a:rPr lang="en-IN" sz="2000" dirty="0" smtClean="0">
                <a:solidFill>
                  <a:srgbClr val="C00000"/>
                </a:solidFill>
              </a:rPr>
              <a:t> and the maximum  cruising range of the aircraft for which she or he is certified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10" y="1571612"/>
            <a:ext cx="57123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00FF"/>
                </a:solidFill>
              </a:rPr>
              <a:t>SELECT</a:t>
            </a:r>
            <a:r>
              <a:rPr lang="en-IN" sz="2800" dirty="0" smtClean="0"/>
              <a:t> C.eid, MAX(</a:t>
            </a:r>
            <a:r>
              <a:rPr lang="en-IN" sz="2800" dirty="0" err="1" smtClean="0"/>
              <a:t>A.cruising_range</a:t>
            </a:r>
            <a:r>
              <a:rPr lang="en-IN" sz="2800" dirty="0" smtClean="0"/>
              <a:t>)  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FROM</a:t>
            </a:r>
            <a:r>
              <a:rPr lang="en-IN" sz="2800" dirty="0" smtClean="0"/>
              <a:t> Certified C, Aircraft A </a:t>
            </a:r>
          </a:p>
          <a:p>
            <a:r>
              <a:rPr lang="en-IN" sz="2800" dirty="0" smtClean="0">
                <a:solidFill>
                  <a:srgbClr val="FF66FF"/>
                </a:solidFill>
              </a:rPr>
              <a:t>WHERE</a:t>
            </a:r>
            <a:r>
              <a:rPr lang="en-IN" sz="2800" dirty="0" smtClean="0"/>
              <a:t> A.aid = C.aid </a:t>
            </a:r>
          </a:p>
          <a:p>
            <a:r>
              <a:rPr lang="en-IN" sz="2800" dirty="0" smtClean="0">
                <a:solidFill>
                  <a:srgbClr val="CC00CC"/>
                </a:solidFill>
              </a:rPr>
              <a:t>GROUP BY </a:t>
            </a:r>
            <a:r>
              <a:rPr lang="en-IN" sz="2800" dirty="0" smtClean="0"/>
              <a:t>C.eid </a:t>
            </a:r>
          </a:p>
          <a:p>
            <a:r>
              <a:rPr lang="en-IN" sz="2800" b="1" dirty="0" smtClean="0"/>
              <a:t>HAVING</a:t>
            </a:r>
            <a:r>
              <a:rPr lang="en-IN" sz="2800" dirty="0" smtClean="0"/>
              <a:t> COUNT(C.aid) &gt; =3 ;</a:t>
            </a:r>
            <a:endParaRPr lang="en-IN" sz="28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076844"/>
            <a:ext cx="2771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785918" y="457677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OUTPUT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rgbClr val="C00000"/>
                </a:solidFill>
              </a:rPr>
              <a:t>iii. Find the names of pilots whose salary is less than the price of the cheapest route from  </a:t>
            </a:r>
            <a:r>
              <a:rPr lang="en-IN" sz="2000" dirty="0" err="1" smtClean="0">
                <a:solidFill>
                  <a:srgbClr val="C00000"/>
                </a:solidFill>
              </a:rPr>
              <a:t>Bengaluru</a:t>
            </a:r>
            <a:r>
              <a:rPr lang="en-IN" sz="2000" dirty="0" smtClean="0">
                <a:solidFill>
                  <a:srgbClr val="C00000"/>
                </a:solidFill>
              </a:rPr>
              <a:t> to Frankfurt.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48" y="1538362"/>
            <a:ext cx="6719910" cy="1381125"/>
            <a:chOff x="1000100" y="2269367"/>
            <a:chExt cx="6719910" cy="1381125"/>
          </a:xfrm>
        </p:grpSpPr>
        <p:pic>
          <p:nvPicPr>
            <p:cNvPr id="7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269367"/>
              <a:ext cx="3238500" cy="138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14810" y="2285992"/>
              <a:ext cx="350520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Box 8"/>
          <p:cNvSpPr txBox="1"/>
          <p:nvPr/>
        </p:nvSpPr>
        <p:spPr>
          <a:xfrm>
            <a:off x="785786" y="10715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FLIGHT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3214686"/>
            <a:ext cx="131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EMPLOYEES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7158" y="3643314"/>
            <a:ext cx="2786082" cy="2071702"/>
            <a:chOff x="357158" y="571480"/>
            <a:chExt cx="3454373" cy="228601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7158" y="571481"/>
              <a:ext cx="2243287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05236" y="571480"/>
              <a:ext cx="1306295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4071934" y="3500438"/>
            <a:ext cx="4668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SELECT  </a:t>
            </a:r>
            <a:r>
              <a:rPr lang="en-IN" dirty="0" err="1" smtClean="0"/>
              <a:t>ename</a:t>
            </a:r>
            <a:r>
              <a:rPr lang="en-IN" dirty="0" smtClean="0"/>
              <a:t> FROM employees</a:t>
            </a:r>
          </a:p>
          <a:p>
            <a:r>
              <a:rPr lang="en-IN" dirty="0" smtClean="0"/>
              <a:t> WHERE salary &lt; ( SELECT MIN(price) </a:t>
            </a:r>
          </a:p>
          <a:p>
            <a:r>
              <a:rPr lang="en-IN" dirty="0" smtClean="0"/>
              <a:t>                                  FROM Flights </a:t>
            </a:r>
          </a:p>
          <a:p>
            <a:r>
              <a:rPr lang="en-IN" dirty="0" smtClean="0"/>
              <a:t>                                 WHERE </a:t>
            </a:r>
            <a:r>
              <a:rPr lang="en-IN" dirty="0" err="1" smtClean="0"/>
              <a:t>ffrom</a:t>
            </a:r>
            <a:r>
              <a:rPr lang="en-IN" dirty="0" smtClean="0"/>
              <a:t> = '</a:t>
            </a:r>
            <a:r>
              <a:rPr lang="en-IN" dirty="0" err="1" smtClean="0"/>
              <a:t>Bengaluru</a:t>
            </a:r>
            <a:r>
              <a:rPr lang="en-IN" dirty="0" smtClean="0"/>
              <a:t>‘</a:t>
            </a:r>
          </a:p>
          <a:p>
            <a:r>
              <a:rPr lang="en-IN" dirty="0" smtClean="0"/>
              <a:t>                                         AND </a:t>
            </a:r>
            <a:r>
              <a:rPr lang="en-IN" dirty="0" err="1" smtClean="0"/>
              <a:t>tto</a:t>
            </a:r>
            <a:r>
              <a:rPr lang="en-IN" dirty="0" smtClean="0"/>
              <a:t> = 'Frankfurt' ) ;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4429124" y="5286388"/>
            <a:ext cx="974947" cy="928690"/>
            <a:chOff x="4429124" y="5286388"/>
            <a:chExt cx="974947" cy="9286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72000" y="5643578"/>
              <a:ext cx="619125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4429124" y="528638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C00000"/>
                  </a:solidFill>
                </a:rPr>
                <a:t>OUTPUT</a:t>
              </a:r>
              <a:endParaRPr lang="en-IN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rgbClr val="C00000"/>
                </a:solidFill>
              </a:rPr>
              <a:t>iv. For all aircraft with cruising range over 1000 </a:t>
            </a:r>
            <a:r>
              <a:rPr lang="en-IN" sz="2000" dirty="0" err="1" smtClean="0">
                <a:solidFill>
                  <a:srgbClr val="C00000"/>
                </a:solidFill>
              </a:rPr>
              <a:t>Kms</a:t>
            </a:r>
            <a:r>
              <a:rPr lang="en-IN" sz="2000" dirty="0" smtClean="0">
                <a:solidFill>
                  <a:srgbClr val="C00000"/>
                </a:solidFill>
              </a:rPr>
              <a:t>, find the name of the aircraft and the average  salary of all pilots certified for this aircraft.</a:t>
            </a:r>
            <a:br>
              <a:rPr lang="en-IN" sz="2000" dirty="0" smtClean="0">
                <a:solidFill>
                  <a:srgbClr val="C00000"/>
                </a:solidFill>
              </a:rPr>
            </a:br>
            <a:endParaRPr lang="en-IN" sz="2000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3714752"/>
            <a:ext cx="131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EMPLOYEES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57224" y="4143380"/>
            <a:ext cx="2786082" cy="2071702"/>
            <a:chOff x="357158" y="571480"/>
            <a:chExt cx="3454373" cy="228601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571481"/>
              <a:ext cx="2243287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5236" y="571480"/>
              <a:ext cx="1306295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oup 6"/>
          <p:cNvGrpSpPr/>
          <p:nvPr/>
        </p:nvGrpSpPr>
        <p:grpSpPr>
          <a:xfrm>
            <a:off x="5219718" y="1166803"/>
            <a:ext cx="1924050" cy="3690957"/>
            <a:chOff x="4786314" y="1071546"/>
            <a:chExt cx="1924050" cy="3690957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86314" y="1071546"/>
              <a:ext cx="1924050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74377" y="3857628"/>
              <a:ext cx="1819275" cy="90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TextBox 9"/>
          <p:cNvSpPr txBox="1"/>
          <p:nvPr/>
        </p:nvSpPr>
        <p:spPr>
          <a:xfrm>
            <a:off x="5148280" y="738175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CERTIFIED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185" y="1519237"/>
            <a:ext cx="3878938" cy="1838325"/>
            <a:chOff x="457185" y="4448195"/>
            <a:chExt cx="3878938" cy="1838325"/>
          </a:xfrm>
        </p:grpSpPr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7185" y="4448195"/>
              <a:ext cx="1895475" cy="183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364448" y="4464820"/>
              <a:ext cx="19716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TextBox 13"/>
          <p:cNvSpPr txBox="1"/>
          <p:nvPr/>
        </p:nvSpPr>
        <p:spPr>
          <a:xfrm>
            <a:off x="528623" y="1149905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AIRCRAFT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rgbClr val="C00000"/>
                </a:solidFill>
              </a:rPr>
              <a:t>iv. For all aircraft with cruising range over 1000 </a:t>
            </a:r>
            <a:r>
              <a:rPr lang="en-IN" sz="2000" dirty="0" err="1" smtClean="0">
                <a:solidFill>
                  <a:srgbClr val="C00000"/>
                </a:solidFill>
              </a:rPr>
              <a:t>Kms</a:t>
            </a:r>
            <a:r>
              <a:rPr lang="en-IN" sz="2000" dirty="0" smtClean="0">
                <a:solidFill>
                  <a:srgbClr val="C00000"/>
                </a:solidFill>
              </a:rPr>
              <a:t>, find the name of the aircraft and the average  salary of all pilots certified for this aircraft.</a:t>
            </a:r>
            <a:br>
              <a:rPr lang="en-IN" sz="2000" dirty="0" smtClean="0">
                <a:solidFill>
                  <a:srgbClr val="C00000"/>
                </a:solidFill>
              </a:rPr>
            </a:br>
            <a:endParaRPr lang="en-IN" sz="2000" dirty="0" smtClean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224" y="1357298"/>
            <a:ext cx="546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</a:rPr>
              <a:t>SELECT</a:t>
            </a:r>
            <a:r>
              <a:rPr lang="en-IN" sz="2400" dirty="0" smtClean="0"/>
              <a:t> a.aid, </a:t>
            </a:r>
            <a:r>
              <a:rPr lang="en-IN" sz="2400" dirty="0" err="1" smtClean="0"/>
              <a:t>a.aname</a:t>
            </a:r>
            <a:r>
              <a:rPr lang="en-IN" sz="2400" dirty="0" smtClean="0"/>
              <a:t>, AVG (</a:t>
            </a:r>
            <a:r>
              <a:rPr lang="en-IN" sz="2400" dirty="0" err="1" smtClean="0"/>
              <a:t>e.salary</a:t>
            </a:r>
            <a:r>
              <a:rPr lang="en-IN" sz="2400" dirty="0" smtClean="0"/>
              <a:t>) </a:t>
            </a:r>
          </a:p>
          <a:p>
            <a:r>
              <a:rPr lang="en-IN" sz="2400" dirty="0" smtClean="0">
                <a:solidFill>
                  <a:srgbClr val="00B050"/>
                </a:solidFill>
              </a:rPr>
              <a:t>FROM</a:t>
            </a:r>
            <a:r>
              <a:rPr lang="en-IN" sz="2400" dirty="0" smtClean="0"/>
              <a:t> aircraft a, certified c, employees e </a:t>
            </a:r>
          </a:p>
          <a:p>
            <a:r>
              <a:rPr lang="en-IN" sz="2400" dirty="0" smtClean="0">
                <a:solidFill>
                  <a:srgbClr val="FF66FF"/>
                </a:solidFill>
              </a:rPr>
              <a:t>WHERE</a:t>
            </a:r>
            <a:r>
              <a:rPr lang="en-IN" sz="2400" dirty="0" smtClean="0"/>
              <a:t> a.aid = c.aid AND</a:t>
            </a:r>
          </a:p>
          <a:p>
            <a:r>
              <a:rPr lang="en-IN" sz="2400" dirty="0" smtClean="0"/>
              <a:t>              c.eid = e.eid AND </a:t>
            </a:r>
          </a:p>
          <a:p>
            <a:r>
              <a:rPr lang="en-IN" sz="2400" dirty="0" smtClean="0"/>
              <a:t>              </a:t>
            </a:r>
            <a:r>
              <a:rPr lang="en-IN" sz="2400" dirty="0" err="1" smtClean="0"/>
              <a:t>a.cruising_range</a:t>
            </a:r>
            <a:r>
              <a:rPr lang="en-IN" sz="2400" dirty="0" smtClean="0"/>
              <a:t> &gt; 1000 </a:t>
            </a:r>
          </a:p>
          <a:p>
            <a:r>
              <a:rPr lang="en-IN" sz="2400" dirty="0" smtClean="0">
                <a:solidFill>
                  <a:srgbClr val="CC00CC"/>
                </a:solidFill>
              </a:rPr>
              <a:t>GROUP BY </a:t>
            </a:r>
            <a:r>
              <a:rPr lang="en-IN" sz="2400" dirty="0" smtClean="0"/>
              <a:t>a.aid, </a:t>
            </a:r>
            <a:r>
              <a:rPr lang="en-IN" sz="2400" dirty="0" err="1" smtClean="0"/>
              <a:t>a.aname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14480" y="4214818"/>
            <a:ext cx="3543300" cy="1543053"/>
            <a:chOff x="1714480" y="4214818"/>
            <a:chExt cx="3543300" cy="1543053"/>
          </a:xfrm>
        </p:grpSpPr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14480" y="4643446"/>
              <a:ext cx="3543300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2500298" y="421481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C00000"/>
                  </a:solidFill>
                </a:rPr>
                <a:t>OUTPUT</a:t>
              </a:r>
              <a:endParaRPr lang="en-IN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rgbClr val="C00000"/>
                </a:solidFill>
              </a:rPr>
              <a:t>v. Find the names of pilots certified for some Boeing aircraft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714752"/>
            <a:ext cx="131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EMPLOYEES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7224" y="4143380"/>
            <a:ext cx="2786082" cy="2071702"/>
            <a:chOff x="357158" y="571480"/>
            <a:chExt cx="3454373" cy="228601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571481"/>
              <a:ext cx="2243287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5236" y="571480"/>
              <a:ext cx="1306295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5219718" y="1166803"/>
            <a:ext cx="1924050" cy="3690957"/>
            <a:chOff x="4786314" y="1071546"/>
            <a:chExt cx="1924050" cy="3690957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86314" y="1071546"/>
              <a:ext cx="1924050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74377" y="3857628"/>
              <a:ext cx="1819275" cy="90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extBox 10"/>
          <p:cNvSpPr txBox="1"/>
          <p:nvPr/>
        </p:nvSpPr>
        <p:spPr>
          <a:xfrm>
            <a:off x="5148280" y="738175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CERTIFIED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185" y="1519237"/>
            <a:ext cx="3878938" cy="1838325"/>
            <a:chOff x="457185" y="4448195"/>
            <a:chExt cx="3878938" cy="1838325"/>
          </a:xfrm>
        </p:grpSpPr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7185" y="4448195"/>
              <a:ext cx="1895475" cy="183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364448" y="4464820"/>
              <a:ext cx="19716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extBox 14"/>
          <p:cNvSpPr txBox="1"/>
          <p:nvPr/>
        </p:nvSpPr>
        <p:spPr>
          <a:xfrm>
            <a:off x="528623" y="1149905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AIRCRAFT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rgbClr val="C00000"/>
                </a:solidFill>
              </a:rPr>
              <a:t>v. Find the names of pilots certified for some Boeing aircraft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285860"/>
            <a:ext cx="61745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CC00CC"/>
                </a:solidFill>
              </a:rPr>
              <a:t>SELECT</a:t>
            </a:r>
            <a:r>
              <a:rPr lang="en-IN" sz="2800" dirty="0" smtClean="0"/>
              <a:t> DISTINCT </a:t>
            </a:r>
            <a:r>
              <a:rPr lang="en-IN" sz="2800" dirty="0" err="1" smtClean="0"/>
              <a:t>e.ename</a:t>
            </a:r>
            <a:r>
              <a:rPr lang="en-IN" sz="2800" dirty="0" smtClean="0"/>
              <a:t> 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FROM </a:t>
            </a:r>
            <a:r>
              <a:rPr lang="en-IN" sz="2800" dirty="0" smtClean="0"/>
              <a:t>employees e, certified c, aircraft a </a:t>
            </a:r>
          </a:p>
          <a:p>
            <a:r>
              <a:rPr lang="en-IN" sz="2800" dirty="0" smtClean="0">
                <a:solidFill>
                  <a:srgbClr val="FF66FF"/>
                </a:solidFill>
              </a:rPr>
              <a:t>WHERE</a:t>
            </a:r>
            <a:r>
              <a:rPr lang="en-IN" sz="2800" dirty="0" smtClean="0"/>
              <a:t> e.eid = c.eid  AND </a:t>
            </a:r>
          </a:p>
          <a:p>
            <a:r>
              <a:rPr lang="en-IN" sz="2800" dirty="0" smtClean="0"/>
              <a:t>               a.aid = c.aid AND </a:t>
            </a:r>
          </a:p>
          <a:p>
            <a:r>
              <a:rPr lang="en-IN" sz="2800" dirty="0" smtClean="0"/>
              <a:t>               </a:t>
            </a:r>
            <a:r>
              <a:rPr lang="en-IN" sz="2800" dirty="0" err="1" smtClean="0"/>
              <a:t>a.aname</a:t>
            </a:r>
            <a:r>
              <a:rPr lang="en-IN" sz="2800" dirty="0" smtClean="0"/>
              <a:t> = 'Boeing' ;</a:t>
            </a:r>
            <a:endParaRPr lang="en-IN" sz="28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86256"/>
            <a:ext cx="1428760" cy="16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357290" y="3929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OUTPUT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rgbClr val="C00000"/>
                </a:solidFill>
              </a:rPr>
              <a:t>vi. Find the aids of all aircraft that can be used on routes from </a:t>
            </a:r>
            <a:r>
              <a:rPr lang="en-IN" sz="2000" dirty="0" err="1" smtClean="0">
                <a:solidFill>
                  <a:srgbClr val="C00000"/>
                </a:solidFill>
              </a:rPr>
              <a:t>Bengaluru</a:t>
            </a:r>
            <a:r>
              <a:rPr lang="en-IN" sz="2000" dirty="0" smtClean="0">
                <a:solidFill>
                  <a:srgbClr val="C00000"/>
                </a:solidFill>
              </a:rPr>
              <a:t> to New Delhi.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8953" y="4214818"/>
            <a:ext cx="642942" cy="19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883201" y="385762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OUTPUT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2910" y="4286256"/>
            <a:ext cx="3878938" cy="1838325"/>
            <a:chOff x="457185" y="4448195"/>
            <a:chExt cx="3878938" cy="1838325"/>
          </a:xfrm>
        </p:grpSpPr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185" y="4448195"/>
              <a:ext cx="1895475" cy="183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4448" y="4464820"/>
              <a:ext cx="19716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TextBox 13"/>
          <p:cNvSpPr txBox="1"/>
          <p:nvPr/>
        </p:nvSpPr>
        <p:spPr>
          <a:xfrm>
            <a:off x="642910" y="3916924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AIRCRAFT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5720" y="1643050"/>
            <a:ext cx="6719910" cy="1381125"/>
            <a:chOff x="1000100" y="2269367"/>
            <a:chExt cx="6719910" cy="1381125"/>
          </a:xfrm>
        </p:grpSpPr>
        <p:pic>
          <p:nvPicPr>
            <p:cNvPr id="16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269367"/>
              <a:ext cx="3238500" cy="138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14810" y="2285992"/>
              <a:ext cx="350520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357158" y="10239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FLIGHT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rgbClr val="C00000"/>
                </a:solidFill>
              </a:rPr>
              <a:t>vi. Find the aids of all aircraft that can be used on routes from </a:t>
            </a:r>
            <a:r>
              <a:rPr lang="en-IN" sz="2000" dirty="0" err="1" smtClean="0">
                <a:solidFill>
                  <a:srgbClr val="C00000"/>
                </a:solidFill>
              </a:rPr>
              <a:t>Bengaluru</a:t>
            </a:r>
            <a:r>
              <a:rPr lang="en-IN" sz="2000" dirty="0" smtClean="0">
                <a:solidFill>
                  <a:srgbClr val="C00000"/>
                </a:solidFill>
              </a:rPr>
              <a:t> to New Delhi.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1357298"/>
            <a:ext cx="77379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</a:rPr>
              <a:t>SELECT</a:t>
            </a:r>
            <a:r>
              <a:rPr lang="en-IN" sz="2400" dirty="0" smtClean="0"/>
              <a:t> DISTINCT a.aid FROM aircraft a </a:t>
            </a:r>
          </a:p>
          <a:p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en-IN" sz="2400" dirty="0" smtClean="0"/>
              <a:t> </a:t>
            </a:r>
            <a:r>
              <a:rPr lang="en-IN" sz="2400" dirty="0" err="1" smtClean="0"/>
              <a:t>a.cruising_range</a:t>
            </a:r>
            <a:r>
              <a:rPr lang="en-IN" sz="2400" dirty="0" smtClean="0"/>
              <a:t> &gt; ( </a:t>
            </a:r>
            <a:r>
              <a:rPr lang="en-IN" sz="2400" dirty="0" smtClean="0">
                <a:solidFill>
                  <a:srgbClr val="FF66FF"/>
                </a:solidFill>
              </a:rPr>
              <a:t>SELECT</a:t>
            </a:r>
            <a:r>
              <a:rPr lang="en-IN" sz="2400" dirty="0" smtClean="0"/>
              <a:t> MIN(</a:t>
            </a:r>
            <a:r>
              <a:rPr lang="en-IN" sz="2400" dirty="0" err="1" smtClean="0"/>
              <a:t>f.distance</a:t>
            </a:r>
            <a:r>
              <a:rPr lang="en-IN" sz="2400" dirty="0" smtClean="0"/>
              <a:t>) </a:t>
            </a:r>
          </a:p>
          <a:p>
            <a:r>
              <a:rPr lang="en-IN" sz="2400" dirty="0" smtClean="0"/>
              <a:t>                                                FROM flights f </a:t>
            </a:r>
          </a:p>
          <a:p>
            <a:r>
              <a:rPr lang="en-IN" sz="2400" dirty="0" smtClean="0"/>
              <a:t>                                                WHERE </a:t>
            </a:r>
            <a:r>
              <a:rPr lang="en-IN" sz="2400" dirty="0" err="1" smtClean="0"/>
              <a:t>f.ffrom</a:t>
            </a:r>
            <a:r>
              <a:rPr lang="en-IN" sz="2400" dirty="0" smtClean="0"/>
              <a:t> = '</a:t>
            </a:r>
            <a:r>
              <a:rPr lang="en-IN" sz="2400" dirty="0" err="1" smtClean="0"/>
              <a:t>Bengaluru</a:t>
            </a:r>
            <a:r>
              <a:rPr lang="en-IN" sz="2400" dirty="0" smtClean="0"/>
              <a:t>' AND </a:t>
            </a:r>
          </a:p>
          <a:p>
            <a:r>
              <a:rPr lang="en-IN" sz="2400" dirty="0" smtClean="0"/>
              <a:t>                                                f.tto = 'New Delhi' );</a:t>
            </a:r>
            <a:endParaRPr lang="en-IN" sz="24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286256"/>
            <a:ext cx="642942" cy="19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928794" y="39290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OUTPUT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B</a:t>
            </a:r>
            <a:br>
              <a:rPr lang="en-US" dirty="0" smtClean="0"/>
            </a:br>
            <a:r>
              <a:rPr lang="en-US" dirty="0" smtClean="0"/>
              <a:t>Program 5: Airline </a:t>
            </a:r>
            <a:r>
              <a:rPr lang="en-US" dirty="0" err="1" smtClean="0"/>
              <a:t>Filght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flno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integer, from: string, to: string, distance: integer, departs: time, arrives: time, price: integer) 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AIRCRAFT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(aid: integer,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cruising_range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integer) 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CERTIFIED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integer, aid: integer)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string, salary: integer)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Employees relation describes pilots and other kinds of employees as well; Every pilot is certified for some aircraft, and only pilots are certified to fly.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57250" indent="-857250">
              <a:buNone/>
            </a:pP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Find the names of aircraft such that all pilots certified to operate them have salaries more than </a:t>
            </a:r>
          </a:p>
          <a:p>
            <a:pPr marL="857250" indent="-85725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Rs.80,000.</a:t>
            </a:r>
          </a:p>
          <a:p>
            <a:pPr marL="857250" indent="-85725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For each pilot who is certified for more than three aircrafts, find the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maximum </a:t>
            </a:r>
          </a:p>
          <a:p>
            <a:pPr marL="857250" indent="-857250">
              <a:buNone/>
            </a:pP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cruisingrange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aircraft for which she or he is certified.</a:t>
            </a:r>
          </a:p>
          <a:p>
            <a:pPr marL="857250" indent="-85725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Find the names of pilots whose salary is less than the price of the cheapest route from </a:t>
            </a:r>
          </a:p>
          <a:p>
            <a:pPr marL="857250" indent="-857250">
              <a:buNone/>
            </a:pP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Frankfurt.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94015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B</a:t>
            </a:r>
            <a:br>
              <a:rPr lang="en-US" dirty="0" smtClean="0"/>
            </a:br>
            <a:r>
              <a:rPr lang="en-US" dirty="0" smtClean="0"/>
              <a:t>Program 5: Airline </a:t>
            </a:r>
            <a:r>
              <a:rPr lang="en-US" dirty="0" err="1" smtClean="0"/>
              <a:t>Filght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flno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integer, from: string, to: string, distance: integer, departs: time, arrives: time, price: integer) 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AIRCRAFT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(aid: integer,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cruisingrange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integer) 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CERTIFIED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integer, aid: integer)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string, salary: integer)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Employees relation describes pilots and other kinds of employees as well; Every pilot is certified for some aircraft, and only pilots are certified to fly.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57250" indent="-85725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For all aircraft with cruising range over 1000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find the name of the aircraft and the </a:t>
            </a:r>
          </a:p>
          <a:p>
            <a:pPr marL="857250" indent="-85725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of all pilots certified for this aircraft.</a:t>
            </a:r>
          </a:p>
          <a:p>
            <a:pPr marL="857250" indent="-85725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Find the names of pilots certified for some Boeing aircraft.</a:t>
            </a:r>
          </a:p>
          <a:p>
            <a:pPr marL="857250" indent="-85725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Find the aids of all aircraft that can be used on routes from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New Delhi.</a:t>
            </a:r>
          </a:p>
        </p:txBody>
      </p:sp>
    </p:spTree>
    <p:extLst>
      <p:ext uri="{BB962C8B-B14F-4D97-AF65-F5344CB8AC3E}">
        <p14:creationId xmlns="" xmlns:p14="http://schemas.microsoft.com/office/powerpoint/2010/main" val="94015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6137534"/>
              </p:ext>
            </p:extLst>
          </p:nvPr>
        </p:nvGraphicFramePr>
        <p:xfrm>
          <a:off x="152400" y="1371600"/>
          <a:ext cx="5991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62"/>
                <a:gridCol w="714380"/>
                <a:gridCol w="571504"/>
                <a:gridCol w="1143008"/>
                <a:gridCol w="857256"/>
                <a:gridCol w="971845"/>
                <a:gridCol w="9569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flno</a:t>
                      </a:r>
                      <a:endParaRPr lang="en-US" b="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departs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arrives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1354485"/>
              </p:ext>
            </p:extLst>
          </p:nvPr>
        </p:nvGraphicFramePr>
        <p:xfrm>
          <a:off x="1928794" y="2571744"/>
          <a:ext cx="2819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785818"/>
                <a:gridCol w="1462077"/>
              </a:tblGrid>
              <a:tr h="142240">
                <a:tc>
                  <a:txBody>
                    <a:bodyPr/>
                    <a:lstStyle/>
                    <a:p>
                      <a:r>
                        <a:rPr lang="en-US" b="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aid</a:t>
                      </a:r>
                      <a:endParaRPr lang="en-US" b="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aname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cruisingrange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3483583"/>
              </p:ext>
            </p:extLst>
          </p:nvPr>
        </p:nvGraphicFramePr>
        <p:xfrm>
          <a:off x="837116" y="3675042"/>
          <a:ext cx="15917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27"/>
                <a:gridCol w="1096817"/>
              </a:tblGrid>
              <a:tr h="142240">
                <a:tc>
                  <a:txBody>
                    <a:bodyPr/>
                    <a:lstStyle/>
                    <a:p>
                      <a:r>
                        <a:rPr lang="en-US" b="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aid</a:t>
                      </a:r>
                      <a:endParaRPr lang="en-US" b="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b="0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eid</a:t>
                      </a:r>
                      <a:endParaRPr lang="en-US" b="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0789" y="1002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174" y="2202412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FF"/>
                </a:solidFill>
              </a:rPr>
              <a:t>AIRCRAFT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282" y="4071942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CERTIFIED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6137534"/>
              </p:ext>
            </p:extLst>
          </p:nvPr>
        </p:nvGraphicFramePr>
        <p:xfrm>
          <a:off x="4000496" y="3629664"/>
          <a:ext cx="31214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24"/>
                <a:gridCol w="999035"/>
                <a:gridCol w="11988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eid</a:t>
                      </a:r>
                      <a:endParaRPr lang="en-US" b="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ename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salay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572132" y="32739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00100" y="2928934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714480" y="414338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57356" y="4286256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179091" y="41076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646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714356"/>
            <a:ext cx="131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EMPLOYEES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7158" y="1142984"/>
            <a:ext cx="2786082" cy="2071702"/>
            <a:chOff x="357158" y="571480"/>
            <a:chExt cx="3454373" cy="2286016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58" y="571481"/>
              <a:ext cx="2243287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05236" y="571480"/>
              <a:ext cx="1306295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4500562" y="380985"/>
            <a:ext cx="1924050" cy="3690957"/>
            <a:chOff x="4786314" y="1071546"/>
            <a:chExt cx="1924050" cy="3690957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86314" y="1071546"/>
              <a:ext cx="1924050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874377" y="3857628"/>
              <a:ext cx="1819275" cy="90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TextBox 19"/>
          <p:cNvSpPr txBox="1"/>
          <p:nvPr/>
        </p:nvSpPr>
        <p:spPr>
          <a:xfrm>
            <a:off x="4429124" y="-47643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CERTIFIED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3857628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AIRCRAFT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7185" y="4448195"/>
            <a:ext cx="3878938" cy="1838325"/>
            <a:chOff x="457185" y="4448195"/>
            <a:chExt cx="3878938" cy="1838325"/>
          </a:xfrm>
        </p:grpSpPr>
        <p:pic>
          <p:nvPicPr>
            <p:cNvPr id="30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57185" y="4448195"/>
              <a:ext cx="1895475" cy="183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364448" y="4464820"/>
              <a:ext cx="19716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19958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00100" y="2252742"/>
            <a:ext cx="6719910" cy="1381125"/>
            <a:chOff x="1000100" y="2269367"/>
            <a:chExt cx="6719910" cy="1381125"/>
          </a:xfrm>
        </p:grpSpPr>
        <p:pic>
          <p:nvPicPr>
            <p:cNvPr id="4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269367"/>
              <a:ext cx="3238500" cy="138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14810" y="2285992"/>
              <a:ext cx="350520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TextBox 6"/>
          <p:cNvSpPr txBox="1"/>
          <p:nvPr/>
        </p:nvSpPr>
        <p:spPr>
          <a:xfrm>
            <a:off x="1071538" y="178592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FLIGHT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err="1" smtClean="0">
                <a:solidFill>
                  <a:srgbClr val="C00000"/>
                </a:solidFill>
              </a:rPr>
              <a:t>i</a:t>
            </a:r>
            <a:r>
              <a:rPr lang="en-IN" sz="2000" dirty="0" smtClean="0">
                <a:solidFill>
                  <a:srgbClr val="C00000"/>
                </a:solidFill>
              </a:rPr>
              <a:t>. Find the names of aircraft such that all pilots certified to operate them have salaries more than Rs.80,000.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786" y="1285860"/>
            <a:ext cx="131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EMPLOYEES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14348" y="1714488"/>
            <a:ext cx="2786082" cy="2071702"/>
            <a:chOff x="357158" y="571480"/>
            <a:chExt cx="3454373" cy="228601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571481"/>
              <a:ext cx="2243287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05236" y="571480"/>
              <a:ext cx="1306295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5219718" y="1238241"/>
            <a:ext cx="1924050" cy="3690957"/>
            <a:chOff x="4786314" y="1071546"/>
            <a:chExt cx="1924050" cy="3690957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86314" y="1071546"/>
              <a:ext cx="1924050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74377" y="3857628"/>
              <a:ext cx="1819275" cy="90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7" name="TextBox 16"/>
          <p:cNvSpPr txBox="1"/>
          <p:nvPr/>
        </p:nvSpPr>
        <p:spPr>
          <a:xfrm>
            <a:off x="5148280" y="809613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CERTIFIED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57185" y="4448195"/>
            <a:ext cx="3878938" cy="1838325"/>
            <a:chOff x="457185" y="4448195"/>
            <a:chExt cx="3878938" cy="1838325"/>
          </a:xfrm>
        </p:grpSpPr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7185" y="4448195"/>
              <a:ext cx="1895475" cy="183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364448" y="4464820"/>
              <a:ext cx="19716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1" name="TextBox 20"/>
          <p:cNvSpPr txBox="1"/>
          <p:nvPr/>
        </p:nvSpPr>
        <p:spPr>
          <a:xfrm>
            <a:off x="528623" y="4078863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AIRCRAFT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err="1" smtClean="0">
                <a:solidFill>
                  <a:srgbClr val="C00000"/>
                </a:solidFill>
              </a:rPr>
              <a:t>i</a:t>
            </a:r>
            <a:r>
              <a:rPr lang="en-IN" sz="2000" dirty="0" smtClean="0">
                <a:solidFill>
                  <a:srgbClr val="C00000"/>
                </a:solidFill>
              </a:rPr>
              <a:t>. Find the names of aircraft such that all pilots certified to operate them have salaries more than Rs.80,000.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1428736"/>
            <a:ext cx="8318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</a:rPr>
              <a:t>Select </a:t>
            </a:r>
            <a:r>
              <a:rPr lang="en-IN" sz="2000" dirty="0" err="1" smtClean="0">
                <a:solidFill>
                  <a:srgbClr val="0000FF"/>
                </a:solidFill>
              </a:rPr>
              <a:t>aname</a:t>
            </a:r>
            <a:r>
              <a:rPr lang="en-IN" sz="20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IN" sz="2000" dirty="0" smtClean="0">
                <a:solidFill>
                  <a:srgbClr val="0000FF"/>
                </a:solidFill>
              </a:rPr>
              <a:t>from aircraft</a:t>
            </a:r>
          </a:p>
          <a:p>
            <a:r>
              <a:rPr lang="en-IN" sz="2000" dirty="0" smtClean="0">
                <a:solidFill>
                  <a:srgbClr val="0000FF"/>
                </a:solidFill>
              </a:rPr>
              <a:t>where aid in</a:t>
            </a:r>
          </a:p>
          <a:p>
            <a:r>
              <a:rPr lang="en-IN" sz="2000" dirty="0" smtClean="0"/>
              <a:t>                      (</a:t>
            </a:r>
            <a:r>
              <a:rPr lang="en-IN" sz="2000" dirty="0" smtClean="0">
                <a:solidFill>
                  <a:srgbClr val="00B050"/>
                </a:solidFill>
              </a:rPr>
              <a:t>select aid 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                       from certified </a:t>
            </a:r>
          </a:p>
          <a:p>
            <a:r>
              <a:rPr lang="en-IN" sz="2000" dirty="0" smtClean="0"/>
              <a:t>                       </a:t>
            </a:r>
            <a:r>
              <a:rPr lang="en-IN" sz="2000" dirty="0" smtClean="0">
                <a:solidFill>
                  <a:srgbClr val="00B050"/>
                </a:solidFill>
              </a:rPr>
              <a:t>where </a:t>
            </a:r>
            <a:r>
              <a:rPr lang="en-IN" sz="2000" dirty="0" err="1" smtClean="0">
                <a:solidFill>
                  <a:srgbClr val="00B050"/>
                </a:solidFill>
              </a:rPr>
              <a:t>eid</a:t>
            </a:r>
            <a:r>
              <a:rPr lang="en-IN" sz="2000" dirty="0" smtClean="0">
                <a:solidFill>
                  <a:srgbClr val="00B050"/>
                </a:solidFill>
              </a:rPr>
              <a:t>  in </a:t>
            </a:r>
            <a:r>
              <a:rPr lang="en-IN" sz="2000" dirty="0" smtClean="0"/>
              <a:t>(select </a:t>
            </a:r>
            <a:r>
              <a:rPr lang="en-IN" sz="2000" dirty="0" err="1" smtClean="0"/>
              <a:t>eid</a:t>
            </a:r>
            <a:r>
              <a:rPr lang="en-IN" sz="2000" dirty="0" smtClean="0"/>
              <a:t> from employees where salary &gt;=80000));</a:t>
            </a:r>
            <a:endParaRPr lang="en-IN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572008"/>
            <a:ext cx="1428760" cy="11802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00298" y="428625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OUTPUT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>
                <a:solidFill>
                  <a:srgbClr val="C00000"/>
                </a:solidFill>
              </a:rPr>
              <a:t>ii. For each pilot who is certified for more than three aircrafts, find the </a:t>
            </a:r>
            <a:r>
              <a:rPr lang="en-IN" sz="2000" dirty="0" err="1" smtClean="0">
                <a:solidFill>
                  <a:srgbClr val="C00000"/>
                </a:solidFill>
              </a:rPr>
              <a:t>eid</a:t>
            </a:r>
            <a:r>
              <a:rPr lang="en-IN" sz="2000" dirty="0" smtClean="0">
                <a:solidFill>
                  <a:srgbClr val="C00000"/>
                </a:solidFill>
              </a:rPr>
              <a:t> and the maximum  cruising range of the aircraft for which she or he is certified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7158" y="1655192"/>
            <a:ext cx="3878938" cy="1838325"/>
            <a:chOff x="457185" y="4448195"/>
            <a:chExt cx="3878938" cy="1838325"/>
          </a:xfrm>
        </p:grpSpPr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185" y="4448195"/>
              <a:ext cx="1895475" cy="183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64448" y="4464820"/>
              <a:ext cx="19716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TextBox 13"/>
          <p:cNvSpPr txBox="1"/>
          <p:nvPr/>
        </p:nvSpPr>
        <p:spPr>
          <a:xfrm>
            <a:off x="428596" y="1285860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AIRCRAFT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219718" y="1357298"/>
            <a:ext cx="1924050" cy="3690957"/>
            <a:chOff x="4786314" y="1071546"/>
            <a:chExt cx="1924050" cy="3690957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86314" y="1071546"/>
              <a:ext cx="1924050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74377" y="3857628"/>
              <a:ext cx="1819275" cy="90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TextBox 17"/>
          <p:cNvSpPr txBox="1"/>
          <p:nvPr/>
        </p:nvSpPr>
        <p:spPr>
          <a:xfrm>
            <a:off x="5148280" y="928670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CERTIFIED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5076844"/>
            <a:ext cx="2771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785918" y="457677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OUTPUT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18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765</Words>
  <Application>Microsoft Office PowerPoint</Application>
  <PresentationFormat>On-screen Show (4:3)</PresentationFormat>
  <Paragraphs>126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Part B Program 4</vt:lpstr>
      <vt:lpstr>Part B Program 5: Airline Filght Database</vt:lpstr>
      <vt:lpstr>Part B Program 5: Airline Filght Database</vt:lpstr>
      <vt:lpstr>Slide 4</vt:lpstr>
      <vt:lpstr>Slide 5</vt:lpstr>
      <vt:lpstr>Slide 6</vt:lpstr>
      <vt:lpstr>i. Find the names of aircraft such that all pilots certified to operate them have salaries more than Rs.80,000.</vt:lpstr>
      <vt:lpstr>i. Find the names of aircraft such that all pilots certified to operate them have salaries more than Rs.80,000.</vt:lpstr>
      <vt:lpstr>ii. For each pilot who is certified for more than three aircrafts, find the eid and the maximum  cruising range of the aircraft for which she or he is certified</vt:lpstr>
      <vt:lpstr>ii. For each pilot who is certified for more than three aircrafts, find the eid and the maximum  cruising range of the aircraft for which she or he is certified</vt:lpstr>
      <vt:lpstr>iii. Find the names of pilots whose salary is less than the price of the cheapest route from  Bengaluru to Frankfurt.</vt:lpstr>
      <vt:lpstr>iv. For all aircraft with cruising range over 1000 Kms, find the name of the aircraft and the average  salary of all pilots certified for this aircraft. </vt:lpstr>
      <vt:lpstr>iv. For all aircraft with cruising range over 1000 Kms, find the name of the aircraft and the average  salary of all pilots certified for this aircraft. </vt:lpstr>
      <vt:lpstr>v. Find the names of pilots certified for some Boeing aircraft</vt:lpstr>
      <vt:lpstr>v. Find the names of pilots certified for some Boeing aircraft</vt:lpstr>
      <vt:lpstr>vi. Find the aids of all aircraft that can be used on routes from Bengaluru to New Delhi.</vt:lpstr>
      <vt:lpstr>vi. Find the aids of all aircraft that can be used on routes from Bengaluru to New Delhi.</vt:lpstr>
    </vt:vector>
  </TitlesOfParts>
  <Company>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System</dc:creator>
  <cp:lastModifiedBy>Prakash</cp:lastModifiedBy>
  <cp:revision>127</cp:revision>
  <dcterms:created xsi:type="dcterms:W3CDTF">2016-02-08T03:53:32Z</dcterms:created>
  <dcterms:modified xsi:type="dcterms:W3CDTF">2016-02-27T12:07:10Z</dcterms:modified>
</cp:coreProperties>
</file>