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73" r:id="rId6"/>
    <p:sldId id="274" r:id="rId7"/>
    <p:sldId id="275" r:id="rId8"/>
    <p:sldId id="276" r:id="rId9"/>
    <p:sldId id="277" r:id="rId10"/>
    <p:sldId id="278" r:id="rId11"/>
    <p:sldId id="279" r:id="rId12"/>
    <p:sldId id="280" r:id="rId13"/>
    <p:sldId id="281" r:id="rId14"/>
    <p:sldId id="282" r:id="rId15"/>
    <p:sldId id="28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8D287F-5D9E-4100-8384-ABCA1E6C0BC1}" v="2" dt="2021-08-17T17:47:50.0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69" d="100"/>
          <a:sy n="69"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ARK SHARMA" userId="S::konark.sharma.cse19@iitbhu.ac.in::b9588013-433e-4aec-b5ed-5e2eec16aabd" providerId="AD" clId="Web-{C18D287F-5D9E-4100-8384-ABCA1E6C0BC1}"/>
    <pc:docChg chg="modSld">
      <pc:chgData name="KONARK SHARMA" userId="S::konark.sharma.cse19@iitbhu.ac.in::b9588013-433e-4aec-b5ed-5e2eec16aabd" providerId="AD" clId="Web-{C18D287F-5D9E-4100-8384-ABCA1E6C0BC1}" dt="2021-08-17T17:47:50.064" v="1" actId="1076"/>
      <pc:docMkLst>
        <pc:docMk/>
      </pc:docMkLst>
      <pc:sldChg chg="modSp">
        <pc:chgData name="KONARK SHARMA" userId="S::konark.sharma.cse19@iitbhu.ac.in::b9588013-433e-4aec-b5ed-5e2eec16aabd" providerId="AD" clId="Web-{C18D287F-5D9E-4100-8384-ABCA1E6C0BC1}" dt="2021-08-17T17:47:50.064" v="1" actId="1076"/>
        <pc:sldMkLst>
          <pc:docMk/>
          <pc:sldMk cId="1458103847" sldId="283"/>
        </pc:sldMkLst>
        <pc:spChg chg="mod">
          <ac:chgData name="KONARK SHARMA" userId="S::konark.sharma.cse19@iitbhu.ac.in::b9588013-433e-4aec-b5ed-5e2eec16aabd" providerId="AD" clId="Web-{C18D287F-5D9E-4100-8384-ABCA1E6C0BC1}" dt="2021-08-17T17:47:50.064" v="1" actId="1076"/>
          <ac:spMkLst>
            <pc:docMk/>
            <pc:sldMk cId="1458103847" sldId="283"/>
            <ac:spMk id="3" creationId="{E3EBA99E-E3F2-4A81-9DBF-8BA74F13AA8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ACA5C-E9BA-4C96-9ABC-0398E8DCA1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4C6946E5-8B19-40D1-99C7-F035628068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71A12F09-CEA2-4DCE-85E9-43084580EB3F}"/>
              </a:ext>
            </a:extLst>
          </p:cNvPr>
          <p:cNvSpPr>
            <a:spLocks noGrp="1"/>
          </p:cNvSpPr>
          <p:nvPr>
            <p:ph type="dt" sz="half" idx="10"/>
          </p:nvPr>
        </p:nvSpPr>
        <p:spPr/>
        <p:txBody>
          <a:bodyPr/>
          <a:lstStyle/>
          <a:p>
            <a:fld id="{B8274D35-F86F-49A0-A79F-524FAA5BBAC7}" type="datetimeFigureOut">
              <a:rPr lang="en-SG" smtClean="0"/>
              <a:t>17/8/2021</a:t>
            </a:fld>
            <a:endParaRPr lang="en-SG"/>
          </a:p>
        </p:txBody>
      </p:sp>
      <p:sp>
        <p:nvSpPr>
          <p:cNvPr id="5" name="Footer Placeholder 4">
            <a:extLst>
              <a:ext uri="{FF2B5EF4-FFF2-40B4-BE49-F238E27FC236}">
                <a16:creationId xmlns:a16="http://schemas.microsoft.com/office/drawing/2014/main" id="{6E2D052B-A03E-4692-B453-1CDE6BAD793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C260D8B-4D25-4C61-8444-F4ADE75782A7}"/>
              </a:ext>
            </a:extLst>
          </p:cNvPr>
          <p:cNvSpPr>
            <a:spLocks noGrp="1"/>
          </p:cNvSpPr>
          <p:nvPr>
            <p:ph type="sldNum" sz="quarter" idx="12"/>
          </p:nvPr>
        </p:nvSpPr>
        <p:spPr/>
        <p:txBody>
          <a:bodyPr/>
          <a:lstStyle/>
          <a:p>
            <a:fld id="{019E1E33-0BF7-4776-ADB3-0F8CF21F3127}" type="slidenum">
              <a:rPr lang="en-SG" smtClean="0"/>
              <a:t>‹#›</a:t>
            </a:fld>
            <a:endParaRPr lang="en-SG"/>
          </a:p>
        </p:txBody>
      </p:sp>
    </p:spTree>
    <p:extLst>
      <p:ext uri="{BB962C8B-B14F-4D97-AF65-F5344CB8AC3E}">
        <p14:creationId xmlns:p14="http://schemas.microsoft.com/office/powerpoint/2010/main" val="1126776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F50CD-6775-4AE3-A269-E34CA2F200E7}"/>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C39184E-A2CC-4873-A16D-CBFCD4284D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B936948-8D18-4157-86CA-3DB144DD2B43}"/>
              </a:ext>
            </a:extLst>
          </p:cNvPr>
          <p:cNvSpPr>
            <a:spLocks noGrp="1"/>
          </p:cNvSpPr>
          <p:nvPr>
            <p:ph type="dt" sz="half" idx="10"/>
          </p:nvPr>
        </p:nvSpPr>
        <p:spPr/>
        <p:txBody>
          <a:bodyPr/>
          <a:lstStyle/>
          <a:p>
            <a:fld id="{B8274D35-F86F-49A0-A79F-524FAA5BBAC7}" type="datetimeFigureOut">
              <a:rPr lang="en-SG" smtClean="0"/>
              <a:t>17/8/2021</a:t>
            </a:fld>
            <a:endParaRPr lang="en-SG"/>
          </a:p>
        </p:txBody>
      </p:sp>
      <p:sp>
        <p:nvSpPr>
          <p:cNvPr id="5" name="Footer Placeholder 4">
            <a:extLst>
              <a:ext uri="{FF2B5EF4-FFF2-40B4-BE49-F238E27FC236}">
                <a16:creationId xmlns:a16="http://schemas.microsoft.com/office/drawing/2014/main" id="{CFFB848C-0E01-4494-A6F4-D84150BB110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74C2F49-5F59-41A1-B59C-22716691A519}"/>
              </a:ext>
            </a:extLst>
          </p:cNvPr>
          <p:cNvSpPr>
            <a:spLocks noGrp="1"/>
          </p:cNvSpPr>
          <p:nvPr>
            <p:ph type="sldNum" sz="quarter" idx="12"/>
          </p:nvPr>
        </p:nvSpPr>
        <p:spPr/>
        <p:txBody>
          <a:bodyPr/>
          <a:lstStyle/>
          <a:p>
            <a:fld id="{019E1E33-0BF7-4776-ADB3-0F8CF21F3127}" type="slidenum">
              <a:rPr lang="en-SG" smtClean="0"/>
              <a:t>‹#›</a:t>
            </a:fld>
            <a:endParaRPr lang="en-SG"/>
          </a:p>
        </p:txBody>
      </p:sp>
    </p:spTree>
    <p:extLst>
      <p:ext uri="{BB962C8B-B14F-4D97-AF65-F5344CB8AC3E}">
        <p14:creationId xmlns:p14="http://schemas.microsoft.com/office/powerpoint/2010/main" val="3965320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ADA2E1-03C9-405C-9C9C-5B1AFC821D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E6A5F596-5A1D-4653-957E-F15E158727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919A4F7-66EA-4C34-9154-52712A09E358}"/>
              </a:ext>
            </a:extLst>
          </p:cNvPr>
          <p:cNvSpPr>
            <a:spLocks noGrp="1"/>
          </p:cNvSpPr>
          <p:nvPr>
            <p:ph type="dt" sz="half" idx="10"/>
          </p:nvPr>
        </p:nvSpPr>
        <p:spPr/>
        <p:txBody>
          <a:bodyPr/>
          <a:lstStyle/>
          <a:p>
            <a:fld id="{B8274D35-F86F-49A0-A79F-524FAA5BBAC7}" type="datetimeFigureOut">
              <a:rPr lang="en-SG" smtClean="0"/>
              <a:t>17/8/2021</a:t>
            </a:fld>
            <a:endParaRPr lang="en-SG"/>
          </a:p>
        </p:txBody>
      </p:sp>
      <p:sp>
        <p:nvSpPr>
          <p:cNvPr id="5" name="Footer Placeholder 4">
            <a:extLst>
              <a:ext uri="{FF2B5EF4-FFF2-40B4-BE49-F238E27FC236}">
                <a16:creationId xmlns:a16="http://schemas.microsoft.com/office/drawing/2014/main" id="{58E44D46-C8B1-4F9F-9D32-7C93C54C3ED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1B1CDCA-136E-43FD-98BD-14B33BAD6FC1}"/>
              </a:ext>
            </a:extLst>
          </p:cNvPr>
          <p:cNvSpPr>
            <a:spLocks noGrp="1"/>
          </p:cNvSpPr>
          <p:nvPr>
            <p:ph type="sldNum" sz="quarter" idx="12"/>
          </p:nvPr>
        </p:nvSpPr>
        <p:spPr/>
        <p:txBody>
          <a:bodyPr/>
          <a:lstStyle/>
          <a:p>
            <a:fld id="{019E1E33-0BF7-4776-ADB3-0F8CF21F3127}" type="slidenum">
              <a:rPr lang="en-SG" smtClean="0"/>
              <a:t>‹#›</a:t>
            </a:fld>
            <a:endParaRPr lang="en-SG"/>
          </a:p>
        </p:txBody>
      </p:sp>
    </p:spTree>
    <p:extLst>
      <p:ext uri="{BB962C8B-B14F-4D97-AF65-F5344CB8AC3E}">
        <p14:creationId xmlns:p14="http://schemas.microsoft.com/office/powerpoint/2010/main" val="3386857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1C11C-4C41-4285-A436-324E48799665}"/>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1C0ECF96-F516-40C3-AEBA-74112934ED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99B9FC4-934A-42E3-83F1-FC578373F3FB}"/>
              </a:ext>
            </a:extLst>
          </p:cNvPr>
          <p:cNvSpPr>
            <a:spLocks noGrp="1"/>
          </p:cNvSpPr>
          <p:nvPr>
            <p:ph type="dt" sz="half" idx="10"/>
          </p:nvPr>
        </p:nvSpPr>
        <p:spPr/>
        <p:txBody>
          <a:bodyPr/>
          <a:lstStyle/>
          <a:p>
            <a:fld id="{B8274D35-F86F-49A0-A79F-524FAA5BBAC7}" type="datetimeFigureOut">
              <a:rPr lang="en-SG" smtClean="0"/>
              <a:t>17/8/2021</a:t>
            </a:fld>
            <a:endParaRPr lang="en-SG"/>
          </a:p>
        </p:txBody>
      </p:sp>
      <p:sp>
        <p:nvSpPr>
          <p:cNvPr id="5" name="Footer Placeholder 4">
            <a:extLst>
              <a:ext uri="{FF2B5EF4-FFF2-40B4-BE49-F238E27FC236}">
                <a16:creationId xmlns:a16="http://schemas.microsoft.com/office/drawing/2014/main" id="{97C54EFE-56DA-4CEE-B41B-69C14A8665C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3B4170A-85C4-4C78-BAF0-DE4A7AE826BE}"/>
              </a:ext>
            </a:extLst>
          </p:cNvPr>
          <p:cNvSpPr>
            <a:spLocks noGrp="1"/>
          </p:cNvSpPr>
          <p:nvPr>
            <p:ph type="sldNum" sz="quarter" idx="12"/>
          </p:nvPr>
        </p:nvSpPr>
        <p:spPr/>
        <p:txBody>
          <a:bodyPr/>
          <a:lstStyle/>
          <a:p>
            <a:fld id="{019E1E33-0BF7-4776-ADB3-0F8CF21F3127}" type="slidenum">
              <a:rPr lang="en-SG" smtClean="0"/>
              <a:t>‹#›</a:t>
            </a:fld>
            <a:endParaRPr lang="en-SG"/>
          </a:p>
        </p:txBody>
      </p:sp>
    </p:spTree>
    <p:extLst>
      <p:ext uri="{BB962C8B-B14F-4D97-AF65-F5344CB8AC3E}">
        <p14:creationId xmlns:p14="http://schemas.microsoft.com/office/powerpoint/2010/main" val="509564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9337-A255-453B-86BC-22B058ACD4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CE4234F6-E461-4408-AEF2-8F4D0E1C7A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9DAAEB-CDE5-44F6-83AB-4DA843BFA667}"/>
              </a:ext>
            </a:extLst>
          </p:cNvPr>
          <p:cNvSpPr>
            <a:spLocks noGrp="1"/>
          </p:cNvSpPr>
          <p:nvPr>
            <p:ph type="dt" sz="half" idx="10"/>
          </p:nvPr>
        </p:nvSpPr>
        <p:spPr/>
        <p:txBody>
          <a:bodyPr/>
          <a:lstStyle/>
          <a:p>
            <a:fld id="{B8274D35-F86F-49A0-A79F-524FAA5BBAC7}" type="datetimeFigureOut">
              <a:rPr lang="en-SG" smtClean="0"/>
              <a:t>17/8/2021</a:t>
            </a:fld>
            <a:endParaRPr lang="en-SG"/>
          </a:p>
        </p:txBody>
      </p:sp>
      <p:sp>
        <p:nvSpPr>
          <p:cNvPr id="5" name="Footer Placeholder 4">
            <a:extLst>
              <a:ext uri="{FF2B5EF4-FFF2-40B4-BE49-F238E27FC236}">
                <a16:creationId xmlns:a16="http://schemas.microsoft.com/office/drawing/2014/main" id="{BAD753E8-EAF9-4AFF-8733-873A2E758A3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63188D1-5E37-42C6-A84A-C509049BB069}"/>
              </a:ext>
            </a:extLst>
          </p:cNvPr>
          <p:cNvSpPr>
            <a:spLocks noGrp="1"/>
          </p:cNvSpPr>
          <p:nvPr>
            <p:ph type="sldNum" sz="quarter" idx="12"/>
          </p:nvPr>
        </p:nvSpPr>
        <p:spPr/>
        <p:txBody>
          <a:bodyPr/>
          <a:lstStyle/>
          <a:p>
            <a:fld id="{019E1E33-0BF7-4776-ADB3-0F8CF21F3127}" type="slidenum">
              <a:rPr lang="en-SG" smtClean="0"/>
              <a:t>‹#›</a:t>
            </a:fld>
            <a:endParaRPr lang="en-SG"/>
          </a:p>
        </p:txBody>
      </p:sp>
    </p:spTree>
    <p:extLst>
      <p:ext uri="{BB962C8B-B14F-4D97-AF65-F5344CB8AC3E}">
        <p14:creationId xmlns:p14="http://schemas.microsoft.com/office/powerpoint/2010/main" val="46716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ADE8F-8471-4CB6-B082-C2B474EB17F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A923DD7-F138-49EC-95EF-FF59B2D3A0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C2B6FE71-DD90-4F77-B513-642324C022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FE3FF460-CF95-47CD-8F0E-5B3D265EC7D3}"/>
              </a:ext>
            </a:extLst>
          </p:cNvPr>
          <p:cNvSpPr>
            <a:spLocks noGrp="1"/>
          </p:cNvSpPr>
          <p:nvPr>
            <p:ph type="dt" sz="half" idx="10"/>
          </p:nvPr>
        </p:nvSpPr>
        <p:spPr/>
        <p:txBody>
          <a:bodyPr/>
          <a:lstStyle/>
          <a:p>
            <a:fld id="{B8274D35-F86F-49A0-A79F-524FAA5BBAC7}" type="datetimeFigureOut">
              <a:rPr lang="en-SG" smtClean="0"/>
              <a:t>17/8/2021</a:t>
            </a:fld>
            <a:endParaRPr lang="en-SG"/>
          </a:p>
        </p:txBody>
      </p:sp>
      <p:sp>
        <p:nvSpPr>
          <p:cNvPr id="6" name="Footer Placeholder 5">
            <a:extLst>
              <a:ext uri="{FF2B5EF4-FFF2-40B4-BE49-F238E27FC236}">
                <a16:creationId xmlns:a16="http://schemas.microsoft.com/office/drawing/2014/main" id="{CC78A462-7881-4117-9293-80AD16122713}"/>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2C69165B-31E9-42C7-999E-D958A2D1A0AB}"/>
              </a:ext>
            </a:extLst>
          </p:cNvPr>
          <p:cNvSpPr>
            <a:spLocks noGrp="1"/>
          </p:cNvSpPr>
          <p:nvPr>
            <p:ph type="sldNum" sz="quarter" idx="12"/>
          </p:nvPr>
        </p:nvSpPr>
        <p:spPr/>
        <p:txBody>
          <a:bodyPr/>
          <a:lstStyle/>
          <a:p>
            <a:fld id="{019E1E33-0BF7-4776-ADB3-0F8CF21F3127}" type="slidenum">
              <a:rPr lang="en-SG" smtClean="0"/>
              <a:t>‹#›</a:t>
            </a:fld>
            <a:endParaRPr lang="en-SG"/>
          </a:p>
        </p:txBody>
      </p:sp>
    </p:spTree>
    <p:extLst>
      <p:ext uri="{BB962C8B-B14F-4D97-AF65-F5344CB8AC3E}">
        <p14:creationId xmlns:p14="http://schemas.microsoft.com/office/powerpoint/2010/main" val="1494889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F4A4F-9C21-4081-AC3B-90D8CD60848C}"/>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EE7CA9C5-D576-4D59-9BE7-6B4878F005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0E8F82-BAFE-4F05-917C-A8ECCAB6D6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DD5D17FA-566A-4FDF-97FC-2FF2875E1F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4FF11A-72FC-406D-80B9-6AA61BE3BF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AC38E424-39DF-449A-B77F-81CCD1185601}"/>
              </a:ext>
            </a:extLst>
          </p:cNvPr>
          <p:cNvSpPr>
            <a:spLocks noGrp="1"/>
          </p:cNvSpPr>
          <p:nvPr>
            <p:ph type="dt" sz="half" idx="10"/>
          </p:nvPr>
        </p:nvSpPr>
        <p:spPr/>
        <p:txBody>
          <a:bodyPr/>
          <a:lstStyle/>
          <a:p>
            <a:fld id="{B8274D35-F86F-49A0-A79F-524FAA5BBAC7}" type="datetimeFigureOut">
              <a:rPr lang="en-SG" smtClean="0"/>
              <a:t>17/8/2021</a:t>
            </a:fld>
            <a:endParaRPr lang="en-SG"/>
          </a:p>
        </p:txBody>
      </p:sp>
      <p:sp>
        <p:nvSpPr>
          <p:cNvPr id="8" name="Footer Placeholder 7">
            <a:extLst>
              <a:ext uri="{FF2B5EF4-FFF2-40B4-BE49-F238E27FC236}">
                <a16:creationId xmlns:a16="http://schemas.microsoft.com/office/drawing/2014/main" id="{1CC5E2CB-F2DA-4C35-BF50-4BFF278F04F6}"/>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6F66BF6B-2C6C-4FDF-9018-F945DBC35DC0}"/>
              </a:ext>
            </a:extLst>
          </p:cNvPr>
          <p:cNvSpPr>
            <a:spLocks noGrp="1"/>
          </p:cNvSpPr>
          <p:nvPr>
            <p:ph type="sldNum" sz="quarter" idx="12"/>
          </p:nvPr>
        </p:nvSpPr>
        <p:spPr/>
        <p:txBody>
          <a:bodyPr/>
          <a:lstStyle/>
          <a:p>
            <a:fld id="{019E1E33-0BF7-4776-ADB3-0F8CF21F3127}" type="slidenum">
              <a:rPr lang="en-SG" smtClean="0"/>
              <a:t>‹#›</a:t>
            </a:fld>
            <a:endParaRPr lang="en-SG"/>
          </a:p>
        </p:txBody>
      </p:sp>
    </p:spTree>
    <p:extLst>
      <p:ext uri="{BB962C8B-B14F-4D97-AF65-F5344CB8AC3E}">
        <p14:creationId xmlns:p14="http://schemas.microsoft.com/office/powerpoint/2010/main" val="1242347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58B9B-3EB6-4F3A-B67B-853A7F2F4C70}"/>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5FFE2461-B8C4-4E73-9A4A-1E0CE2C74CB3}"/>
              </a:ext>
            </a:extLst>
          </p:cNvPr>
          <p:cNvSpPr>
            <a:spLocks noGrp="1"/>
          </p:cNvSpPr>
          <p:nvPr>
            <p:ph type="dt" sz="half" idx="10"/>
          </p:nvPr>
        </p:nvSpPr>
        <p:spPr/>
        <p:txBody>
          <a:bodyPr/>
          <a:lstStyle/>
          <a:p>
            <a:fld id="{B8274D35-F86F-49A0-A79F-524FAA5BBAC7}" type="datetimeFigureOut">
              <a:rPr lang="en-SG" smtClean="0"/>
              <a:t>17/8/2021</a:t>
            </a:fld>
            <a:endParaRPr lang="en-SG"/>
          </a:p>
        </p:txBody>
      </p:sp>
      <p:sp>
        <p:nvSpPr>
          <p:cNvPr id="4" name="Footer Placeholder 3">
            <a:extLst>
              <a:ext uri="{FF2B5EF4-FFF2-40B4-BE49-F238E27FC236}">
                <a16:creationId xmlns:a16="http://schemas.microsoft.com/office/drawing/2014/main" id="{60CE55C1-07F3-4E02-9B49-A5D2D9F97F25}"/>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279FED7F-7230-48E5-8621-5C5FC33DFCDE}"/>
              </a:ext>
            </a:extLst>
          </p:cNvPr>
          <p:cNvSpPr>
            <a:spLocks noGrp="1"/>
          </p:cNvSpPr>
          <p:nvPr>
            <p:ph type="sldNum" sz="quarter" idx="12"/>
          </p:nvPr>
        </p:nvSpPr>
        <p:spPr/>
        <p:txBody>
          <a:bodyPr/>
          <a:lstStyle/>
          <a:p>
            <a:fld id="{019E1E33-0BF7-4776-ADB3-0F8CF21F3127}" type="slidenum">
              <a:rPr lang="en-SG" smtClean="0"/>
              <a:t>‹#›</a:t>
            </a:fld>
            <a:endParaRPr lang="en-SG"/>
          </a:p>
        </p:txBody>
      </p:sp>
    </p:spTree>
    <p:extLst>
      <p:ext uri="{BB962C8B-B14F-4D97-AF65-F5344CB8AC3E}">
        <p14:creationId xmlns:p14="http://schemas.microsoft.com/office/powerpoint/2010/main" val="2360442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698B5F-625B-4E46-94ED-1F1286B2A9B6}"/>
              </a:ext>
            </a:extLst>
          </p:cNvPr>
          <p:cNvSpPr>
            <a:spLocks noGrp="1"/>
          </p:cNvSpPr>
          <p:nvPr>
            <p:ph type="dt" sz="half" idx="10"/>
          </p:nvPr>
        </p:nvSpPr>
        <p:spPr/>
        <p:txBody>
          <a:bodyPr/>
          <a:lstStyle/>
          <a:p>
            <a:fld id="{B8274D35-F86F-49A0-A79F-524FAA5BBAC7}" type="datetimeFigureOut">
              <a:rPr lang="en-SG" smtClean="0"/>
              <a:t>17/8/2021</a:t>
            </a:fld>
            <a:endParaRPr lang="en-SG"/>
          </a:p>
        </p:txBody>
      </p:sp>
      <p:sp>
        <p:nvSpPr>
          <p:cNvPr id="3" name="Footer Placeholder 2">
            <a:extLst>
              <a:ext uri="{FF2B5EF4-FFF2-40B4-BE49-F238E27FC236}">
                <a16:creationId xmlns:a16="http://schemas.microsoft.com/office/drawing/2014/main" id="{8D20D7F1-79F8-4B63-9FAA-A001D9A547E1}"/>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3D90921E-20B8-41E5-AE0B-19BD4149A6BA}"/>
              </a:ext>
            </a:extLst>
          </p:cNvPr>
          <p:cNvSpPr>
            <a:spLocks noGrp="1"/>
          </p:cNvSpPr>
          <p:nvPr>
            <p:ph type="sldNum" sz="quarter" idx="12"/>
          </p:nvPr>
        </p:nvSpPr>
        <p:spPr/>
        <p:txBody>
          <a:bodyPr/>
          <a:lstStyle/>
          <a:p>
            <a:fld id="{019E1E33-0BF7-4776-ADB3-0F8CF21F3127}" type="slidenum">
              <a:rPr lang="en-SG" smtClean="0"/>
              <a:t>‹#›</a:t>
            </a:fld>
            <a:endParaRPr lang="en-SG"/>
          </a:p>
        </p:txBody>
      </p:sp>
    </p:spTree>
    <p:extLst>
      <p:ext uri="{BB962C8B-B14F-4D97-AF65-F5344CB8AC3E}">
        <p14:creationId xmlns:p14="http://schemas.microsoft.com/office/powerpoint/2010/main" val="3972027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0ED48-AE50-4E6B-81C0-DE4B74E003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8507A9E1-FDD3-49EC-A455-3A3C4C069F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30B49108-64EE-4021-862C-71352F5593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D92BC5-6F8A-4B1A-8040-613E44370C29}"/>
              </a:ext>
            </a:extLst>
          </p:cNvPr>
          <p:cNvSpPr>
            <a:spLocks noGrp="1"/>
          </p:cNvSpPr>
          <p:nvPr>
            <p:ph type="dt" sz="half" idx="10"/>
          </p:nvPr>
        </p:nvSpPr>
        <p:spPr/>
        <p:txBody>
          <a:bodyPr/>
          <a:lstStyle/>
          <a:p>
            <a:fld id="{B8274D35-F86F-49A0-A79F-524FAA5BBAC7}" type="datetimeFigureOut">
              <a:rPr lang="en-SG" smtClean="0"/>
              <a:t>17/8/2021</a:t>
            </a:fld>
            <a:endParaRPr lang="en-SG"/>
          </a:p>
        </p:txBody>
      </p:sp>
      <p:sp>
        <p:nvSpPr>
          <p:cNvPr id="6" name="Footer Placeholder 5">
            <a:extLst>
              <a:ext uri="{FF2B5EF4-FFF2-40B4-BE49-F238E27FC236}">
                <a16:creationId xmlns:a16="http://schemas.microsoft.com/office/drawing/2014/main" id="{AA770619-E3FB-4401-BCF2-96D8EC605CBD}"/>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3C78969-77A7-4D26-9371-268584091652}"/>
              </a:ext>
            </a:extLst>
          </p:cNvPr>
          <p:cNvSpPr>
            <a:spLocks noGrp="1"/>
          </p:cNvSpPr>
          <p:nvPr>
            <p:ph type="sldNum" sz="quarter" idx="12"/>
          </p:nvPr>
        </p:nvSpPr>
        <p:spPr/>
        <p:txBody>
          <a:bodyPr/>
          <a:lstStyle/>
          <a:p>
            <a:fld id="{019E1E33-0BF7-4776-ADB3-0F8CF21F3127}" type="slidenum">
              <a:rPr lang="en-SG" smtClean="0"/>
              <a:t>‹#›</a:t>
            </a:fld>
            <a:endParaRPr lang="en-SG"/>
          </a:p>
        </p:txBody>
      </p:sp>
    </p:spTree>
    <p:extLst>
      <p:ext uri="{BB962C8B-B14F-4D97-AF65-F5344CB8AC3E}">
        <p14:creationId xmlns:p14="http://schemas.microsoft.com/office/powerpoint/2010/main" val="739607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A410B-1B32-4DC5-852A-0FEC603837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B0B0BB5F-3FCB-494C-AEF4-87C0BFE97B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4BAFB11D-FAEA-4E93-8245-1CA00E31FF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6BDF05-3215-48A6-94B9-AF4D71B802D4}"/>
              </a:ext>
            </a:extLst>
          </p:cNvPr>
          <p:cNvSpPr>
            <a:spLocks noGrp="1"/>
          </p:cNvSpPr>
          <p:nvPr>
            <p:ph type="dt" sz="half" idx="10"/>
          </p:nvPr>
        </p:nvSpPr>
        <p:spPr/>
        <p:txBody>
          <a:bodyPr/>
          <a:lstStyle/>
          <a:p>
            <a:fld id="{B8274D35-F86F-49A0-A79F-524FAA5BBAC7}" type="datetimeFigureOut">
              <a:rPr lang="en-SG" smtClean="0"/>
              <a:t>17/8/2021</a:t>
            </a:fld>
            <a:endParaRPr lang="en-SG"/>
          </a:p>
        </p:txBody>
      </p:sp>
      <p:sp>
        <p:nvSpPr>
          <p:cNvPr id="6" name="Footer Placeholder 5">
            <a:extLst>
              <a:ext uri="{FF2B5EF4-FFF2-40B4-BE49-F238E27FC236}">
                <a16:creationId xmlns:a16="http://schemas.microsoft.com/office/drawing/2014/main" id="{24501647-049A-49D3-83EA-030FE0951DC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0AA7808-C75C-425B-92B0-3F001206FB88}"/>
              </a:ext>
            </a:extLst>
          </p:cNvPr>
          <p:cNvSpPr>
            <a:spLocks noGrp="1"/>
          </p:cNvSpPr>
          <p:nvPr>
            <p:ph type="sldNum" sz="quarter" idx="12"/>
          </p:nvPr>
        </p:nvSpPr>
        <p:spPr/>
        <p:txBody>
          <a:bodyPr/>
          <a:lstStyle/>
          <a:p>
            <a:fld id="{019E1E33-0BF7-4776-ADB3-0F8CF21F3127}" type="slidenum">
              <a:rPr lang="en-SG" smtClean="0"/>
              <a:t>‹#›</a:t>
            </a:fld>
            <a:endParaRPr lang="en-SG"/>
          </a:p>
        </p:txBody>
      </p:sp>
    </p:spTree>
    <p:extLst>
      <p:ext uri="{BB962C8B-B14F-4D97-AF65-F5344CB8AC3E}">
        <p14:creationId xmlns:p14="http://schemas.microsoft.com/office/powerpoint/2010/main" val="649952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248D6B-73D4-41F0-984D-80A84DAA37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77B24D68-2E4B-4616-B5AB-B987A2F04B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D0144A3-A5E8-4026-9BE3-E283C1DCC6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274D35-F86F-49A0-A79F-524FAA5BBAC7}" type="datetimeFigureOut">
              <a:rPr lang="en-SG" smtClean="0"/>
              <a:t>17/8/2021</a:t>
            </a:fld>
            <a:endParaRPr lang="en-SG"/>
          </a:p>
        </p:txBody>
      </p:sp>
      <p:sp>
        <p:nvSpPr>
          <p:cNvPr id="5" name="Footer Placeholder 4">
            <a:extLst>
              <a:ext uri="{FF2B5EF4-FFF2-40B4-BE49-F238E27FC236}">
                <a16:creationId xmlns:a16="http://schemas.microsoft.com/office/drawing/2014/main" id="{6D2F47C9-630E-4EB1-9F35-13EDA7D92B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EDE5C660-0CB3-4071-86BA-F1FF798831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9E1E33-0BF7-4776-ADB3-0F8CF21F3127}" type="slidenum">
              <a:rPr lang="en-SG" smtClean="0"/>
              <a:t>‹#›</a:t>
            </a:fld>
            <a:endParaRPr lang="en-SG"/>
          </a:p>
        </p:txBody>
      </p:sp>
    </p:spTree>
    <p:extLst>
      <p:ext uri="{BB962C8B-B14F-4D97-AF65-F5344CB8AC3E}">
        <p14:creationId xmlns:p14="http://schemas.microsoft.com/office/powerpoint/2010/main" val="139306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34155-6D0B-473B-968C-05D6EEC8FC2A}"/>
              </a:ext>
            </a:extLst>
          </p:cNvPr>
          <p:cNvSpPr>
            <a:spLocks noGrp="1"/>
          </p:cNvSpPr>
          <p:nvPr>
            <p:ph type="ctrTitle"/>
          </p:nvPr>
        </p:nvSpPr>
        <p:spPr/>
        <p:txBody>
          <a:bodyPr/>
          <a:lstStyle/>
          <a:p>
            <a:r>
              <a:rPr lang="en-SG" dirty="0"/>
              <a:t>Genetic Algorithm </a:t>
            </a:r>
            <a:r>
              <a:rPr lang="en-SG" dirty="0" err="1"/>
              <a:t>Lec</a:t>
            </a:r>
            <a:r>
              <a:rPr lang="en-SG" dirty="0"/>
              <a:t> 4</a:t>
            </a:r>
          </a:p>
        </p:txBody>
      </p:sp>
      <p:sp>
        <p:nvSpPr>
          <p:cNvPr id="3" name="Subtitle 2">
            <a:extLst>
              <a:ext uri="{FF2B5EF4-FFF2-40B4-BE49-F238E27FC236}">
                <a16:creationId xmlns:a16="http://schemas.microsoft.com/office/drawing/2014/main" id="{BCFB2015-07E5-4D03-AD3E-4FFFEFFFB239}"/>
              </a:ext>
            </a:extLst>
          </p:cNvPr>
          <p:cNvSpPr>
            <a:spLocks noGrp="1"/>
          </p:cNvSpPr>
          <p:nvPr>
            <p:ph type="subTitle" idx="1"/>
          </p:nvPr>
        </p:nvSpPr>
        <p:spPr/>
        <p:txBody>
          <a:bodyPr/>
          <a:lstStyle/>
          <a:p>
            <a:endParaRPr lang="en-SG"/>
          </a:p>
        </p:txBody>
      </p:sp>
    </p:spTree>
    <p:extLst>
      <p:ext uri="{BB962C8B-B14F-4D97-AF65-F5344CB8AC3E}">
        <p14:creationId xmlns:p14="http://schemas.microsoft.com/office/powerpoint/2010/main" val="3961083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A5295-BDEE-4C5F-B3F9-E1278B17C9E8}"/>
              </a:ext>
            </a:extLst>
          </p:cNvPr>
          <p:cNvSpPr>
            <a:spLocks noGrp="1"/>
          </p:cNvSpPr>
          <p:nvPr>
            <p:ph type="title"/>
          </p:nvPr>
        </p:nvSpPr>
        <p:spPr/>
        <p:txBody>
          <a:bodyPr/>
          <a:lstStyle/>
          <a:p>
            <a:r>
              <a:rPr lang="en-SG" dirty="0"/>
              <a:t>Order Encoding for TSP</a:t>
            </a:r>
          </a:p>
        </p:txBody>
      </p:sp>
      <p:sp>
        <p:nvSpPr>
          <p:cNvPr id="6" name="TextBox 5">
            <a:extLst>
              <a:ext uri="{FF2B5EF4-FFF2-40B4-BE49-F238E27FC236}">
                <a16:creationId xmlns:a16="http://schemas.microsoft.com/office/drawing/2014/main" id="{9A8AA3C0-3718-44F0-A508-FCF9057EFB85}"/>
              </a:ext>
            </a:extLst>
          </p:cNvPr>
          <p:cNvSpPr txBox="1"/>
          <p:nvPr/>
        </p:nvSpPr>
        <p:spPr>
          <a:xfrm>
            <a:off x="774989" y="1898072"/>
            <a:ext cx="10890538" cy="3785652"/>
          </a:xfrm>
          <a:prstGeom prst="rect">
            <a:avLst/>
          </a:prstGeom>
          <a:noFill/>
        </p:spPr>
        <p:txBody>
          <a:bodyPr wrap="square" rtlCol="0">
            <a:spAutoFit/>
          </a:bodyPr>
          <a:lstStyle/>
          <a:p>
            <a:pPr algn="just"/>
            <a:r>
              <a:rPr lang="en-SG" sz="2400" b="1" dirty="0"/>
              <a:t>Understanding the TSP</a:t>
            </a:r>
            <a:r>
              <a:rPr lang="en-SG" sz="2400" dirty="0"/>
              <a:t>: There is a cost of visiting one city from another city, and hence the total cost of visiting all cities must be minimized. This cost may be considered to be the total distance travelled by the salesman.</a:t>
            </a:r>
          </a:p>
          <a:p>
            <a:pPr algn="just"/>
            <a:endParaRPr lang="en-SG" sz="2400" dirty="0"/>
          </a:p>
          <a:p>
            <a:pPr algn="just"/>
            <a:r>
              <a:rPr lang="en-SG" sz="2400" b="1" dirty="0"/>
              <a:t>Objective Function</a:t>
            </a:r>
            <a:r>
              <a:rPr lang="en-SG" sz="2400" dirty="0"/>
              <a:t>: Find a tour (i.e., a cycle covering all cities) with minimum cost</a:t>
            </a:r>
          </a:p>
          <a:p>
            <a:pPr algn="just"/>
            <a:endParaRPr lang="en-SG" sz="2400" dirty="0"/>
          </a:p>
          <a:p>
            <a:pPr algn="just"/>
            <a:r>
              <a:rPr lang="en-SG" sz="2400" b="1" dirty="0"/>
              <a:t>Constraints</a:t>
            </a:r>
            <a:r>
              <a:rPr lang="en-SG" sz="2400" dirty="0"/>
              <a:t>: (</a:t>
            </a:r>
            <a:r>
              <a:rPr lang="en-SG" sz="2400" dirty="0" err="1"/>
              <a:t>i</a:t>
            </a:r>
            <a:r>
              <a:rPr lang="en-SG" sz="2400" dirty="0"/>
              <a:t>) All cities must be visited, (ii) There will be only one occurrence of each city except the starting city</a:t>
            </a:r>
          </a:p>
          <a:p>
            <a:pPr algn="just"/>
            <a:endParaRPr lang="en-SG" sz="2400" dirty="0"/>
          </a:p>
          <a:p>
            <a:pPr algn="just"/>
            <a:r>
              <a:rPr lang="en-SG" sz="2400" dirty="0"/>
              <a:t>We have to find the best path out of </a:t>
            </a:r>
            <a:r>
              <a:rPr lang="en-SG" sz="2400" i="1" dirty="0"/>
              <a:t>n!</a:t>
            </a:r>
            <a:r>
              <a:rPr lang="en-SG" sz="2400" dirty="0"/>
              <a:t> possible paths</a:t>
            </a:r>
          </a:p>
        </p:txBody>
      </p:sp>
    </p:spTree>
    <p:extLst>
      <p:ext uri="{BB962C8B-B14F-4D97-AF65-F5344CB8AC3E}">
        <p14:creationId xmlns:p14="http://schemas.microsoft.com/office/powerpoint/2010/main" val="841595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25965-9A7C-466B-A7B0-C21F7D47EC82}"/>
              </a:ext>
            </a:extLst>
          </p:cNvPr>
          <p:cNvSpPr>
            <a:spLocks noGrp="1"/>
          </p:cNvSpPr>
          <p:nvPr>
            <p:ph type="title"/>
          </p:nvPr>
        </p:nvSpPr>
        <p:spPr/>
        <p:txBody>
          <a:bodyPr/>
          <a:lstStyle/>
          <a:p>
            <a:r>
              <a:rPr lang="en-SG" dirty="0"/>
              <a:t>TSP Example</a:t>
            </a:r>
          </a:p>
        </p:txBody>
      </p:sp>
      <p:grpSp>
        <p:nvGrpSpPr>
          <p:cNvPr id="9" name="Group 8">
            <a:extLst>
              <a:ext uri="{FF2B5EF4-FFF2-40B4-BE49-F238E27FC236}">
                <a16:creationId xmlns:a16="http://schemas.microsoft.com/office/drawing/2014/main" id="{CBE119E6-B40C-4235-BEB7-EA0E5436D96C}"/>
              </a:ext>
            </a:extLst>
          </p:cNvPr>
          <p:cNvGrpSpPr/>
          <p:nvPr/>
        </p:nvGrpSpPr>
        <p:grpSpPr>
          <a:xfrm>
            <a:off x="1510578" y="1780743"/>
            <a:ext cx="8810625" cy="4057650"/>
            <a:chOff x="1510578" y="1780743"/>
            <a:chExt cx="8810625" cy="4057650"/>
          </a:xfrm>
        </p:grpSpPr>
        <p:pic>
          <p:nvPicPr>
            <p:cNvPr id="7" name="Picture 6">
              <a:extLst>
                <a:ext uri="{FF2B5EF4-FFF2-40B4-BE49-F238E27FC236}">
                  <a16:creationId xmlns:a16="http://schemas.microsoft.com/office/drawing/2014/main" id="{3D70511C-1066-4D33-9F23-9790526942E0}"/>
                </a:ext>
              </a:extLst>
            </p:cNvPr>
            <p:cNvPicPr>
              <a:picLocks noChangeAspect="1"/>
            </p:cNvPicPr>
            <p:nvPr/>
          </p:nvPicPr>
          <p:blipFill>
            <a:blip r:embed="rId2"/>
            <a:stretch>
              <a:fillRect/>
            </a:stretch>
          </p:blipFill>
          <p:spPr>
            <a:xfrm>
              <a:off x="1510578" y="1780743"/>
              <a:ext cx="8810625" cy="4057650"/>
            </a:xfrm>
            <a:prstGeom prst="rect">
              <a:avLst/>
            </a:prstGeom>
          </p:spPr>
        </p:pic>
        <p:sp>
          <p:nvSpPr>
            <p:cNvPr id="8" name="TextBox 7">
              <a:extLst>
                <a:ext uri="{FF2B5EF4-FFF2-40B4-BE49-F238E27FC236}">
                  <a16:creationId xmlns:a16="http://schemas.microsoft.com/office/drawing/2014/main" id="{467E4DE5-6973-4E07-97C8-425FA4DEB00F}"/>
                </a:ext>
              </a:extLst>
            </p:cNvPr>
            <p:cNvSpPr txBox="1"/>
            <p:nvPr/>
          </p:nvSpPr>
          <p:spPr>
            <a:xfrm>
              <a:off x="7966364" y="5469061"/>
              <a:ext cx="308098" cy="369332"/>
            </a:xfrm>
            <a:prstGeom prst="rect">
              <a:avLst/>
            </a:prstGeom>
            <a:noFill/>
          </p:spPr>
          <p:txBody>
            <a:bodyPr wrap="none" rtlCol="0">
              <a:spAutoFit/>
            </a:bodyPr>
            <a:lstStyle/>
            <a:p>
              <a:r>
                <a:rPr lang="en-SG" b="1" dirty="0"/>
                <a:t>C</a:t>
              </a:r>
            </a:p>
          </p:txBody>
        </p:sp>
      </p:grpSp>
    </p:spTree>
    <p:extLst>
      <p:ext uri="{BB962C8B-B14F-4D97-AF65-F5344CB8AC3E}">
        <p14:creationId xmlns:p14="http://schemas.microsoft.com/office/powerpoint/2010/main" val="521236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6F589-D465-495F-ADEF-6931A08D931C}"/>
              </a:ext>
            </a:extLst>
          </p:cNvPr>
          <p:cNvSpPr>
            <a:spLocks noGrp="1"/>
          </p:cNvSpPr>
          <p:nvPr>
            <p:ph type="title"/>
          </p:nvPr>
        </p:nvSpPr>
        <p:spPr/>
        <p:txBody>
          <a:bodyPr/>
          <a:lstStyle/>
          <a:p>
            <a:r>
              <a:rPr lang="en-SG" dirty="0"/>
              <a:t>Defining the TSP</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3EBA99E-E3F2-4A81-9DBF-8BA74F13AA8A}"/>
                  </a:ext>
                </a:extLst>
              </p:cNvPr>
              <p:cNvSpPr>
                <a:spLocks noGrp="1"/>
              </p:cNvSpPr>
              <p:nvPr>
                <p:ph idx="1"/>
              </p:nvPr>
            </p:nvSpPr>
            <p:spPr>
              <a:xfrm>
                <a:off x="725632" y="1617807"/>
                <a:ext cx="10515600" cy="4351338"/>
              </a:xfrm>
            </p:spPr>
            <p:txBody>
              <a:bodyPr/>
              <a:lstStyle/>
              <a:p>
                <a:pPr marL="0" indent="0">
                  <a:buNone/>
                </a:pPr>
                <a:r>
                  <a:rPr lang="en-SG" dirty="0"/>
                  <a:t>Minimize </a:t>
                </a:r>
              </a:p>
              <a:p>
                <a:pPr marL="0" indent="0">
                  <a:buNone/>
                </a:pPr>
                <a:r>
                  <a:rPr lang="en-SG" dirty="0"/>
                  <a:t>Cost = </a:t>
                </a:r>
                <a14:m>
                  <m:oMath xmlns:m="http://schemas.openxmlformats.org/officeDocument/2006/math">
                    <m:nary>
                      <m:naryPr>
                        <m:chr m:val="∑"/>
                        <m:ctrlPr>
                          <a:rPr lang="en-SG" i="1" smtClean="0">
                            <a:latin typeface="Cambria Math" panose="02040503050406030204" pitchFamily="18" charset="0"/>
                          </a:rPr>
                        </m:ctrlPr>
                      </m:naryPr>
                      <m:sub>
                        <m:r>
                          <m:rPr>
                            <m:brk m:alnAt="23"/>
                          </m:rPr>
                          <a:rPr lang="en-SG" b="0" i="1" smtClean="0">
                            <a:latin typeface="Cambria Math" panose="02040503050406030204" pitchFamily="18" charset="0"/>
                          </a:rPr>
                          <m:t>𝑖</m:t>
                        </m:r>
                        <m:r>
                          <a:rPr lang="en-SG" b="0" i="1" smtClean="0">
                            <a:latin typeface="Cambria Math" panose="02040503050406030204" pitchFamily="18" charset="0"/>
                          </a:rPr>
                          <m:t>=0</m:t>
                        </m:r>
                      </m:sub>
                      <m:sup>
                        <m:r>
                          <a:rPr lang="en-SG" b="0" i="1" smtClean="0">
                            <a:latin typeface="Cambria Math" panose="02040503050406030204" pitchFamily="18" charset="0"/>
                          </a:rPr>
                          <m:t>𝑛</m:t>
                        </m:r>
                        <m:r>
                          <a:rPr lang="en-SG" b="0" i="1" smtClean="0">
                            <a:latin typeface="Cambria Math" panose="02040503050406030204" pitchFamily="18" charset="0"/>
                          </a:rPr>
                          <m:t>−2</m:t>
                        </m:r>
                      </m:sup>
                      <m:e>
                        <m:r>
                          <a:rPr lang="en-SG" b="0" i="1" smtClean="0">
                            <a:latin typeface="Cambria Math" panose="02040503050406030204" pitchFamily="18" charset="0"/>
                          </a:rPr>
                          <m:t>𝑑</m:t>
                        </m:r>
                        <m:r>
                          <a:rPr lang="en-SG" b="0" i="1" smtClean="0">
                            <a:latin typeface="Cambria Math" panose="02040503050406030204" pitchFamily="18" charset="0"/>
                          </a:rPr>
                          <m:t>(</m:t>
                        </m:r>
                        <m:r>
                          <a:rPr lang="en-SG" b="0" i="1" smtClean="0">
                            <a:latin typeface="Cambria Math" panose="02040503050406030204" pitchFamily="18" charset="0"/>
                          </a:rPr>
                          <m:t>𝑐𝑖</m:t>
                        </m:r>
                        <m:r>
                          <a:rPr lang="en-SG" b="0" i="1" smtClean="0">
                            <a:latin typeface="Cambria Math" panose="02040503050406030204" pitchFamily="18" charset="0"/>
                          </a:rPr>
                          <m:t>,</m:t>
                        </m:r>
                        <m:r>
                          <a:rPr lang="en-SG" b="0" i="1" smtClean="0">
                            <a:latin typeface="Cambria Math" panose="02040503050406030204" pitchFamily="18" charset="0"/>
                          </a:rPr>
                          <m:t>𝑐𝑖</m:t>
                        </m:r>
                        <m:r>
                          <a:rPr lang="en-SG" b="0" i="1" smtClean="0">
                            <a:latin typeface="Cambria Math" panose="02040503050406030204" pitchFamily="18" charset="0"/>
                          </a:rPr>
                          <m:t>+1)</m:t>
                        </m:r>
                      </m:e>
                    </m:nary>
                  </m:oMath>
                </a14:m>
                <a:r>
                  <a:rPr lang="en-SG" dirty="0"/>
                  <a:t> + </a:t>
                </a:r>
                <a14:m>
                  <m:oMath xmlns:m="http://schemas.openxmlformats.org/officeDocument/2006/math">
                    <m:r>
                      <a:rPr lang="en-SG" b="0" i="1" smtClean="0">
                        <a:latin typeface="Cambria Math" panose="02040503050406030204" pitchFamily="18" charset="0"/>
                      </a:rPr>
                      <m:t>𝑑</m:t>
                    </m:r>
                    <m:d>
                      <m:dPr>
                        <m:ctrlPr>
                          <a:rPr lang="en-SG" b="0" i="1" smtClean="0">
                            <a:latin typeface="Cambria Math" panose="02040503050406030204" pitchFamily="18" charset="0"/>
                          </a:rPr>
                        </m:ctrlPr>
                      </m:dPr>
                      <m:e>
                        <m:sSub>
                          <m:sSubPr>
                            <m:ctrlPr>
                              <a:rPr lang="en-SG" b="0" i="1" smtClean="0">
                                <a:latin typeface="Cambria Math" panose="02040503050406030204" pitchFamily="18" charset="0"/>
                              </a:rPr>
                            </m:ctrlPr>
                          </m:sSubPr>
                          <m:e>
                            <m:r>
                              <a:rPr lang="en-SG" b="0" i="1" smtClean="0">
                                <a:latin typeface="Cambria Math" panose="02040503050406030204" pitchFamily="18" charset="0"/>
                              </a:rPr>
                              <m:t>𝑐</m:t>
                            </m:r>
                          </m:e>
                          <m:sub>
                            <m:r>
                              <a:rPr lang="en-SG" b="0" i="1" smtClean="0">
                                <a:latin typeface="Cambria Math" panose="02040503050406030204" pitchFamily="18" charset="0"/>
                              </a:rPr>
                              <m:t>𝑛</m:t>
                            </m:r>
                            <m:r>
                              <a:rPr lang="en-SG" b="0" i="1" smtClean="0">
                                <a:latin typeface="Cambria Math" panose="02040503050406030204" pitchFamily="18" charset="0"/>
                              </a:rPr>
                              <m:t>−1</m:t>
                            </m:r>
                          </m:sub>
                        </m:sSub>
                        <m:r>
                          <a:rPr lang="en-SG" b="0" i="1" smtClean="0">
                            <a:latin typeface="Cambria Math" panose="02040503050406030204" pitchFamily="18" charset="0"/>
                          </a:rPr>
                          <m:t>,</m:t>
                        </m:r>
                        <m:r>
                          <a:rPr lang="en-SG" b="0" i="1" smtClean="0">
                            <a:latin typeface="Cambria Math" panose="02040503050406030204" pitchFamily="18" charset="0"/>
                          </a:rPr>
                          <m:t>𝑐</m:t>
                        </m:r>
                        <m:r>
                          <a:rPr lang="en-SG" b="0" i="1" baseline="-25000" smtClean="0">
                            <a:latin typeface="Cambria Math" panose="02040503050406030204" pitchFamily="18" charset="0"/>
                          </a:rPr>
                          <m:t>0</m:t>
                        </m:r>
                      </m:e>
                    </m:d>
                    <m:r>
                      <a:rPr lang="en-SG" b="0" i="1" smtClean="0">
                        <a:latin typeface="Cambria Math" panose="02040503050406030204" pitchFamily="18" charset="0"/>
                      </a:rPr>
                      <m:t>.</m:t>
                    </m:r>
                  </m:oMath>
                </a14:m>
                <a:endParaRPr lang="en-SG" dirty="0"/>
              </a:p>
              <a:p>
                <a:pPr marL="0" indent="0">
                  <a:buNone/>
                </a:pPr>
                <a:r>
                  <a:rPr lang="en-SG" dirty="0"/>
                  <a:t>One solution: P = [c</a:t>
                </a:r>
                <a:r>
                  <a:rPr lang="en-SG" baseline="-25000" dirty="0"/>
                  <a:t>0</a:t>
                </a:r>
                <a:r>
                  <a:rPr lang="en-SG" dirty="0"/>
                  <a:t>,c</a:t>
                </a:r>
                <a:r>
                  <a:rPr lang="en-SG" baseline="-25000" dirty="0"/>
                  <a:t>1</a:t>
                </a:r>
                <a:r>
                  <a:rPr lang="en-SG" dirty="0"/>
                  <a:t>, …, c</a:t>
                </a:r>
                <a:r>
                  <a:rPr lang="en-SG" baseline="-25000" dirty="0"/>
                  <a:t>n-1</a:t>
                </a:r>
                <a:r>
                  <a:rPr lang="en-SG" dirty="0"/>
                  <a:t>] where c</a:t>
                </a:r>
                <a:r>
                  <a:rPr lang="en-SG" baseline="-25000" dirty="0"/>
                  <a:t>i</a:t>
                </a:r>
                <a:r>
                  <a:rPr lang="en-SG" dirty="0"/>
                  <a:t> </a:t>
                </a:r>
                <a14:m>
                  <m:oMath xmlns:m="http://schemas.openxmlformats.org/officeDocument/2006/math">
                    <m:r>
                      <a:rPr lang="en-SG" i="1" smtClean="0">
                        <a:latin typeface="Cambria Math" panose="02040503050406030204" pitchFamily="18" charset="0"/>
                        <a:ea typeface="Cambria Math" panose="02040503050406030204" pitchFamily="18" charset="0"/>
                      </a:rPr>
                      <m:t>∈</m:t>
                    </m:r>
                  </m:oMath>
                </a14:m>
                <a:r>
                  <a:rPr lang="en-SG" dirty="0"/>
                  <a:t> X (set of n cities)</a:t>
                </a:r>
              </a:p>
              <a:p>
                <a:pPr marL="0" indent="0">
                  <a:buNone/>
                </a:pPr>
                <a:r>
                  <a:rPr lang="en-SG" dirty="0"/>
                  <a:t>and P is an ordered collection of cities and c</a:t>
                </a:r>
                <a:r>
                  <a:rPr lang="en-SG" baseline="-25000" dirty="0"/>
                  <a:t>i </a:t>
                </a:r>
                <a14:m>
                  <m:oMath xmlns:m="http://schemas.openxmlformats.org/officeDocument/2006/math">
                    <m:r>
                      <a:rPr lang="en-SG" i="1" smtClean="0">
                        <a:latin typeface="Cambria Math" panose="02040503050406030204" pitchFamily="18" charset="0"/>
                        <a:ea typeface="Cambria Math" panose="02040503050406030204" pitchFamily="18" charset="0"/>
                      </a:rPr>
                      <m:t>≠</m:t>
                    </m:r>
                  </m:oMath>
                </a14:m>
                <a:r>
                  <a:rPr lang="en-SG" dirty="0"/>
                  <a:t> </a:t>
                </a:r>
                <a:r>
                  <a:rPr lang="en-SG" dirty="0" err="1"/>
                  <a:t>c</a:t>
                </a:r>
                <a:r>
                  <a:rPr lang="en-SG" baseline="-25000" dirty="0" err="1"/>
                  <a:t>j</a:t>
                </a:r>
                <a:r>
                  <a:rPr lang="en-SG" dirty="0"/>
                  <a:t>, </a:t>
                </a:r>
                <a14:m>
                  <m:oMath xmlns:m="http://schemas.openxmlformats.org/officeDocument/2006/math">
                    <m:r>
                      <a:rPr lang="en-SG" i="1" smtClean="0">
                        <a:latin typeface="Cambria Math" panose="02040503050406030204" pitchFamily="18" charset="0"/>
                        <a:ea typeface="Cambria Math" panose="02040503050406030204" pitchFamily="18" charset="0"/>
                      </a:rPr>
                      <m:t>∀</m:t>
                    </m:r>
                  </m:oMath>
                </a14:m>
                <a:r>
                  <a:rPr lang="en-SG" dirty="0"/>
                  <a:t> </a:t>
                </a:r>
                <a:r>
                  <a:rPr lang="en-SG" dirty="0" err="1"/>
                  <a:t>i,j</a:t>
                </a:r>
                <a:r>
                  <a:rPr lang="en-SG" dirty="0"/>
                  <a:t> = 0,1,2,…, n-1.</a:t>
                </a:r>
              </a:p>
              <a:p>
                <a:pPr marL="0" indent="0">
                  <a:buNone/>
                </a:pPr>
                <a:r>
                  <a:rPr lang="en-SG" dirty="0"/>
                  <a:t>P represents a possible tour with the starting cities as c</a:t>
                </a:r>
                <a:r>
                  <a:rPr lang="en-SG" baseline="-25000" dirty="0"/>
                  <a:t>0</a:t>
                </a:r>
                <a:r>
                  <a:rPr lang="en-SG" dirty="0"/>
                  <a:t>.</a:t>
                </a:r>
              </a:p>
              <a:p>
                <a:pPr marL="0" indent="0">
                  <a:buNone/>
                </a:pPr>
                <a14:m>
                  <m:oMath xmlns:m="http://schemas.openxmlformats.org/officeDocument/2006/math">
                    <m:r>
                      <a:rPr lang="en-SG" b="0" i="1" smtClean="0">
                        <a:latin typeface="Cambria Math" panose="02040503050406030204" pitchFamily="18" charset="0"/>
                      </a:rPr>
                      <m:t>𝑑</m:t>
                    </m:r>
                    <m:d>
                      <m:dPr>
                        <m:ctrlPr>
                          <a:rPr lang="en-SG" b="0" i="1" smtClean="0">
                            <a:latin typeface="Cambria Math" panose="02040503050406030204" pitchFamily="18" charset="0"/>
                          </a:rPr>
                        </m:ctrlPr>
                      </m:dPr>
                      <m:e>
                        <m:r>
                          <a:rPr lang="en-SG" b="0" i="1" smtClean="0">
                            <a:latin typeface="Cambria Math" panose="02040503050406030204" pitchFamily="18" charset="0"/>
                          </a:rPr>
                          <m:t>𝑥</m:t>
                        </m:r>
                        <m:r>
                          <a:rPr lang="en-SG" b="0" i="1" baseline="-25000" smtClean="0">
                            <a:latin typeface="Cambria Math" panose="02040503050406030204" pitchFamily="18" charset="0"/>
                          </a:rPr>
                          <m:t>𝑖</m:t>
                        </m:r>
                        <m:r>
                          <a:rPr lang="en-SG" b="0" i="1" smtClean="0">
                            <a:latin typeface="Cambria Math" panose="02040503050406030204" pitchFamily="18" charset="0"/>
                          </a:rPr>
                          <m:t>,</m:t>
                        </m:r>
                        <m:r>
                          <a:rPr lang="en-SG" b="0" i="1" smtClean="0">
                            <a:latin typeface="Cambria Math" panose="02040503050406030204" pitchFamily="18" charset="0"/>
                          </a:rPr>
                          <m:t>𝑥𝑗</m:t>
                        </m:r>
                      </m:e>
                    </m:d>
                  </m:oMath>
                </a14:m>
                <a:r>
                  <a:rPr lang="en-SG" dirty="0"/>
                  <a:t> is the distance between any two cities </a:t>
                </a:r>
                <a14:m>
                  <m:oMath xmlns:m="http://schemas.openxmlformats.org/officeDocument/2006/math">
                    <m:r>
                      <a:rPr lang="en-SG" b="0" i="1" smtClean="0">
                        <a:latin typeface="Cambria Math" panose="02040503050406030204" pitchFamily="18" charset="0"/>
                      </a:rPr>
                      <m:t>𝑥</m:t>
                    </m:r>
                    <m:r>
                      <a:rPr lang="en-SG" b="0" i="1" baseline="-25000" smtClean="0">
                        <a:latin typeface="Cambria Math" panose="02040503050406030204" pitchFamily="18" charset="0"/>
                      </a:rPr>
                      <m:t>𝑖</m:t>
                    </m:r>
                  </m:oMath>
                </a14:m>
                <a:r>
                  <a:rPr lang="en-SG" dirty="0"/>
                  <a:t> and </a:t>
                </a:r>
                <a14:m>
                  <m:oMath xmlns:m="http://schemas.openxmlformats.org/officeDocument/2006/math">
                    <m:r>
                      <a:rPr lang="en-SG" b="0" i="1" smtClean="0">
                        <a:latin typeface="Cambria Math" panose="02040503050406030204" pitchFamily="18" charset="0"/>
                      </a:rPr>
                      <m:t>𝑥</m:t>
                    </m:r>
                    <m:r>
                      <a:rPr lang="en-SG" b="0" i="1" baseline="-25000" smtClean="0">
                        <a:latin typeface="Cambria Math" panose="02040503050406030204" pitchFamily="18" charset="0"/>
                      </a:rPr>
                      <m:t>𝑗</m:t>
                    </m:r>
                  </m:oMath>
                </a14:m>
                <a:endParaRPr lang="en-SG" baseline="-25000" dirty="0"/>
              </a:p>
              <a:p>
                <a:pPr marL="0" indent="0">
                  <a:buNone/>
                </a:pPr>
                <a:endParaRPr lang="en-SG" dirty="0"/>
              </a:p>
            </p:txBody>
          </p:sp>
        </mc:Choice>
        <mc:Fallback>
          <p:sp>
            <p:nvSpPr>
              <p:cNvPr id="3" name="Content Placeholder 2">
                <a:extLst>
                  <a:ext uri="{FF2B5EF4-FFF2-40B4-BE49-F238E27FC236}">
                    <a16:creationId xmlns:a16="http://schemas.microsoft.com/office/drawing/2014/main" id="{E3EBA99E-E3F2-4A81-9DBF-8BA74F13AA8A}"/>
                  </a:ext>
                </a:extLst>
              </p:cNvPr>
              <p:cNvSpPr>
                <a:spLocks noGrp="1" noRot="1" noChangeAspect="1" noMove="1" noResize="1" noEditPoints="1" noAdjustHandles="1" noChangeArrowheads="1" noChangeShapeType="1" noTextEdit="1"/>
              </p:cNvSpPr>
              <p:nvPr>
                <p:ph idx="1"/>
              </p:nvPr>
            </p:nvSpPr>
            <p:spPr>
              <a:xfrm>
                <a:off x="725632" y="1617807"/>
                <a:ext cx="10515600" cy="4351338"/>
              </a:xfrm>
              <a:blipFill>
                <a:blip r:embed="rId2"/>
                <a:stretch>
                  <a:fillRect l="-1159" t="-2241"/>
                </a:stretch>
              </a:blipFill>
            </p:spPr>
            <p:txBody>
              <a:bodyPr/>
              <a:lstStyle/>
              <a:p>
                <a:r>
                  <a:rPr lang="en-US">
                    <a:noFill/>
                  </a:rPr>
                  <a:t> </a:t>
                </a:r>
              </a:p>
            </p:txBody>
          </p:sp>
        </mc:Fallback>
      </mc:AlternateContent>
    </p:spTree>
    <p:extLst>
      <p:ext uri="{BB962C8B-B14F-4D97-AF65-F5344CB8AC3E}">
        <p14:creationId xmlns:p14="http://schemas.microsoft.com/office/powerpoint/2010/main" val="1458103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25F20-26C3-4A59-854A-F51E167EAF4A}"/>
              </a:ext>
            </a:extLst>
          </p:cNvPr>
          <p:cNvSpPr>
            <a:spLocks noGrp="1"/>
          </p:cNvSpPr>
          <p:nvPr>
            <p:ph type="title"/>
          </p:nvPr>
        </p:nvSpPr>
        <p:spPr/>
        <p:txBody>
          <a:bodyPr/>
          <a:lstStyle/>
          <a:p>
            <a:r>
              <a:rPr lang="en-SG" dirty="0"/>
              <a:t>Binary Encoding</a:t>
            </a:r>
          </a:p>
        </p:txBody>
      </p:sp>
      <p:sp>
        <p:nvSpPr>
          <p:cNvPr id="7" name="Content Placeholder 6">
            <a:extLst>
              <a:ext uri="{FF2B5EF4-FFF2-40B4-BE49-F238E27FC236}">
                <a16:creationId xmlns:a16="http://schemas.microsoft.com/office/drawing/2014/main" id="{2A42CADA-0894-4D93-B2A0-11F4878583BF}"/>
              </a:ext>
            </a:extLst>
          </p:cNvPr>
          <p:cNvSpPr>
            <a:spLocks noGrp="1"/>
          </p:cNvSpPr>
          <p:nvPr>
            <p:ph idx="1"/>
          </p:nvPr>
        </p:nvSpPr>
        <p:spPr>
          <a:xfrm>
            <a:off x="838200" y="1690688"/>
            <a:ext cx="10515600" cy="4351338"/>
          </a:xfrm>
        </p:spPr>
        <p:txBody>
          <a:bodyPr/>
          <a:lstStyle/>
          <a:p>
            <a:pPr marL="0" indent="0" algn="just">
              <a:buNone/>
            </a:pPr>
            <a:r>
              <a:rPr lang="en-SG" dirty="0"/>
              <a:t>In this scheme, a gene (and hence, a chromosome) is represented by a string of 0s and 1s. </a:t>
            </a:r>
          </a:p>
          <a:p>
            <a:pPr marL="0" indent="0" algn="just">
              <a:buNone/>
            </a:pPr>
            <a:r>
              <a:rPr lang="en-SG" dirty="0"/>
              <a:t>The chromosome length is fixed for SGA and SSGA, and variable for Messy GA</a:t>
            </a:r>
          </a:p>
        </p:txBody>
      </p:sp>
      <p:pic>
        <p:nvPicPr>
          <p:cNvPr id="9" name="Picture 8">
            <a:extLst>
              <a:ext uri="{FF2B5EF4-FFF2-40B4-BE49-F238E27FC236}">
                <a16:creationId xmlns:a16="http://schemas.microsoft.com/office/drawing/2014/main" id="{B2F47F55-FC25-40A8-9539-C91B0BE82275}"/>
              </a:ext>
            </a:extLst>
          </p:cNvPr>
          <p:cNvPicPr>
            <a:picLocks noChangeAspect="1"/>
          </p:cNvPicPr>
          <p:nvPr/>
        </p:nvPicPr>
        <p:blipFill>
          <a:blip r:embed="rId2"/>
          <a:stretch>
            <a:fillRect/>
          </a:stretch>
        </p:blipFill>
        <p:spPr>
          <a:xfrm>
            <a:off x="962025" y="3502025"/>
            <a:ext cx="10391775" cy="2809875"/>
          </a:xfrm>
          <a:prstGeom prst="rect">
            <a:avLst/>
          </a:prstGeom>
        </p:spPr>
      </p:pic>
    </p:spTree>
    <p:extLst>
      <p:ext uri="{BB962C8B-B14F-4D97-AF65-F5344CB8AC3E}">
        <p14:creationId xmlns:p14="http://schemas.microsoft.com/office/powerpoint/2010/main" val="2766504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F33D1-D59D-4CC1-A175-0FE0724DDFD3}"/>
              </a:ext>
            </a:extLst>
          </p:cNvPr>
          <p:cNvSpPr>
            <a:spLocks noGrp="1"/>
          </p:cNvSpPr>
          <p:nvPr>
            <p:ph type="title"/>
          </p:nvPr>
        </p:nvSpPr>
        <p:spPr/>
        <p:txBody>
          <a:bodyPr/>
          <a:lstStyle/>
          <a:p>
            <a:r>
              <a:rPr lang="en-SG" dirty="0"/>
              <a:t>Example: 0-1 Knapsack Problem</a:t>
            </a:r>
          </a:p>
        </p:txBody>
      </p:sp>
      <p:sp>
        <p:nvSpPr>
          <p:cNvPr id="3" name="Content Placeholder 2">
            <a:extLst>
              <a:ext uri="{FF2B5EF4-FFF2-40B4-BE49-F238E27FC236}">
                <a16:creationId xmlns:a16="http://schemas.microsoft.com/office/drawing/2014/main" id="{496E9E3C-7D45-4A54-B6D6-A26B6050E77A}"/>
              </a:ext>
            </a:extLst>
          </p:cNvPr>
          <p:cNvSpPr>
            <a:spLocks noGrp="1"/>
          </p:cNvSpPr>
          <p:nvPr>
            <p:ph idx="1"/>
          </p:nvPr>
        </p:nvSpPr>
        <p:spPr>
          <a:xfrm>
            <a:off x="838200" y="1825625"/>
            <a:ext cx="10515600" cy="2344593"/>
          </a:xfrm>
        </p:spPr>
        <p:txBody>
          <a:bodyPr>
            <a:normAutofit lnSpcReduction="10000"/>
          </a:bodyPr>
          <a:lstStyle/>
          <a:p>
            <a:r>
              <a:rPr lang="en-SG" dirty="0"/>
              <a:t>There are n items: </a:t>
            </a:r>
            <a:r>
              <a:rPr lang="en-SG" dirty="0" err="1"/>
              <a:t>i</a:t>
            </a:r>
            <a:r>
              <a:rPr lang="en-SG" baseline="30000" dirty="0" err="1"/>
              <a:t>th</a:t>
            </a:r>
            <a:r>
              <a:rPr lang="en-SG" dirty="0"/>
              <a:t> item has its own cost c</a:t>
            </a:r>
            <a:r>
              <a:rPr lang="en-SG" baseline="-25000" dirty="0"/>
              <a:t>i</a:t>
            </a:r>
            <a:r>
              <a:rPr lang="en-SG" dirty="0"/>
              <a:t> and weight </a:t>
            </a:r>
            <a:r>
              <a:rPr lang="en-SG" dirty="0" err="1"/>
              <a:t>w</a:t>
            </a:r>
            <a:r>
              <a:rPr lang="en-SG" baseline="-25000" dirty="0" err="1"/>
              <a:t>i</a:t>
            </a:r>
            <a:r>
              <a:rPr lang="en-SG" dirty="0"/>
              <a:t>.</a:t>
            </a:r>
          </a:p>
          <a:p>
            <a:r>
              <a:rPr lang="en-SG" dirty="0"/>
              <a:t>There is a knapsack of total capacity W.</a:t>
            </a:r>
          </a:p>
          <a:p>
            <a:r>
              <a:rPr lang="en-SG" dirty="0"/>
              <a:t>The problem is to take item with maximum value without exceeding the capacity of knapsack.</a:t>
            </a:r>
          </a:p>
          <a:p>
            <a:pPr marL="0" indent="0">
              <a:buNone/>
            </a:pPr>
            <a:r>
              <a:rPr lang="en-SG" dirty="0"/>
              <a:t>Formulate the optimization problem:</a:t>
            </a:r>
          </a:p>
          <a:p>
            <a:pPr marL="0" indent="0">
              <a:buNone/>
            </a:pPr>
            <a:endParaRPr lang="en-SG"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419A360-A168-41FB-B8DD-888106AE6A7C}"/>
                  </a:ext>
                </a:extLst>
              </p:cNvPr>
              <p:cNvSpPr txBox="1"/>
              <p:nvPr/>
            </p:nvSpPr>
            <p:spPr>
              <a:xfrm>
                <a:off x="1039091" y="4655127"/>
                <a:ext cx="7448578" cy="1406282"/>
              </a:xfrm>
              <a:prstGeom prst="rect">
                <a:avLst/>
              </a:prstGeom>
              <a:solidFill>
                <a:srgbClr val="FFFF00"/>
              </a:solidFill>
            </p:spPr>
            <p:txBody>
              <a:bodyPr wrap="none" rtlCol="0">
                <a:spAutoFit/>
              </a:bodyPr>
              <a:lstStyle/>
              <a:p>
                <a:r>
                  <a:rPr lang="en-SG" sz="3200" dirty="0"/>
                  <a:t>Maximize: </a:t>
                </a:r>
                <a14:m>
                  <m:oMath xmlns:m="http://schemas.openxmlformats.org/officeDocument/2006/math">
                    <m:nary>
                      <m:naryPr>
                        <m:chr m:val="∑"/>
                        <m:limLoc m:val="subSup"/>
                        <m:supHide m:val="on"/>
                        <m:ctrlPr>
                          <a:rPr lang="en-SG" sz="3200" i="1" smtClean="0">
                            <a:latin typeface="Cambria Math" panose="02040503050406030204" pitchFamily="18" charset="0"/>
                          </a:rPr>
                        </m:ctrlPr>
                      </m:naryPr>
                      <m:sub>
                        <m:r>
                          <m:rPr>
                            <m:brk m:alnAt="9"/>
                          </m:rPr>
                          <a:rPr lang="en-SG" sz="3200" i="1">
                            <a:latin typeface="Cambria Math" panose="02040503050406030204" pitchFamily="18" charset="0"/>
                          </a:rPr>
                          <m:t>𝑖</m:t>
                        </m:r>
                      </m:sub>
                      <m:sup/>
                      <m:e>
                        <m:r>
                          <m:rPr>
                            <m:nor/>
                          </m:rPr>
                          <a:rPr lang="en-SG" sz="3200" dirty="0"/>
                          <m:t>c</m:t>
                        </m:r>
                        <m:r>
                          <m:rPr>
                            <m:nor/>
                          </m:rPr>
                          <a:rPr lang="en-SG" sz="3200" baseline="-25000" dirty="0"/>
                          <m:t>i</m:t>
                        </m:r>
                        <m:r>
                          <m:rPr>
                            <m:nor/>
                          </m:rPr>
                          <a:rPr lang="en-SG" sz="3200" dirty="0"/>
                          <m:t> </m:t>
                        </m:r>
                        <m:r>
                          <a:rPr lang="en-SG" sz="3200" i="1">
                            <a:latin typeface="Cambria Math" panose="02040503050406030204" pitchFamily="18" charset="0"/>
                            <a:ea typeface="Cambria Math" panose="02040503050406030204" pitchFamily="18" charset="0"/>
                          </a:rPr>
                          <m:t>×</m:t>
                        </m:r>
                        <m:r>
                          <m:rPr>
                            <m:nor/>
                          </m:rPr>
                          <a:rPr lang="en-SG" sz="3200" dirty="0"/>
                          <m:t> </m:t>
                        </m:r>
                        <m:r>
                          <m:rPr>
                            <m:nor/>
                          </m:rPr>
                          <a:rPr lang="en-SG" sz="3200" dirty="0"/>
                          <m:t>wi</m:t>
                        </m:r>
                        <m:r>
                          <m:rPr>
                            <m:nor/>
                          </m:rPr>
                          <a:rPr lang="en-SG" sz="3200" dirty="0"/>
                          <m:t> </m:t>
                        </m:r>
                        <m:r>
                          <a:rPr lang="en-SG" sz="3200" i="1">
                            <a:latin typeface="Cambria Math" panose="02040503050406030204" pitchFamily="18" charset="0"/>
                            <a:ea typeface="Cambria Math" panose="02040503050406030204" pitchFamily="18" charset="0"/>
                          </a:rPr>
                          <m:t>×</m:t>
                        </m:r>
                        <m:r>
                          <m:rPr>
                            <m:nor/>
                          </m:rPr>
                          <a:rPr lang="en-SG" sz="3200" dirty="0"/>
                          <m:t> </m:t>
                        </m:r>
                        <m:r>
                          <m:rPr>
                            <m:nor/>
                          </m:rPr>
                          <a:rPr lang="en-SG" sz="3200" dirty="0"/>
                          <m:t>xi</m:t>
                        </m:r>
                      </m:e>
                    </m:nary>
                  </m:oMath>
                </a14:m>
                <a:endParaRPr lang="en-SG" sz="3200" baseline="-25000" dirty="0"/>
              </a:p>
              <a:p>
                <a:endParaRPr lang="en-SG" sz="3200" baseline="-25000" dirty="0"/>
              </a:p>
              <a:p>
                <a:r>
                  <a:rPr lang="en-SG" sz="3200" dirty="0"/>
                  <a:t>Subject to </a:t>
                </a:r>
                <a14:m>
                  <m:oMath xmlns:m="http://schemas.openxmlformats.org/officeDocument/2006/math">
                    <m:nary>
                      <m:naryPr>
                        <m:chr m:val="∑"/>
                        <m:limLoc m:val="subSup"/>
                        <m:supHide m:val="on"/>
                        <m:ctrlPr>
                          <a:rPr lang="en-SG" sz="3200" i="1" smtClean="0">
                            <a:latin typeface="Cambria Math" panose="02040503050406030204" pitchFamily="18" charset="0"/>
                          </a:rPr>
                        </m:ctrlPr>
                      </m:naryPr>
                      <m:sub>
                        <m:r>
                          <m:rPr>
                            <m:brk m:alnAt="9"/>
                          </m:rPr>
                          <a:rPr lang="en-SG" sz="3200" b="0" i="1" smtClean="0">
                            <a:latin typeface="Cambria Math" panose="02040503050406030204" pitchFamily="18" charset="0"/>
                          </a:rPr>
                          <m:t>𝑖</m:t>
                        </m:r>
                      </m:sub>
                      <m:sup/>
                      <m:e>
                        <m:r>
                          <m:rPr>
                            <m:nor/>
                          </m:rPr>
                          <a:rPr lang="en-SG" sz="3200" dirty="0"/>
                          <m:t>c</m:t>
                        </m:r>
                        <m:r>
                          <m:rPr>
                            <m:nor/>
                          </m:rPr>
                          <a:rPr lang="en-SG" sz="3200" baseline="-25000" dirty="0"/>
                          <m:t>i</m:t>
                        </m:r>
                        <m:r>
                          <m:rPr>
                            <m:nor/>
                          </m:rPr>
                          <a:rPr lang="en-SG" sz="3200" dirty="0"/>
                          <m:t> </m:t>
                        </m:r>
                        <m:r>
                          <a:rPr lang="en-SG" sz="3200" i="1">
                            <a:latin typeface="Cambria Math" panose="02040503050406030204" pitchFamily="18" charset="0"/>
                            <a:ea typeface="Cambria Math" panose="02040503050406030204" pitchFamily="18" charset="0"/>
                          </a:rPr>
                          <m:t>×</m:t>
                        </m:r>
                        <m:r>
                          <m:rPr>
                            <m:nor/>
                          </m:rPr>
                          <a:rPr lang="en-SG" sz="3200" dirty="0"/>
                          <m:t> </m:t>
                        </m:r>
                        <m:r>
                          <m:rPr>
                            <m:nor/>
                          </m:rPr>
                          <a:rPr lang="en-SG" sz="3200" dirty="0"/>
                          <m:t>wi</m:t>
                        </m:r>
                      </m:e>
                    </m:nary>
                  </m:oMath>
                </a14:m>
                <a:r>
                  <a:rPr lang="en-SG" sz="3200" dirty="0"/>
                  <a:t> </a:t>
                </a:r>
                <a14:m>
                  <m:oMath xmlns:m="http://schemas.openxmlformats.org/officeDocument/2006/math">
                    <m:r>
                      <a:rPr lang="en-SG" sz="3200" i="1" dirty="0" smtClean="0">
                        <a:latin typeface="Cambria Math" panose="02040503050406030204" pitchFamily="18" charset="0"/>
                        <a:ea typeface="Cambria Math" panose="02040503050406030204" pitchFamily="18" charset="0"/>
                      </a:rPr>
                      <m:t>≤</m:t>
                    </m:r>
                  </m:oMath>
                </a14:m>
                <a:r>
                  <a:rPr lang="en-SG" sz="3200" dirty="0"/>
                  <a:t> W,  where </a:t>
                </a:r>
                <a14:m>
                  <m:oMath xmlns:m="http://schemas.openxmlformats.org/officeDocument/2006/math">
                    <m:r>
                      <m:rPr>
                        <m:nor/>
                      </m:rPr>
                      <a:rPr lang="en-SG" sz="3200" dirty="0"/>
                      <m:t>x</m:t>
                    </m:r>
                    <m:r>
                      <m:rPr>
                        <m:nor/>
                      </m:rPr>
                      <a:rPr lang="en-SG" sz="3200" baseline="-25000" dirty="0"/>
                      <m:t>i</m:t>
                    </m:r>
                  </m:oMath>
                </a14:m>
                <a:r>
                  <a:rPr lang="en-SG" sz="3200" dirty="0"/>
                  <a:t> </a:t>
                </a:r>
                <a14:m>
                  <m:oMath xmlns:m="http://schemas.openxmlformats.org/officeDocument/2006/math">
                    <m:r>
                      <a:rPr lang="en-SG" sz="3200" i="1" dirty="0" smtClean="0">
                        <a:latin typeface="Cambria Math" panose="02040503050406030204" pitchFamily="18" charset="0"/>
                        <a:ea typeface="Cambria Math" panose="02040503050406030204" pitchFamily="18" charset="0"/>
                      </a:rPr>
                      <m:t>∈</m:t>
                    </m:r>
                    <m:r>
                      <a:rPr lang="en-SG" sz="3200" b="0" i="1" dirty="0" smtClean="0">
                        <a:latin typeface="Cambria Math" panose="02040503050406030204" pitchFamily="18" charset="0"/>
                        <a:ea typeface="Cambria Math" panose="02040503050406030204" pitchFamily="18" charset="0"/>
                      </a:rPr>
                      <m:t>{0,</m:t>
                    </m:r>
                  </m:oMath>
                </a14:m>
                <a:r>
                  <a:rPr lang="en-SG" sz="3200" dirty="0"/>
                  <a:t>1}</a:t>
                </a:r>
              </a:p>
            </p:txBody>
          </p:sp>
        </mc:Choice>
        <mc:Fallback xmlns="">
          <p:sp>
            <p:nvSpPr>
              <p:cNvPr id="4" name="TextBox 3">
                <a:extLst>
                  <a:ext uri="{FF2B5EF4-FFF2-40B4-BE49-F238E27FC236}">
                    <a16:creationId xmlns:a16="http://schemas.microsoft.com/office/drawing/2014/main" id="{4419A360-A168-41FB-B8DD-888106AE6A7C}"/>
                  </a:ext>
                </a:extLst>
              </p:cNvPr>
              <p:cNvSpPr txBox="1">
                <a:spLocks noRot="1" noChangeAspect="1" noMove="1" noResize="1" noEditPoints="1" noAdjustHandles="1" noChangeArrowheads="1" noChangeShapeType="1" noTextEdit="1"/>
              </p:cNvSpPr>
              <p:nvPr/>
            </p:nvSpPr>
            <p:spPr>
              <a:xfrm>
                <a:off x="1039091" y="4655127"/>
                <a:ext cx="7448578" cy="1406282"/>
              </a:xfrm>
              <a:prstGeom prst="rect">
                <a:avLst/>
              </a:prstGeom>
              <a:blipFill>
                <a:blip r:embed="rId2"/>
                <a:stretch>
                  <a:fillRect l="-2046" t="-5217" r="-1227" b="-13913"/>
                </a:stretch>
              </a:blipFill>
            </p:spPr>
            <p:txBody>
              <a:bodyPr/>
              <a:lstStyle/>
              <a:p>
                <a:r>
                  <a:rPr lang="en-SG">
                    <a:noFill/>
                  </a:rPr>
                  <a:t> </a:t>
                </a:r>
              </a:p>
            </p:txBody>
          </p:sp>
        </mc:Fallback>
      </mc:AlternateContent>
    </p:spTree>
    <p:extLst>
      <p:ext uri="{BB962C8B-B14F-4D97-AF65-F5344CB8AC3E}">
        <p14:creationId xmlns:p14="http://schemas.microsoft.com/office/powerpoint/2010/main" val="31912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ACBE5-00FF-4167-A038-1A051EAC2908}"/>
              </a:ext>
            </a:extLst>
          </p:cNvPr>
          <p:cNvSpPr>
            <a:spLocks noGrp="1"/>
          </p:cNvSpPr>
          <p:nvPr>
            <p:ph type="title"/>
          </p:nvPr>
        </p:nvSpPr>
        <p:spPr>
          <a:xfrm>
            <a:off x="838200" y="-8950"/>
            <a:ext cx="10515600" cy="1325563"/>
          </a:xfrm>
        </p:spPr>
        <p:txBody>
          <a:bodyPr/>
          <a:lstStyle/>
          <a:p>
            <a:r>
              <a:rPr lang="en-SG" dirty="0"/>
              <a:t>Example: 0-1 Knapsack Problem</a:t>
            </a:r>
          </a:p>
        </p:txBody>
      </p:sp>
      <p:sp>
        <p:nvSpPr>
          <p:cNvPr id="7" name="Content Placeholder 6">
            <a:extLst>
              <a:ext uri="{FF2B5EF4-FFF2-40B4-BE49-F238E27FC236}">
                <a16:creationId xmlns:a16="http://schemas.microsoft.com/office/drawing/2014/main" id="{1316279B-8967-4669-BE45-78C59F8AE0F3}"/>
              </a:ext>
            </a:extLst>
          </p:cNvPr>
          <p:cNvSpPr>
            <a:spLocks noGrp="1"/>
          </p:cNvSpPr>
          <p:nvPr>
            <p:ph idx="1"/>
          </p:nvPr>
        </p:nvSpPr>
        <p:spPr>
          <a:xfrm>
            <a:off x="5951392" y="1057274"/>
            <a:ext cx="6240608" cy="2741058"/>
          </a:xfrm>
        </p:spPr>
        <p:txBody>
          <a:bodyPr>
            <a:normAutofit fontScale="77500" lnSpcReduction="20000"/>
          </a:bodyPr>
          <a:lstStyle/>
          <a:p>
            <a:pPr marL="0" indent="0">
              <a:buNone/>
            </a:pPr>
            <a:r>
              <a:rPr lang="en-SG" dirty="0"/>
              <a:t>Brut-force approach to solve the above is as follows:</a:t>
            </a:r>
          </a:p>
          <a:p>
            <a:r>
              <a:rPr lang="en-SG" dirty="0"/>
              <a:t>We can either select an item or not select an item. Total no. of possibilities is 2</a:t>
            </a:r>
            <a:r>
              <a:rPr lang="en-SG" baseline="30000" dirty="0"/>
              <a:t>n</a:t>
            </a:r>
            <a:r>
              <a:rPr lang="en-SG" dirty="0"/>
              <a:t>-1</a:t>
            </a:r>
          </a:p>
          <a:p>
            <a:pPr marL="900113" indent="-900113">
              <a:buNone/>
            </a:pPr>
            <a:r>
              <a:rPr lang="en-SG" dirty="0"/>
              <a:t>	[10], [20], [30], [10,20], [10,30], [20,30], [10,20,30]</a:t>
            </a:r>
          </a:p>
          <a:p>
            <a:r>
              <a:rPr lang="en-SG" dirty="0"/>
              <a:t>Possible binary encoding for the given problem: 1 for selecting, 0 for not selecting</a:t>
            </a:r>
          </a:p>
          <a:p>
            <a:pPr marL="900113" indent="-900113">
              <a:buNone/>
            </a:pPr>
            <a:r>
              <a:rPr lang="en-SG" dirty="0"/>
              <a:t>	[000], [001], [010], [011], [100], [101], [110], [111]</a:t>
            </a:r>
          </a:p>
        </p:txBody>
      </p:sp>
      <p:pic>
        <p:nvPicPr>
          <p:cNvPr id="9" name="Picture 8">
            <a:extLst>
              <a:ext uri="{FF2B5EF4-FFF2-40B4-BE49-F238E27FC236}">
                <a16:creationId xmlns:a16="http://schemas.microsoft.com/office/drawing/2014/main" id="{30E96B72-B7DB-4D1A-9228-F9BA1E43AF1B}"/>
              </a:ext>
            </a:extLst>
          </p:cNvPr>
          <p:cNvPicPr>
            <a:picLocks noChangeAspect="1"/>
          </p:cNvPicPr>
          <p:nvPr/>
        </p:nvPicPr>
        <p:blipFill>
          <a:blip r:embed="rId2"/>
          <a:stretch>
            <a:fillRect/>
          </a:stretch>
        </p:blipFill>
        <p:spPr>
          <a:xfrm>
            <a:off x="131617" y="1057275"/>
            <a:ext cx="5819775" cy="2371725"/>
          </a:xfrm>
          <a:prstGeom prst="rect">
            <a:avLst/>
          </a:prstGeom>
        </p:spPr>
      </p:pic>
      <p:sp>
        <p:nvSpPr>
          <p:cNvPr id="10" name="TextBox 9">
            <a:extLst>
              <a:ext uri="{FF2B5EF4-FFF2-40B4-BE49-F238E27FC236}">
                <a16:creationId xmlns:a16="http://schemas.microsoft.com/office/drawing/2014/main" id="{7D89AE95-87F3-4B85-A27F-D0B38C3FD345}"/>
              </a:ext>
            </a:extLst>
          </p:cNvPr>
          <p:cNvSpPr txBox="1"/>
          <p:nvPr/>
        </p:nvSpPr>
        <p:spPr>
          <a:xfrm>
            <a:off x="131617" y="4156364"/>
            <a:ext cx="8216032" cy="430887"/>
          </a:xfrm>
          <a:prstGeom prst="rect">
            <a:avLst/>
          </a:prstGeom>
          <a:noFill/>
        </p:spPr>
        <p:txBody>
          <a:bodyPr wrap="none" rtlCol="0">
            <a:spAutoFit/>
          </a:bodyPr>
          <a:lstStyle/>
          <a:p>
            <a:r>
              <a:rPr lang="en-SG" sz="2200" dirty="0"/>
              <a:t>The encoding of the 0-1 Knapsack Problem for n items would look like:</a:t>
            </a:r>
          </a:p>
        </p:txBody>
      </p:sp>
      <p:pic>
        <p:nvPicPr>
          <p:cNvPr id="12" name="Picture 11">
            <a:extLst>
              <a:ext uri="{FF2B5EF4-FFF2-40B4-BE49-F238E27FC236}">
                <a16:creationId xmlns:a16="http://schemas.microsoft.com/office/drawing/2014/main" id="{0B533117-5015-4E26-9778-55E1958932E7}"/>
              </a:ext>
            </a:extLst>
          </p:cNvPr>
          <p:cNvPicPr>
            <a:picLocks noChangeAspect="1"/>
          </p:cNvPicPr>
          <p:nvPr/>
        </p:nvPicPr>
        <p:blipFill>
          <a:blip r:embed="rId3"/>
          <a:stretch>
            <a:fillRect/>
          </a:stretch>
        </p:blipFill>
        <p:spPr>
          <a:xfrm>
            <a:off x="2830223" y="4525696"/>
            <a:ext cx="5819776" cy="2062000"/>
          </a:xfrm>
          <a:prstGeom prst="rect">
            <a:avLst/>
          </a:prstGeom>
        </p:spPr>
      </p:pic>
    </p:spTree>
    <p:extLst>
      <p:ext uri="{BB962C8B-B14F-4D97-AF65-F5344CB8AC3E}">
        <p14:creationId xmlns:p14="http://schemas.microsoft.com/office/powerpoint/2010/main" val="966135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A2D8C4C-83A9-4D1C-9274-A755F608E866}"/>
                  </a:ext>
                </a:extLst>
              </p:cNvPr>
              <p:cNvSpPr>
                <a:spLocks noGrp="1"/>
              </p:cNvSpPr>
              <p:nvPr>
                <p:ph type="title"/>
              </p:nvPr>
            </p:nvSpPr>
            <p:spPr/>
            <p:txBody>
              <a:bodyPr>
                <a:normAutofit fontScale="90000"/>
              </a:bodyPr>
              <a:lstStyle/>
              <a:p>
                <a:r>
                  <a:rPr lang="en-SG" dirty="0">
                    <a:latin typeface="Times New Roman" panose="02020603050405020304" pitchFamily="18" charset="0"/>
                    <a:cs typeface="Times New Roman" panose="02020603050405020304" pitchFamily="18" charset="0"/>
                  </a:rPr>
                  <a:t>Example: Minimize f(x) = </a:t>
                </a:r>
                <a14:m>
                  <m:oMath xmlns:m="http://schemas.openxmlformats.org/officeDocument/2006/math">
                    <m:f>
                      <m:fPr>
                        <m:ctrlPr>
                          <a:rPr lang="en-SG" i="1" smtClean="0">
                            <a:latin typeface="Cambria Math" panose="02040503050406030204" pitchFamily="18" charset="0"/>
                          </a:rPr>
                        </m:ctrlPr>
                      </m:fPr>
                      <m:num>
                        <m:r>
                          <a:rPr lang="en-SG" b="0" i="1" smtClean="0">
                            <a:latin typeface="Cambria Math" panose="02040503050406030204" pitchFamily="18" charset="0"/>
                          </a:rPr>
                          <m:t>𝑥</m:t>
                        </m:r>
                        <m:r>
                          <a:rPr lang="en-SG" b="0" i="1" baseline="30000" smtClean="0">
                            <a:latin typeface="Cambria Math" panose="02040503050406030204" pitchFamily="18" charset="0"/>
                          </a:rPr>
                          <m:t>2</m:t>
                        </m:r>
                      </m:num>
                      <m:den>
                        <m:r>
                          <a:rPr lang="en-SG" b="0" i="1" smtClean="0">
                            <a:latin typeface="Cambria Math" panose="02040503050406030204" pitchFamily="18" charset="0"/>
                          </a:rPr>
                          <m:t>2</m:t>
                        </m:r>
                      </m:den>
                    </m:f>
                  </m:oMath>
                </a14:m>
                <a:r>
                  <a:rPr lang="en-SG" dirty="0">
                    <a:latin typeface="Times New Roman" panose="02020603050405020304" pitchFamily="18" charset="0"/>
                    <a:cs typeface="Times New Roman" panose="02020603050405020304" pitchFamily="18" charset="0"/>
                  </a:rPr>
                  <a:t> + </a:t>
                </a:r>
                <a14:m>
                  <m:oMath xmlns:m="http://schemas.openxmlformats.org/officeDocument/2006/math">
                    <m:f>
                      <m:fPr>
                        <m:ctrlPr>
                          <a:rPr lang="en-SG" i="1" smtClean="0">
                            <a:latin typeface="Cambria Math" panose="02040503050406030204" pitchFamily="18" charset="0"/>
                          </a:rPr>
                        </m:ctrlPr>
                      </m:fPr>
                      <m:num>
                        <m:r>
                          <a:rPr lang="en-SG" b="0" i="1" smtClean="0">
                            <a:latin typeface="Cambria Math" panose="02040503050406030204" pitchFamily="18" charset="0"/>
                          </a:rPr>
                          <m:t>125</m:t>
                        </m:r>
                      </m:num>
                      <m:den>
                        <m:r>
                          <a:rPr lang="en-SG" b="0" i="1" smtClean="0">
                            <a:latin typeface="Cambria Math" panose="02040503050406030204" pitchFamily="18" charset="0"/>
                          </a:rPr>
                          <m:t>𝑥</m:t>
                        </m:r>
                      </m:den>
                    </m:f>
                  </m:oMath>
                </a14:m>
                <a:r>
                  <a:rPr lang="en-SG" dirty="0">
                    <a:latin typeface="Times New Roman" panose="02020603050405020304" pitchFamily="18" charset="0"/>
                    <a:cs typeface="Times New Roman" panose="02020603050405020304" pitchFamily="18" charset="0"/>
                  </a:rPr>
                  <a:t>, where 0 </a:t>
                </a:r>
                <a14:m>
                  <m:oMath xmlns:m="http://schemas.openxmlformats.org/officeDocument/2006/math">
                    <m:r>
                      <a:rPr lang="en-SG" i="1" smtClean="0">
                        <a:latin typeface="Cambria Math" panose="02040503050406030204" pitchFamily="18" charset="0"/>
                        <a:ea typeface="Cambria Math" panose="02040503050406030204" pitchFamily="18" charset="0"/>
                      </a:rPr>
                      <m:t>≤</m:t>
                    </m:r>
                  </m:oMath>
                </a14:m>
                <a:r>
                  <a:rPr lang="en-SG" dirty="0">
                    <a:latin typeface="Times New Roman" panose="02020603050405020304" pitchFamily="18" charset="0"/>
                    <a:cs typeface="Times New Roman" panose="02020603050405020304" pitchFamily="18" charset="0"/>
                  </a:rPr>
                  <a:t> x </a:t>
                </a:r>
                <a14:m>
                  <m:oMath xmlns:m="http://schemas.openxmlformats.org/officeDocument/2006/math">
                    <m:r>
                      <a:rPr lang="en-SG" i="1" smtClean="0">
                        <a:latin typeface="Cambria Math" panose="02040503050406030204" pitchFamily="18" charset="0"/>
                        <a:ea typeface="Cambria Math" panose="02040503050406030204" pitchFamily="18" charset="0"/>
                      </a:rPr>
                      <m:t>≤</m:t>
                    </m:r>
                  </m:oMath>
                </a14:m>
                <a:r>
                  <a:rPr lang="en-SG" dirty="0">
                    <a:latin typeface="Times New Roman" panose="02020603050405020304" pitchFamily="18" charset="0"/>
                    <a:cs typeface="Times New Roman" panose="02020603050405020304" pitchFamily="18" charset="0"/>
                  </a:rPr>
                  <a:t> 15, and x is any discrete integer value</a:t>
                </a:r>
              </a:p>
            </p:txBody>
          </p:sp>
        </mc:Choice>
        <mc:Fallback xmlns="">
          <p:sp>
            <p:nvSpPr>
              <p:cNvPr id="2" name="Title 1">
                <a:extLst>
                  <a:ext uri="{FF2B5EF4-FFF2-40B4-BE49-F238E27FC236}">
                    <a16:creationId xmlns:a16="http://schemas.microsoft.com/office/drawing/2014/main" id="{5A2D8C4C-83A9-4D1C-9274-A755F608E866}"/>
                  </a:ext>
                </a:extLst>
              </p:cNvPr>
              <p:cNvSpPr>
                <a:spLocks noGrp="1" noRot="1" noChangeAspect="1" noMove="1" noResize="1" noEditPoints="1" noAdjustHandles="1" noChangeArrowheads="1" noChangeShapeType="1" noTextEdit="1"/>
              </p:cNvSpPr>
              <p:nvPr>
                <p:ph type="title"/>
              </p:nvPr>
            </p:nvSpPr>
            <p:spPr>
              <a:blipFill>
                <a:blip r:embed="rId2"/>
                <a:stretch>
                  <a:fillRect l="-2087" t="-7373" b="-24424"/>
                </a:stretch>
              </a:blipFill>
            </p:spPr>
            <p:txBody>
              <a:bodyPr/>
              <a:lstStyle/>
              <a:p>
                <a:r>
                  <a:rPr lang="en-SG">
                    <a:noFill/>
                  </a:rPr>
                  <a:t> </a:t>
                </a:r>
              </a:p>
            </p:txBody>
          </p:sp>
        </mc:Fallback>
      </mc:AlternateContent>
      <p:pic>
        <p:nvPicPr>
          <p:cNvPr id="5" name="Content Placeholder 4">
            <a:extLst>
              <a:ext uri="{FF2B5EF4-FFF2-40B4-BE49-F238E27FC236}">
                <a16:creationId xmlns:a16="http://schemas.microsoft.com/office/drawing/2014/main" id="{A36A2C1A-F573-4C3C-A6EE-33A1CD56174B}"/>
              </a:ext>
            </a:extLst>
          </p:cNvPr>
          <p:cNvPicPr>
            <a:picLocks noGrp="1" noChangeAspect="1"/>
          </p:cNvPicPr>
          <p:nvPr>
            <p:ph idx="1"/>
          </p:nvPr>
        </p:nvPicPr>
        <p:blipFill>
          <a:blip r:embed="rId3"/>
          <a:stretch>
            <a:fillRect/>
          </a:stretch>
        </p:blipFill>
        <p:spPr>
          <a:xfrm>
            <a:off x="3338512" y="2848769"/>
            <a:ext cx="5514975" cy="2305050"/>
          </a:xfrm>
        </p:spPr>
      </p:pic>
      <p:sp>
        <p:nvSpPr>
          <p:cNvPr id="6" name="TextBox 5">
            <a:extLst>
              <a:ext uri="{FF2B5EF4-FFF2-40B4-BE49-F238E27FC236}">
                <a16:creationId xmlns:a16="http://schemas.microsoft.com/office/drawing/2014/main" id="{37867629-9C11-463B-9536-53A7307CE74C}"/>
              </a:ext>
            </a:extLst>
          </p:cNvPr>
          <p:cNvSpPr txBox="1"/>
          <p:nvPr/>
        </p:nvSpPr>
        <p:spPr>
          <a:xfrm>
            <a:off x="4304419" y="5403273"/>
            <a:ext cx="3583160" cy="369332"/>
          </a:xfrm>
          <a:prstGeom prst="rect">
            <a:avLst/>
          </a:prstGeom>
          <a:noFill/>
        </p:spPr>
        <p:txBody>
          <a:bodyPr wrap="none" rtlCol="0">
            <a:spAutoFit/>
          </a:bodyPr>
          <a:lstStyle/>
          <a:p>
            <a:r>
              <a:rPr lang="en-SG" b="1" dirty="0">
                <a:latin typeface="Times New Roman" panose="02020603050405020304" pitchFamily="18" charset="0"/>
                <a:cs typeface="Times New Roman" panose="02020603050405020304" pitchFamily="18" charset="0"/>
              </a:rPr>
              <a:t>Encoding: A binary string of 5 bits</a:t>
            </a:r>
          </a:p>
        </p:txBody>
      </p:sp>
    </p:spTree>
    <p:extLst>
      <p:ext uri="{BB962C8B-B14F-4D97-AF65-F5344CB8AC3E}">
        <p14:creationId xmlns:p14="http://schemas.microsoft.com/office/powerpoint/2010/main" val="1774493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A2D8C4C-83A9-4D1C-9274-A755F608E866}"/>
                  </a:ext>
                </a:extLst>
              </p:cNvPr>
              <p:cNvSpPr>
                <a:spLocks noGrp="1"/>
              </p:cNvSpPr>
              <p:nvPr>
                <p:ph type="title"/>
              </p:nvPr>
            </p:nvSpPr>
            <p:spPr/>
            <p:txBody>
              <a:bodyPr>
                <a:normAutofit fontScale="90000"/>
              </a:bodyPr>
              <a:lstStyle/>
              <a:p>
                <a:r>
                  <a:rPr lang="en-SG" dirty="0">
                    <a:latin typeface="Times New Roman" panose="02020603050405020304" pitchFamily="18" charset="0"/>
                    <a:cs typeface="Times New Roman" panose="02020603050405020304" pitchFamily="18" charset="0"/>
                  </a:rPr>
                  <a:t>Example: Minimize f(x) = x</a:t>
                </a:r>
                <a:r>
                  <a:rPr lang="en-SG" baseline="30000" dirty="0">
                    <a:latin typeface="Times New Roman" panose="02020603050405020304" pitchFamily="18" charset="0"/>
                    <a:cs typeface="Times New Roman" panose="02020603050405020304" pitchFamily="18" charset="0"/>
                  </a:rPr>
                  <a:t>3</a:t>
                </a:r>
                <a:r>
                  <a:rPr lang="en-SG" dirty="0">
                    <a:latin typeface="Times New Roman" panose="02020603050405020304" pitchFamily="18" charset="0"/>
                    <a:cs typeface="Times New Roman" panose="02020603050405020304" pitchFamily="18" charset="0"/>
                  </a:rPr>
                  <a:t> – x</a:t>
                </a:r>
                <a:r>
                  <a:rPr lang="en-SG" baseline="30000" dirty="0">
                    <a:latin typeface="Times New Roman" panose="02020603050405020304" pitchFamily="18" charset="0"/>
                    <a:cs typeface="Times New Roman" panose="02020603050405020304" pitchFamily="18" charset="0"/>
                  </a:rPr>
                  <a:t>2</a:t>
                </a:r>
                <a:r>
                  <a:rPr lang="en-SG" dirty="0">
                    <a:latin typeface="Times New Roman" panose="02020603050405020304" pitchFamily="18" charset="0"/>
                    <a:cs typeface="Times New Roman" panose="02020603050405020304" pitchFamily="18" charset="0"/>
                  </a:rPr>
                  <a:t>y + xy</a:t>
                </a:r>
                <a:r>
                  <a:rPr lang="en-SG" baseline="30000" dirty="0">
                    <a:latin typeface="Times New Roman" panose="02020603050405020304" pitchFamily="18" charset="0"/>
                    <a:cs typeface="Times New Roman" panose="02020603050405020304" pitchFamily="18" charset="0"/>
                  </a:rPr>
                  <a:t>2</a:t>
                </a:r>
                <a:r>
                  <a:rPr lang="en-SG" dirty="0">
                    <a:latin typeface="Times New Roman" panose="02020603050405020304" pitchFamily="18" charset="0"/>
                    <a:cs typeface="Times New Roman" panose="02020603050405020304" pitchFamily="18" charset="0"/>
                  </a:rPr>
                  <a:t> + y</a:t>
                </a:r>
                <a:r>
                  <a:rPr lang="en-SG" baseline="30000" dirty="0">
                    <a:latin typeface="Times New Roman" panose="02020603050405020304" pitchFamily="18" charset="0"/>
                    <a:cs typeface="Times New Roman" panose="02020603050405020304" pitchFamily="18" charset="0"/>
                  </a:rPr>
                  <a:t>3</a:t>
                </a:r>
                <a:r>
                  <a:rPr lang="en-SG" dirty="0">
                    <a:latin typeface="Times New Roman" panose="02020603050405020304" pitchFamily="18" charset="0"/>
                    <a:cs typeface="Times New Roman" panose="02020603050405020304" pitchFamily="18" charset="0"/>
                  </a:rPr>
                  <a:t>, subject to </a:t>
                </a:r>
                <a:r>
                  <a:rPr lang="en-SG" dirty="0" err="1">
                    <a:latin typeface="Times New Roman" panose="02020603050405020304" pitchFamily="18" charset="0"/>
                    <a:cs typeface="Times New Roman" panose="02020603050405020304" pitchFamily="18" charset="0"/>
                  </a:rPr>
                  <a:t>x+y</a:t>
                </a:r>
                <a14:m>
                  <m:oMath xmlns:m="http://schemas.openxmlformats.org/officeDocument/2006/math">
                    <m:r>
                      <a:rPr lang="en-SG" i="1" smtClean="0">
                        <a:latin typeface="Cambria Math" panose="02040503050406030204" pitchFamily="18" charset="0"/>
                        <a:ea typeface="Cambria Math" panose="02040503050406030204" pitchFamily="18" charset="0"/>
                      </a:rPr>
                      <m:t>≤</m:t>
                    </m:r>
                  </m:oMath>
                </a14:m>
                <a:r>
                  <a:rPr lang="en-SG" dirty="0">
                    <a:latin typeface="Times New Roman" panose="02020603050405020304" pitchFamily="18" charset="0"/>
                    <a:cs typeface="Times New Roman" panose="02020603050405020304" pitchFamily="18" charset="0"/>
                  </a:rPr>
                  <a:t>10, and 1</a:t>
                </a:r>
                <a14:m>
                  <m:oMath xmlns:m="http://schemas.openxmlformats.org/officeDocument/2006/math">
                    <m:r>
                      <a:rPr lang="en-SG" i="1" smtClean="0">
                        <a:latin typeface="Cambria Math" panose="02040503050406030204" pitchFamily="18" charset="0"/>
                        <a:ea typeface="Cambria Math" panose="02040503050406030204" pitchFamily="18" charset="0"/>
                      </a:rPr>
                      <m:t>≤</m:t>
                    </m:r>
                  </m:oMath>
                </a14:m>
                <a:r>
                  <a:rPr lang="en-SG" dirty="0">
                    <a:latin typeface="Times New Roman" panose="02020603050405020304" pitchFamily="18" charset="0"/>
                    <a:cs typeface="Times New Roman" panose="02020603050405020304" pitchFamily="18" charset="0"/>
                  </a:rPr>
                  <a:t>x</a:t>
                </a:r>
                <a14:m>
                  <m:oMath xmlns:m="http://schemas.openxmlformats.org/officeDocument/2006/math">
                    <m:r>
                      <a:rPr lang="en-SG" i="1" smtClean="0">
                        <a:latin typeface="Cambria Math" panose="02040503050406030204" pitchFamily="18" charset="0"/>
                        <a:ea typeface="Cambria Math" panose="02040503050406030204" pitchFamily="18" charset="0"/>
                      </a:rPr>
                      <m:t>≤</m:t>
                    </m:r>
                  </m:oMath>
                </a14:m>
                <a:r>
                  <a:rPr lang="en-SG" dirty="0">
                    <a:latin typeface="Times New Roman" panose="02020603050405020304" pitchFamily="18" charset="0"/>
                    <a:cs typeface="Times New Roman" panose="02020603050405020304" pitchFamily="18" charset="0"/>
                  </a:rPr>
                  <a:t>10 and -10</a:t>
                </a:r>
                <a14:m>
                  <m:oMath xmlns:m="http://schemas.openxmlformats.org/officeDocument/2006/math">
                    <m:r>
                      <a:rPr lang="en-SG" i="1" smtClean="0">
                        <a:latin typeface="Cambria Math" panose="02040503050406030204" pitchFamily="18" charset="0"/>
                        <a:ea typeface="Cambria Math" panose="02040503050406030204" pitchFamily="18" charset="0"/>
                      </a:rPr>
                      <m:t>≤</m:t>
                    </m:r>
                  </m:oMath>
                </a14:m>
                <a:r>
                  <a:rPr lang="en-SG" dirty="0">
                    <a:latin typeface="Times New Roman" panose="02020603050405020304" pitchFamily="18" charset="0"/>
                    <a:cs typeface="Times New Roman" panose="02020603050405020304" pitchFamily="18" charset="0"/>
                  </a:rPr>
                  <a:t>y</a:t>
                </a:r>
                <a14:m>
                  <m:oMath xmlns:m="http://schemas.openxmlformats.org/officeDocument/2006/math">
                    <m:r>
                      <a:rPr lang="en-SG" i="1" smtClean="0">
                        <a:latin typeface="Cambria Math" panose="02040503050406030204" pitchFamily="18" charset="0"/>
                        <a:ea typeface="Cambria Math" panose="02040503050406030204" pitchFamily="18" charset="0"/>
                      </a:rPr>
                      <m:t>≤</m:t>
                    </m:r>
                  </m:oMath>
                </a14:m>
                <a:r>
                  <a:rPr lang="en-SG" dirty="0">
                    <a:latin typeface="Times New Roman" panose="02020603050405020304" pitchFamily="18" charset="0"/>
                    <a:cs typeface="Times New Roman" panose="02020603050405020304" pitchFamily="18" charset="0"/>
                  </a:rPr>
                  <a:t>10</a:t>
                </a:r>
              </a:p>
            </p:txBody>
          </p:sp>
        </mc:Choice>
        <mc:Fallback xmlns="">
          <p:sp>
            <p:nvSpPr>
              <p:cNvPr id="2" name="Title 1">
                <a:extLst>
                  <a:ext uri="{FF2B5EF4-FFF2-40B4-BE49-F238E27FC236}">
                    <a16:creationId xmlns:a16="http://schemas.microsoft.com/office/drawing/2014/main" id="{5A2D8C4C-83A9-4D1C-9274-A755F608E866}"/>
                  </a:ext>
                </a:extLst>
              </p:cNvPr>
              <p:cNvSpPr>
                <a:spLocks noGrp="1" noRot="1" noChangeAspect="1" noMove="1" noResize="1" noEditPoints="1" noAdjustHandles="1" noChangeArrowheads="1" noChangeShapeType="1" noTextEdit="1"/>
              </p:cNvSpPr>
              <p:nvPr>
                <p:ph type="title"/>
              </p:nvPr>
            </p:nvSpPr>
            <p:spPr>
              <a:blipFill>
                <a:blip r:embed="rId2"/>
                <a:stretch>
                  <a:fillRect l="-2087" t="-7834" b="-14747"/>
                </a:stretch>
              </a:blipFill>
            </p:spPr>
            <p:txBody>
              <a:bodyPr/>
              <a:lstStyle/>
              <a:p>
                <a:r>
                  <a:rPr lang="en-SG">
                    <a:noFill/>
                  </a:rPr>
                  <a:t> </a:t>
                </a:r>
              </a:p>
            </p:txBody>
          </p:sp>
        </mc:Fallback>
      </mc:AlternateContent>
      <p:sp>
        <p:nvSpPr>
          <p:cNvPr id="6" name="TextBox 5">
            <a:extLst>
              <a:ext uri="{FF2B5EF4-FFF2-40B4-BE49-F238E27FC236}">
                <a16:creationId xmlns:a16="http://schemas.microsoft.com/office/drawing/2014/main" id="{37867629-9C11-463B-9536-53A7307CE74C}"/>
              </a:ext>
            </a:extLst>
          </p:cNvPr>
          <p:cNvSpPr txBox="1"/>
          <p:nvPr/>
        </p:nvSpPr>
        <p:spPr>
          <a:xfrm>
            <a:off x="3265328" y="5181600"/>
            <a:ext cx="6227154" cy="369332"/>
          </a:xfrm>
          <a:prstGeom prst="rect">
            <a:avLst/>
          </a:prstGeom>
          <a:noFill/>
        </p:spPr>
        <p:txBody>
          <a:bodyPr wrap="none" rtlCol="0">
            <a:spAutoFit/>
          </a:bodyPr>
          <a:lstStyle/>
          <a:p>
            <a:r>
              <a:rPr lang="en-SG" b="1" dirty="0">
                <a:latin typeface="Times New Roman" panose="02020603050405020304" pitchFamily="18" charset="0"/>
                <a:cs typeface="Times New Roman" panose="02020603050405020304" pitchFamily="18" charset="0"/>
              </a:rPr>
              <a:t>Encoding: A binary string of 10 bits, 5 bits for each of x and y</a:t>
            </a:r>
          </a:p>
        </p:txBody>
      </p:sp>
      <p:pic>
        <p:nvPicPr>
          <p:cNvPr id="9" name="Picture 8">
            <a:extLst>
              <a:ext uri="{FF2B5EF4-FFF2-40B4-BE49-F238E27FC236}">
                <a16:creationId xmlns:a16="http://schemas.microsoft.com/office/drawing/2014/main" id="{AC8987C7-340D-4115-A6F5-078B72FE0BF4}"/>
              </a:ext>
            </a:extLst>
          </p:cNvPr>
          <p:cNvPicPr>
            <a:picLocks noChangeAspect="1"/>
          </p:cNvPicPr>
          <p:nvPr/>
        </p:nvPicPr>
        <p:blipFill>
          <a:blip r:embed="rId3"/>
          <a:stretch>
            <a:fillRect/>
          </a:stretch>
        </p:blipFill>
        <p:spPr>
          <a:xfrm>
            <a:off x="4304419" y="2669598"/>
            <a:ext cx="3543300" cy="2266950"/>
          </a:xfrm>
          <a:prstGeom prst="rect">
            <a:avLst/>
          </a:prstGeom>
        </p:spPr>
      </p:pic>
    </p:spTree>
    <p:extLst>
      <p:ext uri="{BB962C8B-B14F-4D97-AF65-F5344CB8AC3E}">
        <p14:creationId xmlns:p14="http://schemas.microsoft.com/office/powerpoint/2010/main" val="1887259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BBB54-30D3-45DC-B6AA-A1212897F22D}"/>
              </a:ext>
            </a:extLst>
          </p:cNvPr>
          <p:cNvSpPr>
            <a:spLocks noGrp="1"/>
          </p:cNvSpPr>
          <p:nvPr>
            <p:ph type="title"/>
          </p:nvPr>
        </p:nvSpPr>
        <p:spPr/>
        <p:txBody>
          <a:bodyPr/>
          <a:lstStyle/>
          <a:p>
            <a:r>
              <a:rPr lang="en-SG" dirty="0"/>
              <a:t>Real-Value Encoding</a:t>
            </a:r>
          </a:p>
        </p:txBody>
      </p:sp>
      <p:sp>
        <p:nvSpPr>
          <p:cNvPr id="3" name="Content Placeholder 2">
            <a:extLst>
              <a:ext uri="{FF2B5EF4-FFF2-40B4-BE49-F238E27FC236}">
                <a16:creationId xmlns:a16="http://schemas.microsoft.com/office/drawing/2014/main" id="{ED14BB93-3F1A-4EFF-B0FD-7441C41759C7}"/>
              </a:ext>
            </a:extLst>
          </p:cNvPr>
          <p:cNvSpPr>
            <a:spLocks noGrp="1"/>
          </p:cNvSpPr>
          <p:nvPr>
            <p:ph idx="1"/>
          </p:nvPr>
        </p:nvSpPr>
        <p:spPr>
          <a:xfrm>
            <a:off x="838200" y="1690688"/>
            <a:ext cx="10515600" cy="4351338"/>
          </a:xfrm>
        </p:spPr>
        <p:txBody>
          <a:bodyPr/>
          <a:lstStyle/>
          <a:p>
            <a:r>
              <a:rPr lang="en-SG" dirty="0"/>
              <a:t>The real-coded GA is most suitable for optimization in a continuous search space</a:t>
            </a:r>
          </a:p>
          <a:p>
            <a:r>
              <a:rPr lang="en-SG" dirty="0"/>
              <a:t>Use the direct representations of the design parameters</a:t>
            </a:r>
          </a:p>
          <a:p>
            <a:r>
              <a:rPr lang="en-SG" dirty="0"/>
              <a:t>Avoids any intermediate encoding and decoding steps</a:t>
            </a:r>
          </a:p>
          <a:p>
            <a:pPr marL="0" indent="0">
              <a:buNone/>
            </a:pPr>
            <a:endParaRPr lang="en-SG" dirty="0"/>
          </a:p>
        </p:txBody>
      </p:sp>
      <p:pic>
        <p:nvPicPr>
          <p:cNvPr id="5" name="Picture 4">
            <a:extLst>
              <a:ext uri="{FF2B5EF4-FFF2-40B4-BE49-F238E27FC236}">
                <a16:creationId xmlns:a16="http://schemas.microsoft.com/office/drawing/2014/main" id="{DF2B6C76-B5D7-403B-90AA-D0A8987EB997}"/>
              </a:ext>
            </a:extLst>
          </p:cNvPr>
          <p:cNvPicPr>
            <a:picLocks noChangeAspect="1"/>
          </p:cNvPicPr>
          <p:nvPr/>
        </p:nvPicPr>
        <p:blipFill>
          <a:blip r:embed="rId2"/>
          <a:stretch>
            <a:fillRect/>
          </a:stretch>
        </p:blipFill>
        <p:spPr>
          <a:xfrm>
            <a:off x="3277034" y="3657600"/>
            <a:ext cx="4661622" cy="2983438"/>
          </a:xfrm>
          <a:prstGeom prst="rect">
            <a:avLst/>
          </a:prstGeom>
        </p:spPr>
      </p:pic>
    </p:spTree>
    <p:extLst>
      <p:ext uri="{BB962C8B-B14F-4D97-AF65-F5344CB8AC3E}">
        <p14:creationId xmlns:p14="http://schemas.microsoft.com/office/powerpoint/2010/main" val="520764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D80F3-470D-49BA-9057-F486293FB972}"/>
              </a:ext>
            </a:extLst>
          </p:cNvPr>
          <p:cNvSpPr>
            <a:spLocks noGrp="1"/>
          </p:cNvSpPr>
          <p:nvPr>
            <p:ph type="title"/>
          </p:nvPr>
        </p:nvSpPr>
        <p:spPr/>
        <p:txBody>
          <a:bodyPr/>
          <a:lstStyle/>
          <a:p>
            <a:r>
              <a:rPr lang="en-SG" dirty="0"/>
              <a:t>Real-Value Encoding with Binary Codes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02298D-B5B3-4020-98C9-D17AC017E3A7}"/>
                  </a:ext>
                </a:extLst>
              </p:cNvPr>
              <p:cNvSpPr>
                <a:spLocks noGrp="1"/>
              </p:cNvSpPr>
              <p:nvPr>
                <p:ph idx="1"/>
              </p:nvPr>
            </p:nvSpPr>
            <p:spPr/>
            <p:txBody>
              <a:bodyPr/>
              <a:lstStyle/>
              <a:p>
                <a:pPr>
                  <a:buFont typeface="Wingdings" panose="05000000000000000000" pitchFamily="2" charset="2"/>
                  <a:buChar char="Ø"/>
                </a:pPr>
                <a:r>
                  <a:rPr lang="en-SG" dirty="0"/>
                  <a:t>Suppose X</a:t>
                </a:r>
                <a:r>
                  <a:rPr lang="en-SG" baseline="-25000" dirty="0"/>
                  <a:t>L</a:t>
                </a:r>
                <a:r>
                  <a:rPr lang="en-SG" dirty="0"/>
                  <a:t> and X</a:t>
                </a:r>
                <a:r>
                  <a:rPr lang="en-SG" baseline="-25000" dirty="0"/>
                  <a:t>U</a:t>
                </a:r>
                <a:r>
                  <a:rPr lang="en-SG" dirty="0"/>
                  <a:t> be the lower and upper limits of variable x.</a:t>
                </a:r>
              </a:p>
              <a:p>
                <a:pPr>
                  <a:buFont typeface="Wingdings" panose="05000000000000000000" pitchFamily="2" charset="2"/>
                  <a:buChar char="Ø"/>
                </a:pPr>
                <a:r>
                  <a:rPr lang="en-SG" dirty="0"/>
                  <a:t>Let the number of bits in which x will be encoded be n</a:t>
                </a:r>
              </a:p>
              <a:p>
                <a:pPr>
                  <a:buFont typeface="Wingdings" panose="05000000000000000000" pitchFamily="2" charset="2"/>
                  <a:buChar char="Ø"/>
                </a:pPr>
                <a:r>
                  <a:rPr lang="en-SG" dirty="0"/>
                  <a:t>Let decoded value of a particular x in the population be X</a:t>
                </a:r>
                <a:r>
                  <a:rPr lang="en-SG" baseline="-25000" dirty="0"/>
                  <a:t>B </a:t>
                </a:r>
              </a:p>
              <a:p>
                <a:pPr>
                  <a:buFont typeface="Wingdings" panose="05000000000000000000" pitchFamily="2" charset="2"/>
                  <a:buChar char="Ø"/>
                </a:pPr>
                <a:r>
                  <a:rPr lang="en-SG" dirty="0"/>
                  <a:t>True value of x can be found out using the following expression:</a:t>
                </a:r>
              </a:p>
              <a:p>
                <a:pPr marL="0" indent="0">
                  <a:buNone/>
                </a:pPr>
                <a:endParaRPr lang="en-SG" dirty="0"/>
              </a:p>
              <a:p>
                <a:pPr marL="0" indent="0" algn="ctr">
                  <a:buNone/>
                </a:pPr>
                <a:r>
                  <a:rPr lang="en-SG" sz="4000" i="1" dirty="0"/>
                  <a:t>x = X</a:t>
                </a:r>
                <a:r>
                  <a:rPr lang="en-SG" sz="4000" i="1" baseline="-25000" dirty="0"/>
                  <a:t>L</a:t>
                </a:r>
                <a:r>
                  <a:rPr lang="en-SG" sz="4000" i="1" dirty="0"/>
                  <a:t> + </a:t>
                </a:r>
                <a14:m>
                  <m:oMath xmlns:m="http://schemas.openxmlformats.org/officeDocument/2006/math">
                    <m:f>
                      <m:fPr>
                        <m:ctrlPr>
                          <a:rPr lang="en-SG" sz="4000" i="1" smtClean="0">
                            <a:latin typeface="Cambria Math" panose="02040503050406030204" pitchFamily="18" charset="0"/>
                          </a:rPr>
                        </m:ctrlPr>
                      </m:fPr>
                      <m:num>
                        <m:r>
                          <a:rPr lang="en-SG" sz="4000" b="0" i="1" smtClean="0">
                            <a:latin typeface="Cambria Math" panose="02040503050406030204" pitchFamily="18" charset="0"/>
                          </a:rPr>
                          <m:t>𝑋</m:t>
                        </m:r>
                        <m:r>
                          <a:rPr lang="en-SG" sz="4000" b="0" i="1" baseline="-25000" smtClean="0">
                            <a:latin typeface="Cambria Math" panose="02040503050406030204" pitchFamily="18" charset="0"/>
                          </a:rPr>
                          <m:t>𝑈</m:t>
                        </m:r>
                        <m:r>
                          <a:rPr lang="en-SG" sz="4000" b="0" i="1" smtClean="0">
                            <a:latin typeface="Cambria Math" panose="02040503050406030204" pitchFamily="18" charset="0"/>
                          </a:rPr>
                          <m:t> −</m:t>
                        </m:r>
                        <m:r>
                          <a:rPr lang="en-SG" sz="4000" b="0" i="1" smtClean="0">
                            <a:latin typeface="Cambria Math" panose="02040503050406030204" pitchFamily="18" charset="0"/>
                          </a:rPr>
                          <m:t>𝑋𝐿</m:t>
                        </m:r>
                      </m:num>
                      <m:den>
                        <m:r>
                          <a:rPr lang="en-SG" sz="4000" b="0" i="1" smtClean="0">
                            <a:latin typeface="Cambria Math" panose="02040503050406030204" pitchFamily="18" charset="0"/>
                          </a:rPr>
                          <m:t>2</m:t>
                        </m:r>
                        <m:r>
                          <a:rPr lang="en-SG" sz="4000" b="0" i="1" baseline="30000" smtClean="0">
                            <a:latin typeface="Cambria Math" panose="02040503050406030204" pitchFamily="18" charset="0"/>
                          </a:rPr>
                          <m:t>𝑛</m:t>
                        </m:r>
                        <m:r>
                          <a:rPr lang="en-SG" sz="4000" b="0" i="1" smtClean="0">
                            <a:latin typeface="Cambria Math" panose="02040503050406030204" pitchFamily="18" charset="0"/>
                          </a:rPr>
                          <m:t> −1</m:t>
                        </m:r>
                      </m:den>
                    </m:f>
                  </m:oMath>
                </a14:m>
                <a:r>
                  <a:rPr lang="en-SG" sz="4000" i="1" dirty="0"/>
                  <a:t> </a:t>
                </a:r>
                <a14:m>
                  <m:oMath xmlns:m="http://schemas.openxmlformats.org/officeDocument/2006/math">
                    <m:r>
                      <a:rPr lang="en-SG" sz="4000" i="1" dirty="0" smtClean="0">
                        <a:latin typeface="Cambria Math" panose="02040503050406030204" pitchFamily="18" charset="0"/>
                        <a:ea typeface="Cambria Math" panose="02040503050406030204" pitchFamily="18" charset="0"/>
                      </a:rPr>
                      <m:t>×</m:t>
                    </m:r>
                  </m:oMath>
                </a14:m>
                <a:r>
                  <a:rPr lang="en-SG" sz="4000" i="1" dirty="0"/>
                  <a:t> X</a:t>
                </a:r>
                <a:r>
                  <a:rPr lang="en-SG" sz="4000" i="1" baseline="-25000" dirty="0"/>
                  <a:t>B</a:t>
                </a:r>
              </a:p>
            </p:txBody>
          </p:sp>
        </mc:Choice>
        <mc:Fallback xmlns="">
          <p:sp>
            <p:nvSpPr>
              <p:cNvPr id="3" name="Content Placeholder 2">
                <a:extLst>
                  <a:ext uri="{FF2B5EF4-FFF2-40B4-BE49-F238E27FC236}">
                    <a16:creationId xmlns:a16="http://schemas.microsoft.com/office/drawing/2014/main" id="{6602298D-B5B3-4020-98C9-D17AC017E3A7}"/>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SG">
                    <a:noFill/>
                  </a:rPr>
                  <a:t> </a:t>
                </a:r>
              </a:p>
            </p:txBody>
          </p:sp>
        </mc:Fallback>
      </mc:AlternateContent>
    </p:spTree>
    <p:extLst>
      <p:ext uri="{BB962C8B-B14F-4D97-AF65-F5344CB8AC3E}">
        <p14:creationId xmlns:p14="http://schemas.microsoft.com/office/powerpoint/2010/main" val="2861714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A5295-BDEE-4C5F-B3F9-E1278B17C9E8}"/>
              </a:ext>
            </a:extLst>
          </p:cNvPr>
          <p:cNvSpPr>
            <a:spLocks noGrp="1"/>
          </p:cNvSpPr>
          <p:nvPr>
            <p:ph type="title"/>
          </p:nvPr>
        </p:nvSpPr>
        <p:spPr/>
        <p:txBody>
          <a:bodyPr/>
          <a:lstStyle/>
          <a:p>
            <a:r>
              <a:rPr lang="en-SG" dirty="0"/>
              <a:t>Order Encoding</a:t>
            </a:r>
          </a:p>
        </p:txBody>
      </p:sp>
      <p:pic>
        <p:nvPicPr>
          <p:cNvPr id="5" name="Picture 4">
            <a:extLst>
              <a:ext uri="{FF2B5EF4-FFF2-40B4-BE49-F238E27FC236}">
                <a16:creationId xmlns:a16="http://schemas.microsoft.com/office/drawing/2014/main" id="{6D641E17-30E1-4080-9885-FD81C9B52CD4}"/>
              </a:ext>
            </a:extLst>
          </p:cNvPr>
          <p:cNvPicPr>
            <a:picLocks noChangeAspect="1"/>
          </p:cNvPicPr>
          <p:nvPr/>
        </p:nvPicPr>
        <p:blipFill>
          <a:blip r:embed="rId2"/>
          <a:stretch>
            <a:fillRect/>
          </a:stretch>
        </p:blipFill>
        <p:spPr>
          <a:xfrm>
            <a:off x="5272521" y="1584614"/>
            <a:ext cx="5886450" cy="3467100"/>
          </a:xfrm>
          <a:prstGeom prst="rect">
            <a:avLst/>
          </a:prstGeom>
        </p:spPr>
      </p:pic>
      <p:sp>
        <p:nvSpPr>
          <p:cNvPr id="6" name="TextBox 5">
            <a:extLst>
              <a:ext uri="{FF2B5EF4-FFF2-40B4-BE49-F238E27FC236}">
                <a16:creationId xmlns:a16="http://schemas.microsoft.com/office/drawing/2014/main" id="{9A8AA3C0-3718-44F0-A508-FCF9057EFB85}"/>
              </a:ext>
            </a:extLst>
          </p:cNvPr>
          <p:cNvSpPr txBox="1"/>
          <p:nvPr/>
        </p:nvSpPr>
        <p:spPr>
          <a:xfrm>
            <a:off x="774989" y="1898072"/>
            <a:ext cx="4497532" cy="3046988"/>
          </a:xfrm>
          <a:prstGeom prst="rect">
            <a:avLst/>
          </a:prstGeom>
          <a:noFill/>
        </p:spPr>
        <p:txBody>
          <a:bodyPr wrap="square" rtlCol="0">
            <a:spAutoFit/>
          </a:bodyPr>
          <a:lstStyle/>
          <a:p>
            <a:r>
              <a:rPr lang="en-SG" sz="2400" dirty="0"/>
              <a:t>Let us have a look into the following instance of the Travelling Salesman Problem</a:t>
            </a:r>
          </a:p>
          <a:p>
            <a:endParaRPr lang="en-SG" sz="2400" dirty="0"/>
          </a:p>
          <a:p>
            <a:endParaRPr lang="en-SG" sz="2400" dirty="0"/>
          </a:p>
          <a:p>
            <a:pPr marL="342900" indent="-342900">
              <a:buFont typeface="Wingdings" panose="05000000000000000000" pitchFamily="2" charset="2"/>
              <a:buChar char="Ø"/>
            </a:pPr>
            <a:r>
              <a:rPr lang="en-SG" sz="2400" dirty="0"/>
              <a:t>Visit all cities</a:t>
            </a:r>
          </a:p>
          <a:p>
            <a:pPr marL="342900" indent="-342900">
              <a:buFont typeface="Wingdings" panose="05000000000000000000" pitchFamily="2" charset="2"/>
              <a:buChar char="Ø"/>
            </a:pPr>
            <a:r>
              <a:rPr lang="en-SG" sz="2400" dirty="0"/>
              <a:t>Visit one city only once</a:t>
            </a:r>
          </a:p>
          <a:p>
            <a:pPr marL="342900" indent="-342900">
              <a:buFont typeface="Wingdings" panose="05000000000000000000" pitchFamily="2" charset="2"/>
              <a:buChar char="Ø"/>
            </a:pPr>
            <a:r>
              <a:rPr lang="en-SG" sz="2400" dirty="0"/>
              <a:t>Return back to the starting city</a:t>
            </a:r>
          </a:p>
        </p:txBody>
      </p:sp>
    </p:spTree>
    <p:extLst>
      <p:ext uri="{BB962C8B-B14F-4D97-AF65-F5344CB8AC3E}">
        <p14:creationId xmlns:p14="http://schemas.microsoft.com/office/powerpoint/2010/main" val="1080476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69E02F08D6E5E499F69794498801CBF" ma:contentTypeVersion="2" ma:contentTypeDescription="Create a new document." ma:contentTypeScope="" ma:versionID="a774c9dbd70b854b147be9abffb3041a">
  <xsd:schema xmlns:xsd="http://www.w3.org/2001/XMLSchema" xmlns:xs="http://www.w3.org/2001/XMLSchema" xmlns:p="http://schemas.microsoft.com/office/2006/metadata/properties" xmlns:ns2="e18c7765-ee0b-4028-885a-1dc1823bc2fe" targetNamespace="http://schemas.microsoft.com/office/2006/metadata/properties" ma:root="true" ma:fieldsID="cd84310720d741f99a2035ec41345f68" ns2:_="">
    <xsd:import namespace="e18c7765-ee0b-4028-885a-1dc1823bc2f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8c7765-ee0b-4028-885a-1dc1823bc2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BD507F3-6E27-4C30-8480-F0A74E89A60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9B5814F-7DBE-4DE1-9FB1-5E6F0A04FCDD}">
  <ds:schemaRefs>
    <ds:schemaRef ds:uri="http://schemas.microsoft.com/sharepoint/v3/contenttype/forms"/>
  </ds:schemaRefs>
</ds:datastoreItem>
</file>

<file path=customXml/itemProps3.xml><?xml version="1.0" encoding="utf-8"?>
<ds:datastoreItem xmlns:ds="http://schemas.openxmlformats.org/officeDocument/2006/customXml" ds:itemID="{89E10EB4-D76C-4C5F-9254-284F82DBF7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8c7765-ee0b-4028-885a-1dc1823bc2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437</TotalTime>
  <Words>624</Words>
  <Application>Microsoft Office PowerPoint</Application>
  <PresentationFormat>Widescreen</PresentationFormat>
  <Paragraphs>58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Genetic Algorithm Lec 4</vt:lpstr>
      <vt:lpstr>Binary Encoding</vt:lpstr>
      <vt:lpstr>Example: 0-1 Knapsack Problem</vt:lpstr>
      <vt:lpstr>Example: 0-1 Knapsack Problem</vt:lpstr>
      <vt:lpstr>Example: Minimize f(x) = x2/2 + 125/x, where 0 ≤ x ≤ 15, and x is any discrete integer value</vt:lpstr>
      <vt:lpstr>Example: Minimize f(x) = x3 – x2y + xy2 + y3, subject to x+y≤10, and 1≤x≤10 and -10≤y≤10</vt:lpstr>
      <vt:lpstr>Real-Value Encoding</vt:lpstr>
      <vt:lpstr>Real-Value Encoding with Binary Codes</vt:lpstr>
      <vt:lpstr>Order Encoding</vt:lpstr>
      <vt:lpstr>Order Encoding for TSP</vt:lpstr>
      <vt:lpstr>TSP Example</vt:lpstr>
      <vt:lpstr>Defining the TSP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Genetic Algorithm Lec 4</dc:title>
  <dc:creator>Pratik Chattopadhyay</dc:creator>
  <cp:lastModifiedBy>Pratik Chattopadhyay</cp:lastModifiedBy>
  <cp:revision>5</cp:revision>
  <dcterms:created xsi:type="dcterms:W3CDTF">2021-08-02T10:05:15Z</dcterms:created>
  <dcterms:modified xsi:type="dcterms:W3CDTF">2021-08-17T17:47:50Z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0x010100269E02F08D6E5E499F69794498801CBF</vt:lpwstr>
  </property>
</Properties>
</file>