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61" r:id="rId9"/>
    <p:sldId id="262" r:id="rId10"/>
    <p:sldId id="263" r:id="rId11"/>
    <p:sldId id="264" r:id="rId12"/>
    <p:sldId id="259" r:id="rId13"/>
    <p:sldId id="265" r:id="rId14"/>
    <p:sldId id="267" r:id="rId15"/>
    <p:sldId id="266" r:id="rId16"/>
    <p:sldId id="268" r:id="rId17"/>
    <p:sldId id="271" r:id="rId18"/>
    <p:sldId id="270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B4059-B16A-4469-A2BF-2BB741754605}" v="2" dt="2021-08-17T16:00:03.170"/>
    <p1510:client id="{2E46CB87-C128-4F5A-894E-03C85AD17496}" v="3" dt="2021-08-17T13:07:10.378"/>
    <p1510:client id="{32E0D54A-5F0C-4DDA-B096-386ED3D916AF}" v="11" dt="2021-08-17T13:06:24.565"/>
    <p1510:client id="{37923333-6813-42C8-BB4D-B16166FC976F}" v="2" dt="2021-08-17T16:06:48.076"/>
    <p1510:client id="{8F93EAD8-C1D0-44BC-967C-CC9798D72ACA}" v="2" dt="2021-08-17T15:25:52.342"/>
    <p1510:client id="{9A4E2BE0-E131-461C-A7CC-4563EE6B672B}" v="12" dt="2021-08-17T10:46:08.412"/>
    <p1510:client id="{AA864FEA-B6E3-4D2C-91DD-2E06A97319F4}" v="10" dt="2021-08-17T16:17:12.785"/>
    <p1510:client id="{BFB94A3C-1212-4FE9-8878-12F59533DA52}" v="1" dt="2021-08-17T15:42:43.550"/>
    <p1510:client id="{C8077A0C-78F1-46D8-9C68-4AF9CFB36119}" v="1" dt="2021-08-20T11:37:05.364"/>
    <p1510:client id="{FBB5CDAD-1880-4C86-84D7-523C6E3E7396}" v="3" dt="2021-08-17T14:03:37.418"/>
    <p1510:client id="{FD3C384A-800F-4274-9188-8D0096C847A2}" v="1" dt="2021-08-20T09:40:1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umar Singh" userId="S::adityakrsingh.ece18@iitbhu.ac.in::1622d308-2740-4ee8-b686-1e0156d491ed" providerId="AD" clId="Web-{AA864FEA-B6E3-4D2C-91DD-2E06A97319F4}"/>
    <pc:docChg chg="modSld">
      <pc:chgData name="Aditya Kumar Singh" userId="S::adityakrsingh.ece18@iitbhu.ac.in::1622d308-2740-4ee8-b686-1e0156d491ed" providerId="AD" clId="Web-{AA864FEA-B6E3-4D2C-91DD-2E06A97319F4}" dt="2021-08-17T16:17:12.785" v="9" actId="1076"/>
      <pc:docMkLst>
        <pc:docMk/>
      </pc:docMkLst>
      <pc:sldChg chg="modSp">
        <pc:chgData name="Aditya Kumar Singh" userId="S::adityakrsingh.ece18@iitbhu.ac.in::1622d308-2740-4ee8-b686-1e0156d491ed" providerId="AD" clId="Web-{AA864FEA-B6E3-4D2C-91DD-2E06A97319F4}" dt="2021-08-17T16:17:12.785" v="9" actId="1076"/>
        <pc:sldMkLst>
          <pc:docMk/>
          <pc:sldMk cId="1246522869" sldId="266"/>
        </pc:sldMkLst>
        <pc:spChg chg="mod">
          <ac:chgData name="Aditya Kumar Singh" userId="S::adityakrsingh.ece18@iitbhu.ac.in::1622d308-2740-4ee8-b686-1e0156d491ed" providerId="AD" clId="Web-{AA864FEA-B6E3-4D2C-91DD-2E06A97319F4}" dt="2021-08-17T16:17:12.785" v="9" actId="1076"/>
          <ac:spMkLst>
            <pc:docMk/>
            <pc:sldMk cId="1246522869" sldId="266"/>
            <ac:spMk id="3" creationId="{01EB43CB-1DD2-486F-B2FD-0B7AC8536001}"/>
          </ac:spMkLst>
        </pc:spChg>
      </pc:sldChg>
      <pc:sldChg chg="modSp">
        <pc:chgData name="Aditya Kumar Singh" userId="S::adityakrsingh.ece18@iitbhu.ac.in::1622d308-2740-4ee8-b686-1e0156d491ed" providerId="AD" clId="Web-{AA864FEA-B6E3-4D2C-91DD-2E06A97319F4}" dt="2021-08-17T16:16:34.471" v="5" actId="1076"/>
        <pc:sldMkLst>
          <pc:docMk/>
          <pc:sldMk cId="2651033362" sldId="267"/>
        </pc:sldMkLst>
        <pc:spChg chg="mod">
          <ac:chgData name="Aditya Kumar Singh" userId="S::adityakrsingh.ece18@iitbhu.ac.in::1622d308-2740-4ee8-b686-1e0156d491ed" providerId="AD" clId="Web-{AA864FEA-B6E3-4D2C-91DD-2E06A97319F4}" dt="2021-08-17T16:16:34.471" v="5" actId="1076"/>
          <ac:spMkLst>
            <pc:docMk/>
            <pc:sldMk cId="2651033362" sldId="267"/>
            <ac:spMk id="3" creationId="{B154C818-1C2A-4F50-96D3-28BB2A43325A}"/>
          </ac:spMkLst>
        </pc:spChg>
      </pc:sldChg>
    </pc:docChg>
  </pc:docChgLst>
  <pc:docChgLst>
    <pc:chgData name="SHASHWAT SHITIKANTH MISHRA" userId="S::shashwat.smishra.cd.cse19@iitbhu.ac.in::3458c1eb-45ed-468a-acef-a4a87c3e790f" providerId="AD" clId="Web-{9A4E2BE0-E131-461C-A7CC-4563EE6B672B}"/>
    <pc:docChg chg="modSld">
      <pc:chgData name="SHASHWAT SHITIKANTH MISHRA" userId="S::shashwat.smishra.cd.cse19@iitbhu.ac.in::3458c1eb-45ed-468a-acef-a4a87c3e790f" providerId="AD" clId="Web-{9A4E2BE0-E131-461C-A7CC-4563EE6B672B}" dt="2021-08-17T10:46:04.256" v="3" actId="20577"/>
      <pc:docMkLst>
        <pc:docMk/>
      </pc:docMkLst>
      <pc:sldChg chg="modSp">
        <pc:chgData name="SHASHWAT SHITIKANTH MISHRA" userId="S::shashwat.smishra.cd.cse19@iitbhu.ac.in::3458c1eb-45ed-468a-acef-a4a87c3e790f" providerId="AD" clId="Web-{9A4E2BE0-E131-461C-A7CC-4563EE6B672B}" dt="2021-08-17T10:46:04.256" v="3" actId="20577"/>
        <pc:sldMkLst>
          <pc:docMk/>
          <pc:sldMk cId="2265153333" sldId="257"/>
        </pc:sldMkLst>
        <pc:spChg chg="mod">
          <ac:chgData name="SHASHWAT SHITIKANTH MISHRA" userId="S::shashwat.smishra.cd.cse19@iitbhu.ac.in::3458c1eb-45ed-468a-acef-a4a87c3e790f" providerId="AD" clId="Web-{9A4E2BE0-E131-461C-A7CC-4563EE6B672B}" dt="2021-08-17T10:46:04.256" v="3" actId="20577"/>
          <ac:spMkLst>
            <pc:docMk/>
            <pc:sldMk cId="2265153333" sldId="257"/>
            <ac:spMk id="3" creationId="{2D5ABAB6-4D11-4B9E-9C6F-7A4F0E47B049}"/>
          </ac:spMkLst>
        </pc:spChg>
      </pc:sldChg>
      <pc:sldChg chg="modSp">
        <pc:chgData name="SHASHWAT SHITIKANTH MISHRA" userId="S::shashwat.smishra.cd.cse19@iitbhu.ac.in::3458c1eb-45ed-468a-acef-a4a87c3e790f" providerId="AD" clId="Web-{9A4E2BE0-E131-461C-A7CC-4563EE6B672B}" dt="2021-08-17T10:45:45.943" v="1" actId="20577"/>
        <pc:sldMkLst>
          <pc:docMk/>
          <pc:sldMk cId="3908574390" sldId="258"/>
        </pc:sldMkLst>
        <pc:spChg chg="mod">
          <ac:chgData name="SHASHWAT SHITIKANTH MISHRA" userId="S::shashwat.smishra.cd.cse19@iitbhu.ac.in::3458c1eb-45ed-468a-acef-a4a87c3e790f" providerId="AD" clId="Web-{9A4E2BE0-E131-461C-A7CC-4563EE6B672B}" dt="2021-08-17T10:45:45.943" v="1" actId="20577"/>
          <ac:spMkLst>
            <pc:docMk/>
            <pc:sldMk cId="3908574390" sldId="258"/>
            <ac:spMk id="3" creationId="{F5404FEA-A69C-46E8-AA4E-3DADADBDDA39}"/>
          </ac:spMkLst>
        </pc:spChg>
      </pc:sldChg>
    </pc:docChg>
  </pc:docChgLst>
  <pc:docChgLst>
    <pc:chgData name="AKSHAT JAIN" userId="S::akshat.jain.cd.cse19@iitbhu.ac.in::98101f1c-dbe1-497f-82de-ec0481bc4a06" providerId="AD" clId="Web-{C8077A0C-78F1-46D8-9C68-4AF9CFB36119}"/>
    <pc:docChg chg="sldOrd">
      <pc:chgData name="AKSHAT JAIN" userId="S::akshat.jain.cd.cse19@iitbhu.ac.in::98101f1c-dbe1-497f-82de-ec0481bc4a06" providerId="AD" clId="Web-{C8077A0C-78F1-46D8-9C68-4AF9CFB36119}" dt="2021-08-20T11:37:05.364" v="0"/>
      <pc:docMkLst>
        <pc:docMk/>
      </pc:docMkLst>
      <pc:sldChg chg="ord">
        <pc:chgData name="AKSHAT JAIN" userId="S::akshat.jain.cd.cse19@iitbhu.ac.in::98101f1c-dbe1-497f-82de-ec0481bc4a06" providerId="AD" clId="Web-{C8077A0C-78F1-46D8-9C68-4AF9CFB36119}" dt="2021-08-20T11:37:05.364" v="0"/>
        <pc:sldMkLst>
          <pc:docMk/>
          <pc:sldMk cId="3908574390" sldId="258"/>
        </pc:sldMkLst>
      </pc:sldChg>
    </pc:docChg>
  </pc:docChgLst>
  <pc:docChgLst>
    <pc:chgData name="YASH VERMA" userId="S::yash.verma.cse19@iitbhu.ac.in::04900815-1e37-4c07-8062-71208a93ee30" providerId="AD" clId="Web-{FBB5CDAD-1880-4C86-84D7-523C6E3E7396}"/>
    <pc:docChg chg="addSld delSld">
      <pc:chgData name="YASH VERMA" userId="S::yash.verma.cse19@iitbhu.ac.in::04900815-1e37-4c07-8062-71208a93ee30" providerId="AD" clId="Web-{FBB5CDAD-1880-4C86-84D7-523C6E3E7396}" dt="2021-08-17T14:03:36.324" v="1"/>
      <pc:docMkLst>
        <pc:docMk/>
      </pc:docMkLst>
      <pc:sldChg chg="add del">
        <pc:chgData name="YASH VERMA" userId="S::yash.verma.cse19@iitbhu.ac.in::04900815-1e37-4c07-8062-71208a93ee30" providerId="AD" clId="Web-{FBB5CDAD-1880-4C86-84D7-523C6E3E7396}" dt="2021-08-17T14:03:36.324" v="1"/>
        <pc:sldMkLst>
          <pc:docMk/>
          <pc:sldMk cId="2651033362" sldId="267"/>
        </pc:sldMkLst>
      </pc:sldChg>
    </pc:docChg>
  </pc:docChgLst>
  <pc:docChgLst>
    <pc:chgData name="YASH JITENDRABHAI KANEJIYA" userId="S::yashj.kanejiya.cse19@iitbhu.ac.in::624f2517-1e1b-48ee-8d5d-a90c5820d0a2" providerId="AD" clId="Web-{2E46CB87-C128-4F5A-894E-03C85AD17496}"/>
    <pc:docChg chg="modSld">
      <pc:chgData name="YASH JITENDRABHAI KANEJIYA" userId="S::yashj.kanejiya.cse19@iitbhu.ac.in::624f2517-1e1b-48ee-8d5d-a90c5820d0a2" providerId="AD" clId="Web-{2E46CB87-C128-4F5A-894E-03C85AD17496}" dt="2021-08-17T13:07:10.378" v="2" actId="1076"/>
      <pc:docMkLst>
        <pc:docMk/>
      </pc:docMkLst>
      <pc:sldChg chg="modSp">
        <pc:chgData name="YASH JITENDRABHAI KANEJIYA" userId="S::yashj.kanejiya.cse19@iitbhu.ac.in::624f2517-1e1b-48ee-8d5d-a90c5820d0a2" providerId="AD" clId="Web-{2E46CB87-C128-4F5A-894E-03C85AD17496}" dt="2021-08-17T13:07:10.378" v="2" actId="1076"/>
        <pc:sldMkLst>
          <pc:docMk/>
          <pc:sldMk cId="753891639" sldId="259"/>
        </pc:sldMkLst>
        <pc:spChg chg="mod">
          <ac:chgData name="YASH JITENDRABHAI KANEJIYA" userId="S::yashj.kanejiya.cse19@iitbhu.ac.in::624f2517-1e1b-48ee-8d5d-a90c5820d0a2" providerId="AD" clId="Web-{2E46CB87-C128-4F5A-894E-03C85AD17496}" dt="2021-08-17T13:07:10.378" v="2" actId="1076"/>
          <ac:spMkLst>
            <pc:docMk/>
            <pc:sldMk cId="753891639" sldId="259"/>
            <ac:spMk id="3" creationId="{36021765-8176-4721-9142-86F84C145780}"/>
          </ac:spMkLst>
        </pc:spChg>
      </pc:sldChg>
    </pc:docChg>
  </pc:docChgLst>
  <pc:docChgLst>
    <pc:chgData name="DHRUV GUPTA" userId="S::dhruv.gupta.cse19@iitbhu.ac.in::1dbb2128-ff89-41d9-9876-236668907d89" providerId="AD" clId="Web-{BFB94A3C-1212-4FE9-8878-12F59533DA52}"/>
    <pc:docChg chg="modSld">
      <pc:chgData name="DHRUV GUPTA" userId="S::dhruv.gupta.cse19@iitbhu.ac.in::1dbb2128-ff89-41d9-9876-236668907d89" providerId="AD" clId="Web-{BFB94A3C-1212-4FE9-8878-12F59533DA52}" dt="2021-08-17T15:42:43.550" v="0" actId="1076"/>
      <pc:docMkLst>
        <pc:docMk/>
      </pc:docMkLst>
      <pc:sldChg chg="modSp">
        <pc:chgData name="DHRUV GUPTA" userId="S::dhruv.gupta.cse19@iitbhu.ac.in::1dbb2128-ff89-41d9-9876-236668907d89" providerId="AD" clId="Web-{BFB94A3C-1212-4FE9-8878-12F59533DA52}" dt="2021-08-17T15:42:43.550" v="0" actId="1076"/>
        <pc:sldMkLst>
          <pc:docMk/>
          <pc:sldMk cId="3557582179" sldId="272"/>
        </pc:sldMkLst>
        <pc:spChg chg="mod">
          <ac:chgData name="DHRUV GUPTA" userId="S::dhruv.gupta.cse19@iitbhu.ac.in::1dbb2128-ff89-41d9-9876-236668907d89" providerId="AD" clId="Web-{BFB94A3C-1212-4FE9-8878-12F59533DA52}" dt="2021-08-17T15:42:43.550" v="0" actId="1076"/>
          <ac:spMkLst>
            <pc:docMk/>
            <pc:sldMk cId="3557582179" sldId="272"/>
            <ac:spMk id="3" creationId="{545C0501-089A-4A07-9234-B8D267F674B3}"/>
          </ac:spMkLst>
        </pc:spChg>
      </pc:sldChg>
    </pc:docChg>
  </pc:docChgLst>
  <pc:docChgLst>
    <pc:chgData name="SHIVANI" userId="S::shivani.student.cse19@iitbhu.ac.in::e6ca0ab8-384e-4f2a-81b4-03e542678d19" providerId="AD" clId="Web-{32E0D54A-5F0C-4DDA-B096-386ED3D916AF}"/>
    <pc:docChg chg="modSld">
      <pc:chgData name="SHIVANI" userId="S::shivani.student.cse19@iitbhu.ac.in::e6ca0ab8-384e-4f2a-81b4-03e542678d19" providerId="AD" clId="Web-{32E0D54A-5F0C-4DDA-B096-386ED3D916AF}" dt="2021-08-17T13:06:19.111" v="1" actId="1076"/>
      <pc:docMkLst>
        <pc:docMk/>
      </pc:docMkLst>
      <pc:sldChg chg="modSp">
        <pc:chgData name="SHIVANI" userId="S::shivani.student.cse19@iitbhu.ac.in::e6ca0ab8-384e-4f2a-81b4-03e542678d19" providerId="AD" clId="Web-{32E0D54A-5F0C-4DDA-B096-386ED3D916AF}" dt="2021-08-17T13:06:19.111" v="1" actId="1076"/>
        <pc:sldMkLst>
          <pc:docMk/>
          <pc:sldMk cId="2651033362" sldId="267"/>
        </pc:sldMkLst>
        <pc:spChg chg="mod">
          <ac:chgData name="SHIVANI" userId="S::shivani.student.cse19@iitbhu.ac.in::e6ca0ab8-384e-4f2a-81b4-03e542678d19" providerId="AD" clId="Web-{32E0D54A-5F0C-4DDA-B096-386ED3D916AF}" dt="2021-08-17T13:06:19.111" v="1" actId="1076"/>
          <ac:spMkLst>
            <pc:docMk/>
            <pc:sldMk cId="2651033362" sldId="267"/>
            <ac:spMk id="3" creationId="{B154C818-1C2A-4F50-96D3-28BB2A43325A}"/>
          </ac:spMkLst>
        </pc:spChg>
      </pc:sldChg>
    </pc:docChg>
  </pc:docChgLst>
  <pc:docChgLst>
    <pc:chgData name="SHASHWAT SHITIKANTH MISHRA" userId="S::shashwat.smishra.cd.cse19@iitbhu.ac.in::3458c1eb-45ed-468a-acef-a4a87c3e790f" providerId="AD" clId="Web-{0E6B4059-B16A-4469-A2BF-2BB741754605}"/>
    <pc:docChg chg="modSld">
      <pc:chgData name="SHASHWAT SHITIKANTH MISHRA" userId="S::shashwat.smishra.cd.cse19@iitbhu.ac.in::3458c1eb-45ed-468a-acef-a4a87c3e790f" providerId="AD" clId="Web-{0E6B4059-B16A-4469-A2BF-2BB741754605}" dt="2021-08-17T16:00:03.170" v="1" actId="1076"/>
      <pc:docMkLst>
        <pc:docMk/>
      </pc:docMkLst>
      <pc:sldChg chg="modSp">
        <pc:chgData name="SHASHWAT SHITIKANTH MISHRA" userId="S::shashwat.smishra.cd.cse19@iitbhu.ac.in::3458c1eb-45ed-468a-acef-a4a87c3e790f" providerId="AD" clId="Web-{0E6B4059-B16A-4469-A2BF-2BB741754605}" dt="2021-08-17T11:56:47.129" v="0" actId="1076"/>
        <pc:sldMkLst>
          <pc:docMk/>
          <pc:sldMk cId="753891639" sldId="259"/>
        </pc:sldMkLst>
        <pc:spChg chg="mod">
          <ac:chgData name="SHASHWAT SHITIKANTH MISHRA" userId="S::shashwat.smishra.cd.cse19@iitbhu.ac.in::3458c1eb-45ed-468a-acef-a4a87c3e790f" providerId="AD" clId="Web-{0E6B4059-B16A-4469-A2BF-2BB741754605}" dt="2021-08-17T11:56:47.129" v="0" actId="1076"/>
          <ac:spMkLst>
            <pc:docMk/>
            <pc:sldMk cId="753891639" sldId="259"/>
            <ac:spMk id="3" creationId="{36021765-8176-4721-9142-86F84C145780}"/>
          </ac:spMkLst>
        </pc:spChg>
      </pc:sldChg>
      <pc:sldChg chg="modSp">
        <pc:chgData name="SHASHWAT SHITIKANTH MISHRA" userId="S::shashwat.smishra.cd.cse19@iitbhu.ac.in::3458c1eb-45ed-468a-acef-a4a87c3e790f" providerId="AD" clId="Web-{0E6B4059-B16A-4469-A2BF-2BB741754605}" dt="2021-08-17T16:00:03.170" v="1" actId="1076"/>
        <pc:sldMkLst>
          <pc:docMk/>
          <pc:sldMk cId="3557582179" sldId="272"/>
        </pc:sldMkLst>
        <pc:spChg chg="mod">
          <ac:chgData name="SHASHWAT SHITIKANTH MISHRA" userId="S::shashwat.smishra.cd.cse19@iitbhu.ac.in::3458c1eb-45ed-468a-acef-a4a87c3e790f" providerId="AD" clId="Web-{0E6B4059-B16A-4469-A2BF-2BB741754605}" dt="2021-08-17T16:00:03.170" v="1" actId="1076"/>
          <ac:spMkLst>
            <pc:docMk/>
            <pc:sldMk cId="3557582179" sldId="272"/>
            <ac:spMk id="3" creationId="{545C0501-089A-4A07-9234-B8D267F674B3}"/>
          </ac:spMkLst>
        </pc:spChg>
      </pc:sldChg>
    </pc:docChg>
  </pc:docChgLst>
  <pc:docChgLst>
    <pc:chgData name="JATIN GARG" userId="S::jatin.garg.cse19@iitbhu.ac.in::9e218323-75d2-458b-89d5-e8166225f2be" providerId="AD" clId="Web-{37923333-6813-42C8-BB4D-B16166FC976F}"/>
    <pc:docChg chg="modSld">
      <pc:chgData name="JATIN GARG" userId="S::jatin.garg.cse19@iitbhu.ac.in::9e218323-75d2-458b-89d5-e8166225f2be" providerId="AD" clId="Web-{37923333-6813-42C8-BB4D-B16166FC976F}" dt="2021-08-17T16:06:48.076" v="1" actId="1076"/>
      <pc:docMkLst>
        <pc:docMk/>
      </pc:docMkLst>
      <pc:sldChg chg="modSp">
        <pc:chgData name="JATIN GARG" userId="S::jatin.garg.cse19@iitbhu.ac.in::9e218323-75d2-458b-89d5-e8166225f2be" providerId="AD" clId="Web-{37923333-6813-42C8-BB4D-B16166FC976F}" dt="2021-08-17T16:06:48.076" v="1" actId="1076"/>
        <pc:sldMkLst>
          <pc:docMk/>
          <pc:sldMk cId="3557582179" sldId="272"/>
        </pc:sldMkLst>
        <pc:spChg chg="mod">
          <ac:chgData name="JATIN GARG" userId="S::jatin.garg.cse19@iitbhu.ac.in::9e218323-75d2-458b-89d5-e8166225f2be" providerId="AD" clId="Web-{37923333-6813-42C8-BB4D-B16166FC976F}" dt="2021-08-17T16:06:48.076" v="1" actId="1076"/>
          <ac:spMkLst>
            <pc:docMk/>
            <pc:sldMk cId="3557582179" sldId="272"/>
            <ac:spMk id="3" creationId="{545C0501-089A-4A07-9234-B8D267F674B3}"/>
          </ac:spMkLst>
        </pc:spChg>
      </pc:sldChg>
    </pc:docChg>
  </pc:docChgLst>
  <pc:docChgLst>
    <pc:chgData name="Rohan N" userId="S::rohann.ece18@iitbhu.ac.in::b603620b-bd2e-4a39-a671-bb56909d59cc" providerId="AD" clId="Web-{FD3C384A-800F-4274-9188-8D0096C847A2}"/>
    <pc:docChg chg="modSld">
      <pc:chgData name="Rohan N" userId="S::rohann.ece18@iitbhu.ac.in::b603620b-bd2e-4a39-a671-bb56909d59cc" providerId="AD" clId="Web-{FD3C384A-800F-4274-9188-8D0096C847A2}" dt="2021-08-20T09:40:17.341" v="0" actId="1076"/>
      <pc:docMkLst>
        <pc:docMk/>
      </pc:docMkLst>
      <pc:sldChg chg="modSp">
        <pc:chgData name="Rohan N" userId="S::rohann.ece18@iitbhu.ac.in::b603620b-bd2e-4a39-a671-bb56909d59cc" providerId="AD" clId="Web-{FD3C384A-800F-4274-9188-8D0096C847A2}" dt="2021-08-20T09:40:17.341" v="0" actId="1076"/>
        <pc:sldMkLst>
          <pc:docMk/>
          <pc:sldMk cId="299477344" sldId="274"/>
        </pc:sldMkLst>
        <pc:picChg chg="mod">
          <ac:chgData name="Rohan N" userId="S::rohann.ece18@iitbhu.ac.in::b603620b-bd2e-4a39-a671-bb56909d59cc" providerId="AD" clId="Web-{FD3C384A-800F-4274-9188-8D0096C847A2}" dt="2021-08-20T09:40:17.341" v="0" actId="1076"/>
          <ac:picMkLst>
            <pc:docMk/>
            <pc:sldMk cId="299477344" sldId="274"/>
            <ac:picMk id="5" creationId="{6BF9CE77-248D-4413-BFFF-11E2841F266F}"/>
          </ac:picMkLst>
        </pc:picChg>
      </pc:sldChg>
    </pc:docChg>
  </pc:docChgLst>
  <pc:docChgLst>
    <pc:chgData name="ISHIKA TODWAL" userId="S::ishika.todwal.cse19@iitbhu.ac.in::75e1fbe9-9aa5-4436-8c07-4ffea70031a6" providerId="AD" clId="Web-{8F93EAD8-C1D0-44BC-967C-CC9798D72ACA}"/>
    <pc:docChg chg="modSld">
      <pc:chgData name="ISHIKA TODWAL" userId="S::ishika.todwal.cse19@iitbhu.ac.in::75e1fbe9-9aa5-4436-8c07-4ffea70031a6" providerId="AD" clId="Web-{8F93EAD8-C1D0-44BC-967C-CC9798D72ACA}" dt="2021-08-17T15:25:52.342" v="1" actId="1076"/>
      <pc:docMkLst>
        <pc:docMk/>
      </pc:docMkLst>
      <pc:sldChg chg="modSp">
        <pc:chgData name="ISHIKA TODWAL" userId="S::ishika.todwal.cse19@iitbhu.ac.in::75e1fbe9-9aa5-4436-8c07-4ffea70031a6" providerId="AD" clId="Web-{8F93EAD8-C1D0-44BC-967C-CC9798D72ACA}" dt="2021-08-17T15:25:52.342" v="1" actId="1076"/>
        <pc:sldMkLst>
          <pc:docMk/>
          <pc:sldMk cId="753891639" sldId="259"/>
        </pc:sldMkLst>
        <pc:spChg chg="mod">
          <ac:chgData name="ISHIKA TODWAL" userId="S::ishika.todwal.cse19@iitbhu.ac.in::75e1fbe9-9aa5-4436-8c07-4ffea70031a6" providerId="AD" clId="Web-{8F93EAD8-C1D0-44BC-967C-CC9798D72ACA}" dt="2021-08-17T15:25:52.342" v="1" actId="1076"/>
          <ac:spMkLst>
            <pc:docMk/>
            <pc:sldMk cId="753891639" sldId="259"/>
            <ac:spMk id="3" creationId="{36021765-8176-4721-9142-86F84C145780}"/>
          </ac:spMkLst>
        </pc:spChg>
      </pc:sldChg>
      <pc:sldChg chg="modSp">
        <pc:chgData name="ISHIKA TODWAL" userId="S::ishika.todwal.cse19@iitbhu.ac.in::75e1fbe9-9aa5-4436-8c07-4ffea70031a6" providerId="AD" clId="Web-{8F93EAD8-C1D0-44BC-967C-CC9798D72ACA}" dt="2021-08-17T14:51:24.162" v="0" actId="1076"/>
        <pc:sldMkLst>
          <pc:docMk/>
          <pc:sldMk cId="3557582179" sldId="272"/>
        </pc:sldMkLst>
        <pc:spChg chg="mod">
          <ac:chgData name="ISHIKA TODWAL" userId="S::ishika.todwal.cse19@iitbhu.ac.in::75e1fbe9-9aa5-4436-8c07-4ffea70031a6" providerId="AD" clId="Web-{8F93EAD8-C1D0-44BC-967C-CC9798D72ACA}" dt="2021-08-17T14:51:24.162" v="0" actId="1076"/>
          <ac:spMkLst>
            <pc:docMk/>
            <pc:sldMk cId="3557582179" sldId="272"/>
            <ac:spMk id="3" creationId="{545C0501-089A-4A07-9234-B8D267F674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93DB-812F-4671-9FFD-25DC94CD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552FB-A623-4308-8E79-76FF11BE4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37DA-233A-4F0C-8195-AC58FD8B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8829-FC7A-4D10-BCC2-0FA03DAE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5C4A-B425-445B-B973-A7957205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03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70EF-A3A2-4F38-8C4F-A8EECBE9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0CF16-49E6-4979-A1C5-8546B68FA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B8DB-E69C-4F00-AA47-08DD8D21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8053-4973-4F43-9A44-3F795B6E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3295-6033-4E47-9DB6-87C10CF1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3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BD85B-4C3E-482F-9D0D-D740FE228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406D4-82DE-4F28-A0B2-70FEE4797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99B0-4F24-46F6-B7B9-05038184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AE27-C0D5-48CA-9F76-73561EE5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C362-736D-4B5F-9F83-F208A4A7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92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E8D8-78A6-4D15-BD94-B4DC7309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32E7-AFB0-45D2-BAD1-B3F7AFEA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6479-1BA9-48DA-B8AF-3761FBCA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525E-9D75-4DBF-AFEC-B2DD5F63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F383-2C5E-44A4-B621-ACF34BD6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66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35C-96DA-4CFC-A3A8-190E32C8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2C3F7-08D2-424F-9C4B-FF9546E9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A83C-9181-46AE-A714-7276CE20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5134-4393-4921-AE9F-CB190D96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3220-AAE6-47A4-B67C-C9DC6E82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59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0A4B-CC47-4D73-8D8A-22EC7AE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423F-F4AD-48B9-B6B0-201B3614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E4648-8C96-4218-AC0B-85F58EBC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E8507-E7D6-420D-98B1-BDF612C4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E167A-03B6-4CC6-B990-D7F800AE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D93A8-869B-4B9D-80E3-5703ABC2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3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E76F-7D93-4464-8885-3189ED29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83CD-4C29-4969-BC1E-30C90095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D594-4F59-4719-BA4E-78C31051D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2E984-148B-41F1-B0F5-00EE7F446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31006-E3BE-4BFF-A21F-B106C329C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E05BA-8E69-4E60-914A-9EDDA1AF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A2D83-3530-4EBC-9A29-93C70837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9A926-79B8-4CEB-B50E-372F10AD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5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F9F-21FC-4255-B4BA-9BCFE26A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56319-0733-43EB-8D5F-A1A9C44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D7C15-FB20-4451-8058-46876FA2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AF2C8-5FA7-4EC4-9BC3-F1613D5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898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5DDAB-6C5A-45FF-8315-A9C0EEC7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4BCA-65FE-40A4-AE0F-65D5D7DD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7C0B-8505-41DE-931C-ECCDFA0E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531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0053-6105-4D60-A890-0B2720F3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1464-4BBF-4C4B-81CC-3E3D113B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3A00-1BAA-40EF-90F2-681F7F381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3604C-6D22-4EF9-8E5F-16DBBC33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0FBEA-BD96-4C35-B0B2-8D8D5A2B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66AC-07BE-4F3C-BFA2-ED4C0363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72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72A-409D-4776-8FEE-60E62A55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EA81A-1331-4409-80FD-97331F09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02CD6-7725-4FDB-BBF3-2B960E0B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A5A7-424F-49AB-9C1B-0033E266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6E616-894F-4213-BAA8-0705D469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D7CE7-F70A-429D-AF76-CA250AE9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D4298-EFDA-423B-A2D3-B20077A6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AA646-C7BC-4B9D-B983-6EB86230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C5AE-DEDA-4158-9735-4B63ED18E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9EC6-7A3D-48CF-A7C5-E3CC66D04F18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0CB7-9DF1-4D66-A268-8A0833D88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07C8-738E-40BA-A0B5-99F5829EF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93E1-465D-445C-B34D-1887BA4DA0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29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9264-4F1C-4C62-BBC8-242A4D67F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Genetic Algorithm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3CAA-87CD-4C0D-B421-ABA3E91FE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49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A866-95F5-4AAB-9ABC-A8789B3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Roulette Wheel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E6722-9D34-4498-8CB7-9E76F3A4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" y="1560970"/>
            <a:ext cx="9248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0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2A00-935C-4E73-8593-478E1B5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Roulette Wheel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4C818-1C2A-4F50-96D3-28BB2A433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/>
                  <a:t>The top surface area of the wheel is divided into N parts in proportion to the fitness values f</a:t>
                </a:r>
                <a:r>
                  <a:rPr lang="en-SG" baseline="-25000"/>
                  <a:t>1</a:t>
                </a:r>
                <a:r>
                  <a:rPr lang="en-SG"/>
                  <a:t>, f</a:t>
                </a:r>
                <a:r>
                  <a:rPr lang="en-SG" baseline="-25000"/>
                  <a:t>2</a:t>
                </a:r>
                <a:r>
                  <a:rPr lang="en-SG"/>
                  <a:t>, …, </a:t>
                </a:r>
                <a:r>
                  <a:rPr lang="en-SG" err="1"/>
                  <a:t>f</a:t>
                </a:r>
                <a:r>
                  <a:rPr lang="en-SG" baseline="-25000" err="1"/>
                  <a:t>N</a:t>
                </a:r>
                <a:r>
                  <a:rPr lang="en-SG" err="1"/>
                  <a:t>.</a:t>
                </a:r>
                <a:endParaRPr lang="en-SG"/>
              </a:p>
              <a:p>
                <a:pPr algn="just"/>
                <a:r>
                  <a:rPr lang="en-SG"/>
                  <a:t>The wheel is rotated in any particular direction, and a fixed pointer is used to indicate the winning sector when it stops rotation.</a:t>
                </a:r>
              </a:p>
              <a:p>
                <a:pPr algn="just"/>
                <a:r>
                  <a:rPr lang="en-SG"/>
                  <a:t>A particular sub-sector representing a GA-solution is selected to be the winner probabilistically, and the probability that the </a:t>
                </a:r>
                <a:r>
                  <a:rPr lang="en-SG" err="1"/>
                  <a:t>i</a:t>
                </a:r>
                <a:r>
                  <a:rPr lang="en-SG" baseline="30000" err="1"/>
                  <a:t>th</a:t>
                </a:r>
                <a:r>
                  <a:rPr lang="en-SG"/>
                  <a:t> sub-sector is winner is </a:t>
                </a:r>
                <a:r>
                  <a:rPr lang="en-SG" i="1"/>
                  <a:t>p</a:t>
                </a:r>
                <a:r>
                  <a:rPr lang="en-SG" i="1" baseline="-25000"/>
                  <a:t>i</a:t>
                </a:r>
                <a:r>
                  <a:rPr lang="en-SG"/>
                  <a:t> = </a:t>
                </a:r>
                <a:r>
                  <a:rPr lang="en-SG" i="1"/>
                  <a:t>f</a:t>
                </a:r>
                <a:r>
                  <a:rPr lang="en-SG" i="1" baseline="-25000"/>
                  <a:t>i</a:t>
                </a:r>
                <a:r>
                  <a:rPr lang="en-SG"/>
                  <a:t>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SG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4C818-1C2A-4F50-96D3-28BB2A433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03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1AF-C596-4B02-8A23-37F2D2F0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Roulette Wheel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B43CB-1DD2-486F-B2FD-0B7AC8536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/>
                  <a:t>Each time the wheel spins, one individual is selected for the intermediate population. We rotate the wheel N</a:t>
                </a:r>
                <a:r>
                  <a:rPr lang="en-SG" baseline="-25000"/>
                  <a:t>p</a:t>
                </a:r>
                <a:r>
                  <a:rPr lang="en-SG"/>
                  <a:t> times </a:t>
                </a:r>
              </a:p>
              <a:p>
                <a:pPr algn="just"/>
                <a:r>
                  <a:rPr lang="en-SG"/>
                  <a:t>Stochastic sampling with replacement </a:t>
                </a:r>
              </a:p>
              <a:p>
                <a:pPr algn="just"/>
                <a:r>
                  <a:rPr lang="en-SG"/>
                  <a:t>Ratio of fitness to average fitness determines number of </a:t>
                </a:r>
                <a:r>
                  <a:rPr lang="en-SG" err="1"/>
                  <a:t>offsprings</a:t>
                </a:r>
                <a:r>
                  <a:rPr lang="en-SG"/>
                  <a:t>, i.e. a new individual is a copy of an old individual (of fitness f</a:t>
                </a:r>
                <a:r>
                  <a:rPr lang="en-SG" baseline="-25000"/>
                  <a:t>i</a:t>
                </a:r>
                <a:r>
                  <a:rPr lang="en-SG"/>
                  <a:t>) with probability </a:t>
                </a:r>
                <a:r>
                  <a:rPr lang="en-SG" i="1"/>
                  <a:t>f</a:t>
                </a:r>
                <a:r>
                  <a:rPr lang="en-SG" i="1" baseline="-25000"/>
                  <a:t>i</a:t>
                </a:r>
                <a:r>
                  <a:rPr lang="en-SG"/>
                  <a:t>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SG"/>
              </a:p>
              <a:p>
                <a:pPr algn="just"/>
                <a:r>
                  <a:rPr lang="en-SG"/>
                  <a:t>In other words, an individual with higher fitness value is likely to be selected more number of times.</a:t>
                </a:r>
              </a:p>
              <a:p>
                <a:pPr algn="just"/>
                <a:r>
                  <a:rPr lang="en-SG"/>
                  <a:t>Thus, an individual may get selected more than once.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B43CB-1DD2-486F-B2FD-0B7AC8536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2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C067-8AD1-4AF4-BAC5-E7BAFB04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Example of Roulette Wheel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DC6E8-45E3-4F54-8EB3-0E01715E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690688"/>
            <a:ext cx="119348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682B-14BF-4C9B-A9A1-DA5AC644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Algorithm for Roulette Wheel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859D4-EDED-4A4B-ACC1-BEB57800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894340"/>
            <a:ext cx="115538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6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88E-D7A9-401F-910E-EBD1FC08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Limitations of Roulette Wheel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7EC7-178C-4813-A078-A973C25D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0687"/>
            <a:ext cx="10944224" cy="4564969"/>
          </a:xfrm>
        </p:spPr>
        <p:txBody>
          <a:bodyPr>
            <a:noAutofit/>
          </a:bodyPr>
          <a:lstStyle/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four binary strings in a population with fitness values f</a:t>
            </a:r>
            <a:r>
              <a:rPr lang="en-S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S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S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en-S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Further, let these values be 80%, 10%, 6%, and 4%.</a:t>
            </a:r>
          </a:p>
          <a:p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06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88E-D7A9-401F-910E-EBD1FC08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Limitations of Roulette Wheel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7EC7-178C-4813-A078-A973C25D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5414963"/>
            <a:ext cx="10944224" cy="76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Observe that individuals with higher fitness guards those with smaller fitness to get selected for mating</a:t>
            </a:r>
          </a:p>
          <a:p>
            <a:pPr marL="0" indent="0">
              <a:buNone/>
            </a:pPr>
            <a:r>
              <a:rPr lang="en-SG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lesser diversity and hence fewer scope towards exploring alternate solutions. Leads to premature convergence with local optimum 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08E78-4E42-4E62-92A4-974A0A4F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90688"/>
            <a:ext cx="109442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3A0-0A48-4B26-9EBF-944C086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Rank-based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C0501-089A-4A07-9234-B8D267F67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847" y="1480857"/>
                <a:ext cx="10515600" cy="48364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/>
                  <a:t>The limitations of Roulette Wheel selection can be overcome using Rank-based Selection</a:t>
                </a:r>
              </a:p>
              <a:p>
                <a:r>
                  <a:rPr lang="en-SG"/>
                  <a:t>The process in Rank-based selection consists of two steps: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/>
                  <a:t> Individuals are arranged in ascending order of their fitness values. The individuals with the lowest value of fitness is assigned rank 1, and other individuals are ranked accordingly.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/>
                  <a:t> Proportionate-based selection scheme (Canonical or Roulette-Wheel) is then applied on the computed rank.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/>
                  <a:t>Considering Roulette-Wheel Selection, if </a:t>
                </a:r>
                <a:r>
                  <a:rPr lang="en-SG" err="1"/>
                  <a:t>r</a:t>
                </a:r>
                <a:r>
                  <a:rPr lang="en-SG" baseline="-25000" err="1"/>
                  <a:t>i</a:t>
                </a:r>
                <a:r>
                  <a:rPr lang="en-SG"/>
                  <a:t> denotes the rank of the </a:t>
                </a:r>
                <a:r>
                  <a:rPr lang="en-SG" err="1"/>
                  <a:t>i</a:t>
                </a:r>
                <a:r>
                  <a:rPr lang="en-SG" baseline="30000" err="1"/>
                  <a:t>th</a:t>
                </a:r>
                <a:r>
                  <a:rPr lang="en-SG"/>
                  <a:t> individual in the population, then the percentage of the sub-sector area occupied by this individual is given by </a:t>
                </a:r>
                <a:r>
                  <a:rPr lang="en-SG" i="1" err="1"/>
                  <a:t>r</a:t>
                </a:r>
                <a:r>
                  <a:rPr lang="en-SG" i="1" baseline="-25000" err="1"/>
                  <a:t>i</a:t>
                </a:r>
                <a:r>
                  <a:rPr lang="en-SG"/>
                  <a:t>/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SG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/>
                  <a:t> Two or more individuals with same fitness value should have the same rank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SG"/>
                  <a:t> In general, a Rank-based selection scheme performs better than Roulette-Wheel selection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5C0501-089A-4A07-9234-B8D267F67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847" y="1480857"/>
                <a:ext cx="10515600" cy="4836432"/>
              </a:xfrm>
              <a:blipFill>
                <a:blip r:embed="rId2"/>
                <a:stretch>
                  <a:fillRect l="-1043" t="-2900" r="-696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8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5D0-9617-4A27-A35A-3A91327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Rank-based Selection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12D0-7198-470E-8114-E6A438DD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Continuing with the previous example, where normalized fitness values of 4 individuals in the population are 0.40, 0.05, 0.03, and 0.02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5826-96BF-4BBE-8A83-48CA6CE1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5" y="3100388"/>
            <a:ext cx="3476625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ADF4E-1FF2-4151-9CC2-B34D4884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3287"/>
            <a:ext cx="7038975" cy="239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F21EEF-0ABE-46A0-9147-C6F7698F3AA2}"/>
              </a:ext>
            </a:extLst>
          </p:cNvPr>
          <p:cNvSpPr txBox="1"/>
          <p:nvPr/>
        </p:nvSpPr>
        <p:spPr>
          <a:xfrm>
            <a:off x="725716" y="6211669"/>
            <a:ext cx="11103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err="1"/>
              <a:t>Expection</a:t>
            </a:r>
            <a:r>
              <a:rPr lang="en-SG"/>
              <a:t> counts of bad individuals will be improved using this selection scheme. Higher chance of selection of inferior individuals</a:t>
            </a:r>
          </a:p>
        </p:txBody>
      </p:sp>
    </p:spTree>
    <p:extLst>
      <p:ext uri="{BB962C8B-B14F-4D97-AF65-F5344CB8AC3E}">
        <p14:creationId xmlns:p14="http://schemas.microsoft.com/office/powerpoint/2010/main" val="122330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B9F1-733C-40DA-83C1-6921EB0E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Algorithm for Rank-based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9CE77-248D-4413-BFFF-11E2841F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2" y="1693694"/>
            <a:ext cx="118014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5F96-86E5-47E1-8732-BC38D528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Fitness Evaluation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4FEA-A69C-46E8-AA4E-3DADADBD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SG"/>
              <a:t>Different Selection Schemes</a:t>
            </a:r>
          </a:p>
          <a:p>
            <a:r>
              <a:rPr lang="en-SG"/>
              <a:t>Canonical Selection</a:t>
            </a:r>
          </a:p>
          <a:p>
            <a:r>
              <a:rPr lang="en-SG"/>
              <a:t>Roulette Wheel Selection</a:t>
            </a:r>
            <a:endParaRPr lang="en-SG">
              <a:cs typeface="Calibri"/>
            </a:endParaRPr>
          </a:p>
          <a:p>
            <a:r>
              <a:rPr lang="en-SG"/>
              <a:t>Rank-based Selection</a:t>
            </a:r>
          </a:p>
          <a:p>
            <a:r>
              <a:rPr lang="en-SG"/>
              <a:t>Tournament Selection</a:t>
            </a:r>
          </a:p>
          <a:p>
            <a:r>
              <a:rPr lang="en-SG"/>
              <a:t>Steady-State Selection</a:t>
            </a:r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57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AA97-4810-4718-A30C-B2E8005B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65125"/>
            <a:ext cx="11727542" cy="1325563"/>
          </a:xfrm>
        </p:spPr>
        <p:txBody>
          <a:bodyPr/>
          <a:lstStyle/>
          <a:p>
            <a:r>
              <a:rPr lang="en-SG"/>
              <a:t>Two Types of Roulette-Wheel Selection Algorithms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9CF1B-1BFE-4BFB-9B3A-D0ADB2166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72973"/>
            <a:ext cx="7381875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E167AA-C909-419D-851C-03F4DC8E2B13}"/>
              </a:ext>
            </a:extLst>
          </p:cNvPr>
          <p:cNvSpPr txBox="1"/>
          <p:nvPr/>
        </p:nvSpPr>
        <p:spPr>
          <a:xfrm>
            <a:off x="2405062" y="6246133"/>
            <a:ext cx="358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Roulette-Wheel based on Proportionate-based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1C0BC-4497-4BBE-804D-134CD8B10842}"/>
              </a:ext>
            </a:extLst>
          </p:cNvPr>
          <p:cNvSpPr txBox="1"/>
          <p:nvPr/>
        </p:nvSpPr>
        <p:spPr>
          <a:xfrm>
            <a:off x="6981031" y="6258380"/>
            <a:ext cx="326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Roulette-Wheel based on Ordinal-based Selection</a:t>
            </a:r>
          </a:p>
        </p:txBody>
      </p:sp>
    </p:spTree>
    <p:extLst>
      <p:ext uri="{BB962C8B-B14F-4D97-AF65-F5344CB8AC3E}">
        <p14:creationId xmlns:p14="http://schemas.microsoft.com/office/powerpoint/2010/main" val="1574274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981C-66F2-4851-95B5-747F1E56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Tournament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ABB5-1491-4C45-AE73-93E929C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283506"/>
            <a:ext cx="10525125" cy="441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75A8E-2E08-4BED-B42E-CA4E6BF7D555}"/>
              </a:ext>
            </a:extLst>
          </p:cNvPr>
          <p:cNvSpPr txBox="1"/>
          <p:nvPr/>
        </p:nvSpPr>
        <p:spPr>
          <a:xfrm>
            <a:off x="4362418" y="1848633"/>
            <a:ext cx="2953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/>
              <a:t>Based on knock-out match</a:t>
            </a:r>
          </a:p>
        </p:txBody>
      </p:sp>
    </p:spTree>
    <p:extLst>
      <p:ext uri="{BB962C8B-B14F-4D97-AF65-F5344CB8AC3E}">
        <p14:creationId xmlns:p14="http://schemas.microsoft.com/office/powerpoint/2010/main" val="182994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0A86-04F7-49CE-8FC0-FD729819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Tournament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B188-0B3A-40BB-9052-786A170E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Select the tournament size N</a:t>
            </a:r>
            <a:r>
              <a:rPr lang="en-SG" baseline="-25000"/>
              <a:t>u</a:t>
            </a:r>
            <a:r>
              <a:rPr lang="en-SG"/>
              <a:t> at random</a:t>
            </a:r>
          </a:p>
          <a:p>
            <a:r>
              <a:rPr lang="en-SG"/>
              <a:t>We pick N</a:t>
            </a:r>
            <a:r>
              <a:rPr lang="en-SG" baseline="-25000"/>
              <a:t>u </a:t>
            </a:r>
            <a:r>
              <a:rPr lang="en-SG"/>
              <a:t>individuals from the population at random and determine the fittest one, i.e., the one with highest fitness</a:t>
            </a:r>
          </a:p>
          <a:p>
            <a:r>
              <a:rPr lang="en-SG"/>
              <a:t>The best one is copied into the mating pool</a:t>
            </a:r>
          </a:p>
          <a:p>
            <a:r>
              <a:rPr lang="en-SG"/>
              <a:t>One individual is selected from each tournament. To make a mating pool of size N</a:t>
            </a:r>
            <a:r>
              <a:rPr lang="en-SG" baseline="-25000"/>
              <a:t>p</a:t>
            </a:r>
            <a:r>
              <a:rPr lang="en-SG"/>
              <a:t>, the tournament has to be played N</a:t>
            </a:r>
            <a:r>
              <a:rPr lang="en-SG" baseline="-25000"/>
              <a:t>p</a:t>
            </a:r>
            <a:r>
              <a:rPr lang="en-SG"/>
              <a:t> times.</a:t>
            </a:r>
          </a:p>
          <a:p>
            <a:r>
              <a:rPr lang="en-SG"/>
              <a:t>In this scheme, usually N</a:t>
            </a:r>
            <a:r>
              <a:rPr lang="en-SG" baseline="-25000"/>
              <a:t>p</a:t>
            </a:r>
            <a:r>
              <a:rPr lang="en-SG"/>
              <a:t> is chosen to be equal to N.</a:t>
            </a:r>
          </a:p>
        </p:txBody>
      </p:sp>
    </p:spTree>
    <p:extLst>
      <p:ext uri="{BB962C8B-B14F-4D97-AF65-F5344CB8AC3E}">
        <p14:creationId xmlns:p14="http://schemas.microsoft.com/office/powerpoint/2010/main" val="1620131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462F-A9C3-429E-9135-112F48B0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Algorithm for Tournament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04E6B-38C4-4AE5-BC8B-A1EF5614A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5457" cy="46672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SG"/>
                  <a:t>Input: A population of size N</a:t>
                </a:r>
              </a:p>
              <a:p>
                <a:pPr marL="0" indent="0">
                  <a:buNone/>
                </a:pPr>
                <a:r>
                  <a:rPr lang="en-SG"/>
                  <a:t>Output: A mating pool of size N</a:t>
                </a:r>
                <a:r>
                  <a:rPr lang="en-SG" baseline="-25000"/>
                  <a:t>p</a:t>
                </a:r>
                <a:r>
                  <a:rPr lang="en-SG"/>
                  <a:t> (=N)</a:t>
                </a:r>
              </a:p>
              <a:p>
                <a:pPr marL="0" indent="0">
                  <a:buNone/>
                </a:pPr>
                <a:r>
                  <a:rPr lang="en-SG"/>
                  <a:t>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/>
                  <a:t>Start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/>
                  <a:t>Create an empty mating pool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>
                    <a:solidFill>
                      <a:srgbClr val="0070C0"/>
                    </a:solidFill>
                  </a:rPr>
                  <a:t>Select N</a:t>
                </a:r>
                <a:r>
                  <a:rPr lang="en-SG" baseline="-25000">
                    <a:solidFill>
                      <a:srgbClr val="0070C0"/>
                    </a:solidFill>
                  </a:rPr>
                  <a:t>U</a:t>
                </a:r>
                <a:r>
                  <a:rPr lang="en-SG">
                    <a:solidFill>
                      <a:srgbClr val="0070C0"/>
                    </a:solidFill>
                  </a:rPr>
                  <a:t> individuals at random (N</a:t>
                </a:r>
                <a:r>
                  <a:rPr lang="en-SG" baseline="-25000">
                    <a:solidFill>
                      <a:srgbClr val="0070C0"/>
                    </a:solidFill>
                  </a:rPr>
                  <a:t>U</a:t>
                </a:r>
                <a:r>
                  <a:rPr lang="en-SG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>
                    <a:solidFill>
                      <a:srgbClr val="0070C0"/>
                    </a:solidFill>
                  </a:rPr>
                  <a:t> 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>
                    <a:solidFill>
                      <a:srgbClr val="0070C0"/>
                    </a:solidFill>
                  </a:rPr>
                  <a:t>Choose the individual with highest fitness among these N</a:t>
                </a:r>
                <a:r>
                  <a:rPr lang="en-SG" baseline="-25000">
                    <a:solidFill>
                      <a:srgbClr val="0070C0"/>
                    </a:solidFill>
                  </a:rPr>
                  <a:t>U </a:t>
                </a:r>
                <a:r>
                  <a:rPr lang="en-SG">
                    <a:solidFill>
                      <a:srgbClr val="0070C0"/>
                    </a:solidFill>
                  </a:rPr>
                  <a:t>individuals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>
                    <a:solidFill>
                      <a:srgbClr val="0070C0"/>
                    </a:solidFill>
                  </a:rPr>
                  <a:t>Add the winner to the mating pool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/>
                  <a:t>Repeat the steps 3-5 until the mating pool contains N</a:t>
                </a:r>
                <a:r>
                  <a:rPr lang="en-SG" baseline="-25000"/>
                  <a:t>p</a:t>
                </a:r>
                <a:r>
                  <a:rPr lang="en-SG"/>
                  <a:t> (=N) individuals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SG"/>
                  <a:t>Stop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D04E6B-38C4-4AE5-BC8B-A1EF5614A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5457" cy="4667250"/>
              </a:xfrm>
              <a:blipFill>
                <a:blip r:embed="rId2"/>
                <a:stretch>
                  <a:fillRect l="-997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8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07FD-40F4-4A16-97A7-520A7874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Tournament Selection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7AAB9-E6B6-4D79-8F5B-651B3BCD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1486580"/>
            <a:ext cx="84105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2EE8-11AF-49FC-89ED-79C8D910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Tournament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4DD1-645D-4EA6-9152-C6CC8397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There is a chance for a good individual to be selected more than once in the mating pool</a:t>
            </a:r>
          </a:p>
          <a:p>
            <a:r>
              <a:rPr lang="en-SG"/>
              <a:t>The technique is computationally faster than both Roulette-Wheel and Rank-based Selection Scheme</a:t>
            </a:r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563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220B-B003-4C9C-A406-A6EC6EE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Steady-State Selection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25A7-FF7E-4079-8DE6-2C1B284A1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SG"/>
              <a:t>Very simple strategy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/>
              <a:t>N</a:t>
            </a:r>
            <a:r>
              <a:rPr lang="en-SG" baseline="-25000"/>
              <a:t>u</a:t>
            </a:r>
            <a:r>
              <a:rPr lang="en-SG"/>
              <a:t> individuals are randomly selected in an iteration. Usually N</a:t>
            </a:r>
            <a:r>
              <a:rPr lang="en-SG" baseline="-25000"/>
              <a:t>u</a:t>
            </a:r>
            <a:r>
              <a:rPr lang="en-SG"/>
              <a:t> is a small number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/>
              <a:t>Next, N</a:t>
            </a:r>
            <a:r>
              <a:rPr lang="en-SG" baseline="-25000"/>
              <a:t>u</a:t>
            </a:r>
            <a:r>
              <a:rPr lang="en-SG"/>
              <a:t> individuals with worst fitness values will be replaced by N</a:t>
            </a:r>
            <a:r>
              <a:rPr lang="en-SG" baseline="-25000"/>
              <a:t>u</a:t>
            </a:r>
            <a:r>
              <a:rPr lang="en-SG"/>
              <a:t> individuals selected in Step 1 and are added in the mating pool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/>
              <a:t>The process is repeated until a mating pool of desired size is obtained</a:t>
            </a:r>
          </a:p>
        </p:txBody>
      </p:sp>
    </p:spTree>
    <p:extLst>
      <p:ext uri="{BB962C8B-B14F-4D97-AF65-F5344CB8AC3E}">
        <p14:creationId xmlns:p14="http://schemas.microsoft.com/office/powerpoint/2010/main" val="264349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F3C8-213E-477B-96EA-AEA5849D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Elitism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9C54-F423-427F-B6D7-E3E60C18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9857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SG"/>
              <a:t>An elite class (i.e., a set of strings) is identified from a population of strings</a:t>
            </a:r>
          </a:p>
          <a:p>
            <a:pPr algn="just"/>
            <a:r>
              <a:rPr lang="en-SG"/>
              <a:t>Basically, cluster the set of strings into several groups (say, n groups) based on the fitness values.</a:t>
            </a:r>
          </a:p>
          <a:p>
            <a:pPr algn="just"/>
            <a:r>
              <a:rPr lang="en-SG"/>
              <a:t>Elite 1 corresponds to the group with very high fitness values, and Elite n corresponds to the group with the lowest fitness values.</a:t>
            </a:r>
          </a:p>
          <a:p>
            <a:pPr marL="0" indent="0" algn="just">
              <a:buNone/>
            </a:pPr>
            <a:r>
              <a:rPr lang="en-SG" b="1"/>
              <a:t>Strategy: </a:t>
            </a:r>
            <a:r>
              <a:rPr lang="en-SG"/>
              <a:t>Ensure that the best set of strings are placed in the mating pool</a:t>
            </a:r>
          </a:p>
          <a:p>
            <a:pPr marL="514350" indent="-514350" algn="just">
              <a:buAutoNum type="arabicPeriod"/>
            </a:pPr>
            <a:r>
              <a:rPr lang="en-SG"/>
              <a:t>Select all chromosomes in Elite 1 group in the mating pool.</a:t>
            </a:r>
          </a:p>
          <a:p>
            <a:pPr marL="514350" indent="-514350" algn="just">
              <a:buAutoNum type="arabicPeriod"/>
            </a:pPr>
            <a:r>
              <a:rPr lang="en-SG"/>
              <a:t>Apply Roulette-Wheel Selection to select the other chromosomes and create a mating pool of size N</a:t>
            </a:r>
            <a:r>
              <a:rPr lang="en-SG" baseline="-25000"/>
              <a:t>p</a:t>
            </a:r>
          </a:p>
          <a:p>
            <a:pPr algn="just"/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892A5-C7AF-43BD-95A4-19BCC7800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126" y="1825625"/>
            <a:ext cx="26955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21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89F1-D064-4480-905C-2A1486C0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2543" cy="1325563"/>
          </a:xfrm>
        </p:spPr>
        <p:txBody>
          <a:bodyPr/>
          <a:lstStyle/>
          <a:p>
            <a:r>
              <a:rPr lang="en-SG"/>
              <a:t>General Discussion about the Selection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D24A-0010-4289-81B5-543E1E06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/>
              <a:t>Selection schemes are inspired by Darwin’s Theory of Survival of the Fittest</a:t>
            </a:r>
          </a:p>
          <a:p>
            <a:r>
              <a:rPr lang="en-SG"/>
              <a:t>Alternatively, the selection strategy in Gas is a process that </a:t>
            </a:r>
            <a:r>
              <a:rPr lang="en-SG" err="1"/>
              <a:t>favors</a:t>
            </a:r>
            <a:r>
              <a:rPr lang="en-SG"/>
              <a:t> the selection of better individuals of the population in the mating pool (with an aim to get genes inherited in the next generation), leading to a near optimal solution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Effectiveness of any selection scheme is decided based on two factors:</a:t>
            </a:r>
          </a:p>
          <a:p>
            <a:r>
              <a:rPr lang="en-SG"/>
              <a:t>Population Diversity</a:t>
            </a:r>
          </a:p>
          <a:p>
            <a:r>
              <a:rPr lang="en-SG"/>
              <a:t>Selection Pressure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30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200A-71B8-43FD-A7B3-6ABCAFE7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7295"/>
            <a:ext cx="11353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2000" b="1" i="0">
                <a:solidFill>
                  <a:srgbClr val="242729"/>
                </a:solidFill>
                <a:effectLst/>
                <a:latin typeface="-apple-system"/>
              </a:rPr>
              <a:t>Exploration and Exploitation</a:t>
            </a:r>
          </a:p>
          <a:p>
            <a:pPr algn="just"/>
            <a:r>
              <a:rPr lang="en-SG" sz="2000" b="0" i="0">
                <a:solidFill>
                  <a:srgbClr val="242729"/>
                </a:solidFill>
                <a:effectLst/>
                <a:latin typeface="-apple-system"/>
              </a:rPr>
              <a:t>In Exploration, the algorithm searching for new solutions in new regions</a:t>
            </a:r>
          </a:p>
          <a:p>
            <a:pPr algn="just"/>
            <a:r>
              <a:rPr lang="en-SG" sz="2000" b="0" i="0">
                <a:solidFill>
                  <a:srgbClr val="242729"/>
                </a:solidFill>
                <a:effectLst/>
                <a:latin typeface="-apple-system"/>
              </a:rPr>
              <a:t>Exploitation means using already exist solutions and make refinement to it so it's fitness will improve.</a:t>
            </a:r>
            <a:endParaRPr lang="en-SG" sz="2000"/>
          </a:p>
          <a:p>
            <a:pPr algn="just"/>
            <a:r>
              <a:rPr lang="en-SG" sz="2000"/>
              <a:t>A higher population diversity means a higher exploration</a:t>
            </a:r>
          </a:p>
          <a:p>
            <a:pPr algn="just"/>
            <a:r>
              <a:rPr lang="en-SG" sz="2000"/>
              <a:t>Higher selection pressure means lesser exploitation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449D44-8EC2-4493-B862-3E46904E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92543" cy="1325563"/>
          </a:xfrm>
        </p:spPr>
        <p:txBody>
          <a:bodyPr/>
          <a:lstStyle/>
          <a:p>
            <a:r>
              <a:rPr lang="en-SG"/>
              <a:t>General Discussion about the Selection Schemes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9CCC1-F84E-4FEA-96DD-B0DA8954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8" y="3400879"/>
            <a:ext cx="7805189" cy="33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EFF-57BB-4ED7-8A39-313A4037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BAB6-4D11-4B9E-9C6F-7A4F0E47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/>
              <a:t>Encoding</a:t>
            </a:r>
          </a:p>
          <a:p>
            <a:r>
              <a:rPr lang="en-SG"/>
              <a:t>Fitness Evaluation and Selection</a:t>
            </a:r>
          </a:p>
          <a:p>
            <a:r>
              <a:rPr lang="en-SG"/>
              <a:t>Mating Pool</a:t>
            </a:r>
          </a:p>
          <a:p>
            <a:r>
              <a:rPr lang="en-SG"/>
              <a:t>Crossover</a:t>
            </a:r>
          </a:p>
          <a:p>
            <a:r>
              <a:rPr lang="en-SG"/>
              <a:t>Mutation</a:t>
            </a:r>
          </a:p>
          <a:p>
            <a:r>
              <a:rPr lang="en-SG"/>
              <a:t>Inversion</a:t>
            </a:r>
          </a:p>
          <a:p>
            <a:r>
              <a:rPr lang="en-SG"/>
              <a:t>Convergence Test</a:t>
            </a:r>
          </a:p>
        </p:txBody>
      </p:sp>
    </p:spTree>
    <p:extLst>
      <p:ext uri="{BB962C8B-B14F-4D97-AF65-F5344CB8AC3E}">
        <p14:creationId xmlns:p14="http://schemas.microsoft.com/office/powerpoint/2010/main" val="2265153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6DC5-FBE8-4E4E-A7D2-55DB1DD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Effectiveness of Any Selection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A4B7-2566-4E6E-AEAA-557D73E7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/>
              <a:t>Population Diversity</a:t>
            </a:r>
          </a:p>
          <a:p>
            <a:r>
              <a:rPr lang="en-SG"/>
              <a:t>Similar to the concept of exploration</a:t>
            </a:r>
          </a:p>
          <a:p>
            <a:r>
              <a:rPr lang="en-SG"/>
              <a:t>Genes from the already discovered fitter individuals are exploited while permitting the new area of search space to be explored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 b="1"/>
              <a:t>Selection Pressure</a:t>
            </a:r>
          </a:p>
          <a:p>
            <a:r>
              <a:rPr lang="en-SG"/>
              <a:t>Degree to which fitter individuals are preferred during selection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>
                <a:solidFill>
                  <a:srgbClr val="0070C0"/>
                </a:solidFill>
              </a:rPr>
              <a:t>The above two factors are inversely related to each other in the sense that if selection pressure increases, population diversity decreases and vice versa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34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553-15B2-4B0A-ADF4-C584C9C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Effectiveness of Any Selection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4D7D-6DAF-49B0-AD72-0104AF66A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SG" b="1"/>
              <a:t>If selection pressure is very high, </a:t>
            </a:r>
          </a:p>
          <a:p>
            <a:pPr algn="just"/>
            <a:r>
              <a:rPr lang="en-SG"/>
              <a:t>Search focuses on good individuals more</a:t>
            </a:r>
          </a:p>
          <a:p>
            <a:pPr algn="just"/>
            <a:r>
              <a:rPr lang="en-SG"/>
              <a:t>Loses population diversity</a:t>
            </a:r>
          </a:p>
          <a:p>
            <a:pPr algn="just"/>
            <a:r>
              <a:rPr lang="en-SG"/>
              <a:t>Higher rate of convergence. Often results in pre-mature convergence with sub-optimal solution</a:t>
            </a:r>
          </a:p>
          <a:p>
            <a:pPr marL="0" indent="0" algn="just">
              <a:buNone/>
            </a:pPr>
            <a:r>
              <a:rPr lang="en-SG" b="1"/>
              <a:t>If selection pressure is very low, </a:t>
            </a:r>
          </a:p>
          <a:p>
            <a:pPr algn="just"/>
            <a:r>
              <a:rPr lang="en-SG"/>
              <a:t>Population diversity increases since fitter as well as weaker genes may get selected for reproduction</a:t>
            </a:r>
          </a:p>
          <a:p>
            <a:pPr algn="just"/>
            <a:r>
              <a:rPr lang="en-SG"/>
              <a:t>Lower rate of convergence. Longer time is needed to find optimal solution</a:t>
            </a:r>
          </a:p>
          <a:p>
            <a:pPr algn="just"/>
            <a:r>
              <a:rPr lang="en-SG"/>
              <a:t>More chance of not selecting the better individuals in the mating pool, ultimately leading to stagnation</a:t>
            </a:r>
          </a:p>
          <a:p>
            <a:pPr marL="0" indent="0" algn="just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2292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7F5-B196-473B-B1B1-2EEB003F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CB7E-3D8B-4E25-95EE-83EA0D55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/>
              <a:t>Compare the different selection schemes on the basis of population diversity and selection pressure</a:t>
            </a:r>
          </a:p>
        </p:txBody>
      </p:sp>
    </p:spTree>
    <p:extLst>
      <p:ext uri="{BB962C8B-B14F-4D97-AF65-F5344CB8AC3E}">
        <p14:creationId xmlns:p14="http://schemas.microsoft.com/office/powerpoint/2010/main" val="807521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8E69-305D-493D-A8D1-0E18F08A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2888343"/>
            <a:ext cx="10515600" cy="2345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69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8235-35FF-40F5-B316-735AD01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GA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1B5D7-648F-4B4D-8F0A-D686B0D5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SG"/>
              <a:t>Once the encoding scheme is decided, the next important decision to be taken is how to perform selection from a set of population, i.e., how to choose individuals in the population for creating </a:t>
            </a:r>
            <a:r>
              <a:rPr lang="en-SG" err="1"/>
              <a:t>offsprings</a:t>
            </a:r>
            <a:r>
              <a:rPr lang="en-SG"/>
              <a:t> in the next generation, and also how many </a:t>
            </a:r>
            <a:r>
              <a:rPr lang="en-SG" err="1"/>
              <a:t>offsprings</a:t>
            </a:r>
            <a:r>
              <a:rPr lang="en-SG"/>
              <a:t> to create.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/>
              <a:t> A common strategy is to emphasize the fittest individuals in the population with the hope that their offspring will have higher fitness</a:t>
            </a:r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01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9781-32D9-40DE-869C-8F184A0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98E8-3248-4B44-AA08-A4DDB2F6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/>
              <a:t>We want the next generation to give us a solution that is closer to the optimal solution</a:t>
            </a:r>
          </a:p>
          <a:p>
            <a:r>
              <a:rPr lang="en-SG"/>
              <a:t>Hence, random population generation is not recommended</a:t>
            </a:r>
          </a:p>
          <a:p>
            <a:r>
              <a:rPr lang="en-SG"/>
              <a:t>A better strategy is to follow the biological selection process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Selection takes into consideration</a:t>
            </a:r>
          </a:p>
          <a:p>
            <a:r>
              <a:rPr lang="en-SG"/>
              <a:t>Survival of the fittest</a:t>
            </a:r>
          </a:p>
          <a:p>
            <a:r>
              <a:rPr lang="en-SG"/>
              <a:t>Struggle for existence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Fitness evaluation is a measure of survivability of each individual in the current population</a:t>
            </a:r>
          </a:p>
        </p:txBody>
      </p:sp>
    </p:spTree>
    <p:extLst>
      <p:ext uri="{BB962C8B-B14F-4D97-AF65-F5344CB8AC3E}">
        <p14:creationId xmlns:p14="http://schemas.microsoft.com/office/powerpoint/2010/main" val="12612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CFFD-B16B-42A4-B863-536FAB3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Issues to Consider During 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5866-9D80-462E-B6FA-EA2DDDD6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79"/>
            <a:ext cx="10515600" cy="4351338"/>
          </a:xfrm>
        </p:spPr>
        <p:txBody>
          <a:bodyPr/>
          <a:lstStyle/>
          <a:p>
            <a:r>
              <a:rPr lang="en-SG"/>
              <a:t>Single Objective or multiple objectives?</a:t>
            </a:r>
          </a:p>
          <a:p>
            <a:r>
              <a:rPr lang="en-SG"/>
              <a:t>Scaling problem</a:t>
            </a:r>
          </a:p>
          <a:p>
            <a:pPr marL="0" indent="0">
              <a:buNone/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386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236C-4702-4CBC-8BB0-0A3B6F62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81"/>
            <a:ext cx="10515600" cy="1325563"/>
          </a:xfrm>
        </p:spPr>
        <p:txBody>
          <a:bodyPr/>
          <a:lstStyle/>
          <a:p>
            <a:r>
              <a:rPr lang="en-SG"/>
              <a:t>Fitness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FD01-2430-4D4C-BEB8-B3F08DFE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73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SG" sz="2400"/>
              <a:t>Each individual x is assigned with a fitness value f(x) as the measure of performance</a:t>
            </a:r>
          </a:p>
          <a:p>
            <a:pPr algn="just"/>
            <a:r>
              <a:rPr lang="en-SG" sz="2400"/>
              <a:t>It is assumed that better the individual as a solution, the fitness value is higher</a:t>
            </a:r>
          </a:p>
          <a:p>
            <a:pPr algn="just"/>
            <a:r>
              <a:rPr lang="en-SG" sz="2400"/>
              <a:t>The objective function can itself be the fitness function itself if it is properly defined</a:t>
            </a:r>
          </a:p>
        </p:txBody>
      </p:sp>
    </p:spTree>
    <p:extLst>
      <p:ext uri="{BB962C8B-B14F-4D97-AF65-F5344CB8AC3E}">
        <p14:creationId xmlns:p14="http://schemas.microsoft.com/office/powerpoint/2010/main" val="171869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3E8-9FD5-40C2-BA7F-AD88BFE9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Fitness Evaluation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45BFB-ABA4-4E90-90F6-53664ADB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053431"/>
            <a:ext cx="7439025" cy="3895725"/>
          </a:xfrm>
        </p:spPr>
      </p:pic>
    </p:spTree>
    <p:extLst>
      <p:ext uri="{BB962C8B-B14F-4D97-AF65-F5344CB8AC3E}">
        <p14:creationId xmlns:p14="http://schemas.microsoft.com/office/powerpoint/2010/main" val="28490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325D-8976-4A40-A692-4E9E1E4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Canonical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1765-8176-4721-9142-86F84C145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3665"/>
                <a:ext cx="10515600" cy="4351338"/>
              </a:xfrm>
            </p:spPr>
            <p:txBody>
              <a:bodyPr/>
              <a:lstStyle/>
              <a:p>
                <a:r>
                  <a:rPr lang="en-SG"/>
                  <a:t>Let f</a:t>
                </a:r>
                <a:r>
                  <a:rPr lang="en-SG" baseline="-25000"/>
                  <a:t>i</a:t>
                </a:r>
                <a:r>
                  <a:rPr lang="en-SG"/>
                  <a:t> be the evaluated fitness value of the </a:t>
                </a:r>
                <a:r>
                  <a:rPr lang="en-SG" err="1"/>
                  <a:t>i</a:t>
                </a:r>
                <a:r>
                  <a:rPr lang="en-SG" baseline="30000" err="1"/>
                  <a:t>th</a:t>
                </a:r>
                <a:r>
                  <a:rPr lang="en-SG"/>
                  <a:t> individual</a:t>
                </a:r>
              </a:p>
              <a:p>
                <a:r>
                  <a:rPr lang="en-SG"/>
                  <a:t>Compute the normalized fitness for this individual : </a:t>
                </a:r>
              </a:p>
              <a:p>
                <a:pPr marL="0" indent="0" algn="ctr">
                  <a:buNone/>
                </a:pPr>
                <a:r>
                  <a:rPr lang="en-SG"/>
                  <a:t>fitness(</a:t>
                </a:r>
                <a:r>
                  <a:rPr lang="en-SG" err="1"/>
                  <a:t>i</a:t>
                </a:r>
                <a:r>
                  <a:rPr lang="en-SG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SG" b="0" i="0" smtClean="0">
                        <a:latin typeface="Cambria Math" panose="02040503050406030204" pitchFamily="18" charset="0"/>
                      </a:rPr>
                      <m:t>   [</m:t>
                    </m:r>
                  </m:oMath>
                </a14:m>
                <a:r>
                  <a:rPr lang="en-SG" i="1"/>
                  <a:t>Here,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SG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G" b="0" i="1"/>
              </a:p>
              <a:p>
                <a:pPr algn="just"/>
                <a:r>
                  <a:rPr lang="en-SG"/>
                  <a:t>The size of the mating pool is pre-decided to be p% of N, for some value p. Select the required number of individuals with top fitness values for crossover</a:t>
                </a:r>
              </a:p>
              <a:p>
                <a:pPr algn="just"/>
                <a:r>
                  <a:rPr lang="en-SG"/>
                  <a:t>Convergence rate depends on p</a:t>
                </a:r>
              </a:p>
              <a:p>
                <a:pPr algn="just"/>
                <a:endParaRPr lang="en-SG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21765-8176-4721-9142-86F84C145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3665"/>
                <a:ext cx="10515600" cy="4351338"/>
              </a:xfrm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89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E02F08D6E5E499F69794498801CBF" ma:contentTypeVersion="2" ma:contentTypeDescription="Create a new document." ma:contentTypeScope="" ma:versionID="a774c9dbd70b854b147be9abffb3041a">
  <xsd:schema xmlns:xsd="http://www.w3.org/2001/XMLSchema" xmlns:xs="http://www.w3.org/2001/XMLSchema" xmlns:p="http://schemas.microsoft.com/office/2006/metadata/properties" xmlns:ns2="e18c7765-ee0b-4028-885a-1dc1823bc2fe" targetNamespace="http://schemas.microsoft.com/office/2006/metadata/properties" ma:root="true" ma:fieldsID="cd84310720d741f99a2035ec41345f68" ns2:_="">
    <xsd:import namespace="e18c7765-ee0b-4028-885a-1dc1823bc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c7765-ee0b-4028-885a-1dc1823bc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C213A2-81EA-4F99-854D-D53051693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5443B-66CB-4173-9B16-039A31C9AD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78151E-F980-4D97-BC02-0F0D542E392D}">
  <ds:schemaRefs>
    <ds:schemaRef ds:uri="e18c7765-ee0b-4028-885a-1dc1823bc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Genetic Algorithm Continued</vt:lpstr>
      <vt:lpstr>Fitness Evaluation and Selection</vt:lpstr>
      <vt:lpstr>GA Operations</vt:lpstr>
      <vt:lpstr>GA Selection</vt:lpstr>
      <vt:lpstr>Fitness Evaluation</vt:lpstr>
      <vt:lpstr>Issues to Consider During Fitness Evaluation</vt:lpstr>
      <vt:lpstr>Fitness Evaluation</vt:lpstr>
      <vt:lpstr>Fitness Evaluation Example</vt:lpstr>
      <vt:lpstr>Canonical Selection</vt:lpstr>
      <vt:lpstr>Roulette Wheel Selection</vt:lpstr>
      <vt:lpstr>Roulette Wheel Selection</vt:lpstr>
      <vt:lpstr>Roulette Wheel Selection</vt:lpstr>
      <vt:lpstr>Example of Roulette Wheel Selection</vt:lpstr>
      <vt:lpstr>Algorithm for Roulette Wheel Selection</vt:lpstr>
      <vt:lpstr>Limitations of Roulette Wheel Selection</vt:lpstr>
      <vt:lpstr>Limitations of Roulette Wheel Selection</vt:lpstr>
      <vt:lpstr>Rank-based Selection</vt:lpstr>
      <vt:lpstr>Rank-based Selection Example</vt:lpstr>
      <vt:lpstr>Algorithm for Rank-based Selection</vt:lpstr>
      <vt:lpstr>Two Types of Roulette-Wheel Selection Algorithms</vt:lpstr>
      <vt:lpstr>Tournament Selection</vt:lpstr>
      <vt:lpstr>Tournament Selection</vt:lpstr>
      <vt:lpstr>Algorithm for Tournament Selection</vt:lpstr>
      <vt:lpstr>Tournament Selection Example</vt:lpstr>
      <vt:lpstr>Tournament Selection</vt:lpstr>
      <vt:lpstr>Steady-State Selection Algorithm</vt:lpstr>
      <vt:lpstr>Elitism</vt:lpstr>
      <vt:lpstr>General Discussion about the Selection Schemes</vt:lpstr>
      <vt:lpstr>General Discussion about the Selection Schemes</vt:lpstr>
      <vt:lpstr>Effectiveness of Any Selection Scheme</vt:lpstr>
      <vt:lpstr>Effectiveness of Any Selection Scheme</vt:lpstr>
      <vt:lpstr>Homework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Chattopadhyay</dc:creator>
  <cp:revision>1</cp:revision>
  <dcterms:created xsi:type="dcterms:W3CDTF">2021-08-04T15:06:35Z</dcterms:created>
  <dcterms:modified xsi:type="dcterms:W3CDTF">2021-08-20T11:37:27Z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0x010100269E02F08D6E5E499F69794498801CBF</vt:lpwstr>
  </property>
</Properties>
</file>