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3" r:id="rId20"/>
    <p:sldId id="275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B7F6-554D-4504-BE5B-9D33630C3070}" type="datetimeFigureOut">
              <a:rPr lang="en-SG" smtClean="0"/>
              <a:t>9/8/2021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4F5E-D873-4970-8A33-2AD802B5A6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265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B7F6-554D-4504-BE5B-9D33630C3070}" type="datetimeFigureOut">
              <a:rPr lang="en-SG" smtClean="0"/>
              <a:t>9/8/2021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4F5E-D873-4970-8A33-2AD802B5A6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308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B7F6-554D-4504-BE5B-9D33630C3070}" type="datetimeFigureOut">
              <a:rPr lang="en-SG" smtClean="0"/>
              <a:t>9/8/2021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4F5E-D873-4970-8A33-2AD802B5A6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180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B7F6-554D-4504-BE5B-9D33630C3070}" type="datetimeFigureOut">
              <a:rPr lang="en-SG" smtClean="0"/>
              <a:t>9/8/2021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4F5E-D873-4970-8A33-2AD802B5A6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81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B7F6-554D-4504-BE5B-9D33630C3070}" type="datetimeFigureOut">
              <a:rPr lang="en-SG" smtClean="0"/>
              <a:t>9/8/2021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4F5E-D873-4970-8A33-2AD802B5A6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26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B7F6-554D-4504-BE5B-9D33630C3070}" type="datetimeFigureOut">
              <a:rPr lang="en-SG" smtClean="0"/>
              <a:t>9/8/2021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4F5E-D873-4970-8A33-2AD802B5A6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292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B7F6-554D-4504-BE5B-9D33630C3070}" type="datetimeFigureOut">
              <a:rPr lang="en-SG" smtClean="0"/>
              <a:t>9/8/2021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4F5E-D873-4970-8A33-2AD802B5A6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599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B7F6-554D-4504-BE5B-9D33630C3070}" type="datetimeFigureOut">
              <a:rPr lang="en-SG" smtClean="0"/>
              <a:t>9/8/2021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4F5E-D873-4970-8A33-2AD802B5A6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74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B7F6-554D-4504-BE5B-9D33630C3070}" type="datetimeFigureOut">
              <a:rPr lang="en-SG" smtClean="0"/>
              <a:t>9/8/2021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4F5E-D873-4970-8A33-2AD802B5A6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703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B7F6-554D-4504-BE5B-9D33630C3070}" type="datetimeFigureOut">
              <a:rPr lang="en-SG" smtClean="0"/>
              <a:t>9/8/2021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4F5E-D873-4970-8A33-2AD802B5A6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990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B7F6-554D-4504-BE5B-9D33630C3070}" type="datetimeFigureOut">
              <a:rPr lang="en-SG" smtClean="0"/>
              <a:t>9/8/2021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74F5E-D873-4970-8A33-2AD802B5A6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44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2B7F6-554D-4504-BE5B-9D33630C3070}" type="datetimeFigureOut">
              <a:rPr lang="en-SG" smtClean="0"/>
              <a:t>9/8/2021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74F5E-D873-4970-8A33-2AD802B5A6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067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>
                <a:latin typeface="AR ESSENCE" panose="02000000000000000000" pitchFamily="2" charset="0"/>
              </a:rPr>
              <a:t>Genetic Algorithm </a:t>
            </a:r>
            <a:r>
              <a:rPr lang="en-SG" dirty="0" err="1" smtClean="0">
                <a:latin typeface="AR ESSENCE" panose="02000000000000000000" pitchFamily="2" charset="0"/>
              </a:rPr>
              <a:t>Lec</a:t>
            </a:r>
            <a:r>
              <a:rPr lang="en-SG" dirty="0" smtClean="0">
                <a:latin typeface="AR ESSENCE" panose="02000000000000000000" pitchFamily="2" charset="0"/>
              </a:rPr>
              <a:t> 7</a:t>
            </a:r>
            <a:endParaRPr lang="en-SG" dirty="0">
              <a:latin typeface="AR ESSENCE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93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0995"/>
            <a:ext cx="11156576" cy="1325563"/>
          </a:xfrm>
        </p:spPr>
        <p:txBody>
          <a:bodyPr/>
          <a:lstStyle/>
          <a:p>
            <a:r>
              <a:rPr lang="en-SG" dirty="0" smtClean="0"/>
              <a:t>Uniform Crossover with Crossover Mask Example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50321"/>
            <a:ext cx="7743825" cy="5248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325" y="4985777"/>
            <a:ext cx="38766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6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Half-Uniform Crossover (HUX)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Select two parents</a:t>
            </a:r>
          </a:p>
          <a:p>
            <a:r>
              <a:rPr lang="en-SG" dirty="0" smtClean="0"/>
              <a:t>Figure out the non-matching bits in the two parents</a:t>
            </a:r>
          </a:p>
          <a:p>
            <a:r>
              <a:rPr lang="en-SG" dirty="0" smtClean="0"/>
              <a:t>Unlike uniform crossover, where a coin is tossed for each bit, here toss the coin for only the non-matching bits</a:t>
            </a:r>
          </a:p>
          <a:p>
            <a:r>
              <a:rPr lang="en-SG" dirty="0" smtClean="0"/>
              <a:t>Strategy: If toss outcome is 1, swap the bits, otherwise do not swap the bits in the two parents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5695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60" y="1496265"/>
            <a:ext cx="9153525" cy="521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185" y="2111468"/>
            <a:ext cx="2605106" cy="233951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8660" y="170702"/>
            <a:ext cx="10515600" cy="1325563"/>
          </a:xfrm>
        </p:spPr>
        <p:txBody>
          <a:bodyPr/>
          <a:lstStyle/>
          <a:p>
            <a:r>
              <a:rPr lang="en-SG" dirty="0" smtClean="0"/>
              <a:t>Half-Uniform Crossover (HUX) Example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373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Shuffle Crossover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 smtClean="0"/>
              <a:t>A single crossover point is selected. It divides a chromosome into two parts called schema. </a:t>
            </a:r>
          </a:p>
          <a:p>
            <a:pPr algn="just"/>
            <a:r>
              <a:rPr lang="en-SG" dirty="0" smtClean="0"/>
              <a:t>In both parents, genes are shuffled in each schema. </a:t>
            </a:r>
          </a:p>
          <a:p>
            <a:pPr algn="just"/>
            <a:r>
              <a:rPr lang="en-SG" dirty="0" smtClean="0"/>
              <a:t>Follow some strategy for shuffling bits.</a:t>
            </a:r>
          </a:p>
          <a:p>
            <a:pPr algn="just"/>
            <a:r>
              <a:rPr lang="en-SG" dirty="0" smtClean="0"/>
              <a:t>Schemas are exchanged to create offspring (as in single crossover)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988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Shuffle Crossover Example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9578"/>
            <a:ext cx="7553325" cy="5191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4" y="4068481"/>
            <a:ext cx="19716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7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8" y="0"/>
            <a:ext cx="10515600" cy="1325563"/>
          </a:xfrm>
        </p:spPr>
        <p:txBody>
          <a:bodyPr/>
          <a:lstStyle/>
          <a:p>
            <a:r>
              <a:rPr lang="en-SG" dirty="0" smtClean="0"/>
              <a:t>Matrix Crossover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788" y="2904005"/>
            <a:ext cx="2658036" cy="5545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 i="1" dirty="0" smtClean="0"/>
              <a:t>Usually used when size of chromosome is very large</a:t>
            </a:r>
          </a:p>
          <a:p>
            <a:pPr marL="0" indent="0">
              <a:buNone/>
            </a:pPr>
            <a:endParaRPr lang="en-SG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962" y="931722"/>
            <a:ext cx="6550118" cy="5621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69188" y="2904005"/>
            <a:ext cx="238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Two dimensional representation of the chromosomes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8940404" y="5006228"/>
            <a:ext cx="3025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Two matrices are divided into a number of non-overlapping zones, and shuffling is done between these zones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367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Three Parent Crossover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SG" dirty="0" smtClean="0"/>
              <a:t>In this technique, three parents are randomly chosen from the mating pool. </a:t>
            </a:r>
          </a:p>
          <a:p>
            <a:pPr algn="just"/>
            <a:r>
              <a:rPr lang="en-SG" dirty="0" smtClean="0"/>
              <a:t>Each bit of the first parent is compared with the bit of the second parent. </a:t>
            </a:r>
          </a:p>
          <a:p>
            <a:pPr algn="just"/>
            <a:r>
              <a:rPr lang="en-SG" dirty="0" smtClean="0"/>
              <a:t>If the bits from the two parents (say, P1 and P2) at a given location are same, this bit is directly copied into the same location in the offspring. Otherwise, the bit from the third parent (say, P3) is taken for the offspring.</a:t>
            </a:r>
          </a:p>
          <a:p>
            <a:pPr algn="just"/>
            <a:r>
              <a:rPr lang="en-SG" dirty="0" smtClean="0"/>
              <a:t>We can repeat the same process by considering: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SG" dirty="0"/>
              <a:t> </a:t>
            </a:r>
            <a:r>
              <a:rPr lang="en-SG" dirty="0" smtClean="0"/>
              <a:t>P1 and P3 as first two parents and P2 as third parent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SG" dirty="0" smtClean="0"/>
              <a:t> P2 and P3</a:t>
            </a:r>
            <a:r>
              <a:rPr lang="en-SG" dirty="0" smtClean="0"/>
              <a:t> as first two parents and P1 as third parent</a:t>
            </a:r>
          </a:p>
          <a:p>
            <a:pPr marL="174625" lvl="1" indent="-174625" algn="just"/>
            <a:r>
              <a:rPr lang="en-SG" sz="2800" dirty="0" smtClean="0"/>
              <a:t>Finally, three offspring will be produced from the three parents.</a:t>
            </a:r>
          </a:p>
        </p:txBody>
      </p:sp>
    </p:spTree>
    <p:extLst>
      <p:ext uri="{BB962C8B-B14F-4D97-AF65-F5344CB8AC3E}">
        <p14:creationId xmlns:p14="http://schemas.microsoft.com/office/powerpoint/2010/main" val="14082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Three Parent Crossover Example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7618"/>
            <a:ext cx="99726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3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Three Parent Crossover Example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7618"/>
            <a:ext cx="99726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1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Comments on Crossover Techniques on Binary Encoded Chromosomes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en-SG" dirty="0" smtClean="0"/>
          </a:p>
          <a:p>
            <a:pPr marL="0" indent="0" algn="just">
              <a:buNone/>
            </a:pPr>
            <a:r>
              <a:rPr lang="en-SG" b="1" dirty="0" smtClean="0"/>
              <a:t>Positional Bias</a:t>
            </a:r>
            <a:r>
              <a:rPr lang="en-SG" dirty="0" smtClean="0"/>
              <a:t> </a:t>
            </a:r>
          </a:p>
          <a:p>
            <a:pPr algn="just"/>
            <a:r>
              <a:rPr lang="en-SG" dirty="0" smtClean="0"/>
              <a:t>A crossover operator has positional bias if the probability that a bit is swapped depends on its position in the string</a:t>
            </a:r>
          </a:p>
          <a:p>
            <a:pPr algn="just"/>
            <a:r>
              <a:rPr lang="en-SG" dirty="0" smtClean="0"/>
              <a:t>More likely to keep together genes that are near to each other </a:t>
            </a:r>
          </a:p>
          <a:p>
            <a:pPr algn="just"/>
            <a:r>
              <a:rPr lang="en-SG" dirty="0" smtClean="0"/>
              <a:t>1-point crossover has high positional bias</a:t>
            </a:r>
          </a:p>
          <a:p>
            <a:pPr algn="just"/>
            <a:r>
              <a:rPr lang="en-SG" dirty="0" smtClean="0"/>
              <a:t> It can never keep together genes from opposite ends of string </a:t>
            </a:r>
          </a:p>
          <a:p>
            <a:pPr algn="just"/>
            <a:r>
              <a:rPr lang="en-SG" dirty="0" smtClean="0"/>
              <a:t>Can be exploited if we know about the structure of our problem, but this is not always the case</a:t>
            </a:r>
          </a:p>
          <a:p>
            <a:pPr algn="just"/>
            <a:r>
              <a:rPr lang="en-SG" dirty="0" smtClean="0"/>
              <a:t>The high positional bias can be reduced to a certain extent with multi-point crossover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005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Mating Pool: Step before Crossover Operation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9718" cy="4351338"/>
          </a:xfrm>
        </p:spPr>
        <p:txBody>
          <a:bodyPr/>
          <a:lstStyle/>
          <a:p>
            <a:pPr marL="0" indent="0">
              <a:buNone/>
            </a:pPr>
            <a:r>
              <a:rPr lang="en-SG" dirty="0" smtClean="0"/>
              <a:t>Once selection is done, pairs of chromosomes are selected to undergo crossover</a:t>
            </a:r>
          </a:p>
          <a:p>
            <a:r>
              <a:rPr lang="en-SG" dirty="0" smtClean="0"/>
              <a:t>During crossover, exchange of genetic materials between two parents takes place, and as a result, two off-springs are produced.</a:t>
            </a:r>
          </a:p>
          <a:p>
            <a:r>
              <a:rPr lang="en-SG" dirty="0" smtClean="0"/>
              <a:t>The crossover point(s) (also called k-point(s)) is/are randomly decided.</a:t>
            </a:r>
          </a:p>
          <a:p>
            <a:r>
              <a:rPr lang="en-SG" dirty="0" smtClean="0"/>
              <a:t>Usual technique is to use a random number generator which generates number(s) between 1 and L, where L is the length of the chromosome.</a:t>
            </a:r>
          </a:p>
          <a:p>
            <a:r>
              <a:rPr lang="en-SG" dirty="0" smtClean="0"/>
              <a:t>Next, exchange of gene values is done w.r.t the k-point(s)</a:t>
            </a:r>
          </a:p>
          <a:p>
            <a:r>
              <a:rPr lang="en-SG" dirty="0" smtClean="0"/>
              <a:t>Different strategies are there for crossover operation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012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Comments on Crossover Techniques on Binary Encoded Chromosomes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SG" b="1" dirty="0" smtClean="0"/>
              <a:t>End-point bias</a:t>
            </a:r>
            <a:r>
              <a:rPr lang="en-SG" dirty="0" smtClean="0"/>
              <a:t>: It is also observed that single-point crossover treats some loci preferentially, that is, the segments exchanged between the two parents always contain the end points of the strings. </a:t>
            </a:r>
            <a:endParaRPr lang="en-SG" dirty="0"/>
          </a:p>
          <a:p>
            <a:pPr algn="just"/>
            <a:r>
              <a:rPr lang="en-SG" b="1" dirty="0" smtClean="0"/>
              <a:t>Hamming cliff problem</a:t>
            </a:r>
            <a:r>
              <a:rPr lang="en-SG" dirty="0" smtClean="0"/>
              <a:t>: A one-bit change can make a large (or a small) jump. </a:t>
            </a:r>
          </a:p>
          <a:p>
            <a:pPr marL="457200" lvl="1" indent="0" algn="just">
              <a:buNone/>
            </a:pPr>
            <a:r>
              <a:rPr lang="en-SG" dirty="0" smtClean="0"/>
              <a:t>For example, 1000 =⇒ 0111 (Here, Hamming distance = 4, but distance between phenotype is 1) </a:t>
            </a:r>
          </a:p>
          <a:p>
            <a:pPr marL="457200" lvl="1" indent="0" algn="just">
              <a:buNone/>
            </a:pPr>
            <a:r>
              <a:rPr lang="en-SG" dirty="0" smtClean="0"/>
              <a:t>Similarly, 0000 =⇒ 1000 (Here, Hamming distance = 1, but distance between phenotype is 8)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341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Comments on Crossover Techniques on Binary Encoded Chromosomes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SG" dirty="0" smtClean="0"/>
              <a:t>To reduce the positional bias and end-point bias, two-point crossover and multi-point crossover schemes have been evolved. </a:t>
            </a:r>
          </a:p>
          <a:p>
            <a:pPr algn="just"/>
            <a:r>
              <a:rPr lang="en-SG" dirty="0" smtClean="0"/>
              <a:t>In contrast, UX and HUX distribute the patterns in parent chromosomes largely resulting too much deflections in the offspring.</a:t>
            </a:r>
          </a:p>
          <a:p>
            <a:pPr algn="just"/>
            <a:r>
              <a:rPr lang="en-SG" dirty="0" smtClean="0"/>
              <a:t> To avoid binary code related problem, gray coding can be used. </a:t>
            </a:r>
          </a:p>
          <a:p>
            <a:pPr algn="just"/>
            <a:r>
              <a:rPr lang="en-SG" dirty="0" smtClean="0"/>
              <a:t>In summary, binary coding is the simplest encoding and its crossover techniques are fastest compared to the crossover techniques in other GA encoding schemes.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31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Crossover Operations in Binary-Coded GAs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 smtClean="0"/>
              <a:t>Few important crossover schemes are discussed:</a:t>
            </a:r>
          </a:p>
          <a:p>
            <a:r>
              <a:rPr lang="en-SG" dirty="0" smtClean="0"/>
              <a:t>Single-point crossover</a:t>
            </a:r>
          </a:p>
          <a:p>
            <a:r>
              <a:rPr lang="en-SG" dirty="0" smtClean="0"/>
              <a:t>Two-point crossover</a:t>
            </a:r>
          </a:p>
          <a:p>
            <a:r>
              <a:rPr lang="en-SG" dirty="0" smtClean="0"/>
              <a:t>Multi-point crossover</a:t>
            </a:r>
          </a:p>
          <a:p>
            <a:r>
              <a:rPr lang="en-SG" dirty="0" smtClean="0"/>
              <a:t>Uniform crossover</a:t>
            </a:r>
          </a:p>
          <a:p>
            <a:r>
              <a:rPr lang="en-SG" dirty="0" smtClean="0"/>
              <a:t>Half-uniform crossover</a:t>
            </a:r>
          </a:p>
          <a:p>
            <a:r>
              <a:rPr lang="en-SG" dirty="0" smtClean="0"/>
              <a:t>Shuffle crossover</a:t>
            </a:r>
          </a:p>
          <a:p>
            <a:r>
              <a:rPr lang="en-SG" dirty="0" smtClean="0"/>
              <a:t>Matrix crossover</a:t>
            </a:r>
          </a:p>
          <a:p>
            <a:r>
              <a:rPr lang="en-SG" dirty="0" smtClean="0"/>
              <a:t>Three-parent crossover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949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Single Point Crossover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 smtClean="0"/>
              <a:t>We randomly generate one integer between 1 and L. Let it be k. Crossover is performed about the </a:t>
            </a:r>
            <a:r>
              <a:rPr lang="en-SG" dirty="0" err="1" smtClean="0"/>
              <a:t>k</a:t>
            </a:r>
            <a:r>
              <a:rPr lang="en-SG" baseline="30000" dirty="0" err="1" smtClean="0"/>
              <a:t>th</a:t>
            </a:r>
            <a:r>
              <a:rPr lang="en-SG" dirty="0" smtClean="0"/>
              <a:t> point in the chromosome</a:t>
            </a:r>
          </a:p>
          <a:p>
            <a:pPr algn="just"/>
            <a:r>
              <a:rPr lang="en-SG" dirty="0" smtClean="0"/>
              <a:t>A single crossover point at location k on each of the parents is selected.</a:t>
            </a:r>
          </a:p>
          <a:p>
            <a:pPr algn="just"/>
            <a:r>
              <a:rPr lang="en-SG" dirty="0" smtClean="0"/>
              <a:t>All the genetic content beyond this point are swapped between the two parents.</a:t>
            </a:r>
          </a:p>
          <a:p>
            <a:pPr algn="just"/>
            <a:r>
              <a:rPr lang="en-SG" dirty="0" smtClean="0"/>
              <a:t>Resulting strings are the chromosomes of the off-springs produced.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675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Single Point Crossover Example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08312"/>
            <a:ext cx="107251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Multi-Point Crossover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Instead of a single point multiple crossover points are selected along the length of the string, at random.</a:t>
            </a:r>
          </a:p>
          <a:p>
            <a:r>
              <a:rPr lang="en-SG" dirty="0" smtClean="0"/>
              <a:t>Alternating segments defined by the crossover points are swapped.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71" y="3398463"/>
            <a:ext cx="10112188" cy="270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Uniform Crossover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 smtClean="0"/>
              <a:t>Here, </a:t>
            </a:r>
            <a:r>
              <a:rPr lang="en-SG" dirty="0"/>
              <a:t>we </a:t>
            </a:r>
            <a:r>
              <a:rPr lang="en-SG" dirty="0" smtClean="0"/>
              <a:t>do not </a:t>
            </a:r>
            <a:r>
              <a:rPr lang="en-SG" dirty="0"/>
              <a:t>divide the chromosome into segments, rather we treat each gene </a:t>
            </a:r>
            <a:r>
              <a:rPr lang="en-SG" dirty="0" smtClean="0"/>
              <a:t>separately.</a:t>
            </a:r>
          </a:p>
          <a:p>
            <a:pPr algn="just"/>
            <a:r>
              <a:rPr lang="en-SG" dirty="0" smtClean="0"/>
              <a:t>At each bit position of the string, we toss a coin to determine whether there will be a swap or not</a:t>
            </a:r>
          </a:p>
          <a:p>
            <a:pPr algn="just"/>
            <a:r>
              <a:rPr lang="en-SG" dirty="0" smtClean="0"/>
              <a:t>Two bits are then swapped or kept unaltered depending on the outcome of the toss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5123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Uniform Crossover Example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928299" y="1690688"/>
            <a:ext cx="10125463" cy="5153025"/>
            <a:chOff x="928299" y="1690688"/>
            <a:chExt cx="10125463" cy="51530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237" y="1690688"/>
              <a:ext cx="9915525" cy="515302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8299" y="386111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46280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SG" dirty="0" smtClean="0"/>
              <a:t>Uniform </a:t>
            </a:r>
            <a:r>
              <a:rPr lang="en-SG" dirty="0"/>
              <a:t>C</a:t>
            </a:r>
            <a:r>
              <a:rPr lang="en-SG" dirty="0" smtClean="0"/>
              <a:t>rossover with Crossover Mask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dirty="0" smtClean="0"/>
              <a:t>Each gene is created in the offspring by copying the corresponding gene from one or the other parent chosen according to a random generated binary crossover mask of the same length as the chromosome. </a:t>
            </a:r>
          </a:p>
          <a:p>
            <a:pPr algn="just"/>
            <a:r>
              <a:rPr lang="en-SG" dirty="0" smtClean="0"/>
              <a:t>Start from the string position 1 and continue up to position L.</a:t>
            </a:r>
          </a:p>
          <a:p>
            <a:pPr algn="just"/>
            <a:r>
              <a:rPr lang="en-SG" dirty="0" smtClean="0"/>
              <a:t>To create one offspring, if there is a 1 in the mask, the corresponding gene in the offspring is copied from the first parent, whereas there is a 0 in the mask, this gene is copied from the second parent. </a:t>
            </a:r>
          </a:p>
          <a:p>
            <a:pPr algn="just"/>
            <a:r>
              <a:rPr lang="en-SG" dirty="0" smtClean="0"/>
              <a:t>The reverse is followed to create the other offspring.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078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9E02F08D6E5E499F69794498801CBF" ma:contentTypeVersion="2" ma:contentTypeDescription="Create a new document." ma:contentTypeScope="" ma:versionID="a774c9dbd70b854b147be9abffb3041a">
  <xsd:schema xmlns:xsd="http://www.w3.org/2001/XMLSchema" xmlns:xs="http://www.w3.org/2001/XMLSchema" xmlns:p="http://schemas.microsoft.com/office/2006/metadata/properties" xmlns:ns2="e18c7765-ee0b-4028-885a-1dc1823bc2fe" targetNamespace="http://schemas.microsoft.com/office/2006/metadata/properties" ma:root="true" ma:fieldsID="cd84310720d741f99a2035ec41345f68" ns2:_="">
    <xsd:import namespace="e18c7765-ee0b-4028-885a-1dc1823bc2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8c7765-ee0b-4028-885a-1dc1823bc2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E96578-A484-4353-956E-C503E0CDEA7C}"/>
</file>

<file path=customXml/itemProps2.xml><?xml version="1.0" encoding="utf-8"?>
<ds:datastoreItem xmlns:ds="http://schemas.openxmlformats.org/officeDocument/2006/customXml" ds:itemID="{68D78E6F-F1F6-4A95-B4F3-972F57ED3E20}"/>
</file>

<file path=customXml/itemProps3.xml><?xml version="1.0" encoding="utf-8"?>
<ds:datastoreItem xmlns:ds="http://schemas.openxmlformats.org/officeDocument/2006/customXml" ds:itemID="{B66720E1-1FDF-49D5-B61E-AAA3FF822288}"/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993</Words>
  <Application>Microsoft Office PowerPoint</Application>
  <PresentationFormat>Widescreen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 ESSENCE</vt:lpstr>
      <vt:lpstr>Arial</vt:lpstr>
      <vt:lpstr>Calibri</vt:lpstr>
      <vt:lpstr>Calibri Light</vt:lpstr>
      <vt:lpstr>Wingdings</vt:lpstr>
      <vt:lpstr>Office Theme</vt:lpstr>
      <vt:lpstr>Genetic Algorithm Lec 7</vt:lpstr>
      <vt:lpstr>Mating Pool: Step before Crossover Operation</vt:lpstr>
      <vt:lpstr>Crossover Operations in Binary-Coded GAs</vt:lpstr>
      <vt:lpstr>Single Point Crossover</vt:lpstr>
      <vt:lpstr>Single Point Crossover Example</vt:lpstr>
      <vt:lpstr>Multi-Point Crossover</vt:lpstr>
      <vt:lpstr>Uniform Crossover</vt:lpstr>
      <vt:lpstr>Uniform Crossover Example</vt:lpstr>
      <vt:lpstr>Uniform Crossover with Crossover Mask</vt:lpstr>
      <vt:lpstr>Uniform Crossover with Crossover Mask Example</vt:lpstr>
      <vt:lpstr>Half-Uniform Crossover (HUX)</vt:lpstr>
      <vt:lpstr>Half-Uniform Crossover (HUX) Example</vt:lpstr>
      <vt:lpstr>Shuffle Crossover</vt:lpstr>
      <vt:lpstr>Shuffle Crossover Example</vt:lpstr>
      <vt:lpstr>Matrix Crossover</vt:lpstr>
      <vt:lpstr>Three Parent Crossover</vt:lpstr>
      <vt:lpstr>Three Parent Crossover Example</vt:lpstr>
      <vt:lpstr>Three Parent Crossover Example</vt:lpstr>
      <vt:lpstr>Comments on Crossover Techniques on Binary Encoded Chromosomes</vt:lpstr>
      <vt:lpstr>Comments on Crossover Techniques on Binary Encoded Chromosomes</vt:lpstr>
      <vt:lpstr>Comments on Crossover Techniques on Binary Encoded Chromosomes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Chattopadhyay</dc:creator>
  <cp:lastModifiedBy>Pratik Chattopadhyay</cp:lastModifiedBy>
  <cp:revision>16</cp:revision>
  <dcterms:created xsi:type="dcterms:W3CDTF">2021-08-09T15:03:13Z</dcterms:created>
  <dcterms:modified xsi:type="dcterms:W3CDTF">2021-08-10T05:33:49Z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0x010100269E02F08D6E5E499F69794498801CBF</vt:lpwstr>
  </property>
</Properties>
</file>