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64" r:id="rId10"/>
    <p:sldId id="265" r:id="rId11"/>
    <p:sldId id="262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3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819-AB52-47AD-BC0C-7367D6519D6C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CAF-4265-4FC0-9BBA-51CF62073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40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819-AB52-47AD-BC0C-7367D6519D6C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CAF-4265-4FC0-9BBA-51CF62073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63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819-AB52-47AD-BC0C-7367D6519D6C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CAF-4265-4FC0-9BBA-51CF62073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148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819-AB52-47AD-BC0C-7367D6519D6C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CAF-4265-4FC0-9BBA-51CF62073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019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819-AB52-47AD-BC0C-7367D6519D6C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CAF-4265-4FC0-9BBA-51CF62073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37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819-AB52-47AD-BC0C-7367D6519D6C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CAF-4265-4FC0-9BBA-51CF62073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95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819-AB52-47AD-BC0C-7367D6519D6C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CAF-4265-4FC0-9BBA-51CF62073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377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819-AB52-47AD-BC0C-7367D6519D6C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CAF-4265-4FC0-9BBA-51CF62073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90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819-AB52-47AD-BC0C-7367D6519D6C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CAF-4265-4FC0-9BBA-51CF62073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06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819-AB52-47AD-BC0C-7367D6519D6C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CAF-4265-4FC0-9BBA-51CF62073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0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4819-AB52-47AD-BC0C-7367D6519D6C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CAF-4265-4FC0-9BBA-51CF62073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765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4819-AB52-47AD-BC0C-7367D6519D6C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1CAF-4265-4FC0-9BBA-51CF62073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789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>
                <a:latin typeface="AR ESSENCE" panose="02000000000000000000" pitchFamily="2" charset="0"/>
              </a:rPr>
              <a:t>Genetic Algorithms Continued</a:t>
            </a:r>
            <a:endParaRPr lang="en-SG" dirty="0">
              <a:latin typeface="AR ESSENCE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8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2222"/>
                <a:ext cx="10515600" cy="54043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sz="2400" dirty="0" smtClean="0"/>
                  <a:t>Three cases:</a:t>
                </a:r>
              </a:p>
              <a:p>
                <a:r>
                  <a:rPr lang="en-SG" sz="2400" dirty="0" smtClean="0"/>
                  <a:t>Contracting Crossover (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sz="2400" dirty="0" smtClean="0"/>
                  <a:t>&lt;1): Offspring solutions enclosed by parent solutions</a:t>
                </a:r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endParaRPr lang="en-SG" sz="2400" dirty="0" smtClean="0"/>
              </a:p>
              <a:p>
                <a:r>
                  <a:rPr lang="en-SG" sz="2400" dirty="0" smtClean="0"/>
                  <a:t>Expand</a:t>
                </a:r>
                <a:r>
                  <a:rPr lang="en-SG" sz="2400" dirty="0" smtClean="0"/>
                  <a:t>ing Crossover (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sz="2400" dirty="0" smtClean="0"/>
                  <a:t>&gt;</a:t>
                </a:r>
                <a:r>
                  <a:rPr lang="en-SG" sz="2400" dirty="0" smtClean="0"/>
                  <a:t>1): </a:t>
                </a:r>
                <a:r>
                  <a:rPr lang="en-SG" sz="2400" dirty="0" smtClean="0"/>
                  <a:t>Offspring solutions enclose the </a:t>
                </a:r>
                <a:r>
                  <a:rPr lang="en-SG" sz="2400" dirty="0" smtClean="0"/>
                  <a:t>parent </a:t>
                </a:r>
                <a:r>
                  <a:rPr lang="en-SG" sz="2400" dirty="0" smtClean="0"/>
                  <a:t>solutions</a:t>
                </a:r>
              </a:p>
              <a:p>
                <a:endParaRPr lang="en-SG" sz="2400" dirty="0"/>
              </a:p>
              <a:p>
                <a:pPr marL="0" indent="0">
                  <a:buNone/>
                </a:pPr>
                <a:endParaRPr lang="en-SG" sz="2400" dirty="0" smtClean="0"/>
              </a:p>
              <a:p>
                <a:pPr marL="0" indent="0">
                  <a:buNone/>
                </a:pPr>
                <a:endParaRPr lang="en-SG" dirty="0" smtClean="0"/>
              </a:p>
              <a:p>
                <a:r>
                  <a:rPr lang="en-SG" sz="2400" dirty="0" smtClean="0"/>
                  <a:t> Stationary Crossover (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sz="2400" dirty="0" smtClean="0"/>
                  <a:t>=</a:t>
                </a:r>
                <a:r>
                  <a:rPr lang="en-SG" sz="2400" dirty="0" smtClean="0"/>
                  <a:t>1</a:t>
                </a:r>
                <a:r>
                  <a:rPr lang="en-SG" sz="2400" dirty="0" smtClean="0"/>
                  <a:t>): Offspring solutions are same as the parent solutions</a:t>
                </a:r>
                <a:endParaRPr lang="en-SG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2222"/>
                <a:ext cx="10515600" cy="5404335"/>
              </a:xfrm>
              <a:blipFill rotWithShape="0">
                <a:blip r:embed="rId2"/>
                <a:stretch>
                  <a:fillRect l="-928" t="-1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126076" y="1827767"/>
            <a:ext cx="4522116" cy="1209902"/>
            <a:chOff x="3126076" y="2711169"/>
            <a:chExt cx="4522116" cy="120990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455894" y="3455894"/>
              <a:ext cx="3859306" cy="13447"/>
            </a:xfrm>
            <a:prstGeom prst="line">
              <a:avLst/>
            </a:prstGeom>
            <a:ln w="793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18261" y="3017308"/>
              <a:ext cx="2900993" cy="4861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31617" y="271116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C</a:t>
              </a:r>
              <a:r>
                <a:rPr lang="en-SG" b="1" baseline="-25000" dirty="0" smtClean="0"/>
                <a:t>1</a:t>
              </a:r>
              <a:endParaRPr lang="en-SG" b="1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8952" y="271116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C</a:t>
              </a:r>
              <a:r>
                <a:rPr lang="en-SG" b="1" baseline="-25000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6076" y="334401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</a:t>
              </a:r>
              <a:r>
                <a:rPr lang="en-SG" b="1" baseline="-25000" dirty="0" smtClean="0"/>
                <a:t>1</a:t>
              </a:r>
              <a:endParaRPr lang="en-SG" b="1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61548" y="3356932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P</a:t>
              </a:r>
              <a:r>
                <a:rPr lang="en-SG" b="1" baseline="-25000" dirty="0"/>
                <a:t>2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68757" y="2711169"/>
              <a:ext cx="0" cy="1209902"/>
            </a:xfrm>
            <a:prstGeom prst="line">
              <a:avLst/>
            </a:prstGeom>
            <a:ln w="444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6883" y="3672385"/>
            <a:ext cx="6388612" cy="1209902"/>
            <a:chOff x="2245260" y="2711169"/>
            <a:chExt cx="6388612" cy="1209902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455894" y="3455894"/>
              <a:ext cx="3859306" cy="13447"/>
            </a:xfrm>
            <a:prstGeom prst="line">
              <a:avLst/>
            </a:prstGeom>
            <a:ln w="793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49834" y="3004164"/>
              <a:ext cx="5698996" cy="0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245260" y="271116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C</a:t>
              </a:r>
              <a:r>
                <a:rPr lang="en-SG" b="1" baseline="-25000" dirty="0" smtClean="0"/>
                <a:t>1</a:t>
              </a:r>
              <a:endParaRPr lang="en-SG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8830" y="271116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C</a:t>
              </a:r>
              <a:r>
                <a:rPr lang="en-SG" b="1" baseline="-250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26076" y="334401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</a:t>
              </a:r>
              <a:r>
                <a:rPr lang="en-SG" b="1" baseline="-25000" dirty="0" smtClean="0"/>
                <a:t>1</a:t>
              </a:r>
              <a:endParaRPr lang="en-SG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61548" y="3356932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P</a:t>
              </a:r>
              <a:r>
                <a:rPr lang="en-SG" b="1" baseline="-25000" dirty="0"/>
                <a:t>2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368757" y="2711169"/>
              <a:ext cx="0" cy="1209902"/>
            </a:xfrm>
            <a:prstGeom prst="line">
              <a:avLst/>
            </a:prstGeom>
            <a:ln w="444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089322" y="5565435"/>
            <a:ext cx="4522116" cy="1209902"/>
            <a:chOff x="3126076" y="2711169"/>
            <a:chExt cx="4522116" cy="1209902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455894" y="3455894"/>
              <a:ext cx="3859306" cy="13447"/>
            </a:xfrm>
            <a:prstGeom prst="line">
              <a:avLst/>
            </a:prstGeom>
            <a:ln w="793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28662" y="271116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C</a:t>
              </a:r>
              <a:r>
                <a:rPr lang="en-SG" b="1" baseline="-25000" dirty="0" smtClean="0"/>
                <a:t>1</a:t>
              </a:r>
              <a:endParaRPr lang="en-SG" b="1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50395" y="271116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C</a:t>
              </a:r>
              <a:r>
                <a:rPr lang="en-SG" b="1" baseline="-25000" dirty="0"/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6076" y="334401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</a:t>
              </a:r>
              <a:r>
                <a:rPr lang="en-SG" b="1" baseline="-25000" dirty="0" smtClean="0"/>
                <a:t>1</a:t>
              </a:r>
              <a:endParaRPr lang="en-SG" b="1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61548" y="3356932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P</a:t>
              </a:r>
              <a:r>
                <a:rPr lang="en-SG" b="1" baseline="-25000" dirty="0"/>
                <a:t>2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368757" y="2711169"/>
              <a:ext cx="0" cy="1209902"/>
            </a:xfrm>
            <a:prstGeom prst="line">
              <a:avLst/>
            </a:prstGeom>
            <a:ln w="444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 flipV="1">
            <a:off x="3432055" y="5811631"/>
            <a:ext cx="3859306" cy="13447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/>
          <p:cNvSpPr txBox="1">
            <a:spLocks/>
          </p:cNvSpPr>
          <p:nvPr/>
        </p:nvSpPr>
        <p:spPr>
          <a:xfrm>
            <a:off x="712694" y="-24364"/>
            <a:ext cx="10766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Simulated Binary Crossover in Real-Coded GAs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09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This scheme is proposed in the following paper:</a:t>
            </a:r>
          </a:p>
          <a:p>
            <a:pPr marL="263525" indent="0">
              <a:buNone/>
            </a:pPr>
            <a:r>
              <a:rPr lang="en-SG" i="1" dirty="0" smtClean="0">
                <a:solidFill>
                  <a:srgbClr val="002060"/>
                </a:solidFill>
              </a:rPr>
              <a:t>K. Deb and RB Agarwal: Simulated Binary Crossover for Continuous Search Space, Complex Systems, 9(2): 115-148, 1995.</a:t>
            </a:r>
          </a:p>
          <a:p>
            <a:pPr marL="185738" indent="-185738"/>
            <a:r>
              <a:rPr lang="en-SG" dirty="0" smtClean="0"/>
              <a:t>Abbreviated as SBX and designed with respect to one-point crossover properties in binary-coded GA, i.e., Average Property and Spread-factor Property</a:t>
            </a:r>
          </a:p>
          <a:p>
            <a:pPr marL="185738" indent="-185738"/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75971"/>
            <a:ext cx="10766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Simulated Binary Crossover in Real-Coded GAs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33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 smtClean="0"/>
                  <a:t>The offspring are computed using the average property:</a:t>
                </a:r>
              </a:p>
              <a:p>
                <a:r>
                  <a:rPr lang="en-SG" dirty="0" smtClean="0"/>
                  <a:t>Offspring:  </a:t>
                </a:r>
              </a:p>
              <a:p>
                <a:pPr marL="0" indent="0" algn="ctr">
                  <a:buNone/>
                </a:pPr>
                <a:r>
                  <a:rPr lang="en-SG" dirty="0" smtClean="0"/>
                  <a:t>C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 =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SG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 smtClean="0"/>
                  <a:t>(P</a:t>
                </a:r>
                <a:r>
                  <a:rPr lang="en-SG" baseline="-25000" dirty="0" smtClean="0"/>
                  <a:t>2 </a:t>
                </a:r>
                <a:r>
                  <a:rPr lang="en-SG" dirty="0" smtClean="0"/>
                  <a:t>- P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)</a:t>
                </a:r>
              </a:p>
              <a:p>
                <a:pPr marL="0" indent="0" algn="ctr">
                  <a:buNone/>
                </a:pPr>
                <a:r>
                  <a:rPr lang="en-SG" dirty="0" smtClean="0"/>
                  <a:t>C</a:t>
                </a:r>
                <a:r>
                  <a:rPr lang="en-SG" baseline="-25000" dirty="0"/>
                  <a:t>2</a:t>
                </a:r>
                <a:r>
                  <a:rPr lang="en-SG" dirty="0" smtClean="0"/>
                  <a:t> </a:t>
                </a:r>
                <a:r>
                  <a:rPr lang="en-SG" dirty="0" smtClean="0"/>
                  <a:t>=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SG" dirty="0" smtClean="0"/>
                  <a:t> </a:t>
                </a:r>
                <a:r>
                  <a:rPr lang="en-SG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 smtClean="0"/>
                  <a:t>(</a:t>
                </a:r>
                <a:r>
                  <a:rPr lang="en-SG" dirty="0" smtClean="0"/>
                  <a:t>P</a:t>
                </a:r>
                <a:r>
                  <a:rPr lang="en-SG" baseline="-25000" dirty="0" smtClean="0"/>
                  <a:t>2 </a:t>
                </a:r>
                <a:r>
                  <a:rPr lang="en-SG" dirty="0" smtClean="0"/>
                  <a:t>- P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)</a:t>
                </a:r>
              </a:p>
              <a:p>
                <a:pPr algn="just"/>
                <a:r>
                  <a:rPr lang="en-SG" dirty="0" smtClean="0"/>
                  <a:t>Here,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SG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dirty="0" smtClean="0"/>
                  <a:t>(</a:t>
                </a:r>
                <a:r>
                  <a:rPr lang="en-SG" dirty="0" smtClean="0"/>
                  <a:t>P</a:t>
                </a:r>
                <a:r>
                  <a:rPr lang="en-SG" baseline="-25000" dirty="0" smtClean="0"/>
                  <a:t>2 </a:t>
                </a:r>
                <a:r>
                  <a:rPr lang="en-SG" dirty="0"/>
                  <a:t>+</a:t>
                </a:r>
                <a:r>
                  <a:rPr lang="en-SG" dirty="0" smtClean="0"/>
                  <a:t> </a:t>
                </a:r>
                <a:r>
                  <a:rPr lang="en-SG" dirty="0" smtClean="0"/>
                  <a:t>P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) and P</a:t>
                </a:r>
                <a:r>
                  <a:rPr lang="en-SG" baseline="-25000" dirty="0" smtClean="0"/>
                  <a:t>2</a:t>
                </a:r>
                <a:r>
                  <a:rPr lang="en-SG" dirty="0" smtClean="0"/>
                  <a:t> &gt; P</a:t>
                </a:r>
                <a:r>
                  <a:rPr lang="en-SG" baseline="-25000" dirty="0" smtClean="0"/>
                  <a:t>1</a:t>
                </a:r>
              </a:p>
              <a:p>
                <a:pPr algn="just"/>
                <a:r>
                  <a:rPr lang="en-SG" dirty="0" smtClean="0"/>
                  <a:t>Note that, average values of offspring and parent solutions are same</a:t>
                </a:r>
                <a:endParaRPr lang="en-SG" dirty="0" smtClean="0"/>
              </a:p>
              <a:p>
                <a:pPr algn="just"/>
                <a:endParaRPr lang="en-SG" dirty="0" smtClean="0"/>
              </a:p>
              <a:p>
                <a:pPr marL="0" indent="0">
                  <a:buNone/>
                </a:pPr>
                <a:endParaRPr lang="en-SG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175971"/>
            <a:ext cx="10766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Simulated Binary Crossover in Real-Coded GAs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05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532" cy="1325563"/>
          </a:xfrm>
        </p:spPr>
        <p:txBody>
          <a:bodyPr>
            <a:normAutofit/>
          </a:bodyPr>
          <a:lstStyle/>
          <a:p>
            <a:r>
              <a:rPr lang="en-SG" dirty="0" smtClean="0"/>
              <a:t>Simulated Binary Crossover in Real-Coded GAs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763" y="1690688"/>
                <a:ext cx="6260023" cy="5167312"/>
              </a:xfrm>
            </p:spPr>
            <p:txBody>
              <a:bodyPr>
                <a:normAutofit/>
              </a:bodyPr>
              <a:lstStyle/>
              <a:p>
                <a:r>
                  <a:rPr lang="en-SG" dirty="0" smtClean="0"/>
                  <a:t>Probability distribution of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 smtClean="0"/>
                  <a:t> proposed by </a:t>
                </a:r>
                <a:r>
                  <a:rPr lang="en-SG" i="1" dirty="0" smtClean="0">
                    <a:solidFill>
                      <a:srgbClr val="002060"/>
                    </a:solidFill>
                  </a:rPr>
                  <a:t>K. Deb and RB Agarwal:</a:t>
                </a:r>
              </a:p>
              <a:p>
                <a:pPr marL="0" indent="0">
                  <a:buNone/>
                </a:pPr>
                <a:endParaRPr lang="en-SG" dirty="0" smtClean="0"/>
              </a:p>
              <a:p>
                <a:pPr marL="0" indent="0">
                  <a:buNone/>
                </a:pPr>
                <a:r>
                  <a:rPr lang="en-SG" dirty="0" smtClean="0"/>
                  <a:t>P(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baseline="-25000" dirty="0" err="1" smtClean="0"/>
                  <a:t>i</a:t>
                </a:r>
                <a:r>
                  <a:rPr lang="en-SG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b="0" i="1" baseline="-2500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SG" baseline="-25000" dirty="0" err="1" smtClean="0"/>
                                  <m:t>i</m:t>
                                </m:r>
                              </m:e>
                              <m:sup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b="0" i="1" baseline="-2500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SG" baseline="-25000" dirty="0" err="1" smtClean="0"/>
                              <m:t>i</m:t>
                            </m:r>
                            <m:r>
                              <a:rPr lang="en-SG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b="0" i="1" baseline="-2500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baseline="-25000" dirty="0" err="1" smtClean="0"/>
                                      <m:t>i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SG" b="0" i="1" baseline="-250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SG" baseline="-25000" dirty="0" err="1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SG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SG" dirty="0" smtClean="0"/>
              </a:p>
              <a:p>
                <a:pPr marL="0" indent="0">
                  <a:buNone/>
                </a:pPr>
                <a:r>
                  <a:rPr lang="en-SG" dirty="0" smtClean="0"/>
                  <a:t>Here, </a:t>
                </a:r>
                <a:r>
                  <a:rPr lang="en-SG" i="1" dirty="0" err="1" smtClean="0"/>
                  <a:t>n</a:t>
                </a:r>
                <a:r>
                  <a:rPr lang="en-SG" i="1" baseline="-25000" dirty="0" err="1" smtClean="0"/>
                  <a:t>c</a:t>
                </a:r>
                <a:r>
                  <a:rPr lang="en-SG" dirty="0" smtClean="0"/>
                  <a:t> is termed as the SBX crossover operator distribution factor set by the programmer.</a:t>
                </a:r>
              </a:p>
              <a:p>
                <a:pPr marL="0" indent="0">
                  <a:buNone/>
                </a:pPr>
                <a:endParaRPr lang="en-SG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763" y="1690688"/>
                <a:ext cx="6260023" cy="5167312"/>
              </a:xfrm>
              <a:blipFill rotWithShape="0">
                <a:blip r:embed="rId2"/>
                <a:stretch>
                  <a:fillRect l="-1947" t="-18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73" y="2819804"/>
            <a:ext cx="5576968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42668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SG" dirty="0" smtClean="0"/>
                  <a:t>Effect of </a:t>
                </a:r>
                <a:r>
                  <a:rPr lang="en-SG" dirty="0" err="1" smtClean="0"/>
                  <a:t>n</a:t>
                </a:r>
                <a:r>
                  <a:rPr lang="en-SG" baseline="-25000" dirty="0" err="1" smtClean="0"/>
                  <a:t>c</a:t>
                </a:r>
                <a:r>
                  <a:rPr lang="en-SG" dirty="0" smtClean="0"/>
                  <a:t>:</a:t>
                </a:r>
              </a:p>
              <a:p>
                <a:r>
                  <a:rPr lang="en-SG" dirty="0" smtClean="0"/>
                  <a:t>For a larger value of </a:t>
                </a:r>
                <a:r>
                  <a:rPr lang="en-SG" dirty="0" err="1" smtClean="0"/>
                  <a:t>n</a:t>
                </a:r>
                <a:r>
                  <a:rPr lang="en-SG" baseline="-25000" dirty="0" err="1" smtClean="0"/>
                  <a:t>c</a:t>
                </a:r>
                <a:r>
                  <a:rPr lang="en-SG" dirty="0" smtClean="0"/>
                  <a:t>, offspring solutions will be created near to the parent solutions.</a:t>
                </a:r>
              </a:p>
              <a:p>
                <a:r>
                  <a:rPr lang="en-SG" dirty="0" smtClean="0"/>
                  <a:t>For smaller values of </a:t>
                </a:r>
                <a:r>
                  <a:rPr lang="en-SG" dirty="0" err="1" smtClean="0"/>
                  <a:t>n</a:t>
                </a:r>
                <a:r>
                  <a:rPr lang="en-SG" baseline="-25000" dirty="0" err="1" smtClean="0"/>
                  <a:t>c</a:t>
                </a:r>
                <a:r>
                  <a:rPr lang="en-SG" dirty="0" smtClean="0"/>
                  <a:t>, more diverse </a:t>
                </a:r>
                <a:r>
                  <a:rPr lang="en-SG" dirty="0" err="1" smtClean="0"/>
                  <a:t>offsprings</a:t>
                </a:r>
                <a:r>
                  <a:rPr lang="en-SG" dirty="0" smtClean="0"/>
                  <a:t> are likely to be created.</a:t>
                </a:r>
              </a:p>
              <a:p>
                <a:pPr marL="0" indent="0">
                  <a:buNone/>
                </a:pPr>
                <a:r>
                  <a:rPr lang="en-SG" i="1" dirty="0" smtClean="0">
                    <a:solidFill>
                      <a:srgbClr val="002060"/>
                    </a:solidFill>
                  </a:rPr>
                  <a:t>Check the area under the curve from </a:t>
                </a:r>
                <a:r>
                  <a:rPr lang="en-SG" dirty="0" smtClean="0"/>
                  <a:t>-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SG" dirty="0" smtClean="0"/>
                  <a:t> to +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SG" i="1" dirty="0" smtClean="0">
                    <a:solidFill>
                      <a:srgbClr val="002060"/>
                    </a:solidFill>
                  </a:rPr>
                  <a:t> is 1</a:t>
                </a:r>
              </a:p>
              <a:p>
                <a:pPr marL="0" indent="0">
                  <a:buNone/>
                </a:pPr>
                <a:r>
                  <a:rPr lang="en-SG" i="1" dirty="0" smtClean="0">
                    <a:solidFill>
                      <a:srgbClr val="002060"/>
                    </a:solidFill>
                  </a:rPr>
                  <a:t>Also, check the area under the curve on </a:t>
                </a:r>
                <a:r>
                  <a:rPr lang="en-SG" i="1" dirty="0" smtClean="0">
                    <a:solidFill>
                      <a:srgbClr val="002060"/>
                    </a:solidFill>
                  </a:rPr>
                  <a:t>either side </a:t>
                </a:r>
                <a:r>
                  <a:rPr lang="en-SG" i="1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SG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SG" baseline="-25000" dirty="0" err="1" smtClean="0">
                        <a:solidFill>
                          <a:srgbClr val="002060"/>
                        </a:solidFill>
                      </a:rPr>
                      <m:t>i</m:t>
                    </m:r>
                  </m:oMath>
                </a14:m>
                <a:r>
                  <a:rPr lang="en-SG" i="1" dirty="0" smtClean="0">
                    <a:solidFill>
                      <a:srgbClr val="002060"/>
                    </a:solidFill>
                  </a:rPr>
                  <a:t>= 1 is 0.5</a:t>
                </a:r>
                <a:r>
                  <a:rPr lang="en-SG" i="1" dirty="0" smtClean="0">
                    <a:solidFill>
                      <a:srgbClr val="002060"/>
                    </a:solidFill>
                  </a:rPr>
                  <a:t>.</a:t>
                </a:r>
                <a:endParaRPr lang="en-SG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42668" cy="4351338"/>
              </a:xfrm>
              <a:blipFill rotWithShape="0">
                <a:blip r:embed="rId2"/>
                <a:stretch>
                  <a:fillRect l="-2222" t="-2801" r="-8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532" cy="1325563"/>
          </a:xfrm>
        </p:spPr>
        <p:txBody>
          <a:bodyPr>
            <a:normAutofit/>
          </a:bodyPr>
          <a:lstStyle/>
          <a:p>
            <a:r>
              <a:rPr lang="en-SG" dirty="0" smtClean="0"/>
              <a:t>Simulated Binary Crossover in Real-Coded GAs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62" y="1825625"/>
            <a:ext cx="57816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09515" cy="4351338"/>
              </a:xfrm>
            </p:spPr>
            <p:txBody>
              <a:bodyPr>
                <a:normAutofit/>
              </a:bodyPr>
              <a:lstStyle/>
              <a:p>
                <a:r>
                  <a:rPr lang="en-SG" dirty="0" smtClean="0"/>
                  <a:t>Generate a random number </a:t>
                </a:r>
                <a:r>
                  <a:rPr lang="en-SG" dirty="0" err="1" smtClean="0"/>
                  <a:t>u</a:t>
                </a:r>
                <a:r>
                  <a:rPr lang="en-SG" baseline="-25000" dirty="0" err="1" smtClean="0"/>
                  <a:t>i</a:t>
                </a:r>
                <a:r>
                  <a:rPr lang="en-SG" dirty="0" smtClean="0"/>
                  <a:t> in the range [0,1]</a:t>
                </a:r>
              </a:p>
              <a:p>
                <a:r>
                  <a:rPr lang="en-SG" dirty="0" smtClean="0"/>
                  <a:t>Calculate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G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dirty="0" smtClean="0"/>
                  <a:t> by equating the area under the probability curve equal to </a:t>
                </a:r>
                <a:r>
                  <a:rPr lang="en-SG" dirty="0" err="1" smtClean="0"/>
                  <a:t>u</a:t>
                </a:r>
                <a:r>
                  <a:rPr lang="en-SG" baseline="-25000" dirty="0" err="1" smtClean="0"/>
                  <a:t>i</a:t>
                </a:r>
                <a:endParaRPr lang="en-SG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G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SG" b="0" i="1" baseline="-250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sSup>
                              <m:sSup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2(1−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SG" b="0" i="1" baseline="-250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𝑖𝑓𝑢𝑖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eqArr>
                      </m:e>
                    </m:d>
                  </m:oMath>
                </a14:m>
                <a:endParaRPr lang="en-SG" dirty="0" smtClean="0"/>
              </a:p>
              <a:p>
                <a:pPr marL="0" indent="0">
                  <a:buNone/>
                </a:pPr>
                <a:r>
                  <a:rPr lang="en-SG" dirty="0" err="1" smtClean="0"/>
                  <a:t>Offsprings</a:t>
                </a:r>
                <a:r>
                  <a:rPr lang="en-SG" dirty="0" smtClean="0"/>
                  <a:t> are:</a:t>
                </a:r>
              </a:p>
              <a:p>
                <a:pPr marL="0" indent="0" algn="ctr">
                  <a:buNone/>
                </a:pPr>
                <a:r>
                  <a:rPr lang="en-SG" dirty="0" smtClean="0"/>
                  <a:t>C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 = 0.5[(P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+P</a:t>
                </a:r>
                <a:r>
                  <a:rPr lang="en-SG" baseline="-25000" dirty="0" smtClean="0"/>
                  <a:t>2</a:t>
                </a:r>
                <a:r>
                  <a:rPr lang="en-SG" dirty="0" smtClean="0"/>
                  <a:t>) -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G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dirty="0" smtClean="0"/>
                  <a:t>(P</a:t>
                </a:r>
                <a:r>
                  <a:rPr lang="en-SG" baseline="-25000" dirty="0" smtClean="0"/>
                  <a:t>2</a:t>
                </a:r>
                <a:r>
                  <a:rPr lang="en-SG" dirty="0" smtClean="0"/>
                  <a:t>-P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)]</a:t>
                </a:r>
              </a:p>
              <a:p>
                <a:pPr marL="0" indent="0" algn="ctr">
                  <a:buNone/>
                </a:pPr>
                <a:r>
                  <a:rPr lang="en-SG" dirty="0" smtClean="0"/>
                  <a:t>C</a:t>
                </a:r>
                <a:r>
                  <a:rPr lang="en-SG" baseline="-25000" dirty="0" smtClean="0"/>
                  <a:t>2</a:t>
                </a:r>
                <a:r>
                  <a:rPr lang="en-SG" dirty="0" smtClean="0"/>
                  <a:t> </a:t>
                </a:r>
                <a:r>
                  <a:rPr lang="en-SG" dirty="0" smtClean="0"/>
                  <a:t>= 0.5[(P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+P</a:t>
                </a:r>
                <a:r>
                  <a:rPr lang="en-SG" baseline="-25000" dirty="0" smtClean="0"/>
                  <a:t>2</a:t>
                </a:r>
                <a:r>
                  <a:rPr lang="en-SG" dirty="0" smtClean="0"/>
                  <a:t>) </a:t>
                </a:r>
                <a:r>
                  <a:rPr lang="en-SG" dirty="0" smtClean="0"/>
                  <a:t>+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G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dirty="0" smtClean="0"/>
                  <a:t>(P</a:t>
                </a:r>
                <a:r>
                  <a:rPr lang="en-SG" baseline="-25000" dirty="0" smtClean="0"/>
                  <a:t>2</a:t>
                </a:r>
                <a:r>
                  <a:rPr lang="en-SG" dirty="0" smtClean="0"/>
                  <a:t>-P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)]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09515" cy="4351338"/>
              </a:xfrm>
              <a:blipFill rotWithShape="0">
                <a:blip r:embed="rId2"/>
                <a:stretch>
                  <a:fillRect l="-11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532" cy="1325563"/>
          </a:xfrm>
        </p:spPr>
        <p:txBody>
          <a:bodyPr>
            <a:normAutofit/>
          </a:bodyPr>
          <a:lstStyle/>
          <a:p>
            <a:r>
              <a:rPr lang="en-SG" dirty="0" smtClean="0"/>
              <a:t>Simulated Binary Crossover in Real-Coded GAs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47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Steps for Simulated Binary Crossover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94017" cy="47611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SG" dirty="0" smtClean="0"/>
                  <a:t>Create a random number u in the range [0,1]</a:t>
                </a:r>
              </a:p>
              <a:p>
                <a:r>
                  <a:rPr lang="en-SG" dirty="0" smtClean="0"/>
                  <a:t>Determine the value of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 smtClean="0"/>
                  <a:t>for the above value of u [</a:t>
                </a:r>
                <a:r>
                  <a:rPr lang="en-SG" i="1" dirty="0" smtClean="0">
                    <a:solidFill>
                      <a:srgbClr val="002060"/>
                    </a:solidFill>
                  </a:rPr>
                  <a:t>Time consuming process</a:t>
                </a:r>
                <a:r>
                  <a:rPr lang="en-SG" dirty="0" smtClean="0"/>
                  <a:t>]</a:t>
                </a:r>
              </a:p>
              <a:p>
                <a:r>
                  <a:rPr lang="en-SG" dirty="0" smtClean="0"/>
                  <a:t>Using the above value of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 smtClean="0"/>
                  <a:t>, compute the values of the two children chromosomes from a given pair of parent chromosomes</a:t>
                </a:r>
              </a:p>
              <a:p>
                <a:pPr marL="0" indent="0">
                  <a:buNone/>
                </a:pPr>
                <a:endParaRPr lang="en-SG" dirty="0" smtClean="0"/>
              </a:p>
              <a:p>
                <a:pPr marL="0" indent="0">
                  <a:buNone/>
                </a:pPr>
                <a:r>
                  <a:rPr lang="en-SG" b="1" u="sng" dirty="0" smtClean="0"/>
                  <a:t>Note: </a:t>
                </a:r>
                <a:r>
                  <a:rPr lang="en-SG" b="1" dirty="0" smtClean="0">
                    <a:solidFill>
                      <a:srgbClr val="FF0000"/>
                    </a:solidFill>
                  </a:rPr>
                  <a:t>In SBX</a:t>
                </a:r>
              </a:p>
              <a:p>
                <a:pPr marL="0" indent="0">
                  <a:buNone/>
                </a:pPr>
                <a:r>
                  <a:rPr lang="en-SG" b="1" dirty="0" smtClean="0">
                    <a:solidFill>
                      <a:srgbClr val="FF0000"/>
                    </a:solidFill>
                  </a:rPr>
                  <a:t>The difference between the offspring is in proportion to the parent solutions. </a:t>
                </a:r>
                <a:endParaRPr lang="en-SG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SG" b="1" dirty="0" smtClean="0">
                    <a:solidFill>
                      <a:srgbClr val="FF0000"/>
                    </a:solidFill>
                  </a:rPr>
                  <a:t>Near-parent solutions are monotonically more likely to be chosen as offspring than solutions distant from parents</a:t>
                </a:r>
                <a:endParaRPr lang="en-SG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94017" cy="4761155"/>
              </a:xfrm>
              <a:blipFill rotWithShape="0">
                <a:blip r:embed="rId2"/>
                <a:stretch>
                  <a:fillRect l="-1119" t="-2813" b="-5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1027" cy="1325563"/>
          </a:xfrm>
        </p:spPr>
        <p:txBody>
          <a:bodyPr/>
          <a:lstStyle/>
          <a:p>
            <a:r>
              <a:rPr lang="en-SG" dirty="0" smtClean="0"/>
              <a:t>Simulated Binary Crossover in Real-Coded GAs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SG" dirty="0" smtClean="0"/>
                  <a:t>For a fixed value of </a:t>
                </a:r>
                <a:r>
                  <a:rPr lang="en-SG" dirty="0" err="1" smtClean="0"/>
                  <a:t>n</a:t>
                </a:r>
                <a:r>
                  <a:rPr lang="en-SG" baseline="-25000" dirty="0" err="1" smtClean="0"/>
                  <a:t>c</a:t>
                </a:r>
                <a:r>
                  <a:rPr lang="en-SG" dirty="0" smtClean="0"/>
                  <a:t>, the offspring have a spread proportional to their parent solutions.</a:t>
                </a:r>
              </a:p>
              <a:p>
                <a:pPr marL="0" indent="0" algn="ctr">
                  <a:buNone/>
                </a:pPr>
                <a:r>
                  <a:rPr lang="en-SG" dirty="0" smtClean="0"/>
                  <a:t>C</a:t>
                </a:r>
                <a:r>
                  <a:rPr lang="en-SG" baseline="-25000" dirty="0" smtClean="0"/>
                  <a:t>2</a:t>
                </a:r>
                <a:r>
                  <a:rPr lang="en-SG" dirty="0" smtClean="0"/>
                  <a:t>-C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 =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 smtClean="0"/>
                  <a:t>(P</a:t>
                </a:r>
                <a:r>
                  <a:rPr lang="en-SG" baseline="-25000" dirty="0" smtClean="0"/>
                  <a:t>2</a:t>
                </a:r>
                <a:r>
                  <a:rPr lang="en-SG" dirty="0" smtClean="0"/>
                  <a:t>-P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)</a:t>
                </a:r>
              </a:p>
              <a:p>
                <a:pPr algn="just"/>
                <a:r>
                  <a:rPr lang="en-SG" dirty="0" smtClean="0"/>
                  <a:t>In the initial populations, when the solutions are randomly placed, difference in the parent solutions is usually large.</a:t>
                </a:r>
              </a:p>
              <a:p>
                <a:pPr algn="just"/>
                <a:r>
                  <a:rPr lang="en-SG" dirty="0" smtClean="0"/>
                  <a:t>This allows creation of a child solution which is also far from the parents.</a:t>
                </a:r>
              </a:p>
              <a:p>
                <a:pPr algn="just"/>
                <a:r>
                  <a:rPr lang="en-SG" dirty="0" smtClean="0"/>
                  <a:t>When the solutions tend to converge due to the influence of genetic operators, the parent differences are small, thereby causing distant solutions less likely to occur. 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1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6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532" cy="1325563"/>
          </a:xfrm>
        </p:spPr>
        <p:txBody>
          <a:bodyPr/>
          <a:lstStyle/>
          <a:p>
            <a:r>
              <a:rPr lang="en-SG" dirty="0" smtClean="0"/>
              <a:t>Simulated Binary Crossover in Real-Coded GAs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 smtClean="0"/>
              <a:t>Advantages</a:t>
            </a:r>
          </a:p>
          <a:p>
            <a:r>
              <a:rPr lang="en-SG" dirty="0" smtClean="0"/>
              <a:t>Possibility to generate a large number of offspring from two parents</a:t>
            </a:r>
          </a:p>
          <a:p>
            <a:r>
              <a:rPr lang="en-SG" dirty="0" smtClean="0"/>
              <a:t>More exploration capability with diverse offspring</a:t>
            </a:r>
          </a:p>
          <a:p>
            <a:r>
              <a:rPr lang="en-SG" dirty="0" smtClean="0"/>
              <a:t>Results are accurate and terminate at global optima</a:t>
            </a:r>
          </a:p>
          <a:p>
            <a:r>
              <a:rPr lang="en-SG" dirty="0" smtClean="0"/>
              <a:t>Usually, terminate in a less 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39918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532" cy="1325563"/>
          </a:xfrm>
        </p:spPr>
        <p:txBody>
          <a:bodyPr/>
          <a:lstStyle/>
          <a:p>
            <a:r>
              <a:rPr lang="en-SG" dirty="0" smtClean="0"/>
              <a:t>Simulated Binary Crossover in Real-Coded GAs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 smtClean="0"/>
              <a:t>Limitations</a:t>
            </a:r>
          </a:p>
          <a:p>
            <a:r>
              <a:rPr lang="en-SG" dirty="0" smtClean="0"/>
              <a:t>Computationally expensive compared to binary crossover</a:t>
            </a:r>
          </a:p>
          <a:p>
            <a:r>
              <a:rPr lang="en-SG" dirty="0" smtClean="0"/>
              <a:t>Proper parameter values and density function must be chosen. Otherwise, it may lead to premature convergence with not necessarily optimum solutions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22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Crossover Techniques in Real-Coded GAs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/>
              <a:t>Real-Coded </a:t>
            </a:r>
            <a:r>
              <a:rPr lang="en-SG" dirty="0" smtClean="0"/>
              <a:t>GAs help in c</a:t>
            </a:r>
            <a:r>
              <a:rPr lang="en-SG" dirty="0" smtClean="0"/>
              <a:t>arrying out optimization in continuous search space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b="1" dirty="0" smtClean="0"/>
              <a:t>Crossover Schemes</a:t>
            </a:r>
          </a:p>
          <a:p>
            <a:r>
              <a:rPr lang="en-SG" dirty="0" smtClean="0"/>
              <a:t>Linear Crossover</a:t>
            </a:r>
          </a:p>
          <a:p>
            <a:r>
              <a:rPr lang="en-SG" dirty="0" smtClean="0"/>
              <a:t>Blend Crossover</a:t>
            </a:r>
          </a:p>
          <a:p>
            <a:r>
              <a:rPr lang="en-SG" dirty="0" smtClean="0"/>
              <a:t>Binary Simulated Crossover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14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5193"/>
            <a:ext cx="10515600" cy="1394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6000" dirty="0" smtClean="0"/>
              <a:t>THANK YOU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38107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Linear Crossover in Real-Coded GAs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5494" y="1690688"/>
                <a:ext cx="1128432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SG" dirty="0" smtClean="0"/>
                  <a:t>Proposed by Wright in 1991</a:t>
                </a:r>
              </a:p>
              <a:p>
                <a:pPr marL="0" indent="0">
                  <a:buNone/>
                </a:pPr>
                <a:r>
                  <a:rPr lang="en-SG" dirty="0" smtClean="0"/>
                  <a:t>Uses linear combination of the present chromosomes to produce the new children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 smtClean="0"/>
                  <a:t>Example:</a:t>
                </a:r>
              </a:p>
              <a:p>
                <a:r>
                  <a:rPr lang="en-SG" dirty="0" smtClean="0"/>
                  <a:t>Suppose P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 and P</a:t>
                </a:r>
                <a:r>
                  <a:rPr lang="en-SG" baseline="-25000" dirty="0" smtClean="0"/>
                  <a:t>2</a:t>
                </a:r>
                <a:r>
                  <a:rPr lang="en-SG" dirty="0" smtClean="0"/>
                  <a:t> are the parent values. Corresponding offspring chromosome values can be obtained as </a:t>
                </a:r>
                <a:r>
                  <a:rPr lang="en-SG" dirty="0" err="1" smtClean="0"/>
                  <a:t>C</a:t>
                </a:r>
                <a:r>
                  <a:rPr lang="en-SG" baseline="-25000" dirty="0" err="1" smtClean="0"/>
                  <a:t>i</a:t>
                </a:r>
                <a:r>
                  <a:rPr lang="en-SG" dirty="0" smtClean="0"/>
                  <a:t> =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baseline="-25000" dirty="0" smtClean="0"/>
                  <a:t>i</a:t>
                </a:r>
                <a:r>
                  <a:rPr lang="en-SG" dirty="0" smtClean="0"/>
                  <a:t>P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 +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baseline="-25000" dirty="0" smtClean="0"/>
                  <a:t>i</a:t>
                </a:r>
                <a:r>
                  <a:rPr lang="en-SG" dirty="0" smtClean="0"/>
                  <a:t>P</a:t>
                </a:r>
                <a:r>
                  <a:rPr lang="en-SG" baseline="-25000" dirty="0" smtClean="0"/>
                  <a:t>2</a:t>
                </a:r>
                <a:r>
                  <a:rPr lang="en-SG" dirty="0" smtClean="0"/>
                  <a:t>, where </a:t>
                </a:r>
                <a:r>
                  <a:rPr lang="en-SG" dirty="0" err="1" smtClean="0"/>
                  <a:t>i</a:t>
                </a:r>
                <a:r>
                  <a:rPr lang="en-SG" dirty="0" smtClean="0"/>
                  <a:t> = 1,2,…,n</a:t>
                </a:r>
              </a:p>
              <a:p>
                <a:r>
                  <a:rPr lang="en-SG" dirty="0"/>
                  <a:t>n</a:t>
                </a:r>
                <a:r>
                  <a:rPr lang="en-SG" dirty="0" smtClean="0"/>
                  <a:t> is the number of children</a:t>
                </a:r>
              </a:p>
              <a:p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SG" dirty="0" smtClean="0"/>
                  <a:t> and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baseline="-25000" dirty="0" smtClean="0"/>
                  <a:t>i </a:t>
                </a:r>
                <a:r>
                  <a:rPr lang="en-SG" dirty="0" smtClean="0"/>
                  <a:t>are constants decided by user</a:t>
                </a:r>
                <a:endParaRPr lang="en-SG" dirty="0" smtClean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494" y="1690688"/>
                <a:ext cx="11284323" cy="4351338"/>
              </a:xfrm>
              <a:blipFill rotWithShape="0">
                <a:blip r:embed="rId2"/>
                <a:stretch>
                  <a:fillRect l="-1135" t="-2241" b="-30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9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Linear Crossover: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/>
              <a:t>Suppose P</a:t>
            </a:r>
            <a:r>
              <a:rPr lang="en-SG" baseline="-25000" dirty="0" smtClean="0"/>
              <a:t>1</a:t>
            </a:r>
            <a:r>
              <a:rPr lang="en-SG" dirty="0" smtClean="0"/>
              <a:t> = 15.65 and P</a:t>
            </a:r>
            <a:r>
              <a:rPr lang="en-SG" baseline="-25000" dirty="0" smtClean="0"/>
              <a:t>2</a:t>
            </a:r>
            <a:r>
              <a:rPr lang="en-SG" dirty="0" smtClean="0"/>
              <a:t> = 18.83</a:t>
            </a:r>
          </a:p>
          <a:p>
            <a:pPr marL="0" indent="0">
              <a:buNone/>
            </a:pP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983417"/>
                  </p:ext>
                </p:extLst>
              </p:nvPr>
            </p:nvGraphicFramePr>
            <p:xfrm>
              <a:off x="1077259" y="2575360"/>
              <a:ext cx="2795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1831"/>
                    <a:gridCol w="931831"/>
                    <a:gridCol w="93183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i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m:rPr>
                                    <m:sty m:val="p"/>
                                  </m:rPr>
                                  <a:rPr lang="en-SG" b="0" i="0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SG" baseline="-25000" dirty="0" smtClean="0"/>
                            <a:t>i 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1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0.5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0.5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2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1.5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-0.5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3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-0.5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1.5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983417"/>
                  </p:ext>
                </p:extLst>
              </p:nvPr>
            </p:nvGraphicFramePr>
            <p:xfrm>
              <a:off x="1077259" y="2575360"/>
              <a:ext cx="2795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1831"/>
                    <a:gridCol w="931831"/>
                    <a:gridCol w="93183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i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000" t="-8197" r="-10064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1307" t="-8197" r="-130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1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0.5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0.5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2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1.5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-0.5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3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-0.5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 smtClean="0"/>
                            <a:t>1.5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51486"/>
              </p:ext>
            </p:extLst>
          </p:nvPr>
        </p:nvGraphicFramePr>
        <p:xfrm>
          <a:off x="3972859" y="2579842"/>
          <a:ext cx="35843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3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Offspring Chromosome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C</a:t>
                      </a:r>
                      <a:r>
                        <a:rPr lang="en-SG" baseline="-25000" dirty="0" smtClean="0"/>
                        <a:t>1 </a:t>
                      </a:r>
                      <a:r>
                        <a:rPr lang="en-SG" baseline="0" dirty="0" smtClean="0"/>
                        <a:t>= </a:t>
                      </a:r>
                      <a:r>
                        <a:rPr lang="en-SG" b="1" baseline="0" dirty="0" smtClean="0"/>
                        <a:t>0.5*15.65 + 0.5*18.83 </a:t>
                      </a:r>
                      <a:r>
                        <a:rPr lang="en-SG" baseline="0" dirty="0" smtClean="0"/>
                        <a:t>= 17.24 </a:t>
                      </a:r>
                      <a:endParaRPr lang="en-SG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C</a:t>
                      </a:r>
                      <a:r>
                        <a:rPr lang="en-SG" baseline="-25000" dirty="0" smtClean="0"/>
                        <a:t>2 </a:t>
                      </a:r>
                      <a:r>
                        <a:rPr lang="en-SG" dirty="0" smtClean="0"/>
                        <a:t>= </a:t>
                      </a:r>
                      <a:r>
                        <a:rPr lang="en-SG" b="1" dirty="0" smtClean="0"/>
                        <a:t>1.5*15.65 - 0.5*18.83</a:t>
                      </a:r>
                      <a:r>
                        <a:rPr lang="en-SG" b="1" baseline="0" dirty="0" smtClean="0"/>
                        <a:t> </a:t>
                      </a:r>
                      <a:r>
                        <a:rPr lang="en-SG" baseline="0" dirty="0" smtClean="0"/>
                        <a:t>= 14.06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C</a:t>
                      </a:r>
                      <a:r>
                        <a:rPr lang="en-SG" baseline="-25000" dirty="0" smtClean="0"/>
                        <a:t>3 </a:t>
                      </a:r>
                      <a:r>
                        <a:rPr lang="en-SG" dirty="0" smtClean="0"/>
                        <a:t>=</a:t>
                      </a:r>
                      <a:r>
                        <a:rPr lang="en-SG" b="1" dirty="0" smtClean="0"/>
                        <a:t>-0.5*15.65 + 1.5*18.83</a:t>
                      </a:r>
                      <a:r>
                        <a:rPr lang="en-SG" b="1" baseline="0" dirty="0" smtClean="0"/>
                        <a:t> </a:t>
                      </a:r>
                      <a:r>
                        <a:rPr lang="en-SG" baseline="0" dirty="0" smtClean="0"/>
                        <a:t>= 20.24</a:t>
                      </a:r>
                      <a:endParaRPr lang="en-S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51" y="4643438"/>
            <a:ext cx="8582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8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Advantages and Limitations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dirty="0" smtClean="0"/>
                  <a:t>Advantages</a:t>
                </a:r>
              </a:p>
              <a:p>
                <a:r>
                  <a:rPr lang="en-SG" dirty="0" smtClean="0"/>
                  <a:t>Simple and fast</a:t>
                </a:r>
              </a:p>
              <a:p>
                <a:r>
                  <a:rPr lang="en-SG" dirty="0" smtClean="0"/>
                  <a:t>Allows generation of a large set of offspring</a:t>
                </a:r>
              </a:p>
              <a:p>
                <a:r>
                  <a:rPr lang="en-SG" dirty="0" smtClean="0"/>
                  <a:t>Controls are possible to choose a wide range of variations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 smtClean="0"/>
                  <a:t>Disadvantages</a:t>
                </a:r>
              </a:p>
              <a:p>
                <a:r>
                  <a:rPr lang="en-SG" dirty="0" smtClean="0"/>
                  <a:t>Needs to decide the values of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SG" dirty="0" smtClean="0"/>
                  <a:t> and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baseline="-25000" dirty="0" err="1" smtClean="0"/>
                  <a:t>i</a:t>
                </a:r>
                <a:r>
                  <a:rPr lang="en-SG" baseline="-25000" dirty="0" smtClean="0"/>
                  <a:t> </a:t>
                </a:r>
                <a:r>
                  <a:rPr lang="en-SG" dirty="0" smtClean="0"/>
                  <a:t>which is difficult</a:t>
                </a:r>
              </a:p>
              <a:p>
                <a:r>
                  <a:rPr lang="en-SG" dirty="0" smtClean="0"/>
                  <a:t>Chance of getting stuck at local optima</a:t>
                </a:r>
                <a:endParaRPr lang="en-SG" dirty="0" smtClean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9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Blend Crossover in Real-Coded GAs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 smtClean="0"/>
                  <a:t>Proposed by </a:t>
                </a:r>
                <a:r>
                  <a:rPr lang="en-SG" dirty="0" err="1" smtClean="0"/>
                  <a:t>Eshelman</a:t>
                </a:r>
                <a:r>
                  <a:rPr lang="en-SG" dirty="0" smtClean="0"/>
                  <a:t> and Schaffer in 1993</a:t>
                </a:r>
              </a:p>
              <a:p>
                <a:pPr marL="0" indent="0">
                  <a:buNone/>
                </a:pPr>
                <a:endParaRPr lang="en-SG" dirty="0" smtClean="0"/>
              </a:p>
              <a:p>
                <a:r>
                  <a:rPr lang="en-SG" dirty="0" smtClean="0"/>
                  <a:t>Suppose P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 and P</a:t>
                </a:r>
                <a:r>
                  <a:rPr lang="en-SG" baseline="-25000" dirty="0" smtClean="0"/>
                  <a:t>2</a:t>
                </a:r>
                <a:r>
                  <a:rPr lang="en-SG" dirty="0" smtClean="0"/>
                  <a:t> are the parent values</a:t>
                </a:r>
              </a:p>
              <a:p>
                <a:r>
                  <a:rPr lang="en-SG" dirty="0" smtClean="0"/>
                  <a:t>Children solutions are: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SG" dirty="0"/>
                  <a:t> </a:t>
                </a:r>
                <a:r>
                  <a:rPr lang="en-SG" dirty="0" smtClean="0"/>
                  <a:t>C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 = (1-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G" dirty="0" smtClean="0"/>
                  <a:t>)P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 +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G" dirty="0" smtClean="0"/>
                  <a:t>P</a:t>
                </a:r>
                <a:r>
                  <a:rPr lang="en-SG" baseline="-25000" dirty="0" smtClean="0"/>
                  <a:t>2	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SG" dirty="0" smtClean="0"/>
                  <a:t> C</a:t>
                </a:r>
                <a:r>
                  <a:rPr lang="en-SG" baseline="-25000" dirty="0" smtClean="0"/>
                  <a:t>2</a:t>
                </a:r>
                <a:r>
                  <a:rPr lang="en-SG" dirty="0" smtClean="0"/>
                  <a:t> </a:t>
                </a:r>
                <a:r>
                  <a:rPr lang="en-SG" dirty="0" smtClean="0"/>
                  <a:t>= (1-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G" dirty="0" smtClean="0"/>
                  <a:t>)</a:t>
                </a:r>
                <a:r>
                  <a:rPr lang="en-SG" dirty="0" smtClean="0"/>
                  <a:t>P</a:t>
                </a:r>
                <a:r>
                  <a:rPr lang="en-SG" baseline="-25000" dirty="0"/>
                  <a:t>2</a:t>
                </a:r>
                <a:r>
                  <a:rPr lang="en-SG" dirty="0" smtClean="0"/>
                  <a:t> +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G" dirty="0" smtClean="0"/>
                  <a:t>P</a:t>
                </a:r>
                <a:r>
                  <a:rPr lang="en-SG" baseline="-25000" dirty="0"/>
                  <a:t>1</a:t>
                </a:r>
                <a:r>
                  <a:rPr lang="en-SG" baseline="-25000" dirty="0" smtClean="0"/>
                  <a:t>	</a:t>
                </a:r>
                <a:endParaRPr lang="en-SG" baseline="-25000" dirty="0" smtClean="0"/>
              </a:p>
              <a:p>
                <a:pPr marL="457200" lvl="1" indent="0">
                  <a:buNone/>
                </a:pPr>
                <a:r>
                  <a:rPr lang="en-SG" dirty="0" smtClean="0"/>
                  <a:t>Here,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G" dirty="0" smtClean="0"/>
                  <a:t> = (1+2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dirty="0" smtClean="0"/>
                  <a:t>)r -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dirty="0" smtClean="0"/>
                  <a:t> [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dirty="0" smtClean="0"/>
                  <a:t> is a fixed value, say 0.5 and r is a random value between 0 and 1].</a:t>
                </a:r>
              </a:p>
              <a:p>
                <a:pPr marL="263525" lvl="1" indent="-263525"/>
                <a:r>
                  <a:rPr lang="en-SG" sz="2800" dirty="0" smtClean="0"/>
                  <a:t>Offspring will lie in the range between P</a:t>
                </a:r>
                <a:r>
                  <a:rPr lang="en-SG" sz="2800" baseline="-25000" dirty="0" smtClean="0"/>
                  <a:t>1</a:t>
                </a:r>
                <a:r>
                  <a:rPr lang="en-SG" sz="2800" dirty="0" smtClean="0"/>
                  <a:t>-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2800" dirty="0" smtClean="0"/>
                  <a:t>(P</a:t>
                </a:r>
                <a:r>
                  <a:rPr lang="en-SG" sz="2800" baseline="-25000" dirty="0" smtClean="0"/>
                  <a:t>2</a:t>
                </a:r>
                <a:r>
                  <a:rPr lang="en-SG" sz="2800" dirty="0" smtClean="0"/>
                  <a:t>-P</a:t>
                </a:r>
                <a:r>
                  <a:rPr lang="en-SG" sz="2800" baseline="-25000" dirty="0" smtClean="0"/>
                  <a:t>1</a:t>
                </a:r>
                <a:r>
                  <a:rPr lang="en-SG" sz="2800" dirty="0" smtClean="0"/>
                  <a:t>) and P</a:t>
                </a:r>
                <a:r>
                  <a:rPr lang="en-SG" sz="2800" baseline="-25000" dirty="0" smtClean="0"/>
                  <a:t>2</a:t>
                </a:r>
                <a:r>
                  <a:rPr lang="en-SG" sz="2800" dirty="0" smtClean="0"/>
                  <a:t>+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2800" dirty="0" smtClean="0"/>
                  <a:t>(P</a:t>
                </a:r>
                <a:r>
                  <a:rPr lang="en-SG" sz="2800" baseline="-25000" dirty="0" smtClean="0"/>
                  <a:t>2</a:t>
                </a:r>
                <a:r>
                  <a:rPr lang="en-SG" sz="2800" dirty="0" smtClean="0"/>
                  <a:t>-P</a:t>
                </a:r>
                <a:r>
                  <a:rPr lang="en-SG" sz="2800" baseline="-25000" dirty="0" smtClean="0"/>
                  <a:t>1</a:t>
                </a:r>
                <a:r>
                  <a:rPr lang="en-SG" sz="2800" dirty="0" smtClean="0"/>
                  <a:t>)</a:t>
                </a:r>
                <a:endParaRPr lang="en-SG" sz="28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SG" baseline="-25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Blend Crossover in Real-Coded GAs: Example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690688"/>
            <a:ext cx="106965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Blend Crossover in Real-Coded GAs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/>
              <a:t>Advantages</a:t>
            </a:r>
          </a:p>
          <a:p>
            <a:r>
              <a:rPr lang="en-SG" dirty="0" smtClean="0"/>
              <a:t>Simple and fast</a:t>
            </a:r>
          </a:p>
          <a:p>
            <a:r>
              <a:rPr lang="en-SG" dirty="0" smtClean="0"/>
              <a:t>Allows generating a large set of offspring from two parent values</a:t>
            </a:r>
          </a:p>
          <a:p>
            <a:r>
              <a:rPr lang="en-SG" dirty="0" smtClean="0"/>
              <a:t>Controls are possible to choose a wide range of variations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smtClean="0"/>
              <a:t>Disadvantages</a:t>
            </a:r>
          </a:p>
          <a:p>
            <a:r>
              <a:rPr lang="en-SG" dirty="0" smtClean="0"/>
              <a:t>Decision about the parameter values is critical. If not properly chosen, it can get stuck in local optima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46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6612" cy="1325563"/>
          </a:xfrm>
        </p:spPr>
        <p:txBody>
          <a:bodyPr/>
          <a:lstStyle/>
          <a:p>
            <a:r>
              <a:rPr lang="en-SG" dirty="0" smtClean="0"/>
              <a:t>Simulated Binary Crossover in Real-Coded GAs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SG" dirty="0" smtClean="0"/>
                  <a:t>Based on Single Point Binary Crossover</a:t>
                </a:r>
              </a:p>
              <a:p>
                <a:r>
                  <a:rPr lang="en-SG" dirty="0" smtClean="0"/>
                  <a:t>Properties of Single Point Crossover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SG" dirty="0" smtClean="0"/>
                  <a:t>The average of decoded values of binary strings before and after crossover are the same. Example:</a:t>
                </a:r>
              </a:p>
              <a:p>
                <a:pPr marL="457200" lvl="1" indent="0">
                  <a:buNone/>
                </a:pPr>
                <a:endParaRPr lang="en-SG" dirty="0" smtClean="0"/>
              </a:p>
              <a:p>
                <a:pPr marL="0" indent="0">
                  <a:buNone/>
                </a:pPr>
                <a:endParaRPr lang="en-SG" dirty="0" smtClean="0"/>
              </a:p>
              <a:p>
                <a:pPr marL="0" indent="0">
                  <a:buNone/>
                </a:pPr>
                <a:endParaRPr lang="en-SG" dirty="0"/>
              </a:p>
              <a:p>
                <a:pPr marL="712788" indent="-268288">
                  <a:buFont typeface="Wingdings" panose="05000000000000000000" pitchFamily="2" charset="2"/>
                  <a:buChar char="v"/>
                </a:pPr>
                <a:r>
                  <a:rPr lang="en-SG" sz="2400" dirty="0" smtClean="0"/>
                  <a:t>Spread factor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sz="2400" dirty="0" smtClean="0"/>
                  <a:t> is defined as the spread of off-spring solutions to that of the parent solutions</a:t>
                </a:r>
              </a:p>
              <a:p>
                <a:pPr marL="444500" indent="0" algn="ctr">
                  <a:buNone/>
                </a:pP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SG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SG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SG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SG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SG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74090"/>
              </p:ext>
            </p:extLst>
          </p:nvPr>
        </p:nvGraphicFramePr>
        <p:xfrm>
          <a:off x="4492812" y="3180478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0" dirty="0" smtClean="0"/>
                        <a:t>Parents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 err="1" smtClean="0"/>
                        <a:t>Offsprings</a:t>
                      </a:r>
                      <a:endParaRPr lang="en-SG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10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-SG" dirty="0" smtClean="0"/>
                        <a:t>1001 </a:t>
                      </a:r>
                      <a:r>
                        <a:rPr lang="en-SG" dirty="0" smtClean="0">
                          <a:solidFill>
                            <a:srgbClr val="002060"/>
                          </a:solidFill>
                        </a:rPr>
                        <a:t>(=41</a:t>
                      </a:r>
                      <a:r>
                        <a:rPr lang="en-SG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r>
                        <a:rPr lang="en-SG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S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10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-SG" dirty="0" smtClean="0"/>
                        <a:t>1010 </a:t>
                      </a:r>
                      <a:r>
                        <a:rPr lang="en-SG" dirty="0" smtClean="0">
                          <a:solidFill>
                            <a:srgbClr val="002060"/>
                          </a:solidFill>
                        </a:rPr>
                        <a:t>(=42</a:t>
                      </a:r>
                      <a:r>
                        <a:rPr lang="en-SG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r>
                        <a:rPr lang="en-SG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S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01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-SG" dirty="0" smtClean="0"/>
                        <a:t>1010 </a:t>
                      </a:r>
                      <a:r>
                        <a:rPr lang="en-SG" dirty="0" smtClean="0">
                          <a:solidFill>
                            <a:srgbClr val="002060"/>
                          </a:solidFill>
                        </a:rPr>
                        <a:t>(=26</a:t>
                      </a:r>
                      <a:r>
                        <a:rPr lang="en-SG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r>
                        <a:rPr lang="en-SG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S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01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-SG" dirty="0" smtClean="0"/>
                        <a:t>1001 </a:t>
                      </a:r>
                      <a:r>
                        <a:rPr lang="en-SG" dirty="0" smtClean="0">
                          <a:solidFill>
                            <a:srgbClr val="002060"/>
                          </a:solidFill>
                        </a:rPr>
                        <a:t>(=25</a:t>
                      </a:r>
                      <a:r>
                        <a:rPr lang="en-SG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r>
                        <a:rPr lang="en-SG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S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 err="1" smtClean="0">
                          <a:solidFill>
                            <a:srgbClr val="002060"/>
                          </a:solidFill>
                        </a:rPr>
                        <a:t>Avg</a:t>
                      </a:r>
                      <a:r>
                        <a:rPr lang="en-SG" i="1" dirty="0" smtClean="0">
                          <a:solidFill>
                            <a:srgbClr val="002060"/>
                          </a:solidFill>
                        </a:rPr>
                        <a:t> = 33.5</a:t>
                      </a:r>
                      <a:endParaRPr lang="en-SG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 err="1" smtClean="0">
                          <a:solidFill>
                            <a:srgbClr val="002060"/>
                          </a:solidFill>
                        </a:rPr>
                        <a:t>Avg</a:t>
                      </a:r>
                      <a:r>
                        <a:rPr lang="en-SG" i="1" dirty="0" smtClean="0">
                          <a:solidFill>
                            <a:srgbClr val="002060"/>
                          </a:solidFill>
                        </a:rPr>
                        <a:t> = 33.5</a:t>
                      </a:r>
                      <a:endParaRPr lang="en-SG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3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E02F08D6E5E499F69794498801CBF" ma:contentTypeVersion="2" ma:contentTypeDescription="Create a new document." ma:contentTypeScope="" ma:versionID="a774c9dbd70b854b147be9abffb3041a">
  <xsd:schema xmlns:xsd="http://www.w3.org/2001/XMLSchema" xmlns:xs="http://www.w3.org/2001/XMLSchema" xmlns:p="http://schemas.microsoft.com/office/2006/metadata/properties" xmlns:ns2="e18c7765-ee0b-4028-885a-1dc1823bc2fe" targetNamespace="http://schemas.microsoft.com/office/2006/metadata/properties" ma:root="true" ma:fieldsID="cd84310720d741f99a2035ec41345f68" ns2:_="">
    <xsd:import namespace="e18c7765-ee0b-4028-885a-1dc1823bc2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c7765-ee0b-4028-885a-1dc1823bc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92BEF4-10B7-4FD1-A6D2-FC4E757C7E90}"/>
</file>

<file path=customXml/itemProps2.xml><?xml version="1.0" encoding="utf-8"?>
<ds:datastoreItem xmlns:ds="http://schemas.openxmlformats.org/officeDocument/2006/customXml" ds:itemID="{5588CE3F-0FA9-4CE9-A4B6-AB89A261779C}"/>
</file>

<file path=customXml/itemProps3.xml><?xml version="1.0" encoding="utf-8"?>
<ds:datastoreItem xmlns:ds="http://schemas.openxmlformats.org/officeDocument/2006/customXml" ds:itemID="{B964E1CA-4A59-4F1C-845C-E13420D7D108}"/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913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 ESSENCE</vt:lpstr>
      <vt:lpstr>Arial</vt:lpstr>
      <vt:lpstr>Calibri</vt:lpstr>
      <vt:lpstr>Calibri Light</vt:lpstr>
      <vt:lpstr>Cambria Math</vt:lpstr>
      <vt:lpstr>Wingdings</vt:lpstr>
      <vt:lpstr>Office Theme</vt:lpstr>
      <vt:lpstr>Genetic Algorithms Continued</vt:lpstr>
      <vt:lpstr>Crossover Techniques in Real-Coded GAs</vt:lpstr>
      <vt:lpstr>Linear Crossover in Real-Coded GAs</vt:lpstr>
      <vt:lpstr>Linear Crossover: Example</vt:lpstr>
      <vt:lpstr>Advantages and Limitations</vt:lpstr>
      <vt:lpstr>Blend Crossover in Real-Coded GAs</vt:lpstr>
      <vt:lpstr>Blend Crossover in Real-Coded GAs: Example</vt:lpstr>
      <vt:lpstr>Blend Crossover in Real-Coded GAs</vt:lpstr>
      <vt:lpstr>Simulated Binary Crossover in Real-Coded GAs</vt:lpstr>
      <vt:lpstr>PowerPoint Presentation</vt:lpstr>
      <vt:lpstr>PowerPoint Presentation</vt:lpstr>
      <vt:lpstr>PowerPoint Presentation</vt:lpstr>
      <vt:lpstr>Simulated Binary Crossover in Real-Coded GAs</vt:lpstr>
      <vt:lpstr>Simulated Binary Crossover in Real-Coded GAs</vt:lpstr>
      <vt:lpstr>Simulated Binary Crossover in Real-Coded GAs</vt:lpstr>
      <vt:lpstr>Steps for Simulated Binary Crossover</vt:lpstr>
      <vt:lpstr>Simulated Binary Crossover in Real-Coded GAs</vt:lpstr>
      <vt:lpstr>Simulated Binary Crossover in Real-Coded GAs</vt:lpstr>
      <vt:lpstr>Simulated Binary Crossover in Real-Coded GAs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Chattopadhyay</dc:creator>
  <cp:lastModifiedBy>Pratik Chattopadhyay</cp:lastModifiedBy>
  <cp:revision>27</cp:revision>
  <dcterms:created xsi:type="dcterms:W3CDTF">2021-08-11T05:05:30Z</dcterms:created>
  <dcterms:modified xsi:type="dcterms:W3CDTF">2021-08-12T10:07:56Z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0x010100269E02F08D6E5E499F69794498801CBF</vt:lpwstr>
  </property>
</Properties>
</file>