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4" r:id="rId16"/>
    <p:sldId id="277" r:id="rId17"/>
    <p:sldId id="276" r:id="rId18"/>
    <p:sldId id="275" r:id="rId19"/>
    <p:sldId id="271" r:id="rId20"/>
    <p:sldId id="273"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3FAA78-0BC3-4780-B8A5-901634433FA3}" type="datetimeFigureOut">
              <a:rPr lang="en-SG" smtClean="0"/>
              <a:t>26/8/2021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57CC2-9519-48E4-AD87-A5CDACF7A321}" type="slidenum">
              <a:rPr lang="en-SG" smtClean="0"/>
              <a:t>‹#›</a:t>
            </a:fld>
            <a:endParaRPr lang="en-SG"/>
          </a:p>
        </p:txBody>
      </p:sp>
    </p:spTree>
    <p:extLst>
      <p:ext uri="{BB962C8B-B14F-4D97-AF65-F5344CB8AC3E}">
        <p14:creationId xmlns:p14="http://schemas.microsoft.com/office/powerpoint/2010/main" val="3315330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1021AB54-A24B-4ECF-8033-528A68E90667}" type="datetime1">
              <a:rPr lang="en-SG" smtClean="0"/>
              <a:t>26/8/2021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92D8A97-6192-4FED-B943-D4C287CF5592}" type="slidenum">
              <a:rPr lang="en-SG" smtClean="0"/>
              <a:t>‹#›</a:t>
            </a:fld>
            <a:endParaRPr lang="en-SG"/>
          </a:p>
        </p:txBody>
      </p:sp>
    </p:spTree>
    <p:extLst>
      <p:ext uri="{BB962C8B-B14F-4D97-AF65-F5344CB8AC3E}">
        <p14:creationId xmlns:p14="http://schemas.microsoft.com/office/powerpoint/2010/main" val="410514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2AD2F0B4-EF7D-4A90-BA06-FE614830648D}" type="datetime1">
              <a:rPr lang="en-SG" smtClean="0"/>
              <a:t>26/8/2021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92D8A97-6192-4FED-B943-D4C287CF5592}" type="slidenum">
              <a:rPr lang="en-SG" smtClean="0"/>
              <a:t>‹#›</a:t>
            </a:fld>
            <a:endParaRPr lang="en-SG"/>
          </a:p>
        </p:txBody>
      </p:sp>
    </p:spTree>
    <p:extLst>
      <p:ext uri="{BB962C8B-B14F-4D97-AF65-F5344CB8AC3E}">
        <p14:creationId xmlns:p14="http://schemas.microsoft.com/office/powerpoint/2010/main" val="253583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5533B0F4-6EB1-4EC6-80F2-D25B14110FC5}" type="datetime1">
              <a:rPr lang="en-SG" smtClean="0"/>
              <a:t>26/8/2021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92D8A97-6192-4FED-B943-D4C287CF5592}" type="slidenum">
              <a:rPr lang="en-SG" smtClean="0"/>
              <a:t>‹#›</a:t>
            </a:fld>
            <a:endParaRPr lang="en-SG"/>
          </a:p>
        </p:txBody>
      </p:sp>
    </p:spTree>
    <p:extLst>
      <p:ext uri="{BB962C8B-B14F-4D97-AF65-F5344CB8AC3E}">
        <p14:creationId xmlns:p14="http://schemas.microsoft.com/office/powerpoint/2010/main" val="149233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EFA2DFD9-7AF1-4779-B602-4A2F1D028213}" type="datetime1">
              <a:rPr lang="en-SG" smtClean="0"/>
              <a:t>26/8/2021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92D8A97-6192-4FED-B943-D4C287CF5592}" type="slidenum">
              <a:rPr lang="en-SG" smtClean="0"/>
              <a:t>‹#›</a:t>
            </a:fld>
            <a:endParaRPr lang="en-SG"/>
          </a:p>
        </p:txBody>
      </p:sp>
    </p:spTree>
    <p:extLst>
      <p:ext uri="{BB962C8B-B14F-4D97-AF65-F5344CB8AC3E}">
        <p14:creationId xmlns:p14="http://schemas.microsoft.com/office/powerpoint/2010/main" val="144430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1973F-3C27-42EE-BF8A-BBBC098E9BFC}" type="datetime1">
              <a:rPr lang="en-SG" smtClean="0"/>
              <a:t>26/8/2021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92D8A97-6192-4FED-B943-D4C287CF5592}" type="slidenum">
              <a:rPr lang="en-SG" smtClean="0"/>
              <a:t>‹#›</a:t>
            </a:fld>
            <a:endParaRPr lang="en-SG"/>
          </a:p>
        </p:txBody>
      </p:sp>
    </p:spTree>
    <p:extLst>
      <p:ext uri="{BB962C8B-B14F-4D97-AF65-F5344CB8AC3E}">
        <p14:creationId xmlns:p14="http://schemas.microsoft.com/office/powerpoint/2010/main" val="1834778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A7A29B03-AC0F-4EBE-BF96-CB8B082BC603}" type="datetime1">
              <a:rPr lang="en-SG" smtClean="0"/>
              <a:t>26/8/2021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92D8A97-6192-4FED-B943-D4C287CF5592}" type="slidenum">
              <a:rPr lang="en-SG" smtClean="0"/>
              <a:t>‹#›</a:t>
            </a:fld>
            <a:endParaRPr lang="en-SG"/>
          </a:p>
        </p:txBody>
      </p:sp>
    </p:spTree>
    <p:extLst>
      <p:ext uri="{BB962C8B-B14F-4D97-AF65-F5344CB8AC3E}">
        <p14:creationId xmlns:p14="http://schemas.microsoft.com/office/powerpoint/2010/main" val="1971039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0801B243-969D-4CAA-8216-497DEB48C10D}" type="datetime1">
              <a:rPr lang="en-SG" smtClean="0"/>
              <a:t>26/8/2021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92D8A97-6192-4FED-B943-D4C287CF5592}" type="slidenum">
              <a:rPr lang="en-SG" smtClean="0"/>
              <a:t>‹#›</a:t>
            </a:fld>
            <a:endParaRPr lang="en-SG"/>
          </a:p>
        </p:txBody>
      </p:sp>
    </p:spTree>
    <p:extLst>
      <p:ext uri="{BB962C8B-B14F-4D97-AF65-F5344CB8AC3E}">
        <p14:creationId xmlns:p14="http://schemas.microsoft.com/office/powerpoint/2010/main" val="2663489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25C451E5-72D2-4293-BEDC-1DB55546BA2C}" type="datetime1">
              <a:rPr lang="en-SG" smtClean="0"/>
              <a:t>26/8/2021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92D8A97-6192-4FED-B943-D4C287CF5592}" type="slidenum">
              <a:rPr lang="en-SG" smtClean="0"/>
              <a:t>‹#›</a:t>
            </a:fld>
            <a:endParaRPr lang="en-SG"/>
          </a:p>
        </p:txBody>
      </p:sp>
    </p:spTree>
    <p:extLst>
      <p:ext uri="{BB962C8B-B14F-4D97-AF65-F5344CB8AC3E}">
        <p14:creationId xmlns:p14="http://schemas.microsoft.com/office/powerpoint/2010/main" val="299409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F6C28-C4F8-4157-9183-174545F6FD89}" type="datetime1">
              <a:rPr lang="en-SG" smtClean="0"/>
              <a:t>26/8/2021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C92D8A97-6192-4FED-B943-D4C287CF5592}" type="slidenum">
              <a:rPr lang="en-SG" smtClean="0"/>
              <a:t>‹#›</a:t>
            </a:fld>
            <a:endParaRPr lang="en-SG"/>
          </a:p>
        </p:txBody>
      </p:sp>
    </p:spTree>
    <p:extLst>
      <p:ext uri="{BB962C8B-B14F-4D97-AF65-F5344CB8AC3E}">
        <p14:creationId xmlns:p14="http://schemas.microsoft.com/office/powerpoint/2010/main" val="223635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BB4B7-3C10-4753-ACED-A7A07C353776}" type="datetime1">
              <a:rPr lang="en-SG" smtClean="0"/>
              <a:t>26/8/2021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92D8A97-6192-4FED-B943-D4C287CF5592}" type="slidenum">
              <a:rPr lang="en-SG" smtClean="0"/>
              <a:t>‹#›</a:t>
            </a:fld>
            <a:endParaRPr lang="en-SG"/>
          </a:p>
        </p:txBody>
      </p:sp>
    </p:spTree>
    <p:extLst>
      <p:ext uri="{BB962C8B-B14F-4D97-AF65-F5344CB8AC3E}">
        <p14:creationId xmlns:p14="http://schemas.microsoft.com/office/powerpoint/2010/main" val="211998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A9F50-07A3-496A-8E09-01BB7780EA2E}" type="datetime1">
              <a:rPr lang="en-SG" smtClean="0"/>
              <a:t>26/8/2021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92D8A97-6192-4FED-B943-D4C287CF5592}" type="slidenum">
              <a:rPr lang="en-SG" smtClean="0"/>
              <a:t>‹#›</a:t>
            </a:fld>
            <a:endParaRPr lang="en-SG"/>
          </a:p>
        </p:txBody>
      </p:sp>
    </p:spTree>
    <p:extLst>
      <p:ext uri="{BB962C8B-B14F-4D97-AF65-F5344CB8AC3E}">
        <p14:creationId xmlns:p14="http://schemas.microsoft.com/office/powerpoint/2010/main" val="3263892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BB928-92EC-4132-A1EE-C206ABF071F9}" type="datetime1">
              <a:rPr lang="en-SG" smtClean="0"/>
              <a:t>26/8/2021</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2D8A97-6192-4FED-B943-D4C287CF5592}" type="slidenum">
              <a:rPr lang="en-SG" smtClean="0"/>
              <a:t>‹#›</a:t>
            </a:fld>
            <a:endParaRPr lang="en-SG"/>
          </a:p>
        </p:txBody>
      </p:sp>
    </p:spTree>
    <p:extLst>
      <p:ext uri="{BB962C8B-B14F-4D97-AF65-F5344CB8AC3E}">
        <p14:creationId xmlns:p14="http://schemas.microsoft.com/office/powerpoint/2010/main" val="1878256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b="1" dirty="0"/>
              <a:t>Genetic Algorithm Continued</a:t>
            </a:r>
          </a:p>
        </p:txBody>
      </p:sp>
      <p:sp>
        <p:nvSpPr>
          <p:cNvPr id="3" name="Subtitle 2"/>
          <p:cNvSpPr>
            <a:spLocks noGrp="1"/>
          </p:cNvSpPr>
          <p:nvPr>
            <p:ph type="subTitle" idx="1"/>
          </p:nvPr>
        </p:nvSpPr>
        <p:spPr/>
        <p:txBody>
          <a:bodyPr/>
          <a:lstStyle/>
          <a:p>
            <a:r>
              <a:rPr lang="en-SG" dirty="0"/>
              <a:t>Lectures 9 and 10</a:t>
            </a:r>
          </a:p>
        </p:txBody>
      </p:sp>
      <p:sp>
        <p:nvSpPr>
          <p:cNvPr id="4" name="Slide Number Placeholder 3">
            <a:extLst>
              <a:ext uri="{FF2B5EF4-FFF2-40B4-BE49-F238E27FC236}">
                <a16:creationId xmlns:a16="http://schemas.microsoft.com/office/drawing/2014/main" id="{B41659DA-8596-41D9-A8DD-7B3278B723E8}"/>
              </a:ext>
            </a:extLst>
          </p:cNvPr>
          <p:cNvSpPr>
            <a:spLocks noGrp="1"/>
          </p:cNvSpPr>
          <p:nvPr>
            <p:ph type="sldNum" sz="quarter" idx="12"/>
          </p:nvPr>
        </p:nvSpPr>
        <p:spPr/>
        <p:txBody>
          <a:bodyPr/>
          <a:lstStyle/>
          <a:p>
            <a:fld id="{C92D8A97-6192-4FED-B943-D4C287CF5592}" type="slidenum">
              <a:rPr lang="en-SG" smtClean="0"/>
              <a:t>1</a:t>
            </a:fld>
            <a:endParaRPr lang="en-SG"/>
          </a:p>
        </p:txBody>
      </p:sp>
    </p:spTree>
    <p:extLst>
      <p:ext uri="{BB962C8B-B14F-4D97-AF65-F5344CB8AC3E}">
        <p14:creationId xmlns:p14="http://schemas.microsoft.com/office/powerpoint/2010/main" val="2905976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8D9E-9C6B-4117-A4FC-5EE826A2F050}"/>
              </a:ext>
            </a:extLst>
          </p:cNvPr>
          <p:cNvSpPr>
            <a:spLocks noGrp="1"/>
          </p:cNvSpPr>
          <p:nvPr>
            <p:ph type="title"/>
          </p:nvPr>
        </p:nvSpPr>
        <p:spPr/>
        <p:txBody>
          <a:bodyPr/>
          <a:lstStyle/>
          <a:p>
            <a:r>
              <a:rPr lang="en-SG" b="1" dirty="0"/>
              <a:t>Fitness Scaling in GAs</a:t>
            </a:r>
          </a:p>
        </p:txBody>
      </p:sp>
      <p:sp>
        <p:nvSpPr>
          <p:cNvPr id="3" name="Content Placeholder 2">
            <a:extLst>
              <a:ext uri="{FF2B5EF4-FFF2-40B4-BE49-F238E27FC236}">
                <a16:creationId xmlns:a16="http://schemas.microsoft.com/office/drawing/2014/main" id="{0241306A-CB05-4800-BED5-1DF298FDDFBF}"/>
              </a:ext>
            </a:extLst>
          </p:cNvPr>
          <p:cNvSpPr>
            <a:spLocks noGrp="1"/>
          </p:cNvSpPr>
          <p:nvPr>
            <p:ph idx="1"/>
          </p:nvPr>
        </p:nvSpPr>
        <p:spPr>
          <a:xfrm>
            <a:off x="838200" y="1413163"/>
            <a:ext cx="10515600" cy="5444837"/>
          </a:xfrm>
        </p:spPr>
        <p:txBody>
          <a:bodyPr>
            <a:normAutofit fontScale="92500" lnSpcReduction="20000"/>
          </a:bodyPr>
          <a:lstStyle/>
          <a:p>
            <a:pPr marL="0" indent="0" algn="just">
              <a:buNone/>
            </a:pPr>
            <a:r>
              <a:rPr lang="en-SG" sz="2400" dirty="0"/>
              <a:t>Case 1: Fitness values are within a narrow range.</a:t>
            </a:r>
          </a:p>
          <a:p>
            <a:pPr marL="0" indent="0" algn="just">
              <a:buNone/>
            </a:pPr>
            <a:endParaRPr lang="en-SG" sz="2400" dirty="0"/>
          </a:p>
          <a:p>
            <a:pPr marL="0" indent="0" algn="just">
              <a:buNone/>
            </a:pPr>
            <a:endParaRPr lang="en-SG" sz="2400" dirty="0"/>
          </a:p>
          <a:p>
            <a:pPr marL="0" indent="0" algn="just">
              <a:buNone/>
            </a:pPr>
            <a:endParaRPr lang="en-SG" sz="2400" dirty="0"/>
          </a:p>
          <a:p>
            <a:pPr marL="0" indent="0" algn="just">
              <a:buNone/>
            </a:pPr>
            <a:endParaRPr lang="en-SG" sz="2400" dirty="0"/>
          </a:p>
          <a:p>
            <a:pPr marL="0" indent="0" algn="just">
              <a:buNone/>
            </a:pPr>
            <a:endParaRPr lang="en-SG" sz="2400" dirty="0"/>
          </a:p>
          <a:p>
            <a:pPr marL="0" indent="0" algn="just">
              <a:buNone/>
            </a:pPr>
            <a:endParaRPr lang="en-SG" sz="2400" dirty="0"/>
          </a:p>
          <a:p>
            <a:pPr marL="0" indent="0" algn="just">
              <a:buNone/>
            </a:pPr>
            <a:endParaRPr lang="en-SG" sz="2400" dirty="0"/>
          </a:p>
          <a:p>
            <a:pPr marL="0" indent="0" algn="just">
              <a:buNone/>
            </a:pPr>
            <a:endParaRPr lang="en-SG" sz="2400" dirty="0"/>
          </a:p>
          <a:p>
            <a:pPr algn="just"/>
            <a:r>
              <a:rPr lang="en-SG" sz="2400" dirty="0"/>
              <a:t>Population average fitness is almost same as the population maximum fitness. Commonly encountered in the mature phase of GA</a:t>
            </a:r>
          </a:p>
          <a:p>
            <a:pPr algn="just"/>
            <a:r>
              <a:rPr lang="en-SG" sz="2400" dirty="0"/>
              <a:t>Successive iterations will not show any improvement and hence GA gets stuck at local optima</a:t>
            </a:r>
          </a:p>
          <a:p>
            <a:pPr algn="just"/>
            <a:r>
              <a:rPr lang="en-SG" sz="2400" dirty="0"/>
              <a:t>If this situation is left alone, average members and best members get nearly the same number of copies in the future generations. </a:t>
            </a:r>
          </a:p>
          <a:p>
            <a:pPr algn="just"/>
            <a:r>
              <a:rPr lang="en-SG" sz="2400" dirty="0"/>
              <a:t>Survival of the fittest necessarily becomes a random walk among the mediocre. </a:t>
            </a:r>
          </a:p>
        </p:txBody>
      </p:sp>
      <p:pic>
        <p:nvPicPr>
          <p:cNvPr id="5" name="Picture 4">
            <a:extLst>
              <a:ext uri="{FF2B5EF4-FFF2-40B4-BE49-F238E27FC236}">
                <a16:creationId xmlns:a16="http://schemas.microsoft.com/office/drawing/2014/main" id="{024010C5-7158-4835-8965-4ED172F6BBC2}"/>
              </a:ext>
            </a:extLst>
          </p:cNvPr>
          <p:cNvPicPr>
            <a:picLocks noChangeAspect="1"/>
          </p:cNvPicPr>
          <p:nvPr/>
        </p:nvPicPr>
        <p:blipFill>
          <a:blip r:embed="rId2"/>
          <a:stretch>
            <a:fillRect/>
          </a:stretch>
        </p:blipFill>
        <p:spPr>
          <a:xfrm>
            <a:off x="2904258" y="1856943"/>
            <a:ext cx="5213119" cy="2696441"/>
          </a:xfrm>
          <a:prstGeom prst="rect">
            <a:avLst/>
          </a:prstGeom>
        </p:spPr>
      </p:pic>
      <p:sp>
        <p:nvSpPr>
          <p:cNvPr id="4" name="Slide Number Placeholder 3">
            <a:extLst>
              <a:ext uri="{FF2B5EF4-FFF2-40B4-BE49-F238E27FC236}">
                <a16:creationId xmlns:a16="http://schemas.microsoft.com/office/drawing/2014/main" id="{0E8D50E1-70B0-4290-BF71-388ACE7F839A}"/>
              </a:ext>
            </a:extLst>
          </p:cNvPr>
          <p:cNvSpPr>
            <a:spLocks noGrp="1"/>
          </p:cNvSpPr>
          <p:nvPr>
            <p:ph type="sldNum" sz="quarter" idx="12"/>
          </p:nvPr>
        </p:nvSpPr>
        <p:spPr/>
        <p:txBody>
          <a:bodyPr/>
          <a:lstStyle/>
          <a:p>
            <a:fld id="{C92D8A97-6192-4FED-B943-D4C287CF5592}" type="slidenum">
              <a:rPr lang="en-SG" smtClean="0"/>
              <a:t>10</a:t>
            </a:fld>
            <a:endParaRPr lang="en-SG"/>
          </a:p>
        </p:txBody>
      </p:sp>
    </p:spTree>
    <p:extLst>
      <p:ext uri="{BB962C8B-B14F-4D97-AF65-F5344CB8AC3E}">
        <p14:creationId xmlns:p14="http://schemas.microsoft.com/office/powerpoint/2010/main" val="78883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8D9E-9C6B-4117-A4FC-5EE826A2F050}"/>
              </a:ext>
            </a:extLst>
          </p:cNvPr>
          <p:cNvSpPr>
            <a:spLocks noGrp="1"/>
          </p:cNvSpPr>
          <p:nvPr>
            <p:ph type="title"/>
          </p:nvPr>
        </p:nvSpPr>
        <p:spPr/>
        <p:txBody>
          <a:bodyPr/>
          <a:lstStyle/>
          <a:p>
            <a:r>
              <a:rPr lang="en-SG" b="1" dirty="0"/>
              <a:t>Fitness Scaling in GAs</a:t>
            </a:r>
          </a:p>
        </p:txBody>
      </p:sp>
      <p:sp>
        <p:nvSpPr>
          <p:cNvPr id="3" name="Content Placeholder 2">
            <a:extLst>
              <a:ext uri="{FF2B5EF4-FFF2-40B4-BE49-F238E27FC236}">
                <a16:creationId xmlns:a16="http://schemas.microsoft.com/office/drawing/2014/main" id="{0241306A-CB05-4800-BED5-1DF298FDDFBF}"/>
              </a:ext>
            </a:extLst>
          </p:cNvPr>
          <p:cNvSpPr>
            <a:spLocks noGrp="1"/>
          </p:cNvSpPr>
          <p:nvPr>
            <p:ph idx="1"/>
          </p:nvPr>
        </p:nvSpPr>
        <p:spPr>
          <a:xfrm>
            <a:off x="838200" y="1460500"/>
            <a:ext cx="5742709" cy="5032375"/>
          </a:xfrm>
        </p:spPr>
        <p:txBody>
          <a:bodyPr>
            <a:normAutofit fontScale="92500" lnSpcReduction="10000"/>
          </a:bodyPr>
          <a:lstStyle/>
          <a:p>
            <a:pPr marL="0" indent="0" algn="just">
              <a:buNone/>
            </a:pPr>
            <a:r>
              <a:rPr lang="en-SG" sz="2400" dirty="0"/>
              <a:t>Case 2: Fitness values are too far apart (i.e., the range is high)</a:t>
            </a:r>
          </a:p>
          <a:p>
            <a:pPr algn="just"/>
            <a:r>
              <a:rPr lang="en-SG" sz="2400" dirty="0"/>
              <a:t>Commonly encountered during the initial phases of the GA</a:t>
            </a:r>
          </a:p>
          <a:p>
            <a:pPr algn="just"/>
            <a:r>
              <a:rPr lang="en-SG" sz="2400" dirty="0"/>
              <a:t>In this case, any proportionate selection scheme in GA tends to select higher number of copies of the good individual and many other worse individuals do not get selected.</a:t>
            </a:r>
          </a:p>
          <a:p>
            <a:pPr algn="just"/>
            <a:r>
              <a:rPr lang="en-SG" sz="2400" dirty="0"/>
              <a:t>This will tend to generate the new population with very similar chromosomes, thereby limiting the ability of the GA to explore large amount of search space.</a:t>
            </a:r>
          </a:p>
          <a:p>
            <a:pPr algn="just"/>
            <a:r>
              <a:rPr lang="en-SG" sz="2400" dirty="0"/>
              <a:t>This is undesirable, and a leading cause for premature convergence.</a:t>
            </a:r>
          </a:p>
          <a:p>
            <a:pPr algn="just"/>
            <a:r>
              <a:rPr lang="en-SG" sz="2400" b="1" dirty="0">
                <a:solidFill>
                  <a:srgbClr val="0070C0"/>
                </a:solidFill>
              </a:rPr>
              <a:t>In both cases, fitness scaling can help.</a:t>
            </a:r>
          </a:p>
        </p:txBody>
      </p:sp>
      <p:pic>
        <p:nvPicPr>
          <p:cNvPr id="6" name="Picture 5">
            <a:extLst>
              <a:ext uri="{FF2B5EF4-FFF2-40B4-BE49-F238E27FC236}">
                <a16:creationId xmlns:a16="http://schemas.microsoft.com/office/drawing/2014/main" id="{9CE65A78-6AAB-4C3C-BCFA-0B32400A3484}"/>
              </a:ext>
            </a:extLst>
          </p:cNvPr>
          <p:cNvPicPr>
            <a:picLocks noChangeAspect="1"/>
          </p:cNvPicPr>
          <p:nvPr/>
        </p:nvPicPr>
        <p:blipFill>
          <a:blip r:embed="rId2"/>
          <a:stretch>
            <a:fillRect/>
          </a:stretch>
        </p:blipFill>
        <p:spPr>
          <a:xfrm>
            <a:off x="6837650" y="1690688"/>
            <a:ext cx="4540051" cy="3449348"/>
          </a:xfrm>
          <a:prstGeom prst="rect">
            <a:avLst/>
          </a:prstGeom>
        </p:spPr>
      </p:pic>
      <p:sp>
        <p:nvSpPr>
          <p:cNvPr id="4" name="Slide Number Placeholder 3">
            <a:extLst>
              <a:ext uri="{FF2B5EF4-FFF2-40B4-BE49-F238E27FC236}">
                <a16:creationId xmlns:a16="http://schemas.microsoft.com/office/drawing/2014/main" id="{F1A06687-8D90-4205-BC22-E7CE1E0EA845}"/>
              </a:ext>
            </a:extLst>
          </p:cNvPr>
          <p:cNvSpPr>
            <a:spLocks noGrp="1"/>
          </p:cNvSpPr>
          <p:nvPr>
            <p:ph type="sldNum" sz="quarter" idx="12"/>
          </p:nvPr>
        </p:nvSpPr>
        <p:spPr/>
        <p:txBody>
          <a:bodyPr/>
          <a:lstStyle/>
          <a:p>
            <a:fld id="{C92D8A97-6192-4FED-B943-D4C287CF5592}" type="slidenum">
              <a:rPr lang="en-SG" smtClean="0"/>
              <a:t>11</a:t>
            </a:fld>
            <a:endParaRPr lang="en-SG"/>
          </a:p>
        </p:txBody>
      </p:sp>
    </p:spTree>
    <p:extLst>
      <p:ext uri="{BB962C8B-B14F-4D97-AF65-F5344CB8AC3E}">
        <p14:creationId xmlns:p14="http://schemas.microsoft.com/office/powerpoint/2010/main" val="2254046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8736-8C43-430B-8AAA-8843D0AA4A00}"/>
              </a:ext>
            </a:extLst>
          </p:cNvPr>
          <p:cNvSpPr>
            <a:spLocks noGrp="1"/>
          </p:cNvSpPr>
          <p:nvPr>
            <p:ph type="title"/>
          </p:nvPr>
        </p:nvSpPr>
        <p:spPr/>
        <p:txBody>
          <a:bodyPr/>
          <a:lstStyle/>
          <a:p>
            <a:r>
              <a:rPr lang="en-SG" b="1" dirty="0"/>
              <a:t>Linear Scaling</a:t>
            </a:r>
          </a:p>
        </p:txBody>
      </p:sp>
      <p:sp>
        <p:nvSpPr>
          <p:cNvPr id="3" name="Content Placeholder 2">
            <a:extLst>
              <a:ext uri="{FF2B5EF4-FFF2-40B4-BE49-F238E27FC236}">
                <a16:creationId xmlns:a16="http://schemas.microsoft.com/office/drawing/2014/main" id="{B4AC22B9-2DCA-4AA6-89F5-0F97B3AB483F}"/>
              </a:ext>
            </a:extLst>
          </p:cNvPr>
          <p:cNvSpPr>
            <a:spLocks noGrp="1"/>
          </p:cNvSpPr>
          <p:nvPr>
            <p:ph idx="1"/>
          </p:nvPr>
        </p:nvSpPr>
        <p:spPr/>
        <p:txBody>
          <a:bodyPr>
            <a:normAutofit lnSpcReduction="10000"/>
          </a:bodyPr>
          <a:lstStyle/>
          <a:p>
            <a:pPr algn="just"/>
            <a:r>
              <a:rPr lang="en-SG" dirty="0"/>
              <a:t>Simple and useful scaling technique</a:t>
            </a:r>
          </a:p>
          <a:p>
            <a:pPr algn="just"/>
            <a:r>
              <a:rPr lang="en-SG" dirty="0"/>
              <a:t>If raw fitness value is denote by f and scaled fitness value by f’, then linear scaling requires a linear relationship between f and f’ as follows:</a:t>
            </a:r>
          </a:p>
          <a:p>
            <a:pPr marL="0" indent="0" algn="ctr">
              <a:buNone/>
            </a:pPr>
            <a:r>
              <a:rPr lang="en-SG" dirty="0"/>
              <a:t>f’ = </a:t>
            </a:r>
            <a:r>
              <a:rPr lang="en-SG" dirty="0" err="1"/>
              <a:t>af+b</a:t>
            </a:r>
            <a:endParaRPr lang="en-SG" dirty="0"/>
          </a:p>
          <a:p>
            <a:pPr algn="just"/>
            <a:r>
              <a:rPr lang="en-SG" dirty="0"/>
              <a:t>Coefficients a and b may be chosen in several ways. However, in all cases our aim is to scale the fitness values such that the average fitness before and after scaling remains the same, i.e., </a:t>
            </a:r>
            <a:r>
              <a:rPr lang="en-SG" dirty="0" err="1"/>
              <a:t>f’</a:t>
            </a:r>
            <a:r>
              <a:rPr lang="en-SG" baseline="-25000" dirty="0" err="1"/>
              <a:t>avg</a:t>
            </a:r>
            <a:r>
              <a:rPr lang="en-SG" dirty="0"/>
              <a:t> = </a:t>
            </a:r>
            <a:r>
              <a:rPr lang="en-SG" dirty="0" err="1"/>
              <a:t>f</a:t>
            </a:r>
            <a:r>
              <a:rPr lang="en-SG" baseline="-25000" dirty="0" err="1"/>
              <a:t>avg</a:t>
            </a:r>
            <a:endParaRPr lang="en-SG" baseline="-25000" dirty="0"/>
          </a:p>
          <a:p>
            <a:pPr algn="just"/>
            <a:r>
              <a:rPr lang="en-SG" dirty="0"/>
              <a:t>This ensures each average population member contributes one expected offspring in the next generation.</a:t>
            </a:r>
          </a:p>
        </p:txBody>
      </p:sp>
      <p:sp>
        <p:nvSpPr>
          <p:cNvPr id="4" name="Slide Number Placeholder 3">
            <a:extLst>
              <a:ext uri="{FF2B5EF4-FFF2-40B4-BE49-F238E27FC236}">
                <a16:creationId xmlns:a16="http://schemas.microsoft.com/office/drawing/2014/main" id="{5A1092DB-5277-4343-BF17-E7431E9428DA}"/>
              </a:ext>
            </a:extLst>
          </p:cNvPr>
          <p:cNvSpPr>
            <a:spLocks noGrp="1"/>
          </p:cNvSpPr>
          <p:nvPr>
            <p:ph type="sldNum" sz="quarter" idx="12"/>
          </p:nvPr>
        </p:nvSpPr>
        <p:spPr/>
        <p:txBody>
          <a:bodyPr/>
          <a:lstStyle/>
          <a:p>
            <a:fld id="{C92D8A97-6192-4FED-B943-D4C287CF5592}" type="slidenum">
              <a:rPr lang="en-SG" smtClean="0"/>
              <a:t>12</a:t>
            </a:fld>
            <a:endParaRPr lang="en-SG"/>
          </a:p>
        </p:txBody>
      </p:sp>
    </p:spTree>
    <p:extLst>
      <p:ext uri="{BB962C8B-B14F-4D97-AF65-F5344CB8AC3E}">
        <p14:creationId xmlns:p14="http://schemas.microsoft.com/office/powerpoint/2010/main" val="1528772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8736-8C43-430B-8AAA-8843D0AA4A00}"/>
              </a:ext>
            </a:extLst>
          </p:cNvPr>
          <p:cNvSpPr>
            <a:spLocks noGrp="1"/>
          </p:cNvSpPr>
          <p:nvPr>
            <p:ph type="title"/>
          </p:nvPr>
        </p:nvSpPr>
        <p:spPr/>
        <p:txBody>
          <a:bodyPr/>
          <a:lstStyle/>
          <a:p>
            <a:r>
              <a:rPr lang="en-SG" b="1" dirty="0"/>
              <a:t>Linear Scaling</a:t>
            </a:r>
          </a:p>
        </p:txBody>
      </p:sp>
      <p:sp>
        <p:nvSpPr>
          <p:cNvPr id="3" name="Content Placeholder 2">
            <a:extLst>
              <a:ext uri="{FF2B5EF4-FFF2-40B4-BE49-F238E27FC236}">
                <a16:creationId xmlns:a16="http://schemas.microsoft.com/office/drawing/2014/main" id="{B4AC22B9-2DCA-4AA6-89F5-0F97B3AB483F}"/>
              </a:ext>
            </a:extLst>
          </p:cNvPr>
          <p:cNvSpPr>
            <a:spLocks noGrp="1"/>
          </p:cNvSpPr>
          <p:nvPr>
            <p:ph idx="1"/>
          </p:nvPr>
        </p:nvSpPr>
        <p:spPr/>
        <p:txBody>
          <a:bodyPr>
            <a:normAutofit lnSpcReduction="10000"/>
          </a:bodyPr>
          <a:lstStyle/>
          <a:p>
            <a:pPr algn="just"/>
            <a:r>
              <a:rPr lang="en-SG" dirty="0"/>
              <a:t>To control the number of offspring given to a population member with maximum raw fitness, we employ the following linear scaling relationship:</a:t>
            </a:r>
          </a:p>
          <a:p>
            <a:pPr marL="0" indent="0" algn="ctr">
              <a:buNone/>
            </a:pPr>
            <a:r>
              <a:rPr lang="en-SG" i="1" dirty="0" err="1"/>
              <a:t>f’</a:t>
            </a:r>
            <a:r>
              <a:rPr lang="en-SG" i="1" baseline="-25000" dirty="0" err="1"/>
              <a:t>max</a:t>
            </a:r>
            <a:r>
              <a:rPr lang="en-SG" i="1" dirty="0"/>
              <a:t> = </a:t>
            </a:r>
            <a:r>
              <a:rPr lang="en-SG" i="1" dirty="0" err="1"/>
              <a:t>C</a:t>
            </a:r>
            <a:r>
              <a:rPr lang="en-SG" i="1" baseline="-25000" dirty="0" err="1"/>
              <a:t>mult</a:t>
            </a:r>
            <a:r>
              <a:rPr lang="en-SG" i="1" dirty="0"/>
              <a:t>*</a:t>
            </a:r>
            <a:r>
              <a:rPr lang="en-SG" i="1" dirty="0" err="1"/>
              <a:t>f</a:t>
            </a:r>
            <a:r>
              <a:rPr lang="en-SG" i="1" baseline="-25000" dirty="0" err="1"/>
              <a:t>avg</a:t>
            </a:r>
            <a:endParaRPr lang="en-SG" i="1" baseline="-25000" dirty="0"/>
          </a:p>
          <a:p>
            <a:pPr marL="179388" indent="0" algn="just">
              <a:buNone/>
            </a:pPr>
            <a:r>
              <a:rPr lang="en-SG" i="1" dirty="0"/>
              <a:t>Here, </a:t>
            </a:r>
            <a:r>
              <a:rPr lang="en-SG" i="1" dirty="0" err="1"/>
              <a:t>C</a:t>
            </a:r>
            <a:r>
              <a:rPr lang="en-SG" i="1" baseline="-25000" dirty="0" err="1"/>
              <a:t>mult</a:t>
            </a:r>
            <a:r>
              <a:rPr lang="en-SG" i="1" dirty="0"/>
              <a:t> is the number of expected copies of the population member with maximum fitness value.</a:t>
            </a:r>
          </a:p>
          <a:p>
            <a:pPr marL="179388" indent="-179388" algn="just">
              <a:tabLst>
                <a:tab pos="263525" algn="l"/>
                <a:tab pos="1163638" algn="l"/>
              </a:tabLst>
            </a:pPr>
            <a:r>
              <a:rPr lang="en-SG" dirty="0"/>
              <a:t>Note that, this helps in avoiding the domination of highly fit (super) individuals</a:t>
            </a:r>
          </a:p>
          <a:p>
            <a:pPr algn="just"/>
            <a:r>
              <a:rPr lang="en-SG" dirty="0"/>
              <a:t>For typical small populations (n=50 to 100), </a:t>
            </a:r>
            <a:r>
              <a:rPr lang="en-SG" i="1" dirty="0" err="1"/>
              <a:t>C</a:t>
            </a:r>
            <a:r>
              <a:rPr lang="en-SG" i="1" baseline="-25000" dirty="0" err="1"/>
              <a:t>mult</a:t>
            </a:r>
            <a:r>
              <a:rPr lang="en-SG" dirty="0"/>
              <a:t>= 1.2 to 2 has been seen to be successful</a:t>
            </a:r>
          </a:p>
        </p:txBody>
      </p:sp>
      <p:sp>
        <p:nvSpPr>
          <p:cNvPr id="4" name="Slide Number Placeholder 3">
            <a:extLst>
              <a:ext uri="{FF2B5EF4-FFF2-40B4-BE49-F238E27FC236}">
                <a16:creationId xmlns:a16="http://schemas.microsoft.com/office/drawing/2014/main" id="{6A310B65-AE00-4023-8E6D-64E52740B5B4}"/>
              </a:ext>
            </a:extLst>
          </p:cNvPr>
          <p:cNvSpPr>
            <a:spLocks noGrp="1"/>
          </p:cNvSpPr>
          <p:nvPr>
            <p:ph type="sldNum" sz="quarter" idx="12"/>
          </p:nvPr>
        </p:nvSpPr>
        <p:spPr/>
        <p:txBody>
          <a:bodyPr/>
          <a:lstStyle/>
          <a:p>
            <a:fld id="{C92D8A97-6192-4FED-B943-D4C287CF5592}" type="slidenum">
              <a:rPr lang="en-SG" smtClean="0"/>
              <a:t>13</a:t>
            </a:fld>
            <a:endParaRPr lang="en-SG"/>
          </a:p>
        </p:txBody>
      </p:sp>
    </p:spTree>
    <p:extLst>
      <p:ext uri="{BB962C8B-B14F-4D97-AF65-F5344CB8AC3E}">
        <p14:creationId xmlns:p14="http://schemas.microsoft.com/office/powerpoint/2010/main" val="479978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9470-CD70-472A-869C-BD3C8FA4AE8E}"/>
              </a:ext>
            </a:extLst>
          </p:cNvPr>
          <p:cNvSpPr>
            <a:spLocks noGrp="1"/>
          </p:cNvSpPr>
          <p:nvPr>
            <p:ph type="title"/>
          </p:nvPr>
        </p:nvSpPr>
        <p:spPr>
          <a:xfrm>
            <a:off x="511088" y="268363"/>
            <a:ext cx="5839691" cy="1325563"/>
          </a:xfrm>
        </p:spPr>
        <p:txBody>
          <a:bodyPr/>
          <a:lstStyle/>
          <a:p>
            <a:r>
              <a:rPr lang="en-SG" b="1" dirty="0"/>
              <a:t>Linear Scaling in Initial Iterations</a:t>
            </a:r>
          </a:p>
        </p:txBody>
      </p:sp>
      <p:grpSp>
        <p:nvGrpSpPr>
          <p:cNvPr id="19" name="Group 18">
            <a:extLst>
              <a:ext uri="{FF2B5EF4-FFF2-40B4-BE49-F238E27FC236}">
                <a16:creationId xmlns:a16="http://schemas.microsoft.com/office/drawing/2014/main" id="{F37FE4F6-B6FD-44D4-9226-76F817A53D3C}"/>
              </a:ext>
            </a:extLst>
          </p:cNvPr>
          <p:cNvGrpSpPr/>
          <p:nvPr/>
        </p:nvGrpSpPr>
        <p:grpSpPr>
          <a:xfrm>
            <a:off x="6799368" y="242647"/>
            <a:ext cx="5420342" cy="6306983"/>
            <a:chOff x="6771658" y="131807"/>
            <a:chExt cx="5420342" cy="6306983"/>
          </a:xfrm>
        </p:grpSpPr>
        <p:grpSp>
          <p:nvGrpSpPr>
            <p:cNvPr id="11" name="Group 10">
              <a:extLst>
                <a:ext uri="{FF2B5EF4-FFF2-40B4-BE49-F238E27FC236}">
                  <a16:creationId xmlns:a16="http://schemas.microsoft.com/office/drawing/2014/main" id="{2B377601-DD29-4B1D-9405-4CD6BB62505C}"/>
                </a:ext>
              </a:extLst>
            </p:cNvPr>
            <p:cNvGrpSpPr/>
            <p:nvPr/>
          </p:nvGrpSpPr>
          <p:grpSpPr>
            <a:xfrm>
              <a:off x="6771658" y="131807"/>
              <a:ext cx="5420342" cy="6306983"/>
              <a:chOff x="6882496" y="1586534"/>
              <a:chExt cx="5420342" cy="6306983"/>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C124351-DC6D-47C8-A277-F9B8C6BF96FE}"/>
                      </a:ext>
                    </a:extLst>
                  </p:cNvPr>
                  <p:cNvSpPr txBox="1"/>
                  <p:nvPr/>
                </p:nvSpPr>
                <p:spPr>
                  <a:xfrm>
                    <a:off x="6882496" y="1586534"/>
                    <a:ext cx="5420342" cy="6306983"/>
                  </a:xfrm>
                  <a:prstGeom prst="rect">
                    <a:avLst/>
                  </a:prstGeom>
                  <a:noFill/>
                </p:spPr>
                <p:txBody>
                  <a:bodyPr wrap="square" rtlCol="0">
                    <a:spAutoFit/>
                  </a:bodyPr>
                  <a:lstStyle/>
                  <a:p>
                    <a:r>
                      <a:rPr lang="en-SG" sz="2400" dirty="0"/>
                      <a:t>Assuming Equation of the line is: </a:t>
                    </a:r>
                  </a:p>
                  <a:p>
                    <a:pPr algn="ctr"/>
                    <a:r>
                      <a:rPr lang="en-SG" sz="2400" dirty="0"/>
                      <a:t>f’ = </a:t>
                    </a:r>
                    <a:r>
                      <a:rPr lang="en-SG" sz="2400" dirty="0" err="1"/>
                      <a:t>af+b</a:t>
                    </a:r>
                    <a:r>
                      <a:rPr lang="en-SG" sz="2400" dirty="0"/>
                      <a:t>,</a:t>
                    </a:r>
                  </a:p>
                  <a:p>
                    <a:r>
                      <a:rPr lang="en-SG" sz="2400" dirty="0"/>
                      <a:t>Derive the values of a and b with the following conditions:</a:t>
                    </a:r>
                  </a:p>
                  <a:p>
                    <a:pPr algn="ctr"/>
                    <a:r>
                      <a:rPr lang="en-SG" sz="2400" dirty="0" err="1"/>
                      <a:t>f’</a:t>
                    </a:r>
                    <a:r>
                      <a:rPr lang="en-SG" sz="2400" baseline="-25000" dirty="0" err="1"/>
                      <a:t>avg</a:t>
                    </a:r>
                    <a:r>
                      <a:rPr lang="en-SG" sz="2400" dirty="0"/>
                      <a:t> = </a:t>
                    </a:r>
                    <a:r>
                      <a:rPr lang="en-SG" sz="2400" dirty="0" err="1"/>
                      <a:t>f</a:t>
                    </a:r>
                    <a:r>
                      <a:rPr lang="en-SG" sz="2400" baseline="-25000" dirty="0" err="1"/>
                      <a:t>avg</a:t>
                    </a:r>
                    <a:endParaRPr lang="en-SG" sz="2400" baseline="-25000" dirty="0"/>
                  </a:p>
                  <a:p>
                    <a:pPr algn="ctr"/>
                    <a:endParaRPr lang="en-SG" sz="2400" baseline="-25000" dirty="0"/>
                  </a:p>
                  <a:p>
                    <a:pPr algn="ctr"/>
                    <a:r>
                      <a:rPr lang="en-SG" sz="2400" dirty="0" err="1"/>
                      <a:t>f’</a:t>
                    </a:r>
                    <a:r>
                      <a:rPr lang="en-SG" sz="2400" baseline="-25000" dirty="0" err="1"/>
                      <a:t>max</a:t>
                    </a:r>
                    <a:r>
                      <a:rPr lang="en-SG" sz="2400" dirty="0"/>
                      <a:t> = </a:t>
                    </a:r>
                    <a:r>
                      <a:rPr lang="en-SG" sz="2400" dirty="0" err="1"/>
                      <a:t>C</a:t>
                    </a:r>
                    <a:r>
                      <a:rPr lang="en-SG" sz="2400" baseline="-25000" dirty="0" err="1"/>
                      <a:t>mult</a:t>
                    </a:r>
                    <a:r>
                      <a:rPr lang="en-SG" sz="2400" dirty="0" err="1"/>
                      <a:t>f’</a:t>
                    </a:r>
                    <a:r>
                      <a:rPr lang="en-SG" sz="2400" baseline="-25000" dirty="0" err="1"/>
                      <a:t>avg</a:t>
                    </a:r>
                    <a:r>
                      <a:rPr lang="en-SG" sz="2400" dirty="0"/>
                      <a:t> = </a:t>
                    </a:r>
                    <a:r>
                      <a:rPr lang="en-SG" sz="2400" dirty="0" err="1"/>
                      <a:t>C</a:t>
                    </a:r>
                    <a:r>
                      <a:rPr lang="en-SG" sz="2400" baseline="-25000" dirty="0" err="1"/>
                      <a:t>mult</a:t>
                    </a:r>
                    <a:r>
                      <a:rPr lang="en-SG" sz="2400" dirty="0" err="1"/>
                      <a:t>f</a:t>
                    </a:r>
                    <a:r>
                      <a:rPr lang="en-SG" sz="2400" baseline="-25000" dirty="0" err="1"/>
                      <a:t>avg</a:t>
                    </a:r>
                    <a:endParaRPr lang="en-SG" sz="2400" baseline="-25000" dirty="0"/>
                  </a:p>
                  <a:p>
                    <a:pPr algn="ctr"/>
                    <a:endParaRPr lang="en-SG" sz="2400" baseline="-25000" dirty="0"/>
                  </a:p>
                  <a:p>
                    <a:pPr algn="just"/>
                    <a:r>
                      <a:rPr lang="en-SG" sz="2400" dirty="0"/>
                      <a:t>It can be shown that:</a:t>
                    </a:r>
                  </a:p>
                  <a:p>
                    <a:pPr algn="just"/>
                    <a:r>
                      <a:rPr lang="en-SG" sz="2400" dirty="0"/>
                      <a:t> </a:t>
                    </a:r>
                    <a:endParaRPr lang="en-SG" sz="2400" b="0" i="0"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𝑎</m:t>
                          </m:r>
                          <m:r>
                            <a:rPr lang="en-SG" sz="2400" b="0" i="0" smtClean="0">
                              <a:latin typeface="Cambria Math" panose="02040503050406030204" pitchFamily="18" charset="0"/>
                            </a:rPr>
                            <m:t>= </m:t>
                          </m:r>
                          <m:f>
                            <m:fPr>
                              <m:ctrlPr>
                                <a:rPr lang="en-SG" sz="2400" i="1">
                                  <a:latin typeface="Cambria Math" panose="02040503050406030204" pitchFamily="18" charset="0"/>
                                </a:rPr>
                              </m:ctrlPr>
                            </m:fPr>
                            <m:num>
                              <m:r>
                                <a:rPr lang="en-SG" sz="2400" i="1">
                                  <a:latin typeface="Cambria Math" panose="02040503050406030204" pitchFamily="18" charset="0"/>
                                </a:rPr>
                                <m:t>𝑓</m:t>
                              </m:r>
                              <m:r>
                                <a:rPr lang="en-SG" sz="2400" i="1" baseline="-25000">
                                  <a:latin typeface="Cambria Math" panose="02040503050406030204" pitchFamily="18" charset="0"/>
                                </a:rPr>
                                <m:t>𝑎𝑣𝑔</m:t>
                              </m:r>
                              <m:r>
                                <a:rPr lang="en-SG" sz="2400" i="1">
                                  <a:latin typeface="Cambria Math" panose="02040503050406030204" pitchFamily="18" charset="0"/>
                                </a:rPr>
                                <m:t>(</m:t>
                              </m:r>
                              <m:r>
                                <a:rPr lang="en-SG" sz="2400" i="1">
                                  <a:latin typeface="Cambria Math" panose="02040503050406030204" pitchFamily="18" charset="0"/>
                                </a:rPr>
                                <m:t>𝐶𝑚</m:t>
                              </m:r>
                              <m:r>
                                <a:rPr lang="en-SG" sz="2400" i="1" baseline="-25000">
                                  <a:latin typeface="Cambria Math" panose="02040503050406030204" pitchFamily="18" charset="0"/>
                                </a:rPr>
                                <m:t>𝑢𝑙𝑡</m:t>
                              </m:r>
                              <m:r>
                                <a:rPr lang="en-SG" sz="2400" i="1">
                                  <a:latin typeface="Cambria Math" panose="02040503050406030204" pitchFamily="18" charset="0"/>
                                </a:rPr>
                                <m:t>−1)</m:t>
                              </m:r>
                            </m:num>
                            <m:den>
                              <m:r>
                                <a:rPr lang="en-SG" sz="2400" i="1">
                                  <a:latin typeface="Cambria Math" panose="02040503050406030204" pitchFamily="18" charset="0"/>
                                </a:rPr>
                                <m:t>𝑓</m:t>
                              </m:r>
                              <m:r>
                                <a:rPr lang="en-SG" sz="2400" i="1" baseline="-25000">
                                  <a:latin typeface="Cambria Math" panose="02040503050406030204" pitchFamily="18" charset="0"/>
                                </a:rPr>
                                <m:t>𝑚𝑎𝑥</m:t>
                              </m:r>
                              <m:r>
                                <a:rPr lang="en-SG" sz="2400" i="1">
                                  <a:latin typeface="Cambria Math" panose="02040503050406030204" pitchFamily="18" charset="0"/>
                                </a:rPr>
                                <m:t> −</m:t>
                              </m:r>
                              <m:r>
                                <a:rPr lang="en-SG" sz="2400" i="1">
                                  <a:latin typeface="Cambria Math" panose="02040503050406030204" pitchFamily="18" charset="0"/>
                                </a:rPr>
                                <m:t>𝑓𝑎𝑣</m:t>
                              </m:r>
                              <m:r>
                                <a:rPr lang="en-SG" sz="2400" i="1" baseline="-25000">
                                  <a:latin typeface="Cambria Math" panose="02040503050406030204" pitchFamily="18" charset="0"/>
                                </a:rPr>
                                <m:t>𝑔</m:t>
                              </m:r>
                            </m:den>
                          </m:f>
                        </m:oMath>
                      </m:oMathPara>
                    </a14:m>
                    <a:endParaRPr lang="en-SG" sz="2400" dirty="0"/>
                  </a:p>
                  <a:p>
                    <a:pPr algn="just"/>
                    <a:endParaRPr lang="en-SG" sz="2400" dirty="0"/>
                  </a:p>
                  <a:p>
                    <a:pPr algn="just"/>
                    <a:r>
                      <a:rPr lang="en-SG" sz="2400" dirty="0"/>
                      <a:t>and</a:t>
                    </a:r>
                  </a:p>
                  <a:p>
                    <a:endParaRPr lang="en-SG" sz="2400" baseline="-25000" dirty="0"/>
                  </a:p>
                  <a:p>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𝑏</m:t>
                          </m:r>
                          <m:r>
                            <a:rPr lang="en-SG" sz="2400" b="0" i="1" smtClean="0">
                              <a:latin typeface="Cambria Math" panose="02040503050406030204" pitchFamily="18" charset="0"/>
                            </a:rPr>
                            <m:t>= </m:t>
                          </m:r>
                          <m:f>
                            <m:fPr>
                              <m:ctrlPr>
                                <a:rPr lang="en-SG" sz="2400" i="1" smtClean="0">
                                  <a:latin typeface="Cambria Math" panose="02040503050406030204" pitchFamily="18" charset="0"/>
                                </a:rPr>
                              </m:ctrlPr>
                            </m:fPr>
                            <m:num>
                              <m:r>
                                <a:rPr lang="en-SG" sz="2400" b="0" i="1" smtClean="0">
                                  <a:latin typeface="Cambria Math" panose="02040503050406030204" pitchFamily="18" charset="0"/>
                                </a:rPr>
                                <m:t>𝑓</m:t>
                              </m:r>
                              <m:r>
                                <a:rPr lang="en-SG" sz="2400" b="0" i="1" baseline="-25000" smtClean="0">
                                  <a:latin typeface="Cambria Math" panose="02040503050406030204" pitchFamily="18" charset="0"/>
                                </a:rPr>
                                <m:t>𝑎𝑣𝑔</m:t>
                              </m:r>
                              <m:r>
                                <a:rPr lang="en-SG" sz="2400" b="0" i="1" smtClean="0">
                                  <a:latin typeface="Cambria Math" panose="02040503050406030204" pitchFamily="18" charset="0"/>
                                </a:rPr>
                                <m:t>(</m:t>
                              </m:r>
                              <m:r>
                                <a:rPr lang="en-SG" sz="2400" b="0" i="1" smtClean="0">
                                  <a:latin typeface="Cambria Math" panose="02040503050406030204" pitchFamily="18" charset="0"/>
                                </a:rPr>
                                <m:t>𝑓𝑚</m:t>
                              </m:r>
                              <m:r>
                                <a:rPr lang="en-SG" sz="2400" b="0" i="1" baseline="-25000" smtClean="0">
                                  <a:latin typeface="Cambria Math" panose="02040503050406030204" pitchFamily="18" charset="0"/>
                                </a:rPr>
                                <m:t>𝑎𝑥</m:t>
                              </m:r>
                              <m:r>
                                <a:rPr lang="en-SG" sz="2400" b="0" i="1" smtClean="0">
                                  <a:latin typeface="Cambria Math" panose="02040503050406030204" pitchFamily="18" charset="0"/>
                                </a:rPr>
                                <m:t>−</m:t>
                              </m:r>
                              <m:r>
                                <a:rPr lang="en-SG" sz="2400" b="0" i="1" smtClean="0">
                                  <a:latin typeface="Cambria Math" panose="02040503050406030204" pitchFamily="18" charset="0"/>
                                </a:rPr>
                                <m:t>𝐶𝑚</m:t>
                              </m:r>
                              <m:r>
                                <a:rPr lang="en-SG" sz="2400" b="0" i="1" baseline="-25000" smtClean="0">
                                  <a:latin typeface="Cambria Math" panose="02040503050406030204" pitchFamily="18" charset="0"/>
                                </a:rPr>
                                <m:t>𝑢𝑙𝑡𝑓𝑎</m:t>
                              </m:r>
                              <m:r>
                                <a:rPr lang="en-SG" sz="2400" b="0" i="1" baseline="-25000" smtClean="0">
                                  <a:latin typeface="Cambria Math" panose="02040503050406030204" pitchFamily="18" charset="0"/>
                                </a:rPr>
                                <m:t>𝑣𝑔</m:t>
                              </m:r>
                              <m:r>
                                <a:rPr lang="en-SG" sz="2400" b="0" i="1" smtClean="0">
                                  <a:latin typeface="Cambria Math" panose="02040503050406030204" pitchFamily="18" charset="0"/>
                                </a:rPr>
                                <m:t>)</m:t>
                              </m:r>
                            </m:num>
                            <m:den>
                              <m:r>
                                <a:rPr lang="en-SG" sz="2400" b="0" i="1" smtClean="0">
                                  <a:latin typeface="Cambria Math" panose="02040503050406030204" pitchFamily="18" charset="0"/>
                                </a:rPr>
                                <m:t>𝑓</m:t>
                              </m:r>
                              <m:r>
                                <a:rPr lang="en-SG" sz="2400" b="0" i="1" baseline="-25000" smtClean="0">
                                  <a:latin typeface="Cambria Math" panose="02040503050406030204" pitchFamily="18" charset="0"/>
                                </a:rPr>
                                <m:t>𝑚𝑎𝑥</m:t>
                              </m:r>
                              <m:r>
                                <a:rPr lang="en-SG" sz="2400" b="0" i="1" smtClean="0">
                                  <a:latin typeface="Cambria Math" panose="02040503050406030204" pitchFamily="18" charset="0"/>
                                </a:rPr>
                                <m:t> −</m:t>
                              </m:r>
                              <m:r>
                                <a:rPr lang="en-SG" sz="2400" b="0" i="1" smtClean="0">
                                  <a:latin typeface="Cambria Math" panose="02040503050406030204" pitchFamily="18" charset="0"/>
                                </a:rPr>
                                <m:t>𝑓𝑎𝑣</m:t>
                              </m:r>
                              <m:r>
                                <a:rPr lang="en-SG" sz="2400" b="0" i="1" baseline="-25000" smtClean="0">
                                  <a:latin typeface="Cambria Math" panose="02040503050406030204" pitchFamily="18" charset="0"/>
                                </a:rPr>
                                <m:t>𝑔</m:t>
                              </m:r>
                            </m:den>
                          </m:f>
                        </m:oMath>
                      </m:oMathPara>
                    </a14:m>
                    <a:endParaRPr lang="en-SG" sz="2400" dirty="0"/>
                  </a:p>
                  <a:p>
                    <a:endParaRPr lang="en-SG" sz="2400" baseline="-25000" dirty="0"/>
                  </a:p>
                </p:txBody>
              </p:sp>
            </mc:Choice>
            <mc:Fallback>
              <p:sp>
                <p:nvSpPr>
                  <p:cNvPr id="7" name="TextBox 6">
                    <a:extLst>
                      <a:ext uri="{FF2B5EF4-FFF2-40B4-BE49-F238E27FC236}">
                        <a16:creationId xmlns:a16="http://schemas.microsoft.com/office/drawing/2014/main" id="{7C124351-DC6D-47C8-A277-F9B8C6BF96FE}"/>
                      </a:ext>
                    </a:extLst>
                  </p:cNvPr>
                  <p:cNvSpPr txBox="1">
                    <a:spLocks noRot="1" noChangeAspect="1" noMove="1" noResize="1" noEditPoints="1" noAdjustHandles="1" noChangeArrowheads="1" noChangeShapeType="1" noTextEdit="1"/>
                  </p:cNvSpPr>
                  <p:nvPr/>
                </p:nvSpPr>
                <p:spPr>
                  <a:xfrm>
                    <a:off x="6882496" y="1586534"/>
                    <a:ext cx="5420342" cy="6306983"/>
                  </a:xfrm>
                  <a:prstGeom prst="rect">
                    <a:avLst/>
                  </a:prstGeom>
                  <a:blipFill>
                    <a:blip r:embed="rId2"/>
                    <a:stretch>
                      <a:fillRect l="-1685" t="-774"/>
                    </a:stretch>
                  </a:blipFill>
                </p:spPr>
                <p:txBody>
                  <a:bodyPr/>
                  <a:lstStyle/>
                  <a:p>
                    <a:r>
                      <a:rPr lang="en-SG">
                        <a:noFill/>
                      </a:rPr>
                      <a:t> </a:t>
                    </a:r>
                  </a:p>
                </p:txBody>
              </p:sp>
            </mc:Fallback>
          </mc:AlternateContent>
          <p:sp>
            <p:nvSpPr>
              <p:cNvPr id="9" name="Rectangle 8">
                <a:extLst>
                  <a:ext uri="{FF2B5EF4-FFF2-40B4-BE49-F238E27FC236}">
                    <a16:creationId xmlns:a16="http://schemas.microsoft.com/office/drawing/2014/main" id="{4FD43DE3-B329-4AB9-AF5B-FE4DF07BEF5B}"/>
                  </a:ext>
                </a:extLst>
              </p:cNvPr>
              <p:cNvSpPr/>
              <p:nvPr/>
            </p:nvSpPr>
            <p:spPr>
              <a:xfrm>
                <a:off x="8140873" y="4970271"/>
                <a:ext cx="3456415" cy="110850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1" name="Rectangle 20">
              <a:extLst>
                <a:ext uri="{FF2B5EF4-FFF2-40B4-BE49-F238E27FC236}">
                  <a16:creationId xmlns:a16="http://schemas.microsoft.com/office/drawing/2014/main" id="{6B18BC1A-9D93-48F7-9DCC-8DD10D1FBA95}"/>
                </a:ext>
              </a:extLst>
            </p:cNvPr>
            <p:cNvSpPr/>
            <p:nvPr/>
          </p:nvSpPr>
          <p:spPr>
            <a:xfrm>
              <a:off x="7597425" y="5243826"/>
              <a:ext cx="4299061" cy="110850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4" name="Group 23">
            <a:extLst>
              <a:ext uri="{FF2B5EF4-FFF2-40B4-BE49-F238E27FC236}">
                <a16:creationId xmlns:a16="http://schemas.microsoft.com/office/drawing/2014/main" id="{5106A02D-4560-40D0-A19D-22EC52774967}"/>
              </a:ext>
            </a:extLst>
          </p:cNvPr>
          <p:cNvGrpSpPr/>
          <p:nvPr/>
        </p:nvGrpSpPr>
        <p:grpSpPr>
          <a:xfrm>
            <a:off x="0" y="1635270"/>
            <a:ext cx="6350779" cy="4896753"/>
            <a:chOff x="1424837" y="1870364"/>
            <a:chExt cx="6350779" cy="4896753"/>
          </a:xfrm>
        </p:grpSpPr>
        <p:sp>
          <p:nvSpPr>
            <p:cNvPr id="4" name="Rectangle 3">
              <a:extLst>
                <a:ext uri="{FF2B5EF4-FFF2-40B4-BE49-F238E27FC236}">
                  <a16:creationId xmlns:a16="http://schemas.microsoft.com/office/drawing/2014/main" id="{5204223A-4199-49D8-88BF-7B87E2FD6FA7}"/>
                </a:ext>
              </a:extLst>
            </p:cNvPr>
            <p:cNvSpPr/>
            <p:nvPr/>
          </p:nvSpPr>
          <p:spPr>
            <a:xfrm>
              <a:off x="2355274" y="1870364"/>
              <a:ext cx="5420342" cy="3976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2946EF27-74C0-4148-89BC-228A94C26A2B}"/>
                </a:ext>
              </a:extLst>
            </p:cNvPr>
            <p:cNvSpPr/>
            <p:nvPr/>
          </p:nvSpPr>
          <p:spPr>
            <a:xfrm>
              <a:off x="2355273" y="2606629"/>
              <a:ext cx="4350327" cy="323999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B6A5A2FE-D0C9-445D-B1E4-E9DC6D42C5F0}"/>
                </a:ext>
              </a:extLst>
            </p:cNvPr>
            <p:cNvSpPr/>
            <p:nvPr/>
          </p:nvSpPr>
          <p:spPr>
            <a:xfrm>
              <a:off x="2355275" y="3837709"/>
              <a:ext cx="2285998" cy="2009343"/>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6DBBC4E8-603B-42AD-AA2C-7B543778806A}"/>
                </a:ext>
              </a:extLst>
            </p:cNvPr>
            <p:cNvSpPr/>
            <p:nvPr/>
          </p:nvSpPr>
          <p:spPr>
            <a:xfrm>
              <a:off x="2355275" y="4533190"/>
              <a:ext cx="1166139" cy="1313421"/>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Straight Connector 9">
              <a:extLst>
                <a:ext uri="{FF2B5EF4-FFF2-40B4-BE49-F238E27FC236}">
                  <a16:creationId xmlns:a16="http://schemas.microsoft.com/office/drawing/2014/main" id="{B7EC6504-C6F7-44BE-9F99-C76252F54627}"/>
                </a:ext>
              </a:extLst>
            </p:cNvPr>
            <p:cNvCxnSpPr>
              <a:cxnSpLocks/>
            </p:cNvCxnSpPr>
            <p:nvPr/>
          </p:nvCxnSpPr>
          <p:spPr>
            <a:xfrm flipV="1">
              <a:off x="3521414" y="2606197"/>
              <a:ext cx="3184186" cy="1910385"/>
            </a:xfrm>
            <a:prstGeom prst="line">
              <a:avLst/>
            </a:prstGeom>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EC53A85-D57B-4625-88AD-2CA7196353B9}"/>
                </a:ext>
              </a:extLst>
            </p:cNvPr>
            <p:cNvSpPr txBox="1"/>
            <p:nvPr/>
          </p:nvSpPr>
          <p:spPr>
            <a:xfrm>
              <a:off x="3521414" y="5929739"/>
              <a:ext cx="494046" cy="369332"/>
            </a:xfrm>
            <a:prstGeom prst="rect">
              <a:avLst/>
            </a:prstGeom>
            <a:noFill/>
          </p:spPr>
          <p:txBody>
            <a:bodyPr wrap="none" rtlCol="0">
              <a:spAutoFit/>
            </a:bodyPr>
            <a:lstStyle/>
            <a:p>
              <a:r>
                <a:rPr lang="en-SG" dirty="0" err="1"/>
                <a:t>f</a:t>
              </a:r>
              <a:r>
                <a:rPr lang="en-SG" baseline="-25000" dirty="0" err="1"/>
                <a:t>min</a:t>
              </a:r>
              <a:endParaRPr lang="en-SG" baseline="-25000" dirty="0"/>
            </a:p>
          </p:txBody>
        </p:sp>
        <p:sp>
          <p:nvSpPr>
            <p:cNvPr id="13" name="TextBox 12">
              <a:extLst>
                <a:ext uri="{FF2B5EF4-FFF2-40B4-BE49-F238E27FC236}">
                  <a16:creationId xmlns:a16="http://schemas.microsoft.com/office/drawing/2014/main" id="{23ABA8F6-5A92-41A2-974E-6659086B5E75}"/>
                </a:ext>
              </a:extLst>
            </p:cNvPr>
            <p:cNvSpPr txBox="1"/>
            <p:nvPr/>
          </p:nvSpPr>
          <p:spPr>
            <a:xfrm>
              <a:off x="4380395" y="5925100"/>
              <a:ext cx="460832" cy="369332"/>
            </a:xfrm>
            <a:prstGeom prst="rect">
              <a:avLst/>
            </a:prstGeom>
            <a:noFill/>
          </p:spPr>
          <p:txBody>
            <a:bodyPr wrap="none" rtlCol="0">
              <a:spAutoFit/>
            </a:bodyPr>
            <a:lstStyle/>
            <a:p>
              <a:r>
                <a:rPr lang="en-SG" dirty="0" err="1"/>
                <a:t>f</a:t>
              </a:r>
              <a:r>
                <a:rPr lang="en-SG" baseline="-25000" dirty="0" err="1"/>
                <a:t>avg</a:t>
              </a:r>
              <a:endParaRPr lang="en-SG" baseline="-25000" dirty="0"/>
            </a:p>
          </p:txBody>
        </p:sp>
        <p:sp>
          <p:nvSpPr>
            <p:cNvPr id="14" name="TextBox 13">
              <a:extLst>
                <a:ext uri="{FF2B5EF4-FFF2-40B4-BE49-F238E27FC236}">
                  <a16:creationId xmlns:a16="http://schemas.microsoft.com/office/drawing/2014/main" id="{9E3BEA2E-03BC-4E7F-9423-BA76FA2168BD}"/>
                </a:ext>
              </a:extLst>
            </p:cNvPr>
            <p:cNvSpPr txBox="1"/>
            <p:nvPr/>
          </p:nvSpPr>
          <p:spPr>
            <a:xfrm>
              <a:off x="6446458" y="5925100"/>
              <a:ext cx="518283" cy="369332"/>
            </a:xfrm>
            <a:prstGeom prst="rect">
              <a:avLst/>
            </a:prstGeom>
            <a:noFill/>
          </p:spPr>
          <p:txBody>
            <a:bodyPr wrap="none" rtlCol="0">
              <a:spAutoFit/>
            </a:bodyPr>
            <a:lstStyle/>
            <a:p>
              <a:r>
                <a:rPr lang="en-SG" dirty="0"/>
                <a:t>f</a:t>
              </a:r>
              <a:r>
                <a:rPr lang="en-SG" baseline="-25000" dirty="0"/>
                <a:t>max</a:t>
              </a:r>
            </a:p>
          </p:txBody>
        </p:sp>
        <p:sp>
          <p:nvSpPr>
            <p:cNvPr id="15" name="TextBox 14">
              <a:extLst>
                <a:ext uri="{FF2B5EF4-FFF2-40B4-BE49-F238E27FC236}">
                  <a16:creationId xmlns:a16="http://schemas.microsoft.com/office/drawing/2014/main" id="{EFAEEB92-AF7C-4081-BDD5-49B493241711}"/>
                </a:ext>
              </a:extLst>
            </p:cNvPr>
            <p:cNvSpPr txBox="1"/>
            <p:nvPr/>
          </p:nvSpPr>
          <p:spPr>
            <a:xfrm>
              <a:off x="1861228" y="4391562"/>
              <a:ext cx="558999" cy="369332"/>
            </a:xfrm>
            <a:prstGeom prst="rect">
              <a:avLst/>
            </a:prstGeom>
            <a:noFill/>
          </p:spPr>
          <p:txBody>
            <a:bodyPr wrap="none" rtlCol="0">
              <a:spAutoFit/>
            </a:bodyPr>
            <a:lstStyle/>
            <a:p>
              <a:r>
                <a:rPr lang="en-SG" dirty="0" err="1"/>
                <a:t>f’</a:t>
              </a:r>
              <a:r>
                <a:rPr lang="en-SG" baseline="-25000" dirty="0" err="1"/>
                <a:t>min</a:t>
              </a:r>
              <a:endParaRPr lang="en-SG" baseline="-25000" dirty="0"/>
            </a:p>
          </p:txBody>
        </p:sp>
        <p:sp>
          <p:nvSpPr>
            <p:cNvPr id="16" name="TextBox 15">
              <a:extLst>
                <a:ext uri="{FF2B5EF4-FFF2-40B4-BE49-F238E27FC236}">
                  <a16:creationId xmlns:a16="http://schemas.microsoft.com/office/drawing/2014/main" id="{06D02358-A20A-48DE-8E98-4D67FAB58B0B}"/>
                </a:ext>
              </a:extLst>
            </p:cNvPr>
            <p:cNvSpPr txBox="1"/>
            <p:nvPr/>
          </p:nvSpPr>
          <p:spPr>
            <a:xfrm>
              <a:off x="1861228" y="3559095"/>
              <a:ext cx="518540" cy="369332"/>
            </a:xfrm>
            <a:prstGeom prst="rect">
              <a:avLst/>
            </a:prstGeom>
            <a:noFill/>
          </p:spPr>
          <p:txBody>
            <a:bodyPr wrap="none" rtlCol="0">
              <a:spAutoFit/>
            </a:bodyPr>
            <a:lstStyle/>
            <a:p>
              <a:r>
                <a:rPr lang="en-SG" dirty="0" err="1"/>
                <a:t>f’</a:t>
              </a:r>
              <a:r>
                <a:rPr lang="en-SG" baseline="-25000" dirty="0" err="1"/>
                <a:t>avg</a:t>
              </a:r>
              <a:endParaRPr lang="en-SG" baseline="-25000" dirty="0"/>
            </a:p>
          </p:txBody>
        </p:sp>
        <p:sp>
          <p:nvSpPr>
            <p:cNvPr id="17" name="TextBox 16">
              <a:extLst>
                <a:ext uri="{FF2B5EF4-FFF2-40B4-BE49-F238E27FC236}">
                  <a16:creationId xmlns:a16="http://schemas.microsoft.com/office/drawing/2014/main" id="{9EF03062-5D31-49BB-91FE-AC5C16B31049}"/>
                </a:ext>
              </a:extLst>
            </p:cNvPr>
            <p:cNvSpPr txBox="1"/>
            <p:nvPr/>
          </p:nvSpPr>
          <p:spPr>
            <a:xfrm>
              <a:off x="1836990" y="2390621"/>
              <a:ext cx="583237" cy="369332"/>
            </a:xfrm>
            <a:prstGeom prst="rect">
              <a:avLst/>
            </a:prstGeom>
            <a:noFill/>
          </p:spPr>
          <p:txBody>
            <a:bodyPr wrap="none" rtlCol="0">
              <a:spAutoFit/>
            </a:bodyPr>
            <a:lstStyle/>
            <a:p>
              <a:r>
                <a:rPr lang="en-SG" dirty="0" err="1"/>
                <a:t>f’</a:t>
              </a:r>
              <a:r>
                <a:rPr lang="en-SG" baseline="-25000" dirty="0" err="1"/>
                <a:t>max</a:t>
              </a:r>
              <a:endParaRPr lang="en-SG" baseline="-25000" dirty="0"/>
            </a:p>
          </p:txBody>
        </p:sp>
        <p:sp>
          <p:nvSpPr>
            <p:cNvPr id="22" name="TextBox 21">
              <a:extLst>
                <a:ext uri="{FF2B5EF4-FFF2-40B4-BE49-F238E27FC236}">
                  <a16:creationId xmlns:a16="http://schemas.microsoft.com/office/drawing/2014/main" id="{04185D1B-4F2E-4B72-8612-FEAEAADA86DD}"/>
                </a:ext>
              </a:extLst>
            </p:cNvPr>
            <p:cNvSpPr txBox="1"/>
            <p:nvPr/>
          </p:nvSpPr>
          <p:spPr>
            <a:xfrm>
              <a:off x="4828552" y="6397785"/>
              <a:ext cx="1468607" cy="369332"/>
            </a:xfrm>
            <a:prstGeom prst="rect">
              <a:avLst/>
            </a:prstGeom>
            <a:noFill/>
          </p:spPr>
          <p:txBody>
            <a:bodyPr wrap="none" rtlCol="0">
              <a:spAutoFit/>
            </a:bodyPr>
            <a:lstStyle/>
            <a:p>
              <a:r>
                <a:rPr lang="en-SG" b="1" dirty="0"/>
                <a:t>RAW FITNESS</a:t>
              </a:r>
            </a:p>
          </p:txBody>
        </p:sp>
        <p:sp>
          <p:nvSpPr>
            <p:cNvPr id="23" name="TextBox 22">
              <a:extLst>
                <a:ext uri="{FF2B5EF4-FFF2-40B4-BE49-F238E27FC236}">
                  <a16:creationId xmlns:a16="http://schemas.microsoft.com/office/drawing/2014/main" id="{9C55F370-A9A0-4693-A59D-0831BB5B213F}"/>
                </a:ext>
              </a:extLst>
            </p:cNvPr>
            <p:cNvSpPr txBox="1"/>
            <p:nvPr/>
          </p:nvSpPr>
          <p:spPr>
            <a:xfrm rot="16200000">
              <a:off x="747247" y="3614650"/>
              <a:ext cx="1724511" cy="369332"/>
            </a:xfrm>
            <a:prstGeom prst="rect">
              <a:avLst/>
            </a:prstGeom>
            <a:noFill/>
          </p:spPr>
          <p:txBody>
            <a:bodyPr wrap="none" rtlCol="0">
              <a:spAutoFit/>
            </a:bodyPr>
            <a:lstStyle/>
            <a:p>
              <a:r>
                <a:rPr lang="en-SG" b="1" dirty="0"/>
                <a:t>SCALED FITNESS</a:t>
              </a:r>
            </a:p>
          </p:txBody>
        </p:sp>
      </p:grpSp>
      <p:sp>
        <p:nvSpPr>
          <p:cNvPr id="20" name="Slide Number Placeholder 19">
            <a:extLst>
              <a:ext uri="{FF2B5EF4-FFF2-40B4-BE49-F238E27FC236}">
                <a16:creationId xmlns:a16="http://schemas.microsoft.com/office/drawing/2014/main" id="{6987246F-920E-4C22-AE1C-31E13E1E239C}"/>
              </a:ext>
            </a:extLst>
          </p:cNvPr>
          <p:cNvSpPr>
            <a:spLocks noGrp="1"/>
          </p:cNvSpPr>
          <p:nvPr>
            <p:ph type="sldNum" sz="quarter" idx="12"/>
          </p:nvPr>
        </p:nvSpPr>
        <p:spPr/>
        <p:txBody>
          <a:bodyPr/>
          <a:lstStyle/>
          <a:p>
            <a:fld id="{C92D8A97-6192-4FED-B943-D4C287CF5592}" type="slidenum">
              <a:rPr lang="en-SG" smtClean="0"/>
              <a:t>14</a:t>
            </a:fld>
            <a:endParaRPr lang="en-SG"/>
          </a:p>
        </p:txBody>
      </p:sp>
    </p:spTree>
    <p:extLst>
      <p:ext uri="{BB962C8B-B14F-4D97-AF65-F5344CB8AC3E}">
        <p14:creationId xmlns:p14="http://schemas.microsoft.com/office/powerpoint/2010/main" val="3785131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3944-044F-49F3-A815-8A675790726A}"/>
              </a:ext>
            </a:extLst>
          </p:cNvPr>
          <p:cNvSpPr>
            <a:spLocks noGrp="1"/>
          </p:cNvSpPr>
          <p:nvPr>
            <p:ph type="title"/>
          </p:nvPr>
        </p:nvSpPr>
        <p:spPr>
          <a:xfrm>
            <a:off x="1" y="36744"/>
            <a:ext cx="6948968" cy="1325563"/>
          </a:xfrm>
        </p:spPr>
        <p:txBody>
          <a:bodyPr>
            <a:normAutofit/>
          </a:bodyPr>
          <a:lstStyle/>
          <a:p>
            <a:r>
              <a:rPr lang="en-SG" sz="3600" b="1" dirty="0"/>
              <a:t>Linear Scaling in Mature Phases</a:t>
            </a:r>
            <a:endParaRPr lang="en-SG" sz="3600" dirty="0"/>
          </a:p>
        </p:txBody>
      </p:sp>
      <p:sp>
        <p:nvSpPr>
          <p:cNvPr id="3" name="Content Placeholder 2">
            <a:extLst>
              <a:ext uri="{FF2B5EF4-FFF2-40B4-BE49-F238E27FC236}">
                <a16:creationId xmlns:a16="http://schemas.microsoft.com/office/drawing/2014/main" id="{D535EA2E-703F-43BE-9EE3-4EB72888C70B}"/>
              </a:ext>
            </a:extLst>
          </p:cNvPr>
          <p:cNvSpPr>
            <a:spLocks noGrp="1"/>
          </p:cNvSpPr>
          <p:nvPr>
            <p:ph idx="1"/>
          </p:nvPr>
        </p:nvSpPr>
        <p:spPr>
          <a:xfrm>
            <a:off x="36699" y="1154417"/>
            <a:ext cx="6057397" cy="5614336"/>
          </a:xfrm>
        </p:spPr>
        <p:txBody>
          <a:bodyPr>
            <a:normAutofit fontScale="77500" lnSpcReduction="20000"/>
          </a:bodyPr>
          <a:lstStyle/>
          <a:p>
            <a:pPr algn="just"/>
            <a:r>
              <a:rPr lang="en-SG" dirty="0"/>
              <a:t>In the initial phases of the GA, fitness scaling helps by reducing the dominance of a few highly-fit individuals.</a:t>
            </a:r>
          </a:p>
          <a:p>
            <a:pPr algn="just"/>
            <a:r>
              <a:rPr lang="en-SG" dirty="0"/>
              <a:t>However, a problem arises in the mature phases of GA when the algorithm achieves near-convergence.</a:t>
            </a:r>
          </a:p>
          <a:p>
            <a:pPr algn="just"/>
            <a:r>
              <a:rPr lang="en-SG" dirty="0"/>
              <a:t>At this time, the average fitness becomes higher and mover closer to the maximum fitness.</a:t>
            </a:r>
          </a:p>
          <a:p>
            <a:pPr algn="just"/>
            <a:r>
              <a:rPr lang="en-SG" dirty="0"/>
              <a:t>As a result, in the plot the distance between </a:t>
            </a:r>
            <a:r>
              <a:rPr lang="en-SG" dirty="0" err="1"/>
              <a:t>f</a:t>
            </a:r>
            <a:r>
              <a:rPr lang="en-SG" baseline="-25000" dirty="0" err="1"/>
              <a:t>avg</a:t>
            </a:r>
            <a:r>
              <a:rPr lang="en-SG" dirty="0"/>
              <a:t> and f</a:t>
            </a:r>
            <a:r>
              <a:rPr lang="en-SG" baseline="-25000" dirty="0"/>
              <a:t>max</a:t>
            </a:r>
            <a:r>
              <a:rPr lang="en-SG" dirty="0"/>
              <a:t> reduces.</a:t>
            </a:r>
          </a:p>
          <a:p>
            <a:pPr algn="just"/>
            <a:r>
              <a:rPr lang="en-SG" dirty="0"/>
              <a:t>The stretching required on the relatively close average and maximum fitness values causes </a:t>
            </a:r>
            <a:r>
              <a:rPr lang="en-SG" dirty="0" err="1"/>
              <a:t>f’</a:t>
            </a:r>
            <a:r>
              <a:rPr lang="en-SG" baseline="-25000" dirty="0" err="1"/>
              <a:t>min</a:t>
            </a:r>
            <a:r>
              <a:rPr lang="en-SG" dirty="0"/>
              <a:t> to go negative as shown in the figure.</a:t>
            </a:r>
          </a:p>
          <a:p>
            <a:pPr algn="just"/>
            <a:r>
              <a:rPr lang="en-SG" dirty="0"/>
              <a:t>Several options are available to tackle this problem:</a:t>
            </a:r>
          </a:p>
          <a:p>
            <a:pPr lvl="1" algn="just">
              <a:buFont typeface="Wingdings" panose="05000000000000000000" pitchFamily="2" charset="2"/>
              <a:buChar char="Ø"/>
            </a:pPr>
            <a:r>
              <a:rPr lang="en-SG" dirty="0"/>
              <a:t>In the mature phases of the GA, </a:t>
            </a:r>
            <a:r>
              <a:rPr lang="en-SG" dirty="0" err="1"/>
              <a:t>donot</a:t>
            </a:r>
            <a:r>
              <a:rPr lang="en-SG" dirty="0"/>
              <a:t> scale </a:t>
            </a:r>
            <a:r>
              <a:rPr lang="en-SG" dirty="0" err="1"/>
              <a:t>f’</a:t>
            </a:r>
            <a:r>
              <a:rPr lang="en-SG" baseline="-25000" dirty="0" err="1"/>
              <a:t>max</a:t>
            </a:r>
            <a:r>
              <a:rPr lang="en-SG" dirty="0"/>
              <a:t> to </a:t>
            </a:r>
            <a:r>
              <a:rPr lang="en-SG" dirty="0" err="1"/>
              <a:t>C</a:t>
            </a:r>
            <a:r>
              <a:rPr lang="en-SG" baseline="-25000" dirty="0" err="1"/>
              <a:t>mult</a:t>
            </a:r>
            <a:r>
              <a:rPr lang="en-SG" dirty="0" err="1"/>
              <a:t>f</a:t>
            </a:r>
            <a:r>
              <a:rPr lang="en-SG" baseline="-25000" dirty="0" err="1"/>
              <a:t>avg</a:t>
            </a:r>
            <a:r>
              <a:rPr lang="en-SG" baseline="-25000" dirty="0"/>
              <a:t>. </a:t>
            </a:r>
            <a:r>
              <a:rPr lang="en-SG" dirty="0"/>
              <a:t>Rather perform the scaling by pivoting around the average value, and stretching the fitness until the minimum value maps to zero.</a:t>
            </a:r>
          </a:p>
          <a:p>
            <a:pPr lvl="1" algn="just">
              <a:buFont typeface="Wingdings" panose="05000000000000000000" pitchFamily="2" charset="2"/>
              <a:buChar char="Ø"/>
            </a:pPr>
            <a:r>
              <a:rPr lang="en-SG" dirty="0"/>
              <a:t>Perform sigma-truncation</a:t>
            </a:r>
          </a:p>
        </p:txBody>
      </p:sp>
      <p:grpSp>
        <p:nvGrpSpPr>
          <p:cNvPr id="23" name="Group 22">
            <a:extLst>
              <a:ext uri="{FF2B5EF4-FFF2-40B4-BE49-F238E27FC236}">
                <a16:creationId xmlns:a16="http://schemas.microsoft.com/office/drawing/2014/main" id="{9263E9A6-C70F-4995-8150-85AD2FF9AE6D}"/>
              </a:ext>
            </a:extLst>
          </p:cNvPr>
          <p:cNvGrpSpPr/>
          <p:nvPr/>
        </p:nvGrpSpPr>
        <p:grpSpPr>
          <a:xfrm>
            <a:off x="6456218" y="183202"/>
            <a:ext cx="5444837" cy="6674798"/>
            <a:chOff x="6456218" y="183202"/>
            <a:chExt cx="4081081" cy="6674798"/>
          </a:xfrm>
        </p:grpSpPr>
        <p:grpSp>
          <p:nvGrpSpPr>
            <p:cNvPr id="4" name="Group 3">
              <a:extLst>
                <a:ext uri="{FF2B5EF4-FFF2-40B4-BE49-F238E27FC236}">
                  <a16:creationId xmlns:a16="http://schemas.microsoft.com/office/drawing/2014/main" id="{D1306DE9-7C8E-4BFF-9106-C24DA3C6A8BF}"/>
                </a:ext>
              </a:extLst>
            </p:cNvPr>
            <p:cNvGrpSpPr/>
            <p:nvPr/>
          </p:nvGrpSpPr>
          <p:grpSpPr>
            <a:xfrm>
              <a:off x="6456218" y="183202"/>
              <a:ext cx="4081081" cy="6585551"/>
              <a:chOff x="1424837" y="1739454"/>
              <a:chExt cx="4081081" cy="6585551"/>
            </a:xfrm>
          </p:grpSpPr>
          <p:sp>
            <p:nvSpPr>
              <p:cNvPr id="5" name="Rectangle 4">
                <a:extLst>
                  <a:ext uri="{FF2B5EF4-FFF2-40B4-BE49-F238E27FC236}">
                    <a16:creationId xmlns:a16="http://schemas.microsoft.com/office/drawing/2014/main" id="{91C88041-05DD-46F5-A37F-19D3F34F347C}"/>
                  </a:ext>
                </a:extLst>
              </p:cNvPr>
              <p:cNvSpPr/>
              <p:nvPr/>
            </p:nvSpPr>
            <p:spPr>
              <a:xfrm>
                <a:off x="2355273" y="1767011"/>
                <a:ext cx="3150645" cy="40796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63141057-FA72-4C15-8DB0-37B691B8065F}"/>
                  </a:ext>
                </a:extLst>
              </p:cNvPr>
              <p:cNvSpPr/>
              <p:nvPr/>
            </p:nvSpPr>
            <p:spPr>
              <a:xfrm>
                <a:off x="2355273" y="1870364"/>
                <a:ext cx="2632362" cy="397625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457CE5A3-82FF-4A6B-A1A7-CDDFC1B5E58F}"/>
                  </a:ext>
                </a:extLst>
              </p:cNvPr>
              <p:cNvSpPr/>
              <p:nvPr/>
            </p:nvSpPr>
            <p:spPr>
              <a:xfrm>
                <a:off x="2355275" y="3837710"/>
                <a:ext cx="2025120" cy="2008902"/>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7BE7605-F593-4BFD-84E1-F365B4115655}"/>
                  </a:ext>
                </a:extLst>
              </p:cNvPr>
              <p:cNvSpPr/>
              <p:nvPr/>
            </p:nvSpPr>
            <p:spPr>
              <a:xfrm>
                <a:off x="2355273" y="5846465"/>
                <a:ext cx="627451" cy="2384585"/>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Connector 8">
                <a:extLst>
                  <a:ext uri="{FF2B5EF4-FFF2-40B4-BE49-F238E27FC236}">
                    <a16:creationId xmlns:a16="http://schemas.microsoft.com/office/drawing/2014/main" id="{20561A37-6FFD-48F9-BBC0-BF3141A965C2}"/>
                  </a:ext>
                </a:extLst>
              </p:cNvPr>
              <p:cNvCxnSpPr>
                <a:cxnSpLocks/>
              </p:cNvCxnSpPr>
              <p:nvPr/>
            </p:nvCxnSpPr>
            <p:spPr>
              <a:xfrm flipV="1">
                <a:off x="2962515" y="1870360"/>
                <a:ext cx="2025120" cy="6360690"/>
              </a:xfrm>
              <a:prstGeom prst="line">
                <a:avLst/>
              </a:prstGeom>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E395EC1-B72D-49D7-AA7A-7F1E7EB7EFBE}"/>
                  </a:ext>
                </a:extLst>
              </p:cNvPr>
              <p:cNvSpPr txBox="1"/>
              <p:nvPr/>
            </p:nvSpPr>
            <p:spPr>
              <a:xfrm>
                <a:off x="2676286" y="5929739"/>
                <a:ext cx="494046" cy="369332"/>
              </a:xfrm>
              <a:prstGeom prst="rect">
                <a:avLst/>
              </a:prstGeom>
              <a:noFill/>
            </p:spPr>
            <p:txBody>
              <a:bodyPr wrap="none" rtlCol="0">
                <a:spAutoFit/>
              </a:bodyPr>
              <a:lstStyle/>
              <a:p>
                <a:r>
                  <a:rPr lang="en-SG" dirty="0" err="1"/>
                  <a:t>f</a:t>
                </a:r>
                <a:r>
                  <a:rPr lang="en-SG" baseline="-25000" dirty="0" err="1"/>
                  <a:t>min</a:t>
                </a:r>
                <a:endParaRPr lang="en-SG" baseline="-25000" dirty="0"/>
              </a:p>
            </p:txBody>
          </p:sp>
          <p:sp>
            <p:nvSpPr>
              <p:cNvPr id="11" name="TextBox 10">
                <a:extLst>
                  <a:ext uri="{FF2B5EF4-FFF2-40B4-BE49-F238E27FC236}">
                    <a16:creationId xmlns:a16="http://schemas.microsoft.com/office/drawing/2014/main" id="{04302087-05CC-48F3-A6A8-6039367E5CBA}"/>
                  </a:ext>
                </a:extLst>
              </p:cNvPr>
              <p:cNvSpPr txBox="1"/>
              <p:nvPr/>
            </p:nvSpPr>
            <p:spPr>
              <a:xfrm>
                <a:off x="3978610" y="5925100"/>
                <a:ext cx="460832" cy="369332"/>
              </a:xfrm>
              <a:prstGeom prst="rect">
                <a:avLst/>
              </a:prstGeom>
              <a:noFill/>
            </p:spPr>
            <p:txBody>
              <a:bodyPr wrap="none" rtlCol="0">
                <a:spAutoFit/>
              </a:bodyPr>
              <a:lstStyle/>
              <a:p>
                <a:r>
                  <a:rPr lang="en-SG" dirty="0" err="1"/>
                  <a:t>f</a:t>
                </a:r>
                <a:r>
                  <a:rPr lang="en-SG" baseline="-25000" dirty="0" err="1"/>
                  <a:t>avg</a:t>
                </a:r>
                <a:endParaRPr lang="en-SG" baseline="-25000" dirty="0"/>
              </a:p>
            </p:txBody>
          </p:sp>
          <p:sp>
            <p:nvSpPr>
              <p:cNvPr id="12" name="TextBox 11">
                <a:extLst>
                  <a:ext uri="{FF2B5EF4-FFF2-40B4-BE49-F238E27FC236}">
                    <a16:creationId xmlns:a16="http://schemas.microsoft.com/office/drawing/2014/main" id="{19369BA8-1FE1-4BDE-85D5-5FE73B873275}"/>
                  </a:ext>
                </a:extLst>
              </p:cNvPr>
              <p:cNvSpPr txBox="1"/>
              <p:nvPr/>
            </p:nvSpPr>
            <p:spPr>
              <a:xfrm>
                <a:off x="4783903" y="5925100"/>
                <a:ext cx="518283" cy="369332"/>
              </a:xfrm>
              <a:prstGeom prst="rect">
                <a:avLst/>
              </a:prstGeom>
              <a:noFill/>
            </p:spPr>
            <p:txBody>
              <a:bodyPr wrap="none" rtlCol="0">
                <a:spAutoFit/>
              </a:bodyPr>
              <a:lstStyle/>
              <a:p>
                <a:r>
                  <a:rPr lang="en-SG" dirty="0"/>
                  <a:t>f</a:t>
                </a:r>
                <a:r>
                  <a:rPr lang="en-SG" baseline="-25000" dirty="0"/>
                  <a:t>max</a:t>
                </a:r>
              </a:p>
            </p:txBody>
          </p:sp>
          <p:sp>
            <p:nvSpPr>
              <p:cNvPr id="13" name="TextBox 12">
                <a:extLst>
                  <a:ext uri="{FF2B5EF4-FFF2-40B4-BE49-F238E27FC236}">
                    <a16:creationId xmlns:a16="http://schemas.microsoft.com/office/drawing/2014/main" id="{FD91B3D7-F997-4A79-ABF3-190019DA9C39}"/>
                  </a:ext>
                </a:extLst>
              </p:cNvPr>
              <p:cNvSpPr txBox="1"/>
              <p:nvPr/>
            </p:nvSpPr>
            <p:spPr>
              <a:xfrm>
                <a:off x="1820396" y="7955673"/>
                <a:ext cx="558999" cy="369332"/>
              </a:xfrm>
              <a:prstGeom prst="rect">
                <a:avLst/>
              </a:prstGeom>
              <a:noFill/>
            </p:spPr>
            <p:txBody>
              <a:bodyPr wrap="none" rtlCol="0">
                <a:spAutoFit/>
              </a:bodyPr>
              <a:lstStyle/>
              <a:p>
                <a:r>
                  <a:rPr lang="en-SG" dirty="0" err="1"/>
                  <a:t>f’</a:t>
                </a:r>
                <a:r>
                  <a:rPr lang="en-SG" baseline="-25000" dirty="0" err="1"/>
                  <a:t>min</a:t>
                </a:r>
                <a:endParaRPr lang="en-SG" baseline="-25000" dirty="0"/>
              </a:p>
            </p:txBody>
          </p:sp>
          <p:sp>
            <p:nvSpPr>
              <p:cNvPr id="14" name="TextBox 13">
                <a:extLst>
                  <a:ext uri="{FF2B5EF4-FFF2-40B4-BE49-F238E27FC236}">
                    <a16:creationId xmlns:a16="http://schemas.microsoft.com/office/drawing/2014/main" id="{49475F75-959E-43C1-B376-A34DB730EC8C}"/>
                  </a:ext>
                </a:extLst>
              </p:cNvPr>
              <p:cNvSpPr txBox="1"/>
              <p:nvPr/>
            </p:nvSpPr>
            <p:spPr>
              <a:xfrm>
                <a:off x="1861228" y="3559095"/>
                <a:ext cx="518540" cy="369332"/>
              </a:xfrm>
              <a:prstGeom prst="rect">
                <a:avLst/>
              </a:prstGeom>
              <a:noFill/>
            </p:spPr>
            <p:txBody>
              <a:bodyPr wrap="none" rtlCol="0">
                <a:spAutoFit/>
              </a:bodyPr>
              <a:lstStyle/>
              <a:p>
                <a:r>
                  <a:rPr lang="en-SG" dirty="0" err="1"/>
                  <a:t>f’</a:t>
                </a:r>
                <a:r>
                  <a:rPr lang="en-SG" baseline="-25000" dirty="0" err="1"/>
                  <a:t>avg</a:t>
                </a:r>
                <a:endParaRPr lang="en-SG" baseline="-25000" dirty="0"/>
              </a:p>
            </p:txBody>
          </p:sp>
          <p:sp>
            <p:nvSpPr>
              <p:cNvPr id="15" name="TextBox 14">
                <a:extLst>
                  <a:ext uri="{FF2B5EF4-FFF2-40B4-BE49-F238E27FC236}">
                    <a16:creationId xmlns:a16="http://schemas.microsoft.com/office/drawing/2014/main" id="{BC692BF9-FCD8-4D64-9F92-8FFC7B3F3A5F}"/>
                  </a:ext>
                </a:extLst>
              </p:cNvPr>
              <p:cNvSpPr txBox="1"/>
              <p:nvPr/>
            </p:nvSpPr>
            <p:spPr>
              <a:xfrm>
                <a:off x="1836990" y="1739454"/>
                <a:ext cx="583237" cy="369332"/>
              </a:xfrm>
              <a:prstGeom prst="rect">
                <a:avLst/>
              </a:prstGeom>
              <a:noFill/>
            </p:spPr>
            <p:txBody>
              <a:bodyPr wrap="none" rtlCol="0">
                <a:spAutoFit/>
              </a:bodyPr>
              <a:lstStyle/>
              <a:p>
                <a:r>
                  <a:rPr lang="en-SG" dirty="0" err="1"/>
                  <a:t>f’</a:t>
                </a:r>
                <a:r>
                  <a:rPr lang="en-SG" baseline="-25000" dirty="0" err="1"/>
                  <a:t>max</a:t>
                </a:r>
                <a:endParaRPr lang="en-SG" baseline="-25000" dirty="0"/>
              </a:p>
            </p:txBody>
          </p:sp>
          <p:sp>
            <p:nvSpPr>
              <p:cNvPr id="16" name="TextBox 15">
                <a:extLst>
                  <a:ext uri="{FF2B5EF4-FFF2-40B4-BE49-F238E27FC236}">
                    <a16:creationId xmlns:a16="http://schemas.microsoft.com/office/drawing/2014/main" id="{36E0CC3F-C8A0-4E97-9A6E-1661D83D4EB1}"/>
                  </a:ext>
                </a:extLst>
              </p:cNvPr>
              <p:cNvSpPr txBox="1"/>
              <p:nvPr/>
            </p:nvSpPr>
            <p:spPr>
              <a:xfrm>
                <a:off x="3671454" y="6484835"/>
                <a:ext cx="1468607" cy="369332"/>
              </a:xfrm>
              <a:prstGeom prst="rect">
                <a:avLst/>
              </a:prstGeom>
              <a:noFill/>
            </p:spPr>
            <p:txBody>
              <a:bodyPr wrap="none" rtlCol="0">
                <a:spAutoFit/>
              </a:bodyPr>
              <a:lstStyle/>
              <a:p>
                <a:r>
                  <a:rPr lang="en-SG" b="1" dirty="0"/>
                  <a:t>RAW FITNESS</a:t>
                </a:r>
              </a:p>
            </p:txBody>
          </p:sp>
          <p:sp>
            <p:nvSpPr>
              <p:cNvPr id="17" name="TextBox 16">
                <a:extLst>
                  <a:ext uri="{FF2B5EF4-FFF2-40B4-BE49-F238E27FC236}">
                    <a16:creationId xmlns:a16="http://schemas.microsoft.com/office/drawing/2014/main" id="{07E483A1-48E9-4FAB-B1C1-F0C361385D61}"/>
                  </a:ext>
                </a:extLst>
              </p:cNvPr>
              <p:cNvSpPr txBox="1"/>
              <p:nvPr/>
            </p:nvSpPr>
            <p:spPr>
              <a:xfrm rot="16200000">
                <a:off x="747247" y="3614650"/>
                <a:ext cx="1724511" cy="369332"/>
              </a:xfrm>
              <a:prstGeom prst="rect">
                <a:avLst/>
              </a:prstGeom>
              <a:noFill/>
            </p:spPr>
            <p:txBody>
              <a:bodyPr wrap="none" rtlCol="0">
                <a:spAutoFit/>
              </a:bodyPr>
              <a:lstStyle/>
              <a:p>
                <a:r>
                  <a:rPr lang="en-SG" b="1" dirty="0"/>
                  <a:t>SCALED FITNESS</a:t>
                </a:r>
              </a:p>
            </p:txBody>
          </p:sp>
        </p:grpSp>
        <p:cxnSp>
          <p:nvCxnSpPr>
            <p:cNvPr id="22" name="Straight Connector 21">
              <a:extLst>
                <a:ext uri="{FF2B5EF4-FFF2-40B4-BE49-F238E27FC236}">
                  <a16:creationId xmlns:a16="http://schemas.microsoft.com/office/drawing/2014/main" id="{77929AD0-F518-4B1E-A012-5C43B1417E2B}"/>
                </a:ext>
              </a:extLst>
            </p:cNvPr>
            <p:cNvCxnSpPr/>
            <p:nvPr/>
          </p:nvCxnSpPr>
          <p:spPr>
            <a:xfrm>
              <a:off x="7386654" y="4239491"/>
              <a:ext cx="0" cy="2618509"/>
            </a:xfrm>
            <a:prstGeom prst="line">
              <a:avLst/>
            </a:prstGeom>
          </p:spPr>
          <p:style>
            <a:lnRef idx="1">
              <a:schemeClr val="dk1"/>
            </a:lnRef>
            <a:fillRef idx="0">
              <a:schemeClr val="dk1"/>
            </a:fillRef>
            <a:effectRef idx="0">
              <a:schemeClr val="dk1"/>
            </a:effectRef>
            <a:fontRef idx="minor">
              <a:schemeClr val="tx1"/>
            </a:fontRef>
          </p:style>
        </p:cxnSp>
      </p:grpSp>
      <p:sp>
        <p:nvSpPr>
          <p:cNvPr id="24" name="Slide Number Placeholder 23">
            <a:extLst>
              <a:ext uri="{FF2B5EF4-FFF2-40B4-BE49-F238E27FC236}">
                <a16:creationId xmlns:a16="http://schemas.microsoft.com/office/drawing/2014/main" id="{05D64616-3BB3-4C97-9666-89A2FCA6998E}"/>
              </a:ext>
            </a:extLst>
          </p:cNvPr>
          <p:cNvSpPr>
            <a:spLocks noGrp="1"/>
          </p:cNvSpPr>
          <p:nvPr>
            <p:ph type="sldNum" sz="quarter" idx="12"/>
          </p:nvPr>
        </p:nvSpPr>
        <p:spPr/>
        <p:txBody>
          <a:bodyPr/>
          <a:lstStyle/>
          <a:p>
            <a:fld id="{C92D8A97-6192-4FED-B943-D4C287CF5592}" type="slidenum">
              <a:rPr lang="en-SG" smtClean="0"/>
              <a:t>15</a:t>
            </a:fld>
            <a:endParaRPr lang="en-SG"/>
          </a:p>
        </p:txBody>
      </p:sp>
    </p:spTree>
    <p:extLst>
      <p:ext uri="{BB962C8B-B14F-4D97-AF65-F5344CB8AC3E}">
        <p14:creationId xmlns:p14="http://schemas.microsoft.com/office/powerpoint/2010/main" val="3222890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3944-044F-49F3-A815-8A675790726A}"/>
              </a:ext>
            </a:extLst>
          </p:cNvPr>
          <p:cNvSpPr>
            <a:spLocks noGrp="1"/>
          </p:cNvSpPr>
          <p:nvPr>
            <p:ph type="title"/>
          </p:nvPr>
        </p:nvSpPr>
        <p:spPr>
          <a:xfrm>
            <a:off x="838200" y="88029"/>
            <a:ext cx="3429000" cy="1325563"/>
          </a:xfrm>
        </p:spPr>
        <p:txBody>
          <a:bodyPr/>
          <a:lstStyle/>
          <a:p>
            <a:r>
              <a:rPr lang="en-SG" b="1" dirty="0"/>
              <a:t>Linear Scaling</a:t>
            </a:r>
            <a:endParaRPr lang="en-SG" dirty="0"/>
          </a:p>
        </p:txBody>
      </p:sp>
      <p:sp>
        <p:nvSpPr>
          <p:cNvPr id="3" name="Content Placeholder 2">
            <a:extLst>
              <a:ext uri="{FF2B5EF4-FFF2-40B4-BE49-F238E27FC236}">
                <a16:creationId xmlns:a16="http://schemas.microsoft.com/office/drawing/2014/main" id="{D535EA2E-703F-43BE-9EE3-4EB72888C70B}"/>
              </a:ext>
            </a:extLst>
          </p:cNvPr>
          <p:cNvSpPr>
            <a:spLocks noGrp="1"/>
          </p:cNvSpPr>
          <p:nvPr>
            <p:ph idx="1"/>
          </p:nvPr>
        </p:nvSpPr>
        <p:spPr>
          <a:xfrm>
            <a:off x="36699" y="1154417"/>
            <a:ext cx="6057397" cy="5614336"/>
          </a:xfrm>
        </p:spPr>
        <p:txBody>
          <a:bodyPr>
            <a:normAutofit/>
          </a:bodyPr>
          <a:lstStyle/>
          <a:p>
            <a:pPr algn="just"/>
            <a:r>
              <a:rPr lang="en-SG" dirty="0"/>
              <a:t>During the initial iterations of GA, </a:t>
            </a:r>
            <a:r>
              <a:rPr lang="en-SG" i="1" dirty="0" err="1"/>
              <a:t>f’</a:t>
            </a:r>
            <a:r>
              <a:rPr lang="en-SG" i="1" baseline="-25000" dirty="0" err="1"/>
              <a:t>min</a:t>
            </a:r>
            <a:r>
              <a:rPr lang="en-SG" dirty="0"/>
              <a:t> will be most likely greater than zero. Hence, use the linear scaling function </a:t>
            </a:r>
            <a:r>
              <a:rPr lang="en-SG" i="1" dirty="0"/>
              <a:t>f’ = </a:t>
            </a:r>
            <a:r>
              <a:rPr lang="en-SG" i="1" dirty="0" err="1"/>
              <a:t>af+b</a:t>
            </a:r>
            <a:r>
              <a:rPr lang="en-SG" i="1" dirty="0"/>
              <a:t> </a:t>
            </a:r>
            <a:r>
              <a:rPr lang="en-SG" dirty="0"/>
              <a:t>with </a:t>
            </a:r>
            <a:r>
              <a:rPr lang="en-SG" i="1" dirty="0"/>
              <a:t>a</a:t>
            </a:r>
            <a:r>
              <a:rPr lang="en-SG" dirty="0"/>
              <a:t> and </a:t>
            </a:r>
            <a:r>
              <a:rPr lang="en-SG" i="1" dirty="0"/>
              <a:t>b</a:t>
            </a:r>
            <a:r>
              <a:rPr lang="en-SG" dirty="0"/>
              <a:t> values as derived in Slide 14.</a:t>
            </a:r>
          </a:p>
          <a:p>
            <a:pPr algn="just"/>
            <a:r>
              <a:rPr lang="en-SG" dirty="0"/>
              <a:t>In the final stages of GA, a few scaled fitness values are likely to become negative. In that case we will use a different scaling function such that </a:t>
            </a:r>
            <a:r>
              <a:rPr lang="en-SG" i="1" dirty="0" err="1"/>
              <a:t>f’</a:t>
            </a:r>
            <a:r>
              <a:rPr lang="en-SG" i="1" baseline="-25000" dirty="0" err="1"/>
              <a:t>max</a:t>
            </a:r>
            <a:r>
              <a:rPr lang="en-SG" dirty="0"/>
              <a:t> is not </a:t>
            </a:r>
            <a:r>
              <a:rPr lang="en-SG" i="1" dirty="0" err="1"/>
              <a:t>C</a:t>
            </a:r>
            <a:r>
              <a:rPr lang="en-SG" i="1" baseline="-25000" dirty="0" err="1"/>
              <a:t>mult</a:t>
            </a:r>
            <a:r>
              <a:rPr lang="en-SG" dirty="0"/>
              <a:t> times </a:t>
            </a:r>
            <a:r>
              <a:rPr lang="en-SG" i="1" dirty="0" err="1"/>
              <a:t>f</a:t>
            </a:r>
            <a:r>
              <a:rPr lang="en-SG" i="1" baseline="-25000" dirty="0" err="1"/>
              <a:t>avg</a:t>
            </a:r>
            <a:r>
              <a:rPr lang="en-SG" dirty="0"/>
              <a:t>. Refer to the next slide</a:t>
            </a:r>
          </a:p>
        </p:txBody>
      </p:sp>
      <p:grpSp>
        <p:nvGrpSpPr>
          <p:cNvPr id="23" name="Group 22">
            <a:extLst>
              <a:ext uri="{FF2B5EF4-FFF2-40B4-BE49-F238E27FC236}">
                <a16:creationId xmlns:a16="http://schemas.microsoft.com/office/drawing/2014/main" id="{9263E9A6-C70F-4995-8150-85AD2FF9AE6D}"/>
              </a:ext>
            </a:extLst>
          </p:cNvPr>
          <p:cNvGrpSpPr/>
          <p:nvPr/>
        </p:nvGrpSpPr>
        <p:grpSpPr>
          <a:xfrm>
            <a:off x="6456218" y="183202"/>
            <a:ext cx="5583382" cy="6674798"/>
            <a:chOff x="6456218" y="183202"/>
            <a:chExt cx="4081081" cy="6674798"/>
          </a:xfrm>
        </p:grpSpPr>
        <p:grpSp>
          <p:nvGrpSpPr>
            <p:cNvPr id="4" name="Group 3">
              <a:extLst>
                <a:ext uri="{FF2B5EF4-FFF2-40B4-BE49-F238E27FC236}">
                  <a16:creationId xmlns:a16="http://schemas.microsoft.com/office/drawing/2014/main" id="{D1306DE9-7C8E-4BFF-9106-C24DA3C6A8BF}"/>
                </a:ext>
              </a:extLst>
            </p:cNvPr>
            <p:cNvGrpSpPr/>
            <p:nvPr/>
          </p:nvGrpSpPr>
          <p:grpSpPr>
            <a:xfrm>
              <a:off x="6456218" y="183202"/>
              <a:ext cx="4081081" cy="6585551"/>
              <a:chOff x="1424837" y="1739454"/>
              <a:chExt cx="4081081" cy="6585551"/>
            </a:xfrm>
          </p:grpSpPr>
          <p:sp>
            <p:nvSpPr>
              <p:cNvPr id="5" name="Rectangle 4">
                <a:extLst>
                  <a:ext uri="{FF2B5EF4-FFF2-40B4-BE49-F238E27FC236}">
                    <a16:creationId xmlns:a16="http://schemas.microsoft.com/office/drawing/2014/main" id="{91C88041-05DD-46F5-A37F-19D3F34F347C}"/>
                  </a:ext>
                </a:extLst>
              </p:cNvPr>
              <p:cNvSpPr/>
              <p:nvPr/>
            </p:nvSpPr>
            <p:spPr>
              <a:xfrm>
                <a:off x="2355273" y="1767011"/>
                <a:ext cx="3150645" cy="40796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63141057-FA72-4C15-8DB0-37B691B8065F}"/>
                  </a:ext>
                </a:extLst>
              </p:cNvPr>
              <p:cNvSpPr/>
              <p:nvPr/>
            </p:nvSpPr>
            <p:spPr>
              <a:xfrm>
                <a:off x="2355273" y="1870364"/>
                <a:ext cx="2632362" cy="397625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457CE5A3-82FF-4A6B-A1A7-CDDFC1B5E58F}"/>
                  </a:ext>
                </a:extLst>
              </p:cNvPr>
              <p:cNvSpPr/>
              <p:nvPr/>
            </p:nvSpPr>
            <p:spPr>
              <a:xfrm>
                <a:off x="2355275" y="3837710"/>
                <a:ext cx="2025120" cy="2008902"/>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7BE7605-F593-4BFD-84E1-F365B4115655}"/>
                  </a:ext>
                </a:extLst>
              </p:cNvPr>
              <p:cNvSpPr/>
              <p:nvPr/>
            </p:nvSpPr>
            <p:spPr>
              <a:xfrm>
                <a:off x="2355273" y="5846465"/>
                <a:ext cx="627451" cy="2384585"/>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Connector 8">
                <a:extLst>
                  <a:ext uri="{FF2B5EF4-FFF2-40B4-BE49-F238E27FC236}">
                    <a16:creationId xmlns:a16="http://schemas.microsoft.com/office/drawing/2014/main" id="{20561A37-6FFD-48F9-BBC0-BF3141A965C2}"/>
                  </a:ext>
                </a:extLst>
              </p:cNvPr>
              <p:cNvCxnSpPr>
                <a:cxnSpLocks/>
              </p:cNvCxnSpPr>
              <p:nvPr/>
            </p:nvCxnSpPr>
            <p:spPr>
              <a:xfrm flipV="1">
                <a:off x="2962515" y="1870360"/>
                <a:ext cx="2025120" cy="6360690"/>
              </a:xfrm>
              <a:prstGeom prst="line">
                <a:avLst/>
              </a:prstGeom>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E395EC1-B72D-49D7-AA7A-7F1E7EB7EFBE}"/>
                  </a:ext>
                </a:extLst>
              </p:cNvPr>
              <p:cNvSpPr txBox="1"/>
              <p:nvPr/>
            </p:nvSpPr>
            <p:spPr>
              <a:xfrm>
                <a:off x="2676286" y="5929739"/>
                <a:ext cx="494046" cy="369332"/>
              </a:xfrm>
              <a:prstGeom prst="rect">
                <a:avLst/>
              </a:prstGeom>
              <a:noFill/>
            </p:spPr>
            <p:txBody>
              <a:bodyPr wrap="none" rtlCol="0">
                <a:spAutoFit/>
              </a:bodyPr>
              <a:lstStyle/>
              <a:p>
                <a:r>
                  <a:rPr lang="en-SG" dirty="0" err="1"/>
                  <a:t>f</a:t>
                </a:r>
                <a:r>
                  <a:rPr lang="en-SG" baseline="-25000" dirty="0" err="1"/>
                  <a:t>min</a:t>
                </a:r>
                <a:endParaRPr lang="en-SG" baseline="-25000" dirty="0"/>
              </a:p>
            </p:txBody>
          </p:sp>
          <p:sp>
            <p:nvSpPr>
              <p:cNvPr id="11" name="TextBox 10">
                <a:extLst>
                  <a:ext uri="{FF2B5EF4-FFF2-40B4-BE49-F238E27FC236}">
                    <a16:creationId xmlns:a16="http://schemas.microsoft.com/office/drawing/2014/main" id="{04302087-05CC-48F3-A6A8-6039367E5CBA}"/>
                  </a:ext>
                </a:extLst>
              </p:cNvPr>
              <p:cNvSpPr txBox="1"/>
              <p:nvPr/>
            </p:nvSpPr>
            <p:spPr>
              <a:xfrm>
                <a:off x="3978610" y="5925100"/>
                <a:ext cx="460832" cy="369332"/>
              </a:xfrm>
              <a:prstGeom prst="rect">
                <a:avLst/>
              </a:prstGeom>
              <a:noFill/>
            </p:spPr>
            <p:txBody>
              <a:bodyPr wrap="none" rtlCol="0">
                <a:spAutoFit/>
              </a:bodyPr>
              <a:lstStyle/>
              <a:p>
                <a:r>
                  <a:rPr lang="en-SG" dirty="0" err="1"/>
                  <a:t>f</a:t>
                </a:r>
                <a:r>
                  <a:rPr lang="en-SG" baseline="-25000" dirty="0" err="1"/>
                  <a:t>avg</a:t>
                </a:r>
                <a:endParaRPr lang="en-SG" baseline="-25000" dirty="0"/>
              </a:p>
            </p:txBody>
          </p:sp>
          <p:sp>
            <p:nvSpPr>
              <p:cNvPr id="12" name="TextBox 11">
                <a:extLst>
                  <a:ext uri="{FF2B5EF4-FFF2-40B4-BE49-F238E27FC236}">
                    <a16:creationId xmlns:a16="http://schemas.microsoft.com/office/drawing/2014/main" id="{19369BA8-1FE1-4BDE-85D5-5FE73B873275}"/>
                  </a:ext>
                </a:extLst>
              </p:cNvPr>
              <p:cNvSpPr txBox="1"/>
              <p:nvPr/>
            </p:nvSpPr>
            <p:spPr>
              <a:xfrm>
                <a:off x="4783903" y="5925100"/>
                <a:ext cx="518283" cy="369332"/>
              </a:xfrm>
              <a:prstGeom prst="rect">
                <a:avLst/>
              </a:prstGeom>
              <a:noFill/>
            </p:spPr>
            <p:txBody>
              <a:bodyPr wrap="none" rtlCol="0">
                <a:spAutoFit/>
              </a:bodyPr>
              <a:lstStyle/>
              <a:p>
                <a:r>
                  <a:rPr lang="en-SG" dirty="0"/>
                  <a:t>f</a:t>
                </a:r>
                <a:r>
                  <a:rPr lang="en-SG" baseline="-25000" dirty="0"/>
                  <a:t>max</a:t>
                </a:r>
              </a:p>
            </p:txBody>
          </p:sp>
          <p:sp>
            <p:nvSpPr>
              <p:cNvPr id="13" name="TextBox 12">
                <a:extLst>
                  <a:ext uri="{FF2B5EF4-FFF2-40B4-BE49-F238E27FC236}">
                    <a16:creationId xmlns:a16="http://schemas.microsoft.com/office/drawing/2014/main" id="{FD91B3D7-F997-4A79-ABF3-190019DA9C39}"/>
                  </a:ext>
                </a:extLst>
              </p:cNvPr>
              <p:cNvSpPr txBox="1"/>
              <p:nvPr/>
            </p:nvSpPr>
            <p:spPr>
              <a:xfrm>
                <a:off x="1820396" y="7955673"/>
                <a:ext cx="558999" cy="369332"/>
              </a:xfrm>
              <a:prstGeom prst="rect">
                <a:avLst/>
              </a:prstGeom>
              <a:noFill/>
            </p:spPr>
            <p:txBody>
              <a:bodyPr wrap="none" rtlCol="0">
                <a:spAutoFit/>
              </a:bodyPr>
              <a:lstStyle/>
              <a:p>
                <a:r>
                  <a:rPr lang="en-SG" dirty="0" err="1"/>
                  <a:t>f’</a:t>
                </a:r>
                <a:r>
                  <a:rPr lang="en-SG" baseline="-25000" dirty="0" err="1"/>
                  <a:t>min</a:t>
                </a:r>
                <a:endParaRPr lang="en-SG" baseline="-25000" dirty="0"/>
              </a:p>
            </p:txBody>
          </p:sp>
          <p:sp>
            <p:nvSpPr>
              <p:cNvPr id="14" name="TextBox 13">
                <a:extLst>
                  <a:ext uri="{FF2B5EF4-FFF2-40B4-BE49-F238E27FC236}">
                    <a16:creationId xmlns:a16="http://schemas.microsoft.com/office/drawing/2014/main" id="{49475F75-959E-43C1-B376-A34DB730EC8C}"/>
                  </a:ext>
                </a:extLst>
              </p:cNvPr>
              <p:cNvSpPr txBox="1"/>
              <p:nvPr/>
            </p:nvSpPr>
            <p:spPr>
              <a:xfrm>
                <a:off x="1861228" y="3559095"/>
                <a:ext cx="518540" cy="369332"/>
              </a:xfrm>
              <a:prstGeom prst="rect">
                <a:avLst/>
              </a:prstGeom>
              <a:noFill/>
            </p:spPr>
            <p:txBody>
              <a:bodyPr wrap="none" rtlCol="0">
                <a:spAutoFit/>
              </a:bodyPr>
              <a:lstStyle/>
              <a:p>
                <a:r>
                  <a:rPr lang="en-SG" dirty="0" err="1"/>
                  <a:t>f’</a:t>
                </a:r>
                <a:r>
                  <a:rPr lang="en-SG" baseline="-25000" dirty="0" err="1"/>
                  <a:t>avg</a:t>
                </a:r>
                <a:endParaRPr lang="en-SG" baseline="-25000" dirty="0"/>
              </a:p>
            </p:txBody>
          </p:sp>
          <p:sp>
            <p:nvSpPr>
              <p:cNvPr id="15" name="TextBox 14">
                <a:extLst>
                  <a:ext uri="{FF2B5EF4-FFF2-40B4-BE49-F238E27FC236}">
                    <a16:creationId xmlns:a16="http://schemas.microsoft.com/office/drawing/2014/main" id="{BC692BF9-FCD8-4D64-9F92-8FFC7B3F3A5F}"/>
                  </a:ext>
                </a:extLst>
              </p:cNvPr>
              <p:cNvSpPr txBox="1"/>
              <p:nvPr/>
            </p:nvSpPr>
            <p:spPr>
              <a:xfrm>
                <a:off x="1836990" y="1739454"/>
                <a:ext cx="583237" cy="369332"/>
              </a:xfrm>
              <a:prstGeom prst="rect">
                <a:avLst/>
              </a:prstGeom>
              <a:noFill/>
            </p:spPr>
            <p:txBody>
              <a:bodyPr wrap="none" rtlCol="0">
                <a:spAutoFit/>
              </a:bodyPr>
              <a:lstStyle/>
              <a:p>
                <a:r>
                  <a:rPr lang="en-SG" dirty="0" err="1"/>
                  <a:t>f’</a:t>
                </a:r>
                <a:r>
                  <a:rPr lang="en-SG" baseline="-25000" dirty="0" err="1"/>
                  <a:t>max</a:t>
                </a:r>
                <a:endParaRPr lang="en-SG" baseline="-25000" dirty="0"/>
              </a:p>
            </p:txBody>
          </p:sp>
          <p:sp>
            <p:nvSpPr>
              <p:cNvPr id="16" name="TextBox 15">
                <a:extLst>
                  <a:ext uri="{FF2B5EF4-FFF2-40B4-BE49-F238E27FC236}">
                    <a16:creationId xmlns:a16="http://schemas.microsoft.com/office/drawing/2014/main" id="{36E0CC3F-C8A0-4E97-9A6E-1661D83D4EB1}"/>
                  </a:ext>
                </a:extLst>
              </p:cNvPr>
              <p:cNvSpPr txBox="1"/>
              <p:nvPr/>
            </p:nvSpPr>
            <p:spPr>
              <a:xfrm>
                <a:off x="3671454" y="6484835"/>
                <a:ext cx="1468607" cy="369332"/>
              </a:xfrm>
              <a:prstGeom prst="rect">
                <a:avLst/>
              </a:prstGeom>
              <a:noFill/>
            </p:spPr>
            <p:txBody>
              <a:bodyPr wrap="none" rtlCol="0">
                <a:spAutoFit/>
              </a:bodyPr>
              <a:lstStyle/>
              <a:p>
                <a:r>
                  <a:rPr lang="en-SG" b="1" dirty="0"/>
                  <a:t>RAW FITNESS</a:t>
                </a:r>
              </a:p>
            </p:txBody>
          </p:sp>
          <p:sp>
            <p:nvSpPr>
              <p:cNvPr id="17" name="TextBox 16">
                <a:extLst>
                  <a:ext uri="{FF2B5EF4-FFF2-40B4-BE49-F238E27FC236}">
                    <a16:creationId xmlns:a16="http://schemas.microsoft.com/office/drawing/2014/main" id="{07E483A1-48E9-4FAB-B1C1-F0C361385D61}"/>
                  </a:ext>
                </a:extLst>
              </p:cNvPr>
              <p:cNvSpPr txBox="1"/>
              <p:nvPr/>
            </p:nvSpPr>
            <p:spPr>
              <a:xfrm rot="16200000">
                <a:off x="747247" y="3614650"/>
                <a:ext cx="1724511" cy="369332"/>
              </a:xfrm>
              <a:prstGeom prst="rect">
                <a:avLst/>
              </a:prstGeom>
              <a:noFill/>
            </p:spPr>
            <p:txBody>
              <a:bodyPr wrap="none" rtlCol="0">
                <a:spAutoFit/>
              </a:bodyPr>
              <a:lstStyle/>
              <a:p>
                <a:r>
                  <a:rPr lang="en-SG" b="1" dirty="0"/>
                  <a:t>SCALED FITNESS</a:t>
                </a:r>
              </a:p>
            </p:txBody>
          </p:sp>
        </p:grpSp>
        <p:cxnSp>
          <p:nvCxnSpPr>
            <p:cNvPr id="22" name="Straight Connector 21">
              <a:extLst>
                <a:ext uri="{FF2B5EF4-FFF2-40B4-BE49-F238E27FC236}">
                  <a16:creationId xmlns:a16="http://schemas.microsoft.com/office/drawing/2014/main" id="{77929AD0-F518-4B1E-A012-5C43B1417E2B}"/>
                </a:ext>
              </a:extLst>
            </p:cNvPr>
            <p:cNvCxnSpPr/>
            <p:nvPr/>
          </p:nvCxnSpPr>
          <p:spPr>
            <a:xfrm>
              <a:off x="7386654" y="4239491"/>
              <a:ext cx="0" cy="2618509"/>
            </a:xfrm>
            <a:prstGeom prst="line">
              <a:avLst/>
            </a:prstGeom>
          </p:spPr>
          <p:style>
            <a:lnRef idx="1">
              <a:schemeClr val="dk1"/>
            </a:lnRef>
            <a:fillRef idx="0">
              <a:schemeClr val="dk1"/>
            </a:fillRef>
            <a:effectRef idx="0">
              <a:schemeClr val="dk1"/>
            </a:effectRef>
            <a:fontRef idx="minor">
              <a:schemeClr val="tx1"/>
            </a:fontRef>
          </p:style>
        </p:cxnSp>
      </p:grpSp>
      <p:sp>
        <p:nvSpPr>
          <p:cNvPr id="18" name="Slide Number Placeholder 17">
            <a:extLst>
              <a:ext uri="{FF2B5EF4-FFF2-40B4-BE49-F238E27FC236}">
                <a16:creationId xmlns:a16="http://schemas.microsoft.com/office/drawing/2014/main" id="{2E8379F0-A628-4FAB-A075-FEA0A925827C}"/>
              </a:ext>
            </a:extLst>
          </p:cNvPr>
          <p:cNvSpPr>
            <a:spLocks noGrp="1"/>
          </p:cNvSpPr>
          <p:nvPr>
            <p:ph type="sldNum" sz="quarter" idx="12"/>
          </p:nvPr>
        </p:nvSpPr>
        <p:spPr/>
        <p:txBody>
          <a:bodyPr/>
          <a:lstStyle/>
          <a:p>
            <a:fld id="{C92D8A97-6192-4FED-B943-D4C287CF5592}" type="slidenum">
              <a:rPr lang="en-SG" smtClean="0"/>
              <a:t>16</a:t>
            </a:fld>
            <a:endParaRPr lang="en-SG"/>
          </a:p>
        </p:txBody>
      </p:sp>
    </p:spTree>
    <p:extLst>
      <p:ext uri="{BB962C8B-B14F-4D97-AF65-F5344CB8AC3E}">
        <p14:creationId xmlns:p14="http://schemas.microsoft.com/office/powerpoint/2010/main" val="4106085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3944-044F-49F3-A815-8A675790726A}"/>
              </a:ext>
            </a:extLst>
          </p:cNvPr>
          <p:cNvSpPr>
            <a:spLocks noGrp="1"/>
          </p:cNvSpPr>
          <p:nvPr>
            <p:ph type="title"/>
          </p:nvPr>
        </p:nvSpPr>
        <p:spPr>
          <a:xfrm>
            <a:off x="138980" y="75434"/>
            <a:ext cx="6771278" cy="1325563"/>
          </a:xfrm>
        </p:spPr>
        <p:txBody>
          <a:bodyPr>
            <a:normAutofit/>
          </a:bodyPr>
          <a:lstStyle/>
          <a:p>
            <a:r>
              <a:rPr lang="en-SG" sz="3600" b="1" dirty="0"/>
              <a:t>Linear Scaling in Mature Phases</a:t>
            </a:r>
            <a:endParaRPr lang="en-SG" sz="3600" dirty="0"/>
          </a:p>
        </p:txBody>
      </p:sp>
      <p:sp>
        <p:nvSpPr>
          <p:cNvPr id="18" name="Slide Number Placeholder 17">
            <a:extLst>
              <a:ext uri="{FF2B5EF4-FFF2-40B4-BE49-F238E27FC236}">
                <a16:creationId xmlns:a16="http://schemas.microsoft.com/office/drawing/2014/main" id="{2E8379F0-A628-4FAB-A075-FEA0A925827C}"/>
              </a:ext>
            </a:extLst>
          </p:cNvPr>
          <p:cNvSpPr>
            <a:spLocks noGrp="1"/>
          </p:cNvSpPr>
          <p:nvPr>
            <p:ph type="sldNum" sz="quarter" idx="12"/>
          </p:nvPr>
        </p:nvSpPr>
        <p:spPr/>
        <p:txBody>
          <a:bodyPr/>
          <a:lstStyle/>
          <a:p>
            <a:fld id="{C92D8A97-6192-4FED-B943-D4C287CF5592}" type="slidenum">
              <a:rPr lang="en-SG" smtClean="0"/>
              <a:t>17</a:t>
            </a:fld>
            <a:endParaRPr lang="en-SG"/>
          </a:p>
        </p:txBody>
      </p:sp>
      <p:grpSp>
        <p:nvGrpSpPr>
          <p:cNvPr id="52" name="Group 51">
            <a:extLst>
              <a:ext uri="{FF2B5EF4-FFF2-40B4-BE49-F238E27FC236}">
                <a16:creationId xmlns:a16="http://schemas.microsoft.com/office/drawing/2014/main" id="{138CC98A-3333-4532-9AC9-D99BD9F69E00}"/>
              </a:ext>
            </a:extLst>
          </p:cNvPr>
          <p:cNvGrpSpPr/>
          <p:nvPr/>
        </p:nvGrpSpPr>
        <p:grpSpPr>
          <a:xfrm>
            <a:off x="5908963" y="347241"/>
            <a:ext cx="5444837" cy="5114713"/>
            <a:chOff x="5908963" y="347241"/>
            <a:chExt cx="5444837" cy="5114713"/>
          </a:xfrm>
        </p:grpSpPr>
        <p:grpSp>
          <p:nvGrpSpPr>
            <p:cNvPr id="24" name="Group 23">
              <a:extLst>
                <a:ext uri="{FF2B5EF4-FFF2-40B4-BE49-F238E27FC236}">
                  <a16:creationId xmlns:a16="http://schemas.microsoft.com/office/drawing/2014/main" id="{438079D6-FDFA-4784-92DC-92B38DF8998F}"/>
                </a:ext>
              </a:extLst>
            </p:cNvPr>
            <p:cNvGrpSpPr/>
            <p:nvPr/>
          </p:nvGrpSpPr>
          <p:grpSpPr>
            <a:xfrm>
              <a:off x="5908963" y="347241"/>
              <a:ext cx="5444837" cy="5114713"/>
              <a:chOff x="1424837" y="1739454"/>
              <a:chExt cx="4081081" cy="5114713"/>
            </a:xfrm>
          </p:grpSpPr>
          <p:sp>
            <p:nvSpPr>
              <p:cNvPr id="26" name="Rectangle 25">
                <a:extLst>
                  <a:ext uri="{FF2B5EF4-FFF2-40B4-BE49-F238E27FC236}">
                    <a16:creationId xmlns:a16="http://schemas.microsoft.com/office/drawing/2014/main" id="{F58A0495-5F09-43DD-8E65-CC5DDD9E9B32}"/>
                  </a:ext>
                </a:extLst>
              </p:cNvPr>
              <p:cNvSpPr/>
              <p:nvPr/>
            </p:nvSpPr>
            <p:spPr>
              <a:xfrm>
                <a:off x="2355273" y="1767011"/>
                <a:ext cx="3150645" cy="40796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8876D4BD-02A2-4B53-BC78-672C29FDF5BB}"/>
                  </a:ext>
                </a:extLst>
              </p:cNvPr>
              <p:cNvSpPr/>
              <p:nvPr/>
            </p:nvSpPr>
            <p:spPr>
              <a:xfrm>
                <a:off x="2355273" y="1870364"/>
                <a:ext cx="2632362" cy="397625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a:extLst>
                  <a:ext uri="{FF2B5EF4-FFF2-40B4-BE49-F238E27FC236}">
                    <a16:creationId xmlns:a16="http://schemas.microsoft.com/office/drawing/2014/main" id="{48B5C213-13CF-4FE9-9D1A-89C3FC1B0585}"/>
                  </a:ext>
                </a:extLst>
              </p:cNvPr>
              <p:cNvSpPr/>
              <p:nvPr/>
            </p:nvSpPr>
            <p:spPr>
              <a:xfrm>
                <a:off x="2355275" y="3837710"/>
                <a:ext cx="2025120" cy="2008902"/>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0" name="Straight Connector 29">
                <a:extLst>
                  <a:ext uri="{FF2B5EF4-FFF2-40B4-BE49-F238E27FC236}">
                    <a16:creationId xmlns:a16="http://schemas.microsoft.com/office/drawing/2014/main" id="{1362E08B-96B7-41BF-B4F1-AD4C5E9593A3}"/>
                  </a:ext>
                </a:extLst>
              </p:cNvPr>
              <p:cNvCxnSpPr>
                <a:cxnSpLocks/>
              </p:cNvCxnSpPr>
              <p:nvPr/>
            </p:nvCxnSpPr>
            <p:spPr>
              <a:xfrm flipV="1">
                <a:off x="2861756" y="2954678"/>
                <a:ext cx="2150372" cy="2891934"/>
              </a:xfrm>
              <a:prstGeom prst="line">
                <a:avLst/>
              </a:prstGeom>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F12E06D-9DF5-48B4-B49B-5873F9A4929B}"/>
                  </a:ext>
                </a:extLst>
              </p:cNvPr>
              <p:cNvSpPr txBox="1"/>
              <p:nvPr/>
            </p:nvSpPr>
            <p:spPr>
              <a:xfrm>
                <a:off x="2681792" y="5870687"/>
                <a:ext cx="494046" cy="369332"/>
              </a:xfrm>
              <a:prstGeom prst="rect">
                <a:avLst/>
              </a:prstGeom>
              <a:noFill/>
            </p:spPr>
            <p:txBody>
              <a:bodyPr wrap="none" rtlCol="0">
                <a:spAutoFit/>
              </a:bodyPr>
              <a:lstStyle/>
              <a:p>
                <a:r>
                  <a:rPr lang="en-SG" dirty="0" err="1"/>
                  <a:t>f</a:t>
                </a:r>
                <a:r>
                  <a:rPr lang="en-SG" baseline="-25000" dirty="0" err="1"/>
                  <a:t>min</a:t>
                </a:r>
                <a:endParaRPr lang="en-SG" baseline="-25000" dirty="0"/>
              </a:p>
            </p:txBody>
          </p:sp>
          <p:sp>
            <p:nvSpPr>
              <p:cNvPr id="32" name="TextBox 31">
                <a:extLst>
                  <a:ext uri="{FF2B5EF4-FFF2-40B4-BE49-F238E27FC236}">
                    <a16:creationId xmlns:a16="http://schemas.microsoft.com/office/drawing/2014/main" id="{4E16C962-D6AB-4CD9-9DCB-9C00721C2065}"/>
                  </a:ext>
                </a:extLst>
              </p:cNvPr>
              <p:cNvSpPr txBox="1"/>
              <p:nvPr/>
            </p:nvSpPr>
            <p:spPr>
              <a:xfrm>
                <a:off x="4201846" y="5870687"/>
                <a:ext cx="460832" cy="369332"/>
              </a:xfrm>
              <a:prstGeom prst="rect">
                <a:avLst/>
              </a:prstGeom>
              <a:noFill/>
            </p:spPr>
            <p:txBody>
              <a:bodyPr wrap="none" rtlCol="0">
                <a:spAutoFit/>
              </a:bodyPr>
              <a:lstStyle/>
              <a:p>
                <a:r>
                  <a:rPr lang="en-SG" dirty="0" err="1"/>
                  <a:t>f</a:t>
                </a:r>
                <a:r>
                  <a:rPr lang="en-SG" baseline="-25000" dirty="0" err="1"/>
                  <a:t>avg</a:t>
                </a:r>
                <a:endParaRPr lang="en-SG" baseline="-25000" dirty="0"/>
              </a:p>
            </p:txBody>
          </p:sp>
          <p:sp>
            <p:nvSpPr>
              <p:cNvPr id="33" name="TextBox 32">
                <a:extLst>
                  <a:ext uri="{FF2B5EF4-FFF2-40B4-BE49-F238E27FC236}">
                    <a16:creationId xmlns:a16="http://schemas.microsoft.com/office/drawing/2014/main" id="{3E859465-7920-4276-B1E0-323ABF4AE57E}"/>
                  </a:ext>
                </a:extLst>
              </p:cNvPr>
              <p:cNvSpPr txBox="1"/>
              <p:nvPr/>
            </p:nvSpPr>
            <p:spPr>
              <a:xfrm>
                <a:off x="4783903" y="5925100"/>
                <a:ext cx="518283" cy="369332"/>
              </a:xfrm>
              <a:prstGeom prst="rect">
                <a:avLst/>
              </a:prstGeom>
              <a:noFill/>
            </p:spPr>
            <p:txBody>
              <a:bodyPr wrap="none" rtlCol="0">
                <a:spAutoFit/>
              </a:bodyPr>
              <a:lstStyle/>
              <a:p>
                <a:r>
                  <a:rPr lang="en-SG" dirty="0"/>
                  <a:t>f</a:t>
                </a:r>
                <a:r>
                  <a:rPr lang="en-SG" baseline="-25000" dirty="0"/>
                  <a:t>max</a:t>
                </a:r>
              </a:p>
            </p:txBody>
          </p:sp>
          <p:sp>
            <p:nvSpPr>
              <p:cNvPr id="34" name="TextBox 33">
                <a:extLst>
                  <a:ext uri="{FF2B5EF4-FFF2-40B4-BE49-F238E27FC236}">
                    <a16:creationId xmlns:a16="http://schemas.microsoft.com/office/drawing/2014/main" id="{243DED2B-D23C-4A19-824F-595454738043}"/>
                  </a:ext>
                </a:extLst>
              </p:cNvPr>
              <p:cNvSpPr txBox="1"/>
              <p:nvPr/>
            </p:nvSpPr>
            <p:spPr>
              <a:xfrm>
                <a:off x="1774505" y="5611077"/>
                <a:ext cx="593206" cy="369332"/>
              </a:xfrm>
              <a:prstGeom prst="rect">
                <a:avLst/>
              </a:prstGeom>
              <a:noFill/>
            </p:spPr>
            <p:txBody>
              <a:bodyPr wrap="none" rtlCol="0">
                <a:spAutoFit/>
              </a:bodyPr>
              <a:lstStyle/>
              <a:p>
                <a:r>
                  <a:rPr lang="en-SG" dirty="0" err="1"/>
                  <a:t>f’</a:t>
                </a:r>
                <a:r>
                  <a:rPr lang="en-SG" baseline="-25000" dirty="0" err="1"/>
                  <a:t>min</a:t>
                </a:r>
                <a:r>
                  <a:rPr lang="en-SG" dirty="0"/>
                  <a:t>=0</a:t>
                </a:r>
              </a:p>
            </p:txBody>
          </p:sp>
          <p:sp>
            <p:nvSpPr>
              <p:cNvPr id="35" name="TextBox 34">
                <a:extLst>
                  <a:ext uri="{FF2B5EF4-FFF2-40B4-BE49-F238E27FC236}">
                    <a16:creationId xmlns:a16="http://schemas.microsoft.com/office/drawing/2014/main" id="{6490DDE9-2A87-43FD-9A93-3F8F23E7D105}"/>
                  </a:ext>
                </a:extLst>
              </p:cNvPr>
              <p:cNvSpPr txBox="1"/>
              <p:nvPr/>
            </p:nvSpPr>
            <p:spPr>
              <a:xfrm>
                <a:off x="1861228" y="3559095"/>
                <a:ext cx="518540" cy="369332"/>
              </a:xfrm>
              <a:prstGeom prst="rect">
                <a:avLst/>
              </a:prstGeom>
              <a:noFill/>
            </p:spPr>
            <p:txBody>
              <a:bodyPr wrap="none" rtlCol="0">
                <a:spAutoFit/>
              </a:bodyPr>
              <a:lstStyle/>
              <a:p>
                <a:r>
                  <a:rPr lang="en-SG" dirty="0" err="1"/>
                  <a:t>f’</a:t>
                </a:r>
                <a:r>
                  <a:rPr lang="en-SG" baseline="-25000" dirty="0" err="1"/>
                  <a:t>avg</a:t>
                </a:r>
                <a:endParaRPr lang="en-SG" baseline="-25000" dirty="0"/>
              </a:p>
            </p:txBody>
          </p:sp>
          <p:sp>
            <p:nvSpPr>
              <p:cNvPr id="36" name="TextBox 35">
                <a:extLst>
                  <a:ext uri="{FF2B5EF4-FFF2-40B4-BE49-F238E27FC236}">
                    <a16:creationId xmlns:a16="http://schemas.microsoft.com/office/drawing/2014/main" id="{6D78002E-A74B-4817-AAED-0E2E2844280B}"/>
                  </a:ext>
                </a:extLst>
              </p:cNvPr>
              <p:cNvSpPr txBox="1"/>
              <p:nvPr/>
            </p:nvSpPr>
            <p:spPr>
              <a:xfrm>
                <a:off x="1764295" y="1739454"/>
                <a:ext cx="655396" cy="369332"/>
              </a:xfrm>
              <a:prstGeom prst="rect">
                <a:avLst/>
              </a:prstGeom>
              <a:noFill/>
            </p:spPr>
            <p:txBody>
              <a:bodyPr wrap="none" rtlCol="0">
                <a:spAutoFit/>
              </a:bodyPr>
              <a:lstStyle/>
              <a:p>
                <a:r>
                  <a:rPr lang="en-SG" dirty="0" err="1"/>
                  <a:t>C</a:t>
                </a:r>
                <a:r>
                  <a:rPr lang="en-SG" baseline="-25000" dirty="0" err="1"/>
                  <a:t>mult</a:t>
                </a:r>
                <a:r>
                  <a:rPr lang="en-SG" dirty="0" err="1"/>
                  <a:t>f</a:t>
                </a:r>
                <a:r>
                  <a:rPr lang="en-SG" baseline="-25000" dirty="0" err="1"/>
                  <a:t>avg</a:t>
                </a:r>
                <a:endParaRPr lang="en-SG" baseline="-25000" dirty="0"/>
              </a:p>
            </p:txBody>
          </p:sp>
          <p:sp>
            <p:nvSpPr>
              <p:cNvPr id="37" name="TextBox 36">
                <a:extLst>
                  <a:ext uri="{FF2B5EF4-FFF2-40B4-BE49-F238E27FC236}">
                    <a16:creationId xmlns:a16="http://schemas.microsoft.com/office/drawing/2014/main" id="{1ED526B1-36D7-443C-B9FE-EEB09B0026A9}"/>
                  </a:ext>
                </a:extLst>
              </p:cNvPr>
              <p:cNvSpPr txBox="1"/>
              <p:nvPr/>
            </p:nvSpPr>
            <p:spPr>
              <a:xfrm>
                <a:off x="3671454" y="6484835"/>
                <a:ext cx="1468607" cy="369332"/>
              </a:xfrm>
              <a:prstGeom prst="rect">
                <a:avLst/>
              </a:prstGeom>
              <a:noFill/>
            </p:spPr>
            <p:txBody>
              <a:bodyPr wrap="none" rtlCol="0">
                <a:spAutoFit/>
              </a:bodyPr>
              <a:lstStyle/>
              <a:p>
                <a:r>
                  <a:rPr lang="en-SG" b="1" dirty="0"/>
                  <a:t>RAW FITNESS</a:t>
                </a:r>
              </a:p>
            </p:txBody>
          </p:sp>
          <p:sp>
            <p:nvSpPr>
              <p:cNvPr id="38" name="TextBox 37">
                <a:extLst>
                  <a:ext uri="{FF2B5EF4-FFF2-40B4-BE49-F238E27FC236}">
                    <a16:creationId xmlns:a16="http://schemas.microsoft.com/office/drawing/2014/main" id="{99502FFF-865C-4D51-B62B-101CF2D50CE1}"/>
                  </a:ext>
                </a:extLst>
              </p:cNvPr>
              <p:cNvSpPr txBox="1"/>
              <p:nvPr/>
            </p:nvSpPr>
            <p:spPr>
              <a:xfrm rot="16200000">
                <a:off x="747247" y="3614650"/>
                <a:ext cx="1724511" cy="369332"/>
              </a:xfrm>
              <a:prstGeom prst="rect">
                <a:avLst/>
              </a:prstGeom>
              <a:noFill/>
            </p:spPr>
            <p:txBody>
              <a:bodyPr wrap="none" rtlCol="0">
                <a:spAutoFit/>
              </a:bodyPr>
              <a:lstStyle/>
              <a:p>
                <a:r>
                  <a:rPr lang="en-SG" b="1" dirty="0"/>
                  <a:t>SCALED FITNESS</a:t>
                </a:r>
              </a:p>
            </p:txBody>
          </p:sp>
        </p:grpSp>
        <p:sp>
          <p:nvSpPr>
            <p:cNvPr id="39" name="Rectangle 38">
              <a:extLst>
                <a:ext uri="{FF2B5EF4-FFF2-40B4-BE49-F238E27FC236}">
                  <a16:creationId xmlns:a16="http://schemas.microsoft.com/office/drawing/2014/main" id="{3F367852-9C8C-4F8C-A7D3-B2949B0437FF}"/>
                </a:ext>
              </a:extLst>
            </p:cNvPr>
            <p:cNvSpPr/>
            <p:nvPr/>
          </p:nvSpPr>
          <p:spPr>
            <a:xfrm>
              <a:off x="7145875" y="1574242"/>
              <a:ext cx="3512006" cy="289194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TextBox 39">
              <a:extLst>
                <a:ext uri="{FF2B5EF4-FFF2-40B4-BE49-F238E27FC236}">
                  <a16:creationId xmlns:a16="http://schemas.microsoft.com/office/drawing/2014/main" id="{5EE74E1D-6F86-446F-BBD1-D2EEA3FD1741}"/>
                </a:ext>
              </a:extLst>
            </p:cNvPr>
            <p:cNvSpPr txBox="1"/>
            <p:nvPr/>
          </p:nvSpPr>
          <p:spPr>
            <a:xfrm>
              <a:off x="6470397" y="1393218"/>
              <a:ext cx="778135" cy="369332"/>
            </a:xfrm>
            <a:prstGeom prst="rect">
              <a:avLst/>
            </a:prstGeom>
            <a:noFill/>
          </p:spPr>
          <p:txBody>
            <a:bodyPr wrap="none" rtlCol="0">
              <a:spAutoFit/>
            </a:bodyPr>
            <a:lstStyle/>
            <a:p>
              <a:r>
                <a:rPr lang="en-SG" dirty="0" err="1"/>
                <a:t>f’</a:t>
              </a:r>
              <a:r>
                <a:rPr lang="en-SG" baseline="-25000" dirty="0" err="1"/>
                <a:t>max</a:t>
              </a:r>
              <a:endParaRPr lang="en-SG" baseline="-25000" dirty="0"/>
            </a:p>
          </p:txBody>
        </p:sp>
      </p:grpSp>
      <p:grpSp>
        <p:nvGrpSpPr>
          <p:cNvPr id="48" name="Group 47">
            <a:extLst>
              <a:ext uri="{FF2B5EF4-FFF2-40B4-BE49-F238E27FC236}">
                <a16:creationId xmlns:a16="http://schemas.microsoft.com/office/drawing/2014/main" id="{E1B39975-4BB2-478D-B801-0D8A7A35085B}"/>
              </a:ext>
            </a:extLst>
          </p:cNvPr>
          <p:cNvGrpSpPr/>
          <p:nvPr/>
        </p:nvGrpSpPr>
        <p:grpSpPr>
          <a:xfrm>
            <a:off x="263317" y="1103139"/>
            <a:ext cx="5420342" cy="4334520"/>
            <a:chOff x="346363" y="3112733"/>
            <a:chExt cx="5420342" cy="3420314"/>
          </a:xfrm>
        </p:grpSpPr>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FA2F61AC-4D12-42D5-8730-72E9566D039A}"/>
                    </a:ext>
                  </a:extLst>
                </p:cNvPr>
                <p:cNvSpPr txBox="1"/>
                <p:nvPr/>
              </p:nvSpPr>
              <p:spPr>
                <a:xfrm>
                  <a:off x="346363" y="3112733"/>
                  <a:ext cx="5420342" cy="3420314"/>
                </a:xfrm>
                <a:prstGeom prst="rect">
                  <a:avLst/>
                </a:prstGeom>
                <a:noFill/>
              </p:spPr>
              <p:txBody>
                <a:bodyPr wrap="square" rtlCol="0">
                  <a:spAutoFit/>
                </a:bodyPr>
                <a:lstStyle/>
                <a:p>
                  <a:pPr algn="just"/>
                  <a:r>
                    <a:rPr lang="en-SG" sz="2400" dirty="0"/>
                    <a:t>Note, </a:t>
                  </a:r>
                  <a:r>
                    <a:rPr lang="en-SG" sz="2400" i="1" dirty="0" err="1"/>
                    <a:t>f’</a:t>
                  </a:r>
                  <a:r>
                    <a:rPr lang="en-SG" sz="2400" i="1" baseline="-25000" dirty="0" err="1"/>
                    <a:t>max</a:t>
                  </a:r>
                  <a:r>
                    <a:rPr lang="en-SG" sz="2400" i="1" baseline="-25000" dirty="0"/>
                    <a:t> </a:t>
                  </a:r>
                  <a14:m>
                    <m:oMath xmlns:m="http://schemas.openxmlformats.org/officeDocument/2006/math">
                      <m:r>
                        <a:rPr lang="en-SG" sz="2400" i="1" smtClean="0">
                          <a:latin typeface="Cambria Math" panose="02040503050406030204" pitchFamily="18" charset="0"/>
                          <a:ea typeface="Cambria Math" panose="02040503050406030204" pitchFamily="18" charset="0"/>
                        </a:rPr>
                        <m:t>≠</m:t>
                      </m:r>
                    </m:oMath>
                  </a14:m>
                  <a:r>
                    <a:rPr lang="en-SG" sz="2400" dirty="0"/>
                    <a:t> </a:t>
                  </a:r>
                  <a:r>
                    <a:rPr lang="en-SG" sz="2400" i="1" dirty="0" err="1"/>
                    <a:t>C</a:t>
                  </a:r>
                  <a:r>
                    <a:rPr lang="en-SG" sz="2400" i="1" baseline="-25000" dirty="0" err="1"/>
                    <a:t>mult</a:t>
                  </a:r>
                  <a:r>
                    <a:rPr lang="en-SG" sz="2400" dirty="0"/>
                    <a:t> </a:t>
                  </a:r>
                  <a:r>
                    <a:rPr lang="en-SG" sz="2400" i="1" dirty="0" err="1"/>
                    <a:t>f</a:t>
                  </a:r>
                  <a:r>
                    <a:rPr lang="en-SG" sz="2400" i="1" baseline="-25000" dirty="0" err="1"/>
                    <a:t>avg</a:t>
                  </a:r>
                  <a:endParaRPr lang="en-SG" sz="2400" baseline="-25000" dirty="0"/>
                </a:p>
                <a:p>
                  <a:pPr algn="just"/>
                  <a:endParaRPr lang="en-SG" sz="2400" dirty="0"/>
                </a:p>
                <a:p>
                  <a:pPr algn="just"/>
                  <a:r>
                    <a:rPr lang="en-SG" sz="2400" dirty="0"/>
                    <a:t>It can be shown that in this case:</a:t>
                  </a:r>
                </a:p>
                <a:p>
                  <a:pPr algn="just"/>
                  <a:r>
                    <a:rPr lang="en-SG" sz="2400" dirty="0"/>
                    <a:t> </a:t>
                  </a:r>
                  <a:endParaRPr lang="en-SG" sz="2400" b="0" i="0"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m:rPr>
                            <m:sty m:val="p"/>
                          </m:rPr>
                          <a:rPr lang="en-SG" sz="2400" b="0" i="0" smtClean="0">
                            <a:latin typeface="Cambria Math" panose="02040503050406030204" pitchFamily="18" charset="0"/>
                          </a:rPr>
                          <m:t>a</m:t>
                        </m:r>
                        <m:r>
                          <a:rPr lang="en-SG" sz="2400" b="0" i="0" smtClean="0">
                            <a:latin typeface="Cambria Math" panose="02040503050406030204" pitchFamily="18" charset="0"/>
                          </a:rPr>
                          <m:t>= </m:t>
                        </m:r>
                        <m:f>
                          <m:fPr>
                            <m:ctrlPr>
                              <a:rPr lang="en-SG" sz="2400" i="1">
                                <a:latin typeface="Cambria Math" panose="02040503050406030204" pitchFamily="18" charset="0"/>
                              </a:rPr>
                            </m:ctrlPr>
                          </m:fPr>
                          <m:num>
                            <m:r>
                              <a:rPr lang="en-SG" sz="2400" i="1">
                                <a:latin typeface="Cambria Math" panose="02040503050406030204" pitchFamily="18" charset="0"/>
                              </a:rPr>
                              <m:t>𝑓</m:t>
                            </m:r>
                            <m:r>
                              <a:rPr lang="en-SG" sz="2400" i="1" baseline="-25000">
                                <a:latin typeface="Cambria Math" panose="02040503050406030204" pitchFamily="18" charset="0"/>
                              </a:rPr>
                              <m:t>𝑎𝑣</m:t>
                            </m:r>
                            <m:r>
                              <a:rPr lang="en-SG" sz="2400" b="0" i="1" baseline="-25000" smtClean="0">
                                <a:latin typeface="Cambria Math" panose="02040503050406030204" pitchFamily="18" charset="0"/>
                              </a:rPr>
                              <m:t>𝑔</m:t>
                            </m:r>
                          </m:num>
                          <m:den>
                            <m:r>
                              <a:rPr lang="en-SG" sz="2400" i="1">
                                <a:latin typeface="Cambria Math" panose="02040503050406030204" pitchFamily="18" charset="0"/>
                              </a:rPr>
                              <m:t>𝑓</m:t>
                            </m:r>
                            <m:r>
                              <a:rPr lang="en-SG" sz="2400" b="0" i="1" baseline="-25000" smtClean="0">
                                <a:latin typeface="Cambria Math" panose="02040503050406030204" pitchFamily="18" charset="0"/>
                              </a:rPr>
                              <m:t>𝑎𝑣𝑔</m:t>
                            </m:r>
                            <m:r>
                              <a:rPr lang="en-SG" sz="2400" i="1">
                                <a:latin typeface="Cambria Math" panose="02040503050406030204" pitchFamily="18" charset="0"/>
                              </a:rPr>
                              <m:t> −</m:t>
                            </m:r>
                            <m:r>
                              <a:rPr lang="en-SG" sz="2400" i="1">
                                <a:latin typeface="Cambria Math" panose="02040503050406030204" pitchFamily="18" charset="0"/>
                              </a:rPr>
                              <m:t>𝑓𝑚𝑖</m:t>
                            </m:r>
                            <m:r>
                              <a:rPr lang="en-SG" sz="2400" b="0" i="1" baseline="-25000" smtClean="0">
                                <a:latin typeface="Cambria Math" panose="02040503050406030204" pitchFamily="18" charset="0"/>
                              </a:rPr>
                              <m:t>𝑛</m:t>
                            </m:r>
                          </m:den>
                        </m:f>
                      </m:oMath>
                    </m:oMathPara>
                  </a14:m>
                  <a:endParaRPr lang="en-SG" sz="2400" dirty="0"/>
                </a:p>
                <a:p>
                  <a:pPr algn="just"/>
                  <a:endParaRPr lang="en-SG" sz="2400" dirty="0"/>
                </a:p>
                <a:p>
                  <a:pPr algn="just"/>
                  <a:r>
                    <a:rPr lang="en-SG" sz="2400" dirty="0"/>
                    <a:t>and</a:t>
                  </a:r>
                </a:p>
                <a:p>
                  <a:endParaRPr lang="en-SG" sz="2400" baseline="-25000" dirty="0"/>
                </a:p>
                <a:p>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𝑏</m:t>
                        </m:r>
                        <m:r>
                          <a:rPr lang="en-SG" sz="2400" b="0" i="1" smtClean="0">
                            <a:latin typeface="Cambria Math" panose="02040503050406030204" pitchFamily="18" charset="0"/>
                          </a:rPr>
                          <m:t>= </m:t>
                        </m:r>
                        <m:f>
                          <m:fPr>
                            <m:ctrlPr>
                              <a:rPr lang="en-SG" sz="2400" i="1" smtClean="0">
                                <a:latin typeface="Cambria Math" panose="02040503050406030204" pitchFamily="18" charset="0"/>
                              </a:rPr>
                            </m:ctrlPr>
                          </m:fPr>
                          <m:num>
                            <m:r>
                              <a:rPr lang="en-SG" sz="2400" b="0" i="1" smtClean="0">
                                <a:latin typeface="Cambria Math" panose="02040503050406030204" pitchFamily="18" charset="0"/>
                              </a:rPr>
                              <m:t>−</m:t>
                            </m:r>
                            <m:r>
                              <a:rPr lang="en-SG" sz="2400" b="0" i="1" smtClean="0">
                                <a:latin typeface="Cambria Math" panose="02040503050406030204" pitchFamily="18" charset="0"/>
                              </a:rPr>
                              <m:t>𝑓𝑚</m:t>
                            </m:r>
                            <m:r>
                              <a:rPr lang="en-SG" sz="2400" b="0" i="1" baseline="-25000" smtClean="0">
                                <a:latin typeface="Cambria Math" panose="02040503050406030204" pitchFamily="18" charset="0"/>
                              </a:rPr>
                              <m:t>𝑖𝑛</m:t>
                            </m:r>
                            <m:r>
                              <a:rPr lang="en-SG" sz="2400" b="0" i="1" baseline="-25000" smtClean="0">
                                <a:latin typeface="Cambria Math" panose="02040503050406030204" pitchFamily="18" charset="0"/>
                              </a:rPr>
                              <m:t> </m:t>
                            </m:r>
                            <m:r>
                              <a:rPr lang="en-SG" sz="2400" i="1">
                                <a:latin typeface="Cambria Math" panose="02040503050406030204" pitchFamily="18" charset="0"/>
                              </a:rPr>
                              <m:t>𝑓</m:t>
                            </m:r>
                            <m:r>
                              <a:rPr lang="en-SG" sz="2400" b="0" i="1" baseline="-25000" smtClean="0">
                                <a:latin typeface="Cambria Math" panose="02040503050406030204" pitchFamily="18" charset="0"/>
                              </a:rPr>
                              <m:t>𝑎𝑣𝑔</m:t>
                            </m:r>
                          </m:num>
                          <m:den>
                            <m:r>
                              <a:rPr lang="en-SG" sz="2400" i="1">
                                <a:latin typeface="Cambria Math" panose="02040503050406030204" pitchFamily="18" charset="0"/>
                              </a:rPr>
                              <m:t>𝑓</m:t>
                            </m:r>
                            <m:r>
                              <a:rPr lang="en-SG" sz="2400" i="1" baseline="-25000">
                                <a:latin typeface="Cambria Math" panose="02040503050406030204" pitchFamily="18" charset="0"/>
                              </a:rPr>
                              <m:t>𝑎𝑣𝑔</m:t>
                            </m:r>
                            <m:r>
                              <a:rPr lang="en-SG" sz="2400" i="1">
                                <a:latin typeface="Cambria Math" panose="02040503050406030204" pitchFamily="18" charset="0"/>
                              </a:rPr>
                              <m:t> −</m:t>
                            </m:r>
                            <m:r>
                              <a:rPr lang="en-SG" sz="2400" i="1">
                                <a:latin typeface="Cambria Math" panose="02040503050406030204" pitchFamily="18" charset="0"/>
                              </a:rPr>
                              <m:t>𝑓𝑚𝑖</m:t>
                            </m:r>
                            <m:r>
                              <a:rPr lang="en-SG" sz="2400" i="1" baseline="-25000">
                                <a:latin typeface="Cambria Math" panose="02040503050406030204" pitchFamily="18" charset="0"/>
                              </a:rPr>
                              <m:t>𝑛</m:t>
                            </m:r>
                          </m:den>
                        </m:f>
                      </m:oMath>
                    </m:oMathPara>
                  </a14:m>
                  <a:endParaRPr lang="en-SG" sz="2400" dirty="0"/>
                </a:p>
                <a:p>
                  <a:endParaRPr lang="en-SG" sz="2400" baseline="-25000" dirty="0"/>
                </a:p>
              </p:txBody>
            </p:sp>
          </mc:Choice>
          <mc:Fallback>
            <p:sp>
              <p:nvSpPr>
                <p:cNvPr id="44" name="TextBox 43">
                  <a:extLst>
                    <a:ext uri="{FF2B5EF4-FFF2-40B4-BE49-F238E27FC236}">
                      <a16:creationId xmlns:a16="http://schemas.microsoft.com/office/drawing/2014/main" id="{FA2F61AC-4D12-42D5-8730-72E9566D039A}"/>
                    </a:ext>
                  </a:extLst>
                </p:cNvPr>
                <p:cNvSpPr txBox="1">
                  <a:spLocks noRot="1" noChangeAspect="1" noMove="1" noResize="1" noEditPoints="1" noAdjustHandles="1" noChangeArrowheads="1" noChangeShapeType="1" noTextEdit="1"/>
                </p:cNvSpPr>
                <p:nvPr/>
              </p:nvSpPr>
              <p:spPr>
                <a:xfrm>
                  <a:off x="346363" y="3112733"/>
                  <a:ext cx="5420342" cy="3420314"/>
                </a:xfrm>
                <a:prstGeom prst="rect">
                  <a:avLst/>
                </a:prstGeom>
                <a:blipFill>
                  <a:blip r:embed="rId2"/>
                  <a:stretch>
                    <a:fillRect l="-1687" t="-1125"/>
                  </a:stretch>
                </a:blipFill>
              </p:spPr>
              <p:txBody>
                <a:bodyPr/>
                <a:lstStyle/>
                <a:p>
                  <a:r>
                    <a:rPr lang="en-SG">
                      <a:noFill/>
                    </a:rPr>
                    <a:t> </a:t>
                  </a:r>
                </a:p>
              </p:txBody>
            </p:sp>
          </mc:Fallback>
        </mc:AlternateContent>
        <p:sp>
          <p:nvSpPr>
            <p:cNvPr id="45" name="Rectangle 44">
              <a:extLst>
                <a:ext uri="{FF2B5EF4-FFF2-40B4-BE49-F238E27FC236}">
                  <a16:creationId xmlns:a16="http://schemas.microsoft.com/office/drawing/2014/main" id="{59486C7B-328F-4E9C-BEB5-5335BB021BCB}"/>
                </a:ext>
              </a:extLst>
            </p:cNvPr>
            <p:cNvSpPr/>
            <p:nvPr/>
          </p:nvSpPr>
          <p:spPr>
            <a:xfrm>
              <a:off x="1953410" y="4257152"/>
              <a:ext cx="2230581" cy="8699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A438B467-6E0E-478A-B1D8-7B81627F5E60}"/>
                </a:ext>
              </a:extLst>
            </p:cNvPr>
            <p:cNvSpPr/>
            <p:nvPr/>
          </p:nvSpPr>
          <p:spPr>
            <a:xfrm>
              <a:off x="1803757" y="5552646"/>
              <a:ext cx="2491072" cy="9105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9" name="TextBox 48">
            <a:extLst>
              <a:ext uri="{FF2B5EF4-FFF2-40B4-BE49-F238E27FC236}">
                <a16:creationId xmlns:a16="http://schemas.microsoft.com/office/drawing/2014/main" id="{98B74E59-4F84-41BC-9CB5-D40400E9AF6B}"/>
              </a:ext>
            </a:extLst>
          </p:cNvPr>
          <p:cNvSpPr txBox="1"/>
          <p:nvPr/>
        </p:nvSpPr>
        <p:spPr>
          <a:xfrm>
            <a:off x="190976" y="5760086"/>
            <a:ext cx="11810048" cy="923330"/>
          </a:xfrm>
          <a:prstGeom prst="rect">
            <a:avLst/>
          </a:prstGeom>
          <a:noFill/>
        </p:spPr>
        <p:txBody>
          <a:bodyPr wrap="square" rtlCol="0">
            <a:spAutoFit/>
          </a:bodyPr>
          <a:lstStyle/>
          <a:p>
            <a:pPr algn="just"/>
            <a:r>
              <a:rPr lang="en-SG" dirty="0"/>
              <a:t>Note that, individuals with the least fitness value do not stand a chance of getting selected in the mating pool and participate in the reproduction process. However, some individuals with fitness value less than average get their fitness values scaled up which increases their chance of getting selected in the mating pool. This helps in creating more diversity in the population.</a:t>
            </a:r>
          </a:p>
        </p:txBody>
      </p:sp>
    </p:spTree>
    <p:extLst>
      <p:ext uri="{BB962C8B-B14F-4D97-AF65-F5344CB8AC3E}">
        <p14:creationId xmlns:p14="http://schemas.microsoft.com/office/powerpoint/2010/main" val="2146705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0BE7-505F-4D93-9938-CBD32869ADD8}"/>
              </a:ext>
            </a:extLst>
          </p:cNvPr>
          <p:cNvSpPr>
            <a:spLocks noGrp="1"/>
          </p:cNvSpPr>
          <p:nvPr>
            <p:ph type="title"/>
          </p:nvPr>
        </p:nvSpPr>
        <p:spPr/>
        <p:txBody>
          <a:bodyPr/>
          <a:lstStyle/>
          <a:p>
            <a:r>
              <a:rPr lang="en-SG" dirty="0"/>
              <a:t>Linear Scaling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81B1F87-460D-4134-8260-166DF43612D7}"/>
                  </a:ext>
                </a:extLst>
              </p:cNvPr>
              <p:cNvSpPr>
                <a:spLocks noGrp="1"/>
              </p:cNvSpPr>
              <p:nvPr>
                <p:ph idx="1"/>
              </p:nvPr>
            </p:nvSpPr>
            <p:spPr>
              <a:xfrm>
                <a:off x="976741" y="1590096"/>
                <a:ext cx="10515600" cy="4351338"/>
              </a:xfrm>
            </p:spPr>
            <p:txBody>
              <a:bodyPr>
                <a:normAutofit/>
              </a:bodyPr>
              <a:lstStyle/>
              <a:p>
                <a:pPr marL="0" indent="0">
                  <a:buNone/>
                </a:pPr>
                <a:r>
                  <a:rPr lang="en-SG" sz="2400" dirty="0"/>
                  <a:t>How to decide whether to stretch the </a:t>
                </a:r>
                <a:r>
                  <a:rPr lang="en-SG" sz="2400" dirty="0" err="1"/>
                  <a:t>fitnesses</a:t>
                </a:r>
                <a:r>
                  <a:rPr lang="en-SG" sz="2400" dirty="0"/>
                  <a:t> below average or above average?</a:t>
                </a:r>
              </a:p>
              <a:p>
                <a:pPr marL="0" indent="0">
                  <a:buNone/>
                </a:pPr>
                <a:r>
                  <a:rPr lang="en-SG" sz="2400" dirty="0">
                    <a:solidFill>
                      <a:srgbClr val="002060"/>
                    </a:solidFill>
                  </a:rPr>
                  <a:t>Check if the line </a:t>
                </a:r>
                <a:r>
                  <a:rPr lang="en-SG" sz="2400" i="1" dirty="0">
                    <a:solidFill>
                      <a:srgbClr val="002060"/>
                    </a:solidFill>
                  </a:rPr>
                  <a:t>f’=</a:t>
                </a:r>
                <a:r>
                  <a:rPr lang="en-SG" sz="2400" i="1" dirty="0" err="1">
                    <a:solidFill>
                      <a:srgbClr val="002060"/>
                    </a:solidFill>
                  </a:rPr>
                  <a:t>af+b</a:t>
                </a:r>
                <a:r>
                  <a:rPr lang="en-SG" sz="2400" dirty="0">
                    <a:solidFill>
                      <a:srgbClr val="002060"/>
                    </a:solidFill>
                  </a:rPr>
                  <a:t> cuts the </a:t>
                </a:r>
                <a:r>
                  <a:rPr lang="en-SG" sz="2400" i="1" dirty="0">
                    <a:solidFill>
                      <a:srgbClr val="002060"/>
                    </a:solidFill>
                  </a:rPr>
                  <a:t>f</a:t>
                </a:r>
                <a:r>
                  <a:rPr lang="en-SG" sz="2400" dirty="0">
                    <a:solidFill>
                      <a:srgbClr val="002060"/>
                    </a:solidFill>
                  </a:rPr>
                  <a:t> axis before or after </a:t>
                </a:r>
                <a:r>
                  <a:rPr lang="en-SG" sz="2400" i="1" dirty="0" err="1">
                    <a:solidFill>
                      <a:srgbClr val="002060"/>
                    </a:solidFill>
                  </a:rPr>
                  <a:t>f</a:t>
                </a:r>
                <a:r>
                  <a:rPr lang="en-SG" sz="2400" i="1" baseline="-25000" dirty="0" err="1">
                    <a:solidFill>
                      <a:srgbClr val="002060"/>
                    </a:solidFill>
                  </a:rPr>
                  <a:t>min</a:t>
                </a:r>
                <a:r>
                  <a:rPr lang="en-SG" sz="2400" dirty="0">
                    <a:solidFill>
                      <a:srgbClr val="002060"/>
                    </a:solidFill>
                  </a:rPr>
                  <a:t>.</a:t>
                </a:r>
              </a:p>
              <a:p>
                <a:pPr marL="0" indent="0">
                  <a:buNone/>
                </a:pPr>
                <a:r>
                  <a:rPr lang="en-SG" sz="2400" dirty="0">
                    <a:solidFill>
                      <a:srgbClr val="002060"/>
                    </a:solidFill>
                  </a:rPr>
                  <a:t>i.e., check the value of  </a:t>
                </a:r>
                <a:r>
                  <a:rPr lang="en-SG" sz="2400" i="1" dirty="0" err="1">
                    <a:solidFill>
                      <a:srgbClr val="002060"/>
                    </a:solidFill>
                  </a:rPr>
                  <a:t>f</a:t>
                </a:r>
                <a:r>
                  <a:rPr lang="en-SG" sz="2400" i="1" baseline="-25000" dirty="0" err="1">
                    <a:solidFill>
                      <a:srgbClr val="002060"/>
                    </a:solidFill>
                  </a:rPr>
                  <a:t>min</a:t>
                </a:r>
                <a:r>
                  <a:rPr lang="en-SG" sz="2400" baseline="-25000" dirty="0">
                    <a:solidFill>
                      <a:srgbClr val="002060"/>
                    </a:solidFill>
                  </a:rPr>
                  <a:t> </a:t>
                </a:r>
                <a:r>
                  <a:rPr lang="en-SG" sz="2400" dirty="0">
                    <a:solidFill>
                      <a:srgbClr val="002060"/>
                    </a:solidFill>
                  </a:rPr>
                  <a:t>after each iteration considering</a:t>
                </a:r>
              </a:p>
              <a:p>
                <a:pPr marL="0" indent="0">
                  <a:buNone/>
                </a:pPr>
                <a:endParaRPr lang="en-SG" sz="2400" dirty="0">
                  <a:solidFill>
                    <a:srgbClr val="002060"/>
                  </a:solidFill>
                </a:endParaRPr>
              </a:p>
              <a:p>
                <a:pPr marL="0" indent="0">
                  <a:buNone/>
                </a:pPr>
                <a:endParaRPr lang="en-SG" sz="2400" dirty="0">
                  <a:solidFill>
                    <a:srgbClr val="002060"/>
                  </a:solidFill>
                </a:endParaRPr>
              </a:p>
              <a:p>
                <a:pPr marL="0" indent="0">
                  <a:buNone/>
                </a:pPr>
                <a:endParaRPr lang="en-SG" sz="2400" dirty="0">
                  <a:solidFill>
                    <a:srgbClr val="002060"/>
                  </a:solidFill>
                </a:endParaRPr>
              </a:p>
              <a:p>
                <a:pPr marL="0" indent="0">
                  <a:buNone/>
                </a:pPr>
                <a:r>
                  <a:rPr lang="en-SG" sz="2400" dirty="0">
                    <a:solidFill>
                      <a:srgbClr val="002060"/>
                    </a:solidFill>
                  </a:rPr>
                  <a:t>If </a:t>
                </a:r>
                <a:r>
                  <a:rPr lang="en-SG" sz="2400" dirty="0" err="1">
                    <a:solidFill>
                      <a:srgbClr val="002060"/>
                    </a:solidFill>
                  </a:rPr>
                  <a:t>f</a:t>
                </a:r>
                <a:r>
                  <a:rPr lang="en-SG" sz="2400" baseline="-25000" dirty="0" err="1">
                    <a:solidFill>
                      <a:srgbClr val="002060"/>
                    </a:solidFill>
                  </a:rPr>
                  <a:t>min</a:t>
                </a:r>
                <a:r>
                  <a:rPr lang="en-SG" sz="2400" dirty="0">
                    <a:solidFill>
                      <a:srgbClr val="002060"/>
                    </a:solidFill>
                  </a:rPr>
                  <a:t> &gt; - </a:t>
                </a:r>
                <a14:m>
                  <m:oMath xmlns:m="http://schemas.openxmlformats.org/officeDocument/2006/math">
                    <m:f>
                      <m:fPr>
                        <m:ctrlPr>
                          <a:rPr lang="en-SG" sz="2400" i="1" smtClean="0">
                            <a:solidFill>
                              <a:srgbClr val="002060"/>
                            </a:solidFill>
                            <a:latin typeface="Cambria Math" panose="02040503050406030204" pitchFamily="18" charset="0"/>
                          </a:rPr>
                        </m:ctrlPr>
                      </m:fPr>
                      <m:num>
                        <m:r>
                          <a:rPr lang="en-SG" sz="2400" b="0" i="1" smtClean="0">
                            <a:solidFill>
                              <a:srgbClr val="002060"/>
                            </a:solidFill>
                            <a:latin typeface="Cambria Math" panose="02040503050406030204" pitchFamily="18" charset="0"/>
                          </a:rPr>
                          <m:t>𝑏</m:t>
                        </m:r>
                      </m:num>
                      <m:den>
                        <m:r>
                          <a:rPr lang="en-SG" sz="2400" b="0" i="1" smtClean="0">
                            <a:solidFill>
                              <a:srgbClr val="002060"/>
                            </a:solidFill>
                            <a:latin typeface="Cambria Math" panose="02040503050406030204" pitchFamily="18" charset="0"/>
                          </a:rPr>
                          <m:t>𝑎</m:t>
                        </m:r>
                      </m:den>
                    </m:f>
                  </m:oMath>
                </a14:m>
                <a:r>
                  <a:rPr lang="en-SG" sz="2400" dirty="0">
                    <a:solidFill>
                      <a:srgbClr val="002060"/>
                    </a:solidFill>
                  </a:rPr>
                  <a:t>  do the scaling using the above values of </a:t>
                </a:r>
                <a:r>
                  <a:rPr lang="en-SG" sz="2400" i="1" dirty="0">
                    <a:solidFill>
                      <a:srgbClr val="002060"/>
                    </a:solidFill>
                  </a:rPr>
                  <a:t>a</a:t>
                </a:r>
                <a:r>
                  <a:rPr lang="en-SG" sz="2400" dirty="0">
                    <a:solidFill>
                      <a:srgbClr val="002060"/>
                    </a:solidFill>
                  </a:rPr>
                  <a:t> and </a:t>
                </a:r>
                <a:r>
                  <a:rPr lang="en-SG" sz="2400" i="1" dirty="0">
                    <a:solidFill>
                      <a:srgbClr val="002060"/>
                    </a:solidFill>
                  </a:rPr>
                  <a:t>b. </a:t>
                </a:r>
                <a:endParaRPr lang="en-SG" sz="2400" dirty="0">
                  <a:solidFill>
                    <a:srgbClr val="002060"/>
                  </a:solidFill>
                </a:endParaRPr>
              </a:p>
              <a:p>
                <a:pPr marL="0" indent="0">
                  <a:buNone/>
                </a:pPr>
                <a:r>
                  <a:rPr lang="en-SG" sz="2400" dirty="0">
                    <a:solidFill>
                      <a:srgbClr val="002060"/>
                    </a:solidFill>
                  </a:rPr>
                  <a:t>Otherwise, do the scaling using the following values of </a:t>
                </a:r>
                <a:r>
                  <a:rPr lang="en-SG" sz="2400" i="1" dirty="0">
                    <a:solidFill>
                      <a:srgbClr val="002060"/>
                    </a:solidFill>
                  </a:rPr>
                  <a:t>a</a:t>
                </a:r>
                <a:r>
                  <a:rPr lang="en-SG" sz="2400" dirty="0">
                    <a:solidFill>
                      <a:srgbClr val="002060"/>
                    </a:solidFill>
                  </a:rPr>
                  <a:t> and </a:t>
                </a:r>
                <a:r>
                  <a:rPr lang="en-SG" sz="2400" i="1" dirty="0">
                    <a:solidFill>
                      <a:srgbClr val="002060"/>
                    </a:solidFill>
                  </a:rPr>
                  <a:t>b</a:t>
                </a:r>
                <a:r>
                  <a:rPr lang="en-SG" sz="2400" dirty="0">
                    <a:solidFill>
                      <a:srgbClr val="002060"/>
                    </a:solidFill>
                  </a:rPr>
                  <a:t>:</a:t>
                </a:r>
              </a:p>
              <a:p>
                <a:pPr marL="0" indent="0">
                  <a:buNone/>
                </a:pPr>
                <a:endParaRPr lang="en-SG" sz="2400" dirty="0">
                  <a:solidFill>
                    <a:srgbClr val="002060"/>
                  </a:solidFill>
                </a:endParaRPr>
              </a:p>
              <a:p>
                <a:pPr marL="0" indent="0">
                  <a:buNone/>
                </a:pPr>
                <a:endParaRPr lang="en-SG" sz="2400" dirty="0">
                  <a:solidFill>
                    <a:srgbClr val="002060"/>
                  </a:solidFill>
                </a:endParaRPr>
              </a:p>
            </p:txBody>
          </p:sp>
        </mc:Choice>
        <mc:Fallback>
          <p:sp>
            <p:nvSpPr>
              <p:cNvPr id="3" name="Content Placeholder 2">
                <a:extLst>
                  <a:ext uri="{FF2B5EF4-FFF2-40B4-BE49-F238E27FC236}">
                    <a16:creationId xmlns:a16="http://schemas.microsoft.com/office/drawing/2014/main" id="{581B1F87-460D-4134-8260-166DF43612D7}"/>
                  </a:ext>
                </a:extLst>
              </p:cNvPr>
              <p:cNvSpPr>
                <a:spLocks noGrp="1" noRot="1" noChangeAspect="1" noMove="1" noResize="1" noEditPoints="1" noAdjustHandles="1" noChangeArrowheads="1" noChangeShapeType="1" noTextEdit="1"/>
              </p:cNvSpPr>
              <p:nvPr>
                <p:ph idx="1"/>
              </p:nvPr>
            </p:nvSpPr>
            <p:spPr>
              <a:xfrm>
                <a:off x="976741" y="1590096"/>
                <a:ext cx="10515600" cy="4351338"/>
              </a:xfrm>
              <a:blipFill>
                <a:blip r:embed="rId2"/>
                <a:stretch>
                  <a:fillRect l="-870" t="-1961"/>
                </a:stretch>
              </a:blipFill>
            </p:spPr>
            <p:txBody>
              <a:bodyPr/>
              <a:lstStyle/>
              <a:p>
                <a:r>
                  <a:rPr lang="en-SG">
                    <a:noFill/>
                  </a:rPr>
                  <a:t> </a:t>
                </a:r>
              </a:p>
            </p:txBody>
          </p:sp>
        </mc:Fallback>
      </mc:AlternateContent>
      <p:sp>
        <p:nvSpPr>
          <p:cNvPr id="5" name="Rectangle 4">
            <a:extLst>
              <a:ext uri="{FF2B5EF4-FFF2-40B4-BE49-F238E27FC236}">
                <a16:creationId xmlns:a16="http://schemas.microsoft.com/office/drawing/2014/main" id="{45ABB739-94B8-4ED3-9394-B0FE0A2CE018}"/>
              </a:ext>
            </a:extLst>
          </p:cNvPr>
          <p:cNvSpPr/>
          <p:nvPr/>
        </p:nvSpPr>
        <p:spPr>
          <a:xfrm>
            <a:off x="1294965" y="4267979"/>
            <a:ext cx="1101872" cy="69887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p>
        </p:txBody>
      </p:sp>
      <p:pic>
        <p:nvPicPr>
          <p:cNvPr id="9" name="Picture 8">
            <a:extLst>
              <a:ext uri="{FF2B5EF4-FFF2-40B4-BE49-F238E27FC236}">
                <a16:creationId xmlns:a16="http://schemas.microsoft.com/office/drawing/2014/main" id="{36029CB2-E1D5-4328-85F6-E305197AD9FE}"/>
              </a:ext>
            </a:extLst>
          </p:cNvPr>
          <p:cNvPicPr>
            <a:picLocks noChangeAspect="1"/>
          </p:cNvPicPr>
          <p:nvPr/>
        </p:nvPicPr>
        <p:blipFill>
          <a:blip r:embed="rId3"/>
          <a:stretch>
            <a:fillRect/>
          </a:stretch>
        </p:blipFill>
        <p:spPr>
          <a:xfrm>
            <a:off x="1904565" y="3087400"/>
            <a:ext cx="2543175" cy="904875"/>
          </a:xfrm>
          <a:prstGeom prst="rect">
            <a:avLst/>
          </a:prstGeom>
        </p:spPr>
      </p:pic>
      <p:pic>
        <p:nvPicPr>
          <p:cNvPr id="11" name="Picture 10">
            <a:extLst>
              <a:ext uri="{FF2B5EF4-FFF2-40B4-BE49-F238E27FC236}">
                <a16:creationId xmlns:a16="http://schemas.microsoft.com/office/drawing/2014/main" id="{72494C57-3FFE-4CC7-AD72-09CBE8064CBE}"/>
              </a:ext>
            </a:extLst>
          </p:cNvPr>
          <p:cNvPicPr>
            <a:picLocks noChangeAspect="1"/>
          </p:cNvPicPr>
          <p:nvPr/>
        </p:nvPicPr>
        <p:blipFill>
          <a:blip r:embed="rId4"/>
          <a:stretch>
            <a:fillRect/>
          </a:stretch>
        </p:blipFill>
        <p:spPr>
          <a:xfrm>
            <a:off x="5592911" y="3101687"/>
            <a:ext cx="3114675" cy="876300"/>
          </a:xfrm>
          <a:prstGeom prst="rect">
            <a:avLst/>
          </a:prstGeom>
        </p:spPr>
      </p:pic>
      <p:sp>
        <p:nvSpPr>
          <p:cNvPr id="13" name="TextBox 12">
            <a:extLst>
              <a:ext uri="{FF2B5EF4-FFF2-40B4-BE49-F238E27FC236}">
                <a16:creationId xmlns:a16="http://schemas.microsoft.com/office/drawing/2014/main" id="{8622DA9D-A021-4C6A-A9FC-A55948CE286F}"/>
              </a:ext>
            </a:extLst>
          </p:cNvPr>
          <p:cNvSpPr txBox="1"/>
          <p:nvPr/>
        </p:nvSpPr>
        <p:spPr>
          <a:xfrm>
            <a:off x="4599709" y="3355171"/>
            <a:ext cx="609600" cy="369332"/>
          </a:xfrm>
          <a:prstGeom prst="rect">
            <a:avLst/>
          </a:prstGeom>
          <a:noFill/>
        </p:spPr>
        <p:txBody>
          <a:bodyPr wrap="square">
            <a:spAutoFit/>
          </a:bodyPr>
          <a:lstStyle/>
          <a:p>
            <a:pPr marL="0" indent="0">
              <a:buNone/>
            </a:pPr>
            <a:r>
              <a:rPr lang="en-SG" sz="1800" dirty="0">
                <a:solidFill>
                  <a:srgbClr val="002060"/>
                </a:solidFill>
              </a:rPr>
              <a:t>and</a:t>
            </a:r>
          </a:p>
        </p:txBody>
      </p:sp>
      <p:pic>
        <p:nvPicPr>
          <p:cNvPr id="15" name="Picture 14">
            <a:extLst>
              <a:ext uri="{FF2B5EF4-FFF2-40B4-BE49-F238E27FC236}">
                <a16:creationId xmlns:a16="http://schemas.microsoft.com/office/drawing/2014/main" id="{823F9BB1-649D-4373-A569-E92D36BA143A}"/>
              </a:ext>
            </a:extLst>
          </p:cNvPr>
          <p:cNvPicPr>
            <a:picLocks noChangeAspect="1"/>
          </p:cNvPicPr>
          <p:nvPr/>
        </p:nvPicPr>
        <p:blipFill>
          <a:blip r:embed="rId5"/>
          <a:stretch>
            <a:fillRect/>
          </a:stretch>
        </p:blipFill>
        <p:spPr>
          <a:xfrm>
            <a:off x="3102117" y="5430118"/>
            <a:ext cx="1609725" cy="819150"/>
          </a:xfrm>
          <a:prstGeom prst="rect">
            <a:avLst/>
          </a:prstGeom>
        </p:spPr>
      </p:pic>
      <p:pic>
        <p:nvPicPr>
          <p:cNvPr id="17" name="Picture 16">
            <a:extLst>
              <a:ext uri="{FF2B5EF4-FFF2-40B4-BE49-F238E27FC236}">
                <a16:creationId xmlns:a16="http://schemas.microsoft.com/office/drawing/2014/main" id="{9842C191-4503-4755-A07A-5200E8DCDB10}"/>
              </a:ext>
            </a:extLst>
          </p:cNvPr>
          <p:cNvPicPr>
            <a:picLocks noChangeAspect="1"/>
          </p:cNvPicPr>
          <p:nvPr/>
        </p:nvPicPr>
        <p:blipFill>
          <a:blip r:embed="rId6"/>
          <a:stretch>
            <a:fillRect/>
          </a:stretch>
        </p:blipFill>
        <p:spPr>
          <a:xfrm>
            <a:off x="5880381" y="5382493"/>
            <a:ext cx="1781175" cy="866775"/>
          </a:xfrm>
          <a:prstGeom prst="rect">
            <a:avLst/>
          </a:prstGeom>
        </p:spPr>
      </p:pic>
      <p:sp>
        <p:nvSpPr>
          <p:cNvPr id="18" name="TextBox 17">
            <a:extLst>
              <a:ext uri="{FF2B5EF4-FFF2-40B4-BE49-F238E27FC236}">
                <a16:creationId xmlns:a16="http://schemas.microsoft.com/office/drawing/2014/main" id="{ABDB27CB-6BEB-41EC-94C4-B398A2988BC5}"/>
              </a:ext>
            </a:extLst>
          </p:cNvPr>
          <p:cNvSpPr txBox="1"/>
          <p:nvPr/>
        </p:nvSpPr>
        <p:spPr>
          <a:xfrm>
            <a:off x="4983311" y="5655027"/>
            <a:ext cx="609600" cy="369332"/>
          </a:xfrm>
          <a:prstGeom prst="rect">
            <a:avLst/>
          </a:prstGeom>
          <a:noFill/>
        </p:spPr>
        <p:txBody>
          <a:bodyPr wrap="square">
            <a:spAutoFit/>
          </a:bodyPr>
          <a:lstStyle/>
          <a:p>
            <a:pPr marL="0" indent="0">
              <a:buNone/>
            </a:pPr>
            <a:r>
              <a:rPr lang="en-SG" sz="1800" dirty="0">
                <a:solidFill>
                  <a:srgbClr val="002060"/>
                </a:solidFill>
              </a:rPr>
              <a:t>and</a:t>
            </a:r>
          </a:p>
        </p:txBody>
      </p:sp>
    </p:spTree>
    <p:extLst>
      <p:ext uri="{BB962C8B-B14F-4D97-AF65-F5344CB8AC3E}">
        <p14:creationId xmlns:p14="http://schemas.microsoft.com/office/powerpoint/2010/main" val="4006256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86A0-55BF-4A0C-A5D8-87764A118B8E}"/>
              </a:ext>
            </a:extLst>
          </p:cNvPr>
          <p:cNvSpPr>
            <a:spLocks noGrp="1"/>
          </p:cNvSpPr>
          <p:nvPr>
            <p:ph type="title"/>
          </p:nvPr>
        </p:nvSpPr>
        <p:spPr/>
        <p:txBody>
          <a:bodyPr/>
          <a:lstStyle/>
          <a:p>
            <a:r>
              <a:rPr lang="en-SG" b="1" dirty="0"/>
              <a:t>Sigma Scaling/Sigma Truncation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8600F66-1E53-41E7-BF84-655B47AE627F}"/>
                  </a:ext>
                </a:extLst>
              </p:cNvPr>
              <p:cNvSpPr>
                <a:spLocks noGrp="1"/>
              </p:cNvSpPr>
              <p:nvPr>
                <p:ph idx="1"/>
              </p:nvPr>
            </p:nvSpPr>
            <p:spPr>
              <a:xfrm>
                <a:off x="685799" y="1506970"/>
                <a:ext cx="11021291" cy="4351338"/>
              </a:xfrm>
            </p:spPr>
            <p:txBody>
              <a:bodyPr>
                <a:normAutofit/>
              </a:bodyPr>
              <a:lstStyle/>
              <a:p>
                <a:pPr marL="0" indent="0">
                  <a:buNone/>
                </a:pPr>
                <a:r>
                  <a:rPr lang="en-SG" b="1" dirty="0"/>
                  <a:t>Input</a:t>
                </a:r>
                <a:r>
                  <a:rPr lang="en-SG" dirty="0"/>
                  <a:t>: F = {f</a:t>
                </a:r>
                <a:r>
                  <a:rPr lang="en-SG" baseline="-25000" dirty="0"/>
                  <a:t>1</a:t>
                </a:r>
                <a:r>
                  <a:rPr lang="en-SG" dirty="0"/>
                  <a:t>, f</a:t>
                </a:r>
                <a:r>
                  <a:rPr lang="en-SG" baseline="-25000" dirty="0"/>
                  <a:t>2</a:t>
                </a:r>
                <a:r>
                  <a:rPr lang="en-SG" dirty="0"/>
                  <a:t>, · · ·, </a:t>
                </a:r>
                <a:r>
                  <a:rPr lang="en-SG" dirty="0" err="1"/>
                  <a:t>f</a:t>
                </a:r>
                <a:r>
                  <a:rPr lang="en-SG" baseline="-25000" dirty="0" err="1"/>
                  <a:t>N</a:t>
                </a:r>
                <a:r>
                  <a:rPr lang="en-SG" dirty="0"/>
                  <a:t>} is a set of row fitness values of N individuals in a population. </a:t>
                </a:r>
              </a:p>
              <a:p>
                <a:pPr marL="514350" indent="-514350">
                  <a:buFont typeface="+mj-lt"/>
                  <a:buAutoNum type="arabicPeriod"/>
                </a:pPr>
                <a:r>
                  <a:rPr lang="en-SG" dirty="0"/>
                  <a:t>Calculate the average fitness value </a:t>
                </a:r>
              </a:p>
              <a:p>
                <a:pPr marL="0" indent="0" algn="ctr">
                  <a:buNone/>
                </a:pPr>
                <a:r>
                  <a:rPr lang="en-SG" i="1" dirty="0" err="1"/>
                  <a:t>f</a:t>
                </a:r>
                <a:r>
                  <a:rPr lang="en-SG" i="1" baseline="-25000" dirty="0" err="1"/>
                  <a:t>avg</a:t>
                </a:r>
                <a:r>
                  <a:rPr lang="en-SG" dirty="0"/>
                  <a:t> = </a:t>
                </a:r>
                <a14:m>
                  <m:oMath xmlns:m="http://schemas.openxmlformats.org/officeDocument/2006/math">
                    <m:f>
                      <m:fPr>
                        <m:ctrlPr>
                          <a:rPr lang="en-SG" i="1" smtClean="0">
                            <a:latin typeface="Cambria Math" panose="02040503050406030204" pitchFamily="18" charset="0"/>
                          </a:rPr>
                        </m:ctrlPr>
                      </m:fPr>
                      <m:num>
                        <m:r>
                          <a:rPr lang="en-SG" b="0" i="1" smtClean="0">
                            <a:latin typeface="Cambria Math" panose="02040503050406030204" pitchFamily="18" charset="0"/>
                          </a:rPr>
                          <m:t>1</m:t>
                        </m:r>
                      </m:num>
                      <m:den>
                        <m:r>
                          <a:rPr lang="en-SG" b="0" i="1" smtClean="0">
                            <a:latin typeface="Cambria Math" panose="02040503050406030204" pitchFamily="18" charset="0"/>
                          </a:rPr>
                          <m:t>𝑁</m:t>
                        </m:r>
                      </m:den>
                    </m:f>
                  </m:oMath>
                </a14:m>
                <a:r>
                  <a:rPr lang="en-SG" dirty="0"/>
                  <a:t> </a:t>
                </a:r>
                <a14:m>
                  <m:oMath xmlns:m="http://schemas.openxmlformats.org/officeDocument/2006/math">
                    <m:nary>
                      <m:naryPr>
                        <m:chr m:val="∑"/>
                        <m:ctrlPr>
                          <a:rPr lang="en-SG" i="1" dirty="0" smtClean="0">
                            <a:latin typeface="Cambria Math" panose="02040503050406030204" pitchFamily="18" charset="0"/>
                          </a:rPr>
                        </m:ctrlPr>
                      </m:naryPr>
                      <m:sub>
                        <m:r>
                          <m:rPr>
                            <m:brk m:alnAt="23"/>
                          </m:rPr>
                          <a:rPr lang="en-SG" b="0" i="1" dirty="0" smtClean="0">
                            <a:latin typeface="Cambria Math" panose="02040503050406030204" pitchFamily="18" charset="0"/>
                          </a:rPr>
                          <m:t>𝑖</m:t>
                        </m:r>
                        <m:r>
                          <a:rPr lang="en-SG" b="0" i="1" dirty="0" smtClean="0">
                            <a:latin typeface="Cambria Math" panose="02040503050406030204" pitchFamily="18" charset="0"/>
                          </a:rPr>
                          <m:t>=1</m:t>
                        </m:r>
                      </m:sub>
                      <m:sup>
                        <m:r>
                          <a:rPr lang="en-SG" b="0" i="1" dirty="0" smtClean="0">
                            <a:latin typeface="Cambria Math" panose="02040503050406030204" pitchFamily="18" charset="0"/>
                          </a:rPr>
                          <m:t>𝑁</m:t>
                        </m:r>
                      </m:sup>
                      <m:e>
                        <m:r>
                          <a:rPr lang="en-SG" b="0" i="1" dirty="0" smtClean="0">
                            <a:latin typeface="Cambria Math" panose="02040503050406030204" pitchFamily="18" charset="0"/>
                          </a:rPr>
                          <m:t>𝑓</m:t>
                        </m:r>
                        <m:r>
                          <a:rPr lang="en-SG" b="0" i="1" baseline="-25000" dirty="0" smtClean="0">
                            <a:latin typeface="Cambria Math" panose="02040503050406030204" pitchFamily="18" charset="0"/>
                          </a:rPr>
                          <m:t>𝑖</m:t>
                        </m:r>
                      </m:e>
                    </m:nary>
                  </m:oMath>
                </a14:m>
                <a:r>
                  <a:rPr lang="en-SG" dirty="0"/>
                  <a:t>.</a:t>
                </a:r>
              </a:p>
              <a:p>
                <a:pPr marL="514350" indent="-514350" algn="just">
                  <a:buFont typeface="+mj-lt"/>
                  <a:buAutoNum type="arabicPeriod" startAt="2"/>
                </a:pPr>
                <a:r>
                  <a:rPr lang="en-SG" dirty="0"/>
                  <a:t>Determine reference worst-case fitness value </a:t>
                </a:r>
                <a:r>
                  <a:rPr lang="en-SG" i="1" dirty="0" err="1"/>
                  <a:t>f</a:t>
                </a:r>
                <a:r>
                  <a:rPr lang="en-SG" i="1" baseline="-25000" dirty="0" err="1"/>
                  <a:t>w</a:t>
                </a:r>
                <a:r>
                  <a:rPr lang="en-SG" dirty="0"/>
                  <a:t> such that </a:t>
                </a:r>
              </a:p>
              <a:p>
                <a:pPr marL="0" indent="0" algn="ctr">
                  <a:buNone/>
                </a:pPr>
                <a:r>
                  <a:rPr lang="en-SG" i="1" dirty="0" err="1"/>
                  <a:t>f</a:t>
                </a:r>
                <a:r>
                  <a:rPr lang="en-SG" i="1" baseline="-25000" dirty="0" err="1"/>
                  <a:t>w</a:t>
                </a:r>
                <a:r>
                  <a:rPr lang="en-SG" dirty="0"/>
                  <a:t> = </a:t>
                </a:r>
                <a:r>
                  <a:rPr lang="en-SG" i="1" dirty="0" err="1"/>
                  <a:t>f</a:t>
                </a:r>
                <a:r>
                  <a:rPr lang="en-SG" i="1" baseline="-25000" dirty="0" err="1"/>
                  <a:t>avg</a:t>
                </a:r>
                <a:r>
                  <a:rPr lang="en-SG" dirty="0"/>
                  <a:t> - </a:t>
                </a:r>
                <a:r>
                  <a:rPr lang="en-SG" dirty="0" err="1"/>
                  <a:t>S∗σ</a:t>
                </a:r>
                <a:r>
                  <a:rPr lang="en-SG" dirty="0"/>
                  <a:t>, </a:t>
                </a:r>
              </a:p>
              <a:p>
                <a:pPr marL="0" indent="0" algn="just">
                  <a:buNone/>
                </a:pPr>
                <a:r>
                  <a:rPr lang="en-SG" dirty="0"/>
                  <a:t>where σ = STD(F), is the standard deviation of the fitness of population and S is a user defined factor called sigma scaling factor (Usually 1 ≤ S ≤ 3)</a:t>
                </a:r>
              </a:p>
            </p:txBody>
          </p:sp>
        </mc:Choice>
        <mc:Fallback>
          <p:sp>
            <p:nvSpPr>
              <p:cNvPr id="3" name="Content Placeholder 2">
                <a:extLst>
                  <a:ext uri="{FF2B5EF4-FFF2-40B4-BE49-F238E27FC236}">
                    <a16:creationId xmlns:a16="http://schemas.microsoft.com/office/drawing/2014/main" id="{A8600F66-1E53-41E7-BF84-655B47AE627F}"/>
                  </a:ext>
                </a:extLst>
              </p:cNvPr>
              <p:cNvSpPr>
                <a:spLocks noGrp="1" noRot="1" noChangeAspect="1" noMove="1" noResize="1" noEditPoints="1" noAdjustHandles="1" noChangeArrowheads="1" noChangeShapeType="1" noTextEdit="1"/>
              </p:cNvSpPr>
              <p:nvPr>
                <p:ph idx="1"/>
              </p:nvPr>
            </p:nvSpPr>
            <p:spPr>
              <a:xfrm>
                <a:off x="685799" y="1506970"/>
                <a:ext cx="11021291" cy="4351338"/>
              </a:xfrm>
              <a:blipFill>
                <a:blip r:embed="rId2"/>
                <a:stretch>
                  <a:fillRect l="-1106" t="-2241" r="-1162"/>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38C90D75-8AF6-47DF-93FE-49CEFDBB0F5F}"/>
              </a:ext>
            </a:extLst>
          </p:cNvPr>
          <p:cNvSpPr>
            <a:spLocks noGrp="1"/>
          </p:cNvSpPr>
          <p:nvPr>
            <p:ph type="sldNum" sz="quarter" idx="12"/>
          </p:nvPr>
        </p:nvSpPr>
        <p:spPr/>
        <p:txBody>
          <a:bodyPr/>
          <a:lstStyle/>
          <a:p>
            <a:fld id="{C92D8A97-6192-4FED-B943-D4C287CF5592}" type="slidenum">
              <a:rPr lang="en-SG" smtClean="0"/>
              <a:t>19</a:t>
            </a:fld>
            <a:endParaRPr lang="en-SG"/>
          </a:p>
        </p:txBody>
      </p:sp>
    </p:spTree>
    <p:extLst>
      <p:ext uri="{BB962C8B-B14F-4D97-AF65-F5344CB8AC3E}">
        <p14:creationId xmlns:p14="http://schemas.microsoft.com/office/powerpoint/2010/main" val="57551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Mutation</a:t>
            </a:r>
          </a:p>
        </p:txBody>
      </p:sp>
      <p:sp>
        <p:nvSpPr>
          <p:cNvPr id="3" name="Content Placeholder 2"/>
          <p:cNvSpPr>
            <a:spLocks noGrp="1"/>
          </p:cNvSpPr>
          <p:nvPr>
            <p:ph idx="1"/>
          </p:nvPr>
        </p:nvSpPr>
        <p:spPr/>
        <p:txBody>
          <a:bodyPr/>
          <a:lstStyle/>
          <a:p>
            <a:pPr algn="just"/>
            <a:r>
              <a:rPr lang="en-SG" dirty="0"/>
              <a:t>Mutation is a genetic operator used to maintain genetic diversity from one generation of a population to the next</a:t>
            </a:r>
          </a:p>
          <a:p>
            <a:pPr algn="just"/>
            <a:r>
              <a:rPr lang="en-SG" dirty="0"/>
              <a:t>Analogous to biological mutation</a:t>
            </a:r>
          </a:p>
          <a:p>
            <a:pPr algn="just"/>
            <a:r>
              <a:rPr lang="en-SG" dirty="0"/>
              <a:t>In GA, the concept of biological mutation is modelled artificially to bring a local change over the current solutions.</a:t>
            </a:r>
          </a:p>
        </p:txBody>
      </p:sp>
      <p:sp>
        <p:nvSpPr>
          <p:cNvPr id="4" name="Slide Number Placeholder 3">
            <a:extLst>
              <a:ext uri="{FF2B5EF4-FFF2-40B4-BE49-F238E27FC236}">
                <a16:creationId xmlns:a16="http://schemas.microsoft.com/office/drawing/2014/main" id="{2EFB8592-AF01-4D61-8605-4D81E364389A}"/>
              </a:ext>
            </a:extLst>
          </p:cNvPr>
          <p:cNvSpPr>
            <a:spLocks noGrp="1"/>
          </p:cNvSpPr>
          <p:nvPr>
            <p:ph type="sldNum" sz="quarter" idx="12"/>
          </p:nvPr>
        </p:nvSpPr>
        <p:spPr/>
        <p:txBody>
          <a:bodyPr/>
          <a:lstStyle/>
          <a:p>
            <a:fld id="{C92D8A97-6192-4FED-B943-D4C287CF5592}" type="slidenum">
              <a:rPr lang="en-SG" smtClean="0"/>
              <a:t>2</a:t>
            </a:fld>
            <a:endParaRPr lang="en-SG"/>
          </a:p>
        </p:txBody>
      </p:sp>
    </p:spTree>
    <p:extLst>
      <p:ext uri="{BB962C8B-B14F-4D97-AF65-F5344CB8AC3E}">
        <p14:creationId xmlns:p14="http://schemas.microsoft.com/office/powerpoint/2010/main" val="406258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9A82-2DCE-4CE8-9BBA-90D5B9E8E18E}"/>
              </a:ext>
            </a:extLst>
          </p:cNvPr>
          <p:cNvSpPr>
            <a:spLocks noGrp="1"/>
          </p:cNvSpPr>
          <p:nvPr>
            <p:ph type="title"/>
          </p:nvPr>
        </p:nvSpPr>
        <p:spPr/>
        <p:txBody>
          <a:bodyPr/>
          <a:lstStyle/>
          <a:p>
            <a:r>
              <a:rPr lang="en-SG" b="1" dirty="0"/>
              <a:t>Sigma Scaling</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BFC012-DA53-4A9F-86F2-C3A9243E9E06}"/>
                  </a:ext>
                </a:extLst>
              </p:cNvPr>
              <p:cNvSpPr>
                <a:spLocks noGrp="1"/>
              </p:cNvSpPr>
              <p:nvPr>
                <p:ph idx="1"/>
              </p:nvPr>
            </p:nvSpPr>
            <p:spPr>
              <a:xfrm>
                <a:off x="838200" y="1442342"/>
                <a:ext cx="10515600" cy="4351338"/>
              </a:xfrm>
            </p:spPr>
            <p:txBody>
              <a:bodyPr>
                <a:normAutofit fontScale="92500" lnSpcReduction="10000"/>
              </a:bodyPr>
              <a:lstStyle/>
              <a:p>
                <a:pPr marL="514350" indent="-514350">
                  <a:buFont typeface="+mj-lt"/>
                  <a:buAutoNum type="arabicPeriod" startAt="3"/>
                </a:pPr>
                <a:r>
                  <a:rPr lang="en-SG" dirty="0"/>
                  <a:t>For each </a:t>
                </a:r>
                <a:r>
                  <a:rPr lang="en-SG" i="1" dirty="0"/>
                  <a:t>f</a:t>
                </a:r>
                <a:r>
                  <a:rPr lang="en-SG" i="1" baseline="-25000" dirty="0"/>
                  <a:t>i</a:t>
                </a:r>
                <a:r>
                  <a:rPr lang="en-SG" dirty="0"/>
                  <a:t>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 </a:t>
                </a:r>
                <a:r>
                  <a:rPr lang="en-SG" i="1" dirty="0"/>
                  <a:t>F,</a:t>
                </a:r>
              </a:p>
              <a:p>
                <a:pPr marL="0" indent="0">
                  <a:buNone/>
                </a:pPr>
                <a:r>
                  <a:rPr lang="en-SG" i="1" dirty="0"/>
                  <a:t>	</a:t>
                </a:r>
                <a:r>
                  <a:rPr lang="en-SG" dirty="0"/>
                  <a:t>if </a:t>
                </a:r>
                <a:r>
                  <a:rPr lang="en-SG" i="1" dirty="0"/>
                  <a:t>f</a:t>
                </a:r>
                <a:r>
                  <a:rPr lang="en-SG" i="1" baseline="-25000" dirty="0"/>
                  <a:t>i </a:t>
                </a:r>
                <a:r>
                  <a:rPr lang="en-SG" i="1" dirty="0"/>
                  <a:t>&gt; </a:t>
                </a:r>
                <a:r>
                  <a:rPr lang="en-SG" i="1" dirty="0" err="1"/>
                  <a:t>f</a:t>
                </a:r>
                <a:r>
                  <a:rPr lang="en-SG" i="1" baseline="-25000" dirty="0" err="1"/>
                  <a:t>w</a:t>
                </a:r>
                <a:endParaRPr lang="en-SG" i="1" baseline="-25000" dirty="0"/>
              </a:p>
              <a:p>
                <a:pPr marL="0" indent="0">
                  <a:buNone/>
                </a:pPr>
                <a:r>
                  <a:rPr lang="en-SG" i="1" baseline="-25000" dirty="0"/>
                  <a:t>		</a:t>
                </a:r>
                <a:r>
                  <a:rPr lang="en-SG" i="1" dirty="0"/>
                  <a:t>f</a:t>
                </a:r>
                <a:r>
                  <a:rPr lang="en-SG" i="1" baseline="-25000" dirty="0"/>
                  <a:t>i</a:t>
                </a:r>
                <a:r>
                  <a:rPr lang="en-SG" i="1" dirty="0"/>
                  <a:t>’ = f</a:t>
                </a:r>
                <a:r>
                  <a:rPr lang="en-SG" i="1" baseline="-25000" dirty="0"/>
                  <a:t>i </a:t>
                </a:r>
                <a:r>
                  <a:rPr lang="en-SG" i="1" dirty="0"/>
                  <a:t>- </a:t>
                </a:r>
                <a:r>
                  <a:rPr lang="en-SG" i="1" dirty="0" err="1"/>
                  <a:t>f</a:t>
                </a:r>
                <a:r>
                  <a:rPr lang="en-SG" i="1" baseline="-25000" dirty="0" err="1"/>
                  <a:t>w</a:t>
                </a:r>
                <a:endParaRPr lang="en-SG" i="1" baseline="-25000" dirty="0"/>
              </a:p>
              <a:p>
                <a:pPr marL="0" indent="0">
                  <a:buNone/>
                </a:pPr>
                <a:r>
                  <a:rPr lang="en-SG" i="1" dirty="0"/>
                  <a:t>	</a:t>
                </a:r>
                <a:r>
                  <a:rPr lang="en-SG" dirty="0"/>
                  <a:t>else</a:t>
                </a:r>
              </a:p>
              <a:p>
                <a:pPr marL="0" indent="0">
                  <a:buNone/>
                </a:pPr>
                <a:r>
                  <a:rPr lang="en-SG" i="1" dirty="0"/>
                  <a:t>		f</a:t>
                </a:r>
                <a:r>
                  <a:rPr lang="en-SG" i="1" baseline="-25000" dirty="0"/>
                  <a:t>i</a:t>
                </a:r>
                <a:r>
                  <a:rPr lang="en-SG" i="1" dirty="0"/>
                  <a:t>’ = 0</a:t>
                </a:r>
              </a:p>
              <a:p>
                <a:pPr marL="457200" lvl="1" indent="0">
                  <a:buNone/>
                </a:pPr>
                <a:r>
                  <a:rPr lang="en-SG" sz="2800" dirty="0"/>
                  <a:t>End For</a:t>
                </a:r>
              </a:p>
              <a:p>
                <a:pPr marL="539750" lvl="1" indent="-539750">
                  <a:buFont typeface="+mj-lt"/>
                  <a:buAutoNum type="arabicPeriod" startAt="4"/>
                </a:pPr>
                <a:r>
                  <a:rPr lang="en-SG" sz="2800" dirty="0"/>
                  <a:t>Sigma Truncation discards all individuals with scaled fitness value 0</a:t>
                </a:r>
              </a:p>
              <a:p>
                <a:pPr marL="539750" lvl="1" indent="-539750">
                  <a:buFont typeface="+mj-lt"/>
                  <a:buAutoNum type="arabicPeriod" startAt="4"/>
                </a:pPr>
                <a:r>
                  <a:rPr lang="en-SG" sz="2800" dirty="0"/>
                  <a:t>After this, linear scaling can be applied on the remaining members to reduce the chance of getting negative fitness values.</a:t>
                </a:r>
              </a:p>
              <a:p>
                <a:pPr marL="539750" lvl="1" indent="-539750">
                  <a:buFont typeface="+mj-lt"/>
                  <a:buAutoNum type="arabicPeriod" startAt="4"/>
                </a:pPr>
                <a:r>
                  <a:rPr lang="en-SG" sz="2800" dirty="0"/>
                  <a:t>Stop</a:t>
                </a:r>
              </a:p>
            </p:txBody>
          </p:sp>
        </mc:Choice>
        <mc:Fallback>
          <p:sp>
            <p:nvSpPr>
              <p:cNvPr id="3" name="Content Placeholder 2">
                <a:extLst>
                  <a:ext uri="{FF2B5EF4-FFF2-40B4-BE49-F238E27FC236}">
                    <a16:creationId xmlns:a16="http://schemas.microsoft.com/office/drawing/2014/main" id="{94BFC012-DA53-4A9F-86F2-C3A9243E9E06}"/>
                  </a:ext>
                </a:extLst>
              </p:cNvPr>
              <p:cNvSpPr>
                <a:spLocks noGrp="1" noRot="1" noChangeAspect="1" noMove="1" noResize="1" noEditPoints="1" noAdjustHandles="1" noChangeArrowheads="1" noChangeShapeType="1" noTextEdit="1"/>
              </p:cNvSpPr>
              <p:nvPr>
                <p:ph idx="1"/>
              </p:nvPr>
            </p:nvSpPr>
            <p:spPr>
              <a:xfrm>
                <a:off x="838200" y="1442342"/>
                <a:ext cx="10515600" cy="4351338"/>
              </a:xfrm>
              <a:blipFill>
                <a:blip r:embed="rId2"/>
                <a:stretch>
                  <a:fillRect l="-1101" t="-3086"/>
                </a:stretch>
              </a:blipFill>
            </p:spPr>
            <p:txBody>
              <a:bodyPr/>
              <a:lstStyle/>
              <a:p>
                <a:r>
                  <a:rPr lang="en-SG">
                    <a:noFill/>
                  </a:rPr>
                  <a:t> </a:t>
                </a:r>
              </a:p>
            </p:txBody>
          </p:sp>
        </mc:Fallback>
      </mc:AlternateContent>
      <p:sp>
        <p:nvSpPr>
          <p:cNvPr id="5" name="TextBox 4">
            <a:extLst>
              <a:ext uri="{FF2B5EF4-FFF2-40B4-BE49-F238E27FC236}">
                <a16:creationId xmlns:a16="http://schemas.microsoft.com/office/drawing/2014/main" id="{EFC4AD3E-000A-43CD-91E9-E971276559B3}"/>
              </a:ext>
            </a:extLst>
          </p:cNvPr>
          <p:cNvSpPr txBox="1"/>
          <p:nvPr/>
        </p:nvSpPr>
        <p:spPr>
          <a:xfrm>
            <a:off x="332508" y="5415658"/>
            <a:ext cx="11665527" cy="923330"/>
          </a:xfrm>
          <a:prstGeom prst="rect">
            <a:avLst/>
          </a:prstGeom>
          <a:noFill/>
        </p:spPr>
        <p:txBody>
          <a:bodyPr wrap="square">
            <a:spAutoFit/>
          </a:bodyPr>
          <a:lstStyle/>
          <a:p>
            <a:pPr algn="just"/>
            <a:r>
              <a:rPr lang="en-SG" b="1" i="1" dirty="0">
                <a:solidFill>
                  <a:srgbClr val="002060"/>
                </a:solidFill>
                <a:effectLst/>
                <a:latin typeface="Times New Roman" panose="02020603050405020304" pitchFamily="18" charset="0"/>
              </a:rPr>
              <a:t>Note</a:t>
            </a:r>
            <a:r>
              <a:rPr lang="en-SG" b="0" i="1" dirty="0">
                <a:solidFill>
                  <a:srgbClr val="002060"/>
                </a:solidFill>
                <a:effectLst/>
                <a:latin typeface="Times New Roman" panose="02020603050405020304" pitchFamily="18" charset="0"/>
              </a:rPr>
              <a:t>: At the initial iterations, </a:t>
            </a:r>
            <a:r>
              <a:rPr lang="en-SG" b="0" i="1" dirty="0" err="1">
                <a:solidFill>
                  <a:srgbClr val="002060"/>
                </a:solidFill>
                <a:effectLst/>
                <a:latin typeface="Times New Roman" panose="02020603050405020304" pitchFamily="18" charset="0"/>
              </a:rPr>
              <a:t>f</a:t>
            </a:r>
            <a:r>
              <a:rPr lang="en-SG" b="0" i="1" baseline="-25000" dirty="0" err="1">
                <a:solidFill>
                  <a:srgbClr val="002060"/>
                </a:solidFill>
                <a:effectLst/>
                <a:latin typeface="Times New Roman" panose="02020603050405020304" pitchFamily="18" charset="0"/>
              </a:rPr>
              <a:t>w</a:t>
            </a:r>
            <a:r>
              <a:rPr lang="en-SG" b="0" i="1" dirty="0">
                <a:solidFill>
                  <a:srgbClr val="002060"/>
                </a:solidFill>
                <a:effectLst/>
                <a:latin typeface="Times New Roman" panose="02020603050405020304" pitchFamily="18" charset="0"/>
              </a:rPr>
              <a:t> is low, and therefore fitness values do not change much by sigma scaling. At the mature phases of the GA, the </a:t>
            </a:r>
            <a:r>
              <a:rPr lang="en-SG" b="0" i="1" dirty="0" err="1">
                <a:solidFill>
                  <a:srgbClr val="002060"/>
                </a:solidFill>
                <a:effectLst/>
                <a:latin typeface="Times New Roman" panose="02020603050405020304" pitchFamily="18" charset="0"/>
              </a:rPr>
              <a:t>f</a:t>
            </a:r>
            <a:r>
              <a:rPr lang="en-SG" b="0" i="1" baseline="-25000" dirty="0" err="1">
                <a:solidFill>
                  <a:srgbClr val="002060"/>
                </a:solidFill>
                <a:effectLst/>
                <a:latin typeface="Times New Roman" panose="02020603050405020304" pitchFamily="18" charset="0"/>
              </a:rPr>
              <a:t>avg</a:t>
            </a:r>
            <a:r>
              <a:rPr lang="en-SG" b="0" i="1" dirty="0">
                <a:solidFill>
                  <a:srgbClr val="002060"/>
                </a:solidFill>
                <a:effectLst/>
                <a:latin typeface="Times New Roman" panose="02020603050405020304" pitchFamily="18" charset="0"/>
              </a:rPr>
              <a:t> increases, and also </a:t>
            </a:r>
            <a:r>
              <a:rPr lang="en-SG" i="1" dirty="0">
                <a:solidFill>
                  <a:srgbClr val="002060"/>
                </a:solidFill>
              </a:rPr>
              <a:t>σ reduces thereby increasing the value of </a:t>
            </a:r>
            <a:r>
              <a:rPr lang="en-SG" i="1" dirty="0" err="1">
                <a:solidFill>
                  <a:srgbClr val="002060"/>
                </a:solidFill>
              </a:rPr>
              <a:t>f</a:t>
            </a:r>
            <a:r>
              <a:rPr lang="en-SG" i="1" baseline="-25000" dirty="0" err="1">
                <a:solidFill>
                  <a:srgbClr val="002060"/>
                </a:solidFill>
              </a:rPr>
              <a:t>w</a:t>
            </a:r>
            <a:r>
              <a:rPr lang="en-SG" i="1" dirty="0">
                <a:solidFill>
                  <a:srgbClr val="002060"/>
                </a:solidFill>
              </a:rPr>
              <a:t>. This causes weak individuals to get discarded and prevent the linear scaling to produce negative fitness values.</a:t>
            </a:r>
          </a:p>
        </p:txBody>
      </p:sp>
      <p:sp>
        <p:nvSpPr>
          <p:cNvPr id="6" name="Slide Number Placeholder 5">
            <a:extLst>
              <a:ext uri="{FF2B5EF4-FFF2-40B4-BE49-F238E27FC236}">
                <a16:creationId xmlns:a16="http://schemas.microsoft.com/office/drawing/2014/main" id="{6FA763AF-1DA2-446C-9107-A380D533A55A}"/>
              </a:ext>
            </a:extLst>
          </p:cNvPr>
          <p:cNvSpPr>
            <a:spLocks noGrp="1"/>
          </p:cNvSpPr>
          <p:nvPr>
            <p:ph type="sldNum" sz="quarter" idx="12"/>
          </p:nvPr>
        </p:nvSpPr>
        <p:spPr/>
        <p:txBody>
          <a:bodyPr/>
          <a:lstStyle/>
          <a:p>
            <a:fld id="{C92D8A97-6192-4FED-B943-D4C287CF5592}" type="slidenum">
              <a:rPr lang="en-SG" smtClean="0"/>
              <a:t>20</a:t>
            </a:fld>
            <a:endParaRPr lang="en-SG"/>
          </a:p>
        </p:txBody>
      </p:sp>
    </p:spTree>
    <p:extLst>
      <p:ext uri="{BB962C8B-B14F-4D97-AF65-F5344CB8AC3E}">
        <p14:creationId xmlns:p14="http://schemas.microsoft.com/office/powerpoint/2010/main" val="2445417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0AA3E-E4C4-4659-B2D3-C09C2681F522}"/>
              </a:ext>
            </a:extLst>
          </p:cNvPr>
          <p:cNvSpPr>
            <a:spLocks noGrp="1"/>
          </p:cNvSpPr>
          <p:nvPr>
            <p:ph idx="1"/>
          </p:nvPr>
        </p:nvSpPr>
        <p:spPr>
          <a:xfrm>
            <a:off x="838200" y="2798617"/>
            <a:ext cx="10515600" cy="3378345"/>
          </a:xfrm>
        </p:spPr>
        <p:txBody>
          <a:bodyPr>
            <a:normAutofit/>
          </a:bodyPr>
          <a:lstStyle/>
          <a:p>
            <a:pPr marL="0" indent="0" algn="ctr">
              <a:buNone/>
            </a:pPr>
            <a:r>
              <a:rPr lang="en-SG" sz="4800" b="1" dirty="0"/>
              <a:t>THANK YOU</a:t>
            </a:r>
          </a:p>
        </p:txBody>
      </p:sp>
      <p:sp>
        <p:nvSpPr>
          <p:cNvPr id="4" name="Slide Number Placeholder 3">
            <a:extLst>
              <a:ext uri="{FF2B5EF4-FFF2-40B4-BE49-F238E27FC236}">
                <a16:creationId xmlns:a16="http://schemas.microsoft.com/office/drawing/2014/main" id="{0EC9A7A6-DCD1-4D59-8A55-5346145C0AFD}"/>
              </a:ext>
            </a:extLst>
          </p:cNvPr>
          <p:cNvSpPr>
            <a:spLocks noGrp="1"/>
          </p:cNvSpPr>
          <p:nvPr>
            <p:ph type="sldNum" sz="quarter" idx="12"/>
          </p:nvPr>
        </p:nvSpPr>
        <p:spPr/>
        <p:txBody>
          <a:bodyPr/>
          <a:lstStyle/>
          <a:p>
            <a:fld id="{C92D8A97-6192-4FED-B943-D4C287CF5592}" type="slidenum">
              <a:rPr lang="en-SG" b="1" smtClean="0"/>
              <a:t>21</a:t>
            </a:fld>
            <a:endParaRPr lang="en-SG" b="1"/>
          </a:p>
        </p:txBody>
      </p:sp>
    </p:spTree>
    <p:extLst>
      <p:ext uri="{BB962C8B-B14F-4D97-AF65-F5344CB8AC3E}">
        <p14:creationId xmlns:p14="http://schemas.microsoft.com/office/powerpoint/2010/main" val="11924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a:t>Mutation Operation in GAs</a:t>
            </a:r>
          </a:p>
        </p:txBody>
      </p:sp>
      <p:sp>
        <p:nvSpPr>
          <p:cNvPr id="3" name="Content Placeholder 2"/>
          <p:cNvSpPr>
            <a:spLocks noGrp="1"/>
          </p:cNvSpPr>
          <p:nvPr>
            <p:ph idx="1"/>
          </p:nvPr>
        </p:nvSpPr>
        <p:spPr/>
        <p:txBody>
          <a:bodyPr/>
          <a:lstStyle/>
          <a:p>
            <a:pPr marL="0" indent="0">
              <a:buNone/>
            </a:pPr>
            <a:r>
              <a:rPr lang="en-SG" b="1" dirty="0"/>
              <a:t>Binary-Coded GAs</a:t>
            </a:r>
            <a:r>
              <a:rPr lang="en-SG" dirty="0"/>
              <a:t>: Flipping</a:t>
            </a:r>
          </a:p>
          <a:p>
            <a:pPr marL="0" indent="0">
              <a:buNone/>
            </a:pPr>
            <a:r>
              <a:rPr lang="en-SG" b="1" dirty="0"/>
              <a:t>Real-Coded GAs</a:t>
            </a:r>
          </a:p>
          <a:p>
            <a:r>
              <a:rPr lang="en-SG" dirty="0"/>
              <a:t>Random Mutation </a:t>
            </a:r>
          </a:p>
          <a:p>
            <a:r>
              <a:rPr lang="en-SG" dirty="0"/>
              <a:t>Polynomial Mutation</a:t>
            </a:r>
          </a:p>
        </p:txBody>
      </p:sp>
      <p:sp>
        <p:nvSpPr>
          <p:cNvPr id="4" name="Slide Number Placeholder 3">
            <a:extLst>
              <a:ext uri="{FF2B5EF4-FFF2-40B4-BE49-F238E27FC236}">
                <a16:creationId xmlns:a16="http://schemas.microsoft.com/office/drawing/2014/main" id="{095B8A00-61D0-4AF0-A28E-69BAB3763652}"/>
              </a:ext>
            </a:extLst>
          </p:cNvPr>
          <p:cNvSpPr>
            <a:spLocks noGrp="1"/>
          </p:cNvSpPr>
          <p:nvPr>
            <p:ph type="sldNum" sz="quarter" idx="12"/>
          </p:nvPr>
        </p:nvSpPr>
        <p:spPr/>
        <p:txBody>
          <a:bodyPr/>
          <a:lstStyle/>
          <a:p>
            <a:fld id="{C92D8A97-6192-4FED-B943-D4C287CF5592}" type="slidenum">
              <a:rPr lang="en-SG" smtClean="0"/>
              <a:t>3</a:t>
            </a:fld>
            <a:endParaRPr lang="en-SG"/>
          </a:p>
        </p:txBody>
      </p:sp>
    </p:spTree>
    <p:extLst>
      <p:ext uri="{BB962C8B-B14F-4D97-AF65-F5344CB8AC3E}">
        <p14:creationId xmlns:p14="http://schemas.microsoft.com/office/powerpoint/2010/main" val="806428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a:t>Mutation Operation in Binary-Coded GAs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SG" dirty="0"/>
                  <a:t>Here, one (or a few) 1(s) is (are) to be converted to 0(s) and vice-versa.</a:t>
                </a:r>
              </a:p>
              <a:p>
                <a:pPr algn="just"/>
                <a:r>
                  <a:rPr lang="en-SG" dirty="0"/>
                  <a:t>Commonly, mutation operation involves generating a random number between 0 and 1 (also called mutation probability </a:t>
                </a:r>
                <a14:m>
                  <m:oMath xmlns:m="http://schemas.openxmlformats.org/officeDocument/2006/math">
                    <m:r>
                      <a:rPr lang="en-SG" i="1" smtClean="0">
                        <a:latin typeface="Cambria Math" panose="02040503050406030204" pitchFamily="18" charset="0"/>
                        <a:ea typeface="Cambria Math" panose="02040503050406030204" pitchFamily="18" charset="0"/>
                      </a:rPr>
                      <m:t>𝜇</m:t>
                    </m:r>
                    <m:r>
                      <a:rPr lang="en-SG" b="0" i="1" baseline="-25000" smtClean="0">
                        <a:latin typeface="Cambria Math" panose="02040503050406030204" pitchFamily="18" charset="0"/>
                        <a:ea typeface="Cambria Math" panose="02040503050406030204" pitchFamily="18" charset="0"/>
                      </a:rPr>
                      <m:t>𝑝</m:t>
                    </m:r>
                  </m:oMath>
                </a14:m>
                <a:r>
                  <a:rPr lang="en-SG" dirty="0"/>
                  <a:t>) for each bit in a sequence.</a:t>
                </a:r>
              </a:p>
              <a:p>
                <a:pPr algn="just"/>
                <a:r>
                  <a:rPr lang="en-SG" dirty="0"/>
                  <a:t>The mutation probability tells us whether or not a bit will be mutated (i.e., modified).</a:t>
                </a:r>
              </a:p>
              <a:p>
                <a:pPr algn="just"/>
                <a:r>
                  <a:rPr lang="en-SG" dirty="0"/>
                  <a:t>To avoid large deflection, </a:t>
                </a:r>
                <a14:m>
                  <m:oMath xmlns:m="http://schemas.openxmlformats.org/officeDocument/2006/math">
                    <m:r>
                      <a:rPr lang="en-SG" i="1" smtClean="0">
                        <a:latin typeface="Cambria Math" panose="02040503050406030204" pitchFamily="18" charset="0"/>
                        <a:ea typeface="Cambria Math" panose="02040503050406030204" pitchFamily="18" charset="0"/>
                      </a:rPr>
                      <m:t>𝜇</m:t>
                    </m:r>
                    <m:r>
                      <a:rPr lang="en-SG" b="0" i="1" baseline="-25000" smtClean="0">
                        <a:latin typeface="Cambria Math" panose="02040503050406030204" pitchFamily="18" charset="0"/>
                        <a:ea typeface="Cambria Math" panose="02040503050406030204" pitchFamily="18" charset="0"/>
                      </a:rPr>
                      <m:t>𝑝</m:t>
                    </m:r>
                  </m:oMath>
                </a14:m>
                <a:r>
                  <a:rPr lang="en-SG" dirty="0"/>
                  <a:t> is generally kept to a low value</a:t>
                </a:r>
              </a:p>
              <a:p>
                <a:pPr algn="just"/>
                <a:endParaRPr lang="en-SG" dirty="0"/>
              </a:p>
              <a:p>
                <a:pPr algn="just"/>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159"/>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7DCCF7B7-36FD-491A-A400-9CD62E812FB1}"/>
              </a:ext>
            </a:extLst>
          </p:cNvPr>
          <p:cNvSpPr>
            <a:spLocks noGrp="1"/>
          </p:cNvSpPr>
          <p:nvPr>
            <p:ph type="sldNum" sz="quarter" idx="12"/>
          </p:nvPr>
        </p:nvSpPr>
        <p:spPr/>
        <p:txBody>
          <a:bodyPr/>
          <a:lstStyle/>
          <a:p>
            <a:fld id="{C92D8A97-6192-4FED-B943-D4C287CF5592}" type="slidenum">
              <a:rPr lang="en-SG" smtClean="0"/>
              <a:t>4</a:t>
            </a:fld>
            <a:endParaRPr lang="en-SG"/>
          </a:p>
        </p:txBody>
      </p:sp>
    </p:spTree>
    <p:extLst>
      <p:ext uri="{BB962C8B-B14F-4D97-AF65-F5344CB8AC3E}">
        <p14:creationId xmlns:p14="http://schemas.microsoft.com/office/powerpoint/2010/main" val="136723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365125"/>
            <a:ext cx="11499272" cy="1325563"/>
          </a:xfrm>
        </p:spPr>
        <p:txBody>
          <a:bodyPr/>
          <a:lstStyle/>
          <a:p>
            <a:r>
              <a:rPr lang="en-SG" b="1" dirty="0"/>
              <a:t>Mutation Operation in Binary-Coded GAs: Flipping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428129" cy="4351338"/>
              </a:xfrm>
            </p:spPr>
            <p:txBody>
              <a:bodyPr>
                <a:normAutofit lnSpcReduction="10000"/>
              </a:bodyPr>
              <a:lstStyle/>
              <a:p>
                <a:pPr algn="just"/>
                <a:r>
                  <a:rPr lang="en-SG" dirty="0"/>
                  <a:t>Here, a mutated chromosome of the same length as an individual chromosome is created.</a:t>
                </a:r>
              </a:p>
              <a:p>
                <a:pPr algn="just"/>
                <a:r>
                  <a:rPr lang="en-SG" dirty="0"/>
                  <a:t>Starting from the first bit position till the last position in the string, a random number between 0 to 1 is generated at each bit position. If the random number is less than mutation probability </a:t>
                </a:r>
                <a14:m>
                  <m:oMath xmlns:m="http://schemas.openxmlformats.org/officeDocument/2006/math">
                    <m:r>
                      <a:rPr lang="en-SG" i="1" smtClean="0">
                        <a:latin typeface="Cambria Math" panose="02040503050406030204" pitchFamily="18" charset="0"/>
                        <a:ea typeface="Cambria Math" panose="02040503050406030204" pitchFamily="18" charset="0"/>
                      </a:rPr>
                      <m:t>𝜇</m:t>
                    </m:r>
                    <m:r>
                      <a:rPr lang="en-SG" b="0" i="1" baseline="-25000" smtClean="0">
                        <a:latin typeface="Cambria Math" panose="02040503050406030204" pitchFamily="18" charset="0"/>
                        <a:ea typeface="Cambria Math" panose="02040503050406030204" pitchFamily="18" charset="0"/>
                      </a:rPr>
                      <m:t>𝑝</m:t>
                    </m:r>
                  </m:oMath>
                </a14:m>
                <a:r>
                  <a:rPr lang="en-SG" dirty="0"/>
                  <a:t>, then the corresponding bit is flipped. Otherwise, no flipping is done.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428129" cy="4351338"/>
              </a:xfrm>
              <a:blipFill rotWithShape="0">
                <a:blip r:embed="rId2"/>
                <a:stretch>
                  <a:fillRect l="-2022" t="-3081" r="-2247"/>
                </a:stretch>
              </a:blipFill>
            </p:spPr>
            <p:txBody>
              <a:bodyPr/>
              <a:lstStyle/>
              <a:p>
                <a:r>
                  <a:rPr lang="en-SG">
                    <a:noFill/>
                  </a:rPr>
                  <a:t> </a:t>
                </a:r>
              </a:p>
            </p:txBody>
          </p:sp>
        </mc:Fallback>
      </mc:AlternateContent>
      <p:pic>
        <p:nvPicPr>
          <p:cNvPr id="5" name="Picture 4"/>
          <p:cNvPicPr>
            <a:picLocks noChangeAspect="1"/>
          </p:cNvPicPr>
          <p:nvPr/>
        </p:nvPicPr>
        <p:blipFill>
          <a:blip r:embed="rId3"/>
          <a:stretch>
            <a:fillRect/>
          </a:stretch>
        </p:blipFill>
        <p:spPr>
          <a:xfrm>
            <a:off x="6602225" y="2147327"/>
            <a:ext cx="4581525" cy="3343275"/>
          </a:xfrm>
          <a:prstGeom prst="rect">
            <a:avLst/>
          </a:prstGeom>
        </p:spPr>
      </p:pic>
      <p:sp>
        <p:nvSpPr>
          <p:cNvPr id="4" name="Slide Number Placeholder 3">
            <a:extLst>
              <a:ext uri="{FF2B5EF4-FFF2-40B4-BE49-F238E27FC236}">
                <a16:creationId xmlns:a16="http://schemas.microsoft.com/office/drawing/2014/main" id="{DFE5CDB1-D2DB-409C-B36F-FA0E291FFFF9}"/>
              </a:ext>
            </a:extLst>
          </p:cNvPr>
          <p:cNvSpPr>
            <a:spLocks noGrp="1"/>
          </p:cNvSpPr>
          <p:nvPr>
            <p:ph type="sldNum" sz="quarter" idx="12"/>
          </p:nvPr>
        </p:nvSpPr>
        <p:spPr/>
        <p:txBody>
          <a:bodyPr/>
          <a:lstStyle/>
          <a:p>
            <a:fld id="{C92D8A97-6192-4FED-B943-D4C287CF5592}" type="slidenum">
              <a:rPr lang="en-SG" smtClean="0"/>
              <a:t>5</a:t>
            </a:fld>
            <a:endParaRPr lang="en-SG"/>
          </a:p>
        </p:txBody>
      </p:sp>
    </p:spTree>
    <p:extLst>
      <p:ext uri="{BB962C8B-B14F-4D97-AF65-F5344CB8AC3E}">
        <p14:creationId xmlns:p14="http://schemas.microsoft.com/office/powerpoint/2010/main" val="1493574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0DB5-EE64-4018-83A0-44153AB58054}"/>
              </a:ext>
            </a:extLst>
          </p:cNvPr>
          <p:cNvSpPr>
            <a:spLocks noGrp="1"/>
          </p:cNvSpPr>
          <p:nvPr>
            <p:ph type="title"/>
          </p:nvPr>
        </p:nvSpPr>
        <p:spPr/>
        <p:txBody>
          <a:bodyPr/>
          <a:lstStyle/>
          <a:p>
            <a:r>
              <a:rPr lang="en-SG" b="1" dirty="0"/>
              <a:t>Mutation Operation in Real-Coded GAs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68B1AA-2863-4118-A5C9-E3D909F24151}"/>
                  </a:ext>
                </a:extLst>
              </p:cNvPr>
              <p:cNvSpPr>
                <a:spLocks noGrp="1"/>
              </p:cNvSpPr>
              <p:nvPr>
                <p:ph idx="1"/>
              </p:nvPr>
            </p:nvSpPr>
            <p:spPr/>
            <p:txBody>
              <a:bodyPr>
                <a:normAutofit/>
              </a:bodyPr>
              <a:lstStyle/>
              <a:p>
                <a:pPr marL="0" indent="0">
                  <a:buNone/>
                </a:pPr>
                <a:r>
                  <a:rPr lang="en-SG" dirty="0"/>
                  <a:t>Random Mutation</a:t>
                </a:r>
              </a:p>
              <a:p>
                <a:r>
                  <a:rPr lang="en-SG" dirty="0"/>
                  <a:t>Mutated solution is obtained from the original solution using the following rule:</a:t>
                </a:r>
              </a:p>
              <a:p>
                <a:pPr marL="0" indent="0" algn="ctr">
                  <a:buNone/>
                </a:pPr>
                <a:r>
                  <a:rPr lang="en-SG" dirty="0" err="1"/>
                  <a:t>P</a:t>
                </a:r>
                <a:r>
                  <a:rPr lang="en-SG" baseline="-25000" dirty="0" err="1"/>
                  <a:t>mutated</a:t>
                </a:r>
                <a:r>
                  <a:rPr lang="en-SG" dirty="0"/>
                  <a:t> = </a:t>
                </a:r>
                <a:r>
                  <a:rPr lang="en-SG" dirty="0" err="1"/>
                  <a:t>P</a:t>
                </a:r>
                <a:r>
                  <a:rPr lang="en-SG" baseline="-25000" dirty="0" err="1"/>
                  <a:t>original</a:t>
                </a:r>
                <a:r>
                  <a:rPr lang="en-SG" dirty="0"/>
                  <a:t> + (2r-1)</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endParaRPr lang="en-SG" dirty="0">
                  <a:ea typeface="Cambria Math" panose="02040503050406030204" pitchFamily="18" charset="0"/>
                </a:endParaRPr>
              </a:p>
              <a:p>
                <a:pPr algn="just"/>
                <a:r>
                  <a:rPr lang="en-SG" dirty="0"/>
                  <a:t>Here, r is a random number lying between 0.0 and 1.0, and </a:t>
                </a:r>
                <a14:m>
                  <m:oMath xmlns:m="http://schemas.openxmlformats.org/officeDocument/2006/math">
                    <m:r>
                      <a:rPr lang="en-SG" i="1" smtClean="0">
                        <a:latin typeface="Cambria Math" panose="02040503050406030204" pitchFamily="18" charset="0"/>
                        <a:ea typeface="Cambria Math" panose="02040503050406030204" pitchFamily="18" charset="0"/>
                      </a:rPr>
                      <m:t>∆ </m:t>
                    </m:r>
                  </m:oMath>
                </a14:m>
                <a:r>
                  <a:rPr lang="en-SG" dirty="0"/>
                  <a:t>is the maximum value of the perturbation decided by the user, i.e., the new solution </a:t>
                </a:r>
                <a:r>
                  <a:rPr lang="en-SG" dirty="0" err="1"/>
                  <a:t>P</a:t>
                </a:r>
                <a:r>
                  <a:rPr lang="en-SG" baseline="-25000" dirty="0" err="1"/>
                  <a:t>mutated</a:t>
                </a:r>
                <a:r>
                  <a:rPr lang="en-SG" dirty="0"/>
                  <a:t> will lie between (</a:t>
                </a:r>
                <a:r>
                  <a:rPr lang="en-SG" dirty="0" err="1"/>
                  <a:t>P</a:t>
                </a:r>
                <a:r>
                  <a:rPr lang="en-SG" baseline="-25000" dirty="0" err="1"/>
                  <a:t>original</a:t>
                </a:r>
                <a:r>
                  <a:rPr lang="en-SG" dirty="0"/>
                  <a:t>-</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 and (</a:t>
                </a:r>
                <a:r>
                  <a:rPr lang="en-SG" dirty="0" err="1"/>
                  <a:t>P</a:t>
                </a:r>
                <a:r>
                  <a:rPr lang="en-SG" baseline="-25000" dirty="0" err="1"/>
                  <a:t>original</a:t>
                </a:r>
                <a:r>
                  <a:rPr lang="en-SG" dirty="0"/>
                  <a:t>+</a:t>
                </a:r>
                <a14:m>
                  <m:oMath xmlns:m="http://schemas.openxmlformats.org/officeDocument/2006/math">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m:t>
                    </m:r>
                  </m:oMath>
                </a14:m>
                <a:endParaRPr lang="en-SG" dirty="0"/>
              </a:p>
            </p:txBody>
          </p:sp>
        </mc:Choice>
        <mc:Fallback xmlns="">
          <p:sp>
            <p:nvSpPr>
              <p:cNvPr id="3" name="Content Placeholder 2">
                <a:extLst>
                  <a:ext uri="{FF2B5EF4-FFF2-40B4-BE49-F238E27FC236}">
                    <a16:creationId xmlns:a16="http://schemas.microsoft.com/office/drawing/2014/main" id="{1168B1AA-2863-4118-A5C9-E3D909F24151}"/>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12FDE050-0082-493E-A6F0-485A9228CA7F}"/>
              </a:ext>
            </a:extLst>
          </p:cNvPr>
          <p:cNvSpPr>
            <a:spLocks noGrp="1"/>
          </p:cNvSpPr>
          <p:nvPr>
            <p:ph type="sldNum" sz="quarter" idx="12"/>
          </p:nvPr>
        </p:nvSpPr>
        <p:spPr/>
        <p:txBody>
          <a:bodyPr/>
          <a:lstStyle/>
          <a:p>
            <a:fld id="{C92D8A97-6192-4FED-B943-D4C287CF5592}" type="slidenum">
              <a:rPr lang="en-SG" smtClean="0"/>
              <a:t>6</a:t>
            </a:fld>
            <a:endParaRPr lang="en-SG"/>
          </a:p>
        </p:txBody>
      </p:sp>
    </p:spTree>
    <p:extLst>
      <p:ext uri="{BB962C8B-B14F-4D97-AF65-F5344CB8AC3E}">
        <p14:creationId xmlns:p14="http://schemas.microsoft.com/office/powerpoint/2010/main" val="258609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B455-62BA-4322-ACF6-5A6E71DDEE55}"/>
              </a:ext>
            </a:extLst>
          </p:cNvPr>
          <p:cNvSpPr>
            <a:spLocks noGrp="1"/>
          </p:cNvSpPr>
          <p:nvPr>
            <p:ph type="title"/>
          </p:nvPr>
        </p:nvSpPr>
        <p:spPr>
          <a:xfrm>
            <a:off x="277091" y="0"/>
            <a:ext cx="11637818" cy="1325563"/>
          </a:xfrm>
        </p:spPr>
        <p:txBody>
          <a:bodyPr/>
          <a:lstStyle/>
          <a:p>
            <a:r>
              <a:rPr lang="en-SG" b="1" dirty="0"/>
              <a:t>Mutation in Real-Coded GAs: Polynomial Mutation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6E330D-B2B0-457F-9797-92B01D0ACE4C}"/>
                  </a:ext>
                </a:extLst>
              </p:cNvPr>
              <p:cNvSpPr>
                <a:spLocks noGrp="1"/>
              </p:cNvSpPr>
              <p:nvPr>
                <p:ph idx="1"/>
              </p:nvPr>
            </p:nvSpPr>
            <p:spPr>
              <a:xfrm>
                <a:off x="277091" y="1316182"/>
                <a:ext cx="11637818" cy="5541818"/>
              </a:xfrm>
            </p:spPr>
            <p:txBody>
              <a:bodyPr>
                <a:normAutofit fontScale="77500" lnSpcReduction="20000"/>
              </a:bodyPr>
              <a:lstStyle/>
              <a:p>
                <a:pPr marL="0" indent="0">
                  <a:buNone/>
                </a:pPr>
                <a:r>
                  <a:rPr lang="en-SG" dirty="0"/>
                  <a:t>It is a mutation operation based on the polynomial distribution. Here also, the new solution </a:t>
                </a:r>
                <a:r>
                  <a:rPr lang="en-SG" dirty="0" err="1"/>
                  <a:t>P</a:t>
                </a:r>
                <a:r>
                  <a:rPr lang="en-SG" baseline="-25000" dirty="0" err="1"/>
                  <a:t>mutated</a:t>
                </a:r>
                <a:r>
                  <a:rPr lang="en-SG" dirty="0"/>
                  <a:t> will lie in the range </a:t>
                </a:r>
                <a:r>
                  <a:rPr lang="en-SG" b="1" dirty="0">
                    <a:solidFill>
                      <a:srgbClr val="0070C0"/>
                    </a:solidFill>
                  </a:rPr>
                  <a:t>[(</a:t>
                </a:r>
                <a:r>
                  <a:rPr lang="en-SG" b="1" dirty="0" err="1">
                    <a:solidFill>
                      <a:srgbClr val="0070C0"/>
                    </a:solidFill>
                  </a:rPr>
                  <a:t>P</a:t>
                </a:r>
                <a:r>
                  <a:rPr lang="en-SG" b="1" baseline="-25000" dirty="0" err="1">
                    <a:solidFill>
                      <a:srgbClr val="0070C0"/>
                    </a:solidFill>
                  </a:rPr>
                  <a:t>original</a:t>
                </a:r>
                <a:r>
                  <a:rPr lang="en-SG" b="1" dirty="0">
                    <a:solidFill>
                      <a:srgbClr val="0070C0"/>
                    </a:solidFill>
                  </a:rPr>
                  <a:t>-</a:t>
                </a:r>
                <a14:m>
                  <m:oMath xmlns:m="http://schemas.openxmlformats.org/officeDocument/2006/math">
                    <m:r>
                      <a:rPr lang="en-SG" b="1" i="1" smtClean="0">
                        <a:solidFill>
                          <a:srgbClr val="0070C0"/>
                        </a:solidFill>
                        <a:latin typeface="Cambria Math" panose="02040503050406030204" pitchFamily="18" charset="0"/>
                        <a:ea typeface="Cambria Math" panose="02040503050406030204" pitchFamily="18" charset="0"/>
                      </a:rPr>
                      <m:t>∆</m:t>
                    </m:r>
                  </m:oMath>
                </a14:m>
                <a:r>
                  <a:rPr lang="en-SG" b="1" dirty="0">
                    <a:solidFill>
                      <a:srgbClr val="0070C0"/>
                    </a:solidFill>
                  </a:rPr>
                  <a:t>),  (</a:t>
                </a:r>
                <a:r>
                  <a:rPr lang="en-SG" b="1" dirty="0" err="1">
                    <a:solidFill>
                      <a:srgbClr val="0070C0"/>
                    </a:solidFill>
                  </a:rPr>
                  <a:t>P</a:t>
                </a:r>
                <a:r>
                  <a:rPr lang="en-SG" b="1" baseline="-25000" dirty="0" err="1">
                    <a:solidFill>
                      <a:srgbClr val="0070C0"/>
                    </a:solidFill>
                  </a:rPr>
                  <a:t>original</a:t>
                </a:r>
                <a:r>
                  <a:rPr lang="en-SG" b="1" dirty="0">
                    <a:solidFill>
                      <a:srgbClr val="0070C0"/>
                    </a:solidFill>
                  </a:rPr>
                  <a:t>+</a:t>
                </a:r>
                <a14:m>
                  <m:oMath xmlns:m="http://schemas.openxmlformats.org/officeDocument/2006/math">
                    <m:r>
                      <a:rPr lang="en-SG" b="1" i="1">
                        <a:solidFill>
                          <a:srgbClr val="0070C0"/>
                        </a:solidFill>
                        <a:latin typeface="Cambria Math" panose="02040503050406030204" pitchFamily="18" charset="0"/>
                        <a:ea typeface="Cambria Math" panose="02040503050406030204" pitchFamily="18" charset="0"/>
                      </a:rPr>
                      <m:t>∆</m:t>
                    </m:r>
                    <m:r>
                      <a:rPr lang="en-SG" b="1" i="1" smtClean="0">
                        <a:solidFill>
                          <a:srgbClr val="0070C0"/>
                        </a:solidFill>
                        <a:latin typeface="Cambria Math" panose="02040503050406030204" pitchFamily="18" charset="0"/>
                        <a:ea typeface="Cambria Math" panose="02040503050406030204" pitchFamily="18" charset="0"/>
                      </a:rPr>
                      <m:t>)]</m:t>
                    </m:r>
                  </m:oMath>
                </a14:m>
                <a:endParaRPr lang="en-SG" b="1" dirty="0"/>
              </a:p>
              <a:p>
                <a:pPr marL="0" indent="0">
                  <a:buNone/>
                </a:pPr>
                <a:endParaRPr lang="en-SG" dirty="0"/>
              </a:p>
              <a:p>
                <a:pPr marL="0" indent="0">
                  <a:buNone/>
                </a:pPr>
                <a:r>
                  <a:rPr lang="en-SG" dirty="0"/>
                  <a:t>Following steps are involved:</a:t>
                </a:r>
              </a:p>
              <a:p>
                <a:r>
                  <a:rPr lang="en-SG" dirty="0"/>
                  <a:t>Calculate a random number r lying between 0.0 and 1.0 </a:t>
                </a:r>
              </a:p>
              <a:p>
                <a:r>
                  <a:rPr lang="en-SG" dirty="0"/>
                  <a:t>Calculate the perturbation factor δ using the following rule:</a:t>
                </a:r>
              </a:p>
              <a:p>
                <a:pPr marL="0" indent="0">
                  <a:buNone/>
                </a:pPr>
                <a:endParaRPr lang="en-SG" dirty="0"/>
              </a:p>
              <a:p>
                <a:pPr marL="0" indent="0" algn="ctr">
                  <a:buNone/>
                </a:pPr>
                <a:r>
                  <a:rPr lang="en-SG" dirty="0"/>
                  <a:t> δ </a:t>
                </a:r>
                <a14:m>
                  <m:oMath xmlns:m="http://schemas.openxmlformats.org/officeDocument/2006/math">
                    <m:r>
                      <a:rPr lang="en-SG" i="1" smtClean="0">
                        <a:latin typeface="Cambria Math" panose="02040503050406030204" pitchFamily="18" charset="0"/>
                      </a:rPr>
                      <m:t>=</m:t>
                    </m:r>
                    <m:d>
                      <m:dPr>
                        <m:begChr m:val="{"/>
                        <m:endChr m:val=""/>
                        <m:ctrlPr>
                          <a:rPr lang="en-SG" i="1" smtClean="0">
                            <a:latin typeface="Cambria Math" panose="02040503050406030204" pitchFamily="18" charset="0"/>
                          </a:rPr>
                        </m:ctrlPr>
                      </m:dPr>
                      <m:e>
                        <m:eqArr>
                          <m:eqArrPr>
                            <m:ctrlPr>
                              <a:rPr lang="en-SG" i="1" smtClean="0">
                                <a:latin typeface="Cambria Math" panose="02040503050406030204" pitchFamily="18" charset="0"/>
                              </a:rPr>
                            </m:ctrlPr>
                          </m:eqArrPr>
                          <m:e>
                            <m:sSup>
                              <m:sSupPr>
                                <m:ctrlPr>
                                  <a:rPr lang="en-SG" i="1" smtClean="0">
                                    <a:latin typeface="Cambria Math" panose="02040503050406030204" pitchFamily="18" charset="0"/>
                                  </a:rPr>
                                </m:ctrlPr>
                              </m:sSupPr>
                              <m:e>
                                <m:r>
                                  <a:rPr lang="en-SG" b="0" i="1" smtClean="0">
                                    <a:latin typeface="Cambria Math" panose="02040503050406030204" pitchFamily="18" charset="0"/>
                                  </a:rPr>
                                  <m:t>(2</m:t>
                                </m:r>
                                <m:r>
                                  <a:rPr lang="en-SG" b="0" i="1" smtClean="0">
                                    <a:latin typeface="Cambria Math" panose="02040503050406030204" pitchFamily="18" charset="0"/>
                                  </a:rPr>
                                  <m:t>𝑟</m:t>
                                </m:r>
                                <m:r>
                                  <a:rPr lang="en-SG" b="0" i="1" smtClean="0">
                                    <a:latin typeface="Cambria Math" panose="02040503050406030204" pitchFamily="18" charset="0"/>
                                  </a:rPr>
                                  <m:t>)</m:t>
                                </m:r>
                              </m:e>
                              <m:sup>
                                <m:f>
                                  <m:fPr>
                                    <m:ctrlPr>
                                      <a:rPr lang="en-SG" i="1" smtClean="0">
                                        <a:latin typeface="Cambria Math" panose="02040503050406030204" pitchFamily="18" charset="0"/>
                                      </a:rPr>
                                    </m:ctrlPr>
                                  </m:fPr>
                                  <m:num>
                                    <m:r>
                                      <a:rPr lang="en-SG" b="0" i="1" smtClean="0">
                                        <a:latin typeface="Cambria Math" panose="02040503050406030204" pitchFamily="18" charset="0"/>
                                      </a:rPr>
                                      <m:t>1</m:t>
                                    </m:r>
                                  </m:num>
                                  <m:den>
                                    <m:r>
                                      <a:rPr lang="en-SG" b="0" i="1" smtClean="0">
                                        <a:latin typeface="Cambria Math" panose="02040503050406030204" pitchFamily="18" charset="0"/>
                                      </a:rPr>
                                      <m:t>𝑞</m:t>
                                    </m:r>
                                    <m:r>
                                      <a:rPr lang="en-SG" b="0" i="1" smtClean="0">
                                        <a:latin typeface="Cambria Math" panose="02040503050406030204" pitchFamily="18" charset="0"/>
                                      </a:rPr>
                                      <m:t>+1</m:t>
                                    </m:r>
                                  </m:den>
                                </m:f>
                              </m:sup>
                            </m:sSup>
                            <m:r>
                              <a:rPr lang="en-SG" b="0" i="1" smtClean="0">
                                <a:latin typeface="Cambria Math" panose="02040503050406030204" pitchFamily="18" charset="0"/>
                              </a:rPr>
                              <m:t> −1</m:t>
                            </m:r>
                            <m:r>
                              <a:rPr lang="en-SG" i="1" smtClean="0">
                                <a:latin typeface="Cambria Math" panose="02040503050406030204" pitchFamily="18" charset="0"/>
                              </a:rPr>
                              <m:t>,  </m:t>
                            </m:r>
                            <m:r>
                              <a:rPr lang="en-SG" b="0" i="1" smtClean="0">
                                <a:latin typeface="Cambria Math" panose="02040503050406030204" pitchFamily="18" charset="0"/>
                              </a:rPr>
                              <m:t>𝑟</m:t>
                            </m:r>
                            <m:r>
                              <a:rPr lang="en-SG" i="1" smtClean="0">
                                <a:latin typeface="Cambria Math" panose="02040503050406030204" pitchFamily="18" charset="0"/>
                              </a:rPr>
                              <m:t>&lt;0</m:t>
                            </m:r>
                            <m:r>
                              <a:rPr lang="en-SG" b="0" i="1" smtClean="0">
                                <a:latin typeface="Cambria Math" panose="02040503050406030204" pitchFamily="18" charset="0"/>
                              </a:rPr>
                              <m:t>.5</m:t>
                            </m:r>
                          </m:e>
                          <m:e>
                            <m:r>
                              <a:rPr lang="en-SG" i="1" smtClean="0">
                                <a:latin typeface="Cambria Math" panose="02040503050406030204" pitchFamily="18" charset="0"/>
                              </a:rPr>
                              <m:t>&amp;</m:t>
                            </m:r>
                            <m:sSup>
                              <m:sSupPr>
                                <m:ctrlPr>
                                  <a:rPr lang="en-SG" i="1">
                                    <a:latin typeface="Cambria Math" panose="02040503050406030204" pitchFamily="18" charset="0"/>
                                  </a:rPr>
                                </m:ctrlPr>
                              </m:sSupPr>
                              <m:e>
                                <m:r>
                                  <a:rPr lang="en-SG" b="0" i="1" smtClean="0">
                                    <a:latin typeface="Cambria Math" panose="02040503050406030204" pitchFamily="18" charset="0"/>
                                  </a:rPr>
                                  <m:t>1 −</m:t>
                                </m:r>
                                <m:d>
                                  <m:dPr>
                                    <m:begChr m:val="["/>
                                    <m:endChr m:val="]"/>
                                    <m:ctrlPr>
                                      <a:rPr lang="en-SG" b="0" i="1" smtClean="0">
                                        <a:latin typeface="Cambria Math" panose="02040503050406030204" pitchFamily="18" charset="0"/>
                                      </a:rPr>
                                    </m:ctrlPr>
                                  </m:dPr>
                                  <m:e>
                                    <m:r>
                                      <a:rPr lang="en-SG" i="1">
                                        <a:latin typeface="Cambria Math" panose="02040503050406030204" pitchFamily="18" charset="0"/>
                                      </a:rPr>
                                      <m:t>2</m:t>
                                    </m:r>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i="1">
                                            <a:latin typeface="Cambria Math" panose="02040503050406030204" pitchFamily="18" charset="0"/>
                                          </a:rPr>
                                          <m:t>𝑟</m:t>
                                        </m:r>
                                      </m:e>
                                    </m:d>
                                  </m:e>
                                </m:d>
                              </m:e>
                              <m:sup>
                                <m:f>
                                  <m:fPr>
                                    <m:ctrlPr>
                                      <a:rPr lang="en-SG" i="1">
                                        <a:latin typeface="Cambria Math" panose="02040503050406030204" pitchFamily="18" charset="0"/>
                                      </a:rPr>
                                    </m:ctrlPr>
                                  </m:fPr>
                                  <m:num>
                                    <m:r>
                                      <a:rPr lang="en-SG" i="1">
                                        <a:latin typeface="Cambria Math" panose="02040503050406030204" pitchFamily="18" charset="0"/>
                                      </a:rPr>
                                      <m:t>1</m:t>
                                    </m:r>
                                  </m:num>
                                  <m:den>
                                    <m:r>
                                      <a:rPr lang="en-SG" i="1">
                                        <a:latin typeface="Cambria Math" panose="02040503050406030204" pitchFamily="18" charset="0"/>
                                      </a:rPr>
                                      <m:t>𝑞</m:t>
                                    </m:r>
                                    <m:r>
                                      <a:rPr lang="en-SG" i="1">
                                        <a:latin typeface="Cambria Math" panose="02040503050406030204" pitchFamily="18" charset="0"/>
                                      </a:rPr>
                                      <m:t>+1</m:t>
                                    </m:r>
                                  </m:den>
                                </m:f>
                              </m:sup>
                            </m:sSup>
                            <m:r>
                              <a:rPr lang="en-SG" b="0" i="1" smtClean="0">
                                <a:latin typeface="Cambria Math" panose="02040503050406030204" pitchFamily="18" charset="0"/>
                              </a:rPr>
                              <m:t>,</m:t>
                            </m:r>
                            <m:r>
                              <a:rPr lang="en-SG" i="1" smtClean="0">
                                <a:latin typeface="Cambria Math" panose="02040503050406030204" pitchFamily="18" charset="0"/>
                              </a:rPr>
                              <m:t>  </m:t>
                            </m:r>
                            <m:r>
                              <a:rPr lang="en-SG" b="0" i="1" smtClean="0">
                                <a:latin typeface="Cambria Math" panose="02040503050406030204" pitchFamily="18" charset="0"/>
                              </a:rPr>
                              <m:t>𝑟</m:t>
                            </m:r>
                            <m:r>
                              <a:rPr lang="en-SG" i="1" smtClean="0">
                                <a:latin typeface="Cambria Math" panose="02040503050406030204" pitchFamily="18" charset="0"/>
                              </a:rPr>
                              <m:t>≥0</m:t>
                            </m:r>
                            <m:r>
                              <a:rPr lang="en-SG" b="0" i="1" smtClean="0">
                                <a:latin typeface="Cambria Math" panose="02040503050406030204" pitchFamily="18" charset="0"/>
                              </a:rPr>
                              <m:t>.5</m:t>
                            </m:r>
                          </m:e>
                        </m:eqArr>
                      </m:e>
                    </m:d>
                  </m:oMath>
                </a14:m>
                <a:endParaRPr lang="en-SG" dirty="0"/>
              </a:p>
              <a:p>
                <a:pPr marL="0" indent="263525">
                  <a:buNone/>
                </a:pPr>
                <a:r>
                  <a:rPr lang="en-SG" dirty="0"/>
                  <a:t>q is the distribution index</a:t>
                </a:r>
              </a:p>
              <a:p>
                <a:pPr marL="0" indent="263525">
                  <a:buNone/>
                </a:pPr>
                <a:r>
                  <a:rPr lang="en-SG" dirty="0"/>
                  <a:t>For positive q, the value δ ranges from -1 to +1 non-linearly.</a:t>
                </a:r>
              </a:p>
              <a:p>
                <a:r>
                  <a:rPr lang="en-SG" dirty="0"/>
                  <a:t>The mutated solution is then determined from the original solution as follows:</a:t>
                </a:r>
              </a:p>
              <a:p>
                <a:pPr marL="0" indent="0" algn="ctr">
                  <a:buNone/>
                </a:pPr>
                <a:r>
                  <a:rPr lang="en-SG" dirty="0" err="1"/>
                  <a:t>P</a:t>
                </a:r>
                <a:r>
                  <a:rPr lang="en-SG" baseline="-25000" dirty="0" err="1"/>
                  <a:t>mutated</a:t>
                </a:r>
                <a:r>
                  <a:rPr lang="en-SG" dirty="0"/>
                  <a:t> = </a:t>
                </a:r>
                <a:r>
                  <a:rPr lang="en-SG" dirty="0" err="1"/>
                  <a:t>P</a:t>
                </a:r>
                <a:r>
                  <a:rPr lang="en-SG" baseline="-25000" dirty="0" err="1"/>
                  <a:t>original</a:t>
                </a:r>
                <a:r>
                  <a:rPr lang="en-SG" dirty="0"/>
                  <a:t> + δ∆ </a:t>
                </a:r>
              </a:p>
              <a:p>
                <a:pPr marL="0" indent="0">
                  <a:buNone/>
                </a:pPr>
                <a:r>
                  <a:rPr lang="en-SG" dirty="0"/>
                  <a:t>where ∆ is the user defined maximum perturbation allowed between the original and mutated value</a:t>
                </a:r>
              </a:p>
            </p:txBody>
          </p:sp>
        </mc:Choice>
        <mc:Fallback xmlns="">
          <p:sp>
            <p:nvSpPr>
              <p:cNvPr id="3" name="Content Placeholder 2">
                <a:extLst>
                  <a:ext uri="{FF2B5EF4-FFF2-40B4-BE49-F238E27FC236}">
                    <a16:creationId xmlns:a16="http://schemas.microsoft.com/office/drawing/2014/main" id="{BA6E330D-B2B0-457F-9797-92B01D0ACE4C}"/>
                  </a:ext>
                </a:extLst>
              </p:cNvPr>
              <p:cNvSpPr>
                <a:spLocks noGrp="1" noRot="1" noChangeAspect="1" noMove="1" noResize="1" noEditPoints="1" noAdjustHandles="1" noChangeArrowheads="1" noChangeShapeType="1" noTextEdit="1"/>
              </p:cNvSpPr>
              <p:nvPr>
                <p:ph idx="1"/>
              </p:nvPr>
            </p:nvSpPr>
            <p:spPr>
              <a:xfrm>
                <a:off x="277091" y="1316182"/>
                <a:ext cx="11637818" cy="5541818"/>
              </a:xfrm>
              <a:blipFill>
                <a:blip r:embed="rId2"/>
                <a:stretch>
                  <a:fillRect l="-681" t="-2310"/>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D97B523F-ABD8-4444-84C4-48C0F4C68E80}"/>
              </a:ext>
            </a:extLst>
          </p:cNvPr>
          <p:cNvSpPr>
            <a:spLocks noGrp="1"/>
          </p:cNvSpPr>
          <p:nvPr>
            <p:ph type="sldNum" sz="quarter" idx="12"/>
          </p:nvPr>
        </p:nvSpPr>
        <p:spPr/>
        <p:txBody>
          <a:bodyPr/>
          <a:lstStyle/>
          <a:p>
            <a:fld id="{C92D8A97-6192-4FED-B943-D4C287CF5592}" type="slidenum">
              <a:rPr lang="en-SG" smtClean="0"/>
              <a:t>7</a:t>
            </a:fld>
            <a:endParaRPr lang="en-SG"/>
          </a:p>
        </p:txBody>
      </p:sp>
    </p:spTree>
    <p:extLst>
      <p:ext uri="{BB962C8B-B14F-4D97-AF65-F5344CB8AC3E}">
        <p14:creationId xmlns:p14="http://schemas.microsoft.com/office/powerpoint/2010/main" val="1337894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5B4D-9227-45D8-B86C-7A294074ED4F}"/>
              </a:ext>
            </a:extLst>
          </p:cNvPr>
          <p:cNvSpPr>
            <a:spLocks noGrp="1"/>
          </p:cNvSpPr>
          <p:nvPr>
            <p:ph type="title"/>
          </p:nvPr>
        </p:nvSpPr>
        <p:spPr>
          <a:xfrm>
            <a:off x="374073" y="365125"/>
            <a:ext cx="11679382" cy="1325563"/>
          </a:xfrm>
        </p:spPr>
        <p:txBody>
          <a:bodyPr/>
          <a:lstStyle/>
          <a:p>
            <a:r>
              <a:rPr lang="en-SG" b="1" dirty="0"/>
              <a:t>Mutation in Real-Coded GAs: Polynomial Mutation</a:t>
            </a:r>
          </a:p>
        </p:txBody>
      </p:sp>
      <p:pic>
        <p:nvPicPr>
          <p:cNvPr id="5" name="Content Placeholder 4">
            <a:extLst>
              <a:ext uri="{FF2B5EF4-FFF2-40B4-BE49-F238E27FC236}">
                <a16:creationId xmlns:a16="http://schemas.microsoft.com/office/drawing/2014/main" id="{02A7F025-A48B-418B-8581-29F0D65980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713" y="1690688"/>
            <a:ext cx="7094814" cy="5155859"/>
          </a:xfrm>
        </p:spPr>
      </p:pic>
      <p:sp>
        <p:nvSpPr>
          <p:cNvPr id="6" name="TextBox 5">
            <a:extLst>
              <a:ext uri="{FF2B5EF4-FFF2-40B4-BE49-F238E27FC236}">
                <a16:creationId xmlns:a16="http://schemas.microsoft.com/office/drawing/2014/main" id="{E412AB28-6855-4113-959B-9ABB2E6610F1}"/>
              </a:ext>
            </a:extLst>
          </p:cNvPr>
          <p:cNvSpPr txBox="1"/>
          <p:nvPr/>
        </p:nvSpPr>
        <p:spPr>
          <a:xfrm>
            <a:off x="7966364" y="2867891"/>
            <a:ext cx="3464924" cy="923330"/>
          </a:xfrm>
          <a:prstGeom prst="rect">
            <a:avLst/>
          </a:prstGeom>
          <a:noFill/>
        </p:spPr>
        <p:txBody>
          <a:bodyPr wrap="square" rtlCol="0">
            <a:spAutoFit/>
          </a:bodyPr>
          <a:lstStyle/>
          <a:p>
            <a:r>
              <a:rPr lang="en-SG" dirty="0"/>
              <a:t>q=0 makes the curve linear</a:t>
            </a:r>
          </a:p>
          <a:p>
            <a:r>
              <a:rPr lang="en-SG" dirty="0"/>
              <a:t>Higher values of q continue to flatten the curve</a:t>
            </a:r>
          </a:p>
        </p:txBody>
      </p:sp>
      <p:sp>
        <p:nvSpPr>
          <p:cNvPr id="7" name="TextBox 6">
            <a:extLst>
              <a:ext uri="{FF2B5EF4-FFF2-40B4-BE49-F238E27FC236}">
                <a16:creationId xmlns:a16="http://schemas.microsoft.com/office/drawing/2014/main" id="{BB772DC7-8135-4207-BC9E-8C732CB3A71B}"/>
              </a:ext>
            </a:extLst>
          </p:cNvPr>
          <p:cNvSpPr txBox="1"/>
          <p:nvPr/>
        </p:nvSpPr>
        <p:spPr>
          <a:xfrm>
            <a:off x="8007928" y="4405745"/>
            <a:ext cx="3423360" cy="646331"/>
          </a:xfrm>
          <a:prstGeom prst="rect">
            <a:avLst/>
          </a:prstGeom>
          <a:noFill/>
        </p:spPr>
        <p:txBody>
          <a:bodyPr wrap="square" rtlCol="0">
            <a:spAutoFit/>
          </a:bodyPr>
          <a:lstStyle/>
          <a:p>
            <a:r>
              <a:rPr lang="en-SG" b="1" dirty="0"/>
              <a:t>Can you comment on how choice of  δ affects the mutation?</a:t>
            </a:r>
          </a:p>
        </p:txBody>
      </p:sp>
      <p:sp>
        <p:nvSpPr>
          <p:cNvPr id="3" name="Slide Number Placeholder 2">
            <a:extLst>
              <a:ext uri="{FF2B5EF4-FFF2-40B4-BE49-F238E27FC236}">
                <a16:creationId xmlns:a16="http://schemas.microsoft.com/office/drawing/2014/main" id="{FC97449B-C9B3-4934-9AE8-5B9FB0115A02}"/>
              </a:ext>
            </a:extLst>
          </p:cNvPr>
          <p:cNvSpPr>
            <a:spLocks noGrp="1"/>
          </p:cNvSpPr>
          <p:nvPr>
            <p:ph type="sldNum" sz="quarter" idx="12"/>
          </p:nvPr>
        </p:nvSpPr>
        <p:spPr/>
        <p:txBody>
          <a:bodyPr/>
          <a:lstStyle/>
          <a:p>
            <a:fld id="{C92D8A97-6192-4FED-B943-D4C287CF5592}" type="slidenum">
              <a:rPr lang="en-SG" smtClean="0"/>
              <a:t>8</a:t>
            </a:fld>
            <a:endParaRPr lang="en-SG"/>
          </a:p>
        </p:txBody>
      </p:sp>
    </p:spTree>
    <p:extLst>
      <p:ext uri="{BB962C8B-B14F-4D97-AF65-F5344CB8AC3E}">
        <p14:creationId xmlns:p14="http://schemas.microsoft.com/office/powerpoint/2010/main" val="394828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D41F-C652-445E-B0CF-6C89E3AEFFCB}"/>
              </a:ext>
            </a:extLst>
          </p:cNvPr>
          <p:cNvSpPr>
            <a:spLocks noGrp="1"/>
          </p:cNvSpPr>
          <p:nvPr>
            <p:ph type="title"/>
          </p:nvPr>
        </p:nvSpPr>
        <p:spPr/>
        <p:txBody>
          <a:bodyPr/>
          <a:lstStyle/>
          <a:p>
            <a:r>
              <a:rPr lang="en-SG" b="1" dirty="0"/>
              <a:t>Termination/Convergence Criteria</a:t>
            </a:r>
          </a:p>
        </p:txBody>
      </p:sp>
      <p:sp>
        <p:nvSpPr>
          <p:cNvPr id="3" name="Content Placeholder 2">
            <a:extLst>
              <a:ext uri="{FF2B5EF4-FFF2-40B4-BE49-F238E27FC236}">
                <a16:creationId xmlns:a16="http://schemas.microsoft.com/office/drawing/2014/main" id="{6DFEBC3B-581E-48E5-8C7F-EB675A08116A}"/>
              </a:ext>
            </a:extLst>
          </p:cNvPr>
          <p:cNvSpPr>
            <a:spLocks noGrp="1"/>
          </p:cNvSpPr>
          <p:nvPr>
            <p:ph idx="1"/>
          </p:nvPr>
        </p:nvSpPr>
        <p:spPr>
          <a:xfrm>
            <a:off x="838200" y="1825625"/>
            <a:ext cx="10993582" cy="4351338"/>
          </a:xfrm>
        </p:spPr>
        <p:txBody>
          <a:bodyPr>
            <a:normAutofit fontScale="92500" lnSpcReduction="20000"/>
          </a:bodyPr>
          <a:lstStyle/>
          <a:p>
            <a:pPr marL="0" indent="0">
              <a:buNone/>
            </a:pPr>
            <a:r>
              <a:rPr lang="en-SG" dirty="0"/>
              <a:t>After completion of each iteration (selection, crossover, mutation) do a convergence test to check whether to run the next iteration or not.</a:t>
            </a:r>
          </a:p>
          <a:p>
            <a:pPr marL="0" indent="0">
              <a:buNone/>
            </a:pPr>
            <a:r>
              <a:rPr lang="en-SG" dirty="0"/>
              <a:t>Commonly used convergence criteria are:</a:t>
            </a:r>
          </a:p>
          <a:p>
            <a:r>
              <a:rPr lang="en-SG" i="1" dirty="0"/>
              <a:t>A solution is found that satisfies the objective criteria</a:t>
            </a:r>
          </a:p>
          <a:p>
            <a:r>
              <a:rPr lang="en-SG" i="1" dirty="0"/>
              <a:t>Fixed number of iterations is executed</a:t>
            </a:r>
          </a:p>
          <a:p>
            <a:r>
              <a:rPr lang="en-SG" i="1" dirty="0"/>
              <a:t>Allocated budget (such as computation time) reached</a:t>
            </a:r>
          </a:p>
          <a:p>
            <a:r>
              <a:rPr lang="en-SG" i="1" dirty="0"/>
              <a:t>The highest ranking solution fitness is reached, or the population of solutions has reached a plateau, and successive iterations no longer produce better results</a:t>
            </a:r>
          </a:p>
          <a:p>
            <a:r>
              <a:rPr lang="en-SG" i="1" dirty="0"/>
              <a:t>Manual inspection</a:t>
            </a:r>
          </a:p>
          <a:p>
            <a:r>
              <a:rPr lang="en-SG" i="1" dirty="0"/>
              <a:t>Combination of the above</a:t>
            </a:r>
          </a:p>
        </p:txBody>
      </p:sp>
      <p:sp>
        <p:nvSpPr>
          <p:cNvPr id="4" name="Slide Number Placeholder 3">
            <a:extLst>
              <a:ext uri="{FF2B5EF4-FFF2-40B4-BE49-F238E27FC236}">
                <a16:creationId xmlns:a16="http://schemas.microsoft.com/office/drawing/2014/main" id="{BC17254F-2993-4098-A46C-E9B1FC145C48}"/>
              </a:ext>
            </a:extLst>
          </p:cNvPr>
          <p:cNvSpPr>
            <a:spLocks noGrp="1"/>
          </p:cNvSpPr>
          <p:nvPr>
            <p:ph type="sldNum" sz="quarter" idx="12"/>
          </p:nvPr>
        </p:nvSpPr>
        <p:spPr/>
        <p:txBody>
          <a:bodyPr/>
          <a:lstStyle/>
          <a:p>
            <a:fld id="{C92D8A97-6192-4FED-B943-D4C287CF5592}" type="slidenum">
              <a:rPr lang="en-SG" smtClean="0"/>
              <a:t>9</a:t>
            </a:fld>
            <a:endParaRPr lang="en-SG"/>
          </a:p>
        </p:txBody>
      </p:sp>
    </p:spTree>
    <p:extLst>
      <p:ext uri="{BB962C8B-B14F-4D97-AF65-F5344CB8AC3E}">
        <p14:creationId xmlns:p14="http://schemas.microsoft.com/office/powerpoint/2010/main" val="4006368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9E02F08D6E5E499F69794498801CBF" ma:contentTypeVersion="2" ma:contentTypeDescription="Create a new document." ma:contentTypeScope="" ma:versionID="a774c9dbd70b854b147be9abffb3041a">
  <xsd:schema xmlns:xsd="http://www.w3.org/2001/XMLSchema" xmlns:xs="http://www.w3.org/2001/XMLSchema" xmlns:p="http://schemas.microsoft.com/office/2006/metadata/properties" xmlns:ns2="e18c7765-ee0b-4028-885a-1dc1823bc2fe" targetNamespace="http://schemas.microsoft.com/office/2006/metadata/properties" ma:root="true" ma:fieldsID="cd84310720d741f99a2035ec41345f68" ns2:_="">
    <xsd:import namespace="e18c7765-ee0b-4028-885a-1dc1823bc2f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8c7765-ee0b-4028-885a-1dc1823bc2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FC1244-132E-40A5-B0C8-D043EE5E7523}"/>
</file>

<file path=customXml/itemProps2.xml><?xml version="1.0" encoding="utf-8"?>
<ds:datastoreItem xmlns:ds="http://schemas.openxmlformats.org/officeDocument/2006/customXml" ds:itemID="{D13950BA-B880-4D36-8CAC-517075D91174}"/>
</file>

<file path=customXml/itemProps3.xml><?xml version="1.0" encoding="utf-8"?>
<ds:datastoreItem xmlns:ds="http://schemas.openxmlformats.org/officeDocument/2006/customXml" ds:itemID="{256BEFB6-3D5E-4835-B832-D6368DE8770F}"/>
</file>

<file path=docProps/app.xml><?xml version="1.0" encoding="utf-8"?>
<Properties xmlns="http://schemas.openxmlformats.org/officeDocument/2006/extended-properties" xmlns:vt="http://schemas.openxmlformats.org/officeDocument/2006/docPropsVTypes">
  <TotalTime>3700</TotalTime>
  <Words>1693</Words>
  <Application>Microsoft Office PowerPoint</Application>
  <PresentationFormat>Widescreen</PresentationFormat>
  <Paragraphs>204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Times New Roman</vt:lpstr>
      <vt:lpstr>Wingdings</vt:lpstr>
      <vt:lpstr>Office Theme</vt:lpstr>
      <vt:lpstr>Genetic Algorithm Continued</vt:lpstr>
      <vt:lpstr>Mutation</vt:lpstr>
      <vt:lpstr>Mutation Operation in GAs</vt:lpstr>
      <vt:lpstr>Mutation Operation in Binary-Coded GAs</vt:lpstr>
      <vt:lpstr>Mutation Operation in Binary-Coded GAs: Flipping</vt:lpstr>
      <vt:lpstr>Mutation Operation in Real-Coded GAs</vt:lpstr>
      <vt:lpstr>Mutation in Real-Coded GAs: Polynomial Mutation</vt:lpstr>
      <vt:lpstr>Mutation in Real-Coded GAs: Polynomial Mutation</vt:lpstr>
      <vt:lpstr>Termination/Convergence Criteria</vt:lpstr>
      <vt:lpstr>Fitness Scaling in GAs</vt:lpstr>
      <vt:lpstr>Fitness Scaling in GAs</vt:lpstr>
      <vt:lpstr>Linear Scaling</vt:lpstr>
      <vt:lpstr>Linear Scaling</vt:lpstr>
      <vt:lpstr>Linear Scaling in Initial Iterations</vt:lpstr>
      <vt:lpstr>Linear Scaling in Mature Phases</vt:lpstr>
      <vt:lpstr>Linear Scaling</vt:lpstr>
      <vt:lpstr>Linear Scaling in Mature Phases</vt:lpstr>
      <vt:lpstr>Linear Scaling</vt:lpstr>
      <vt:lpstr>Sigma Scaling/Sigma Truncation</vt:lpstr>
      <vt:lpstr>Sigma Scaling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Chattopadhyay</dc:creator>
  <cp:lastModifiedBy>Pratik Chattopadhyay</cp:lastModifiedBy>
  <cp:revision>16</cp:revision>
  <dcterms:created xsi:type="dcterms:W3CDTF">2021-08-21T16:02:10Z</dcterms:created>
  <dcterms:modified xsi:type="dcterms:W3CDTF">2021-08-26T09:53:22Z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0x010100269E02F08D6E5E499F69794498801CBF</vt:lpwstr>
  </property>
</Properties>
</file>