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91" r:id="rId9"/>
    <p:sldId id="292" r:id="rId10"/>
    <p:sldId id="293" r:id="rId11"/>
    <p:sldId id="294" r:id="rId12"/>
    <p:sldId id="295" r:id="rId13"/>
    <p:sldId id="296" r:id="rId14"/>
    <p:sldId id="260" r:id="rId15"/>
    <p:sldId id="266" r:id="rId16"/>
    <p:sldId id="26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162B9-88D9-4AFF-A524-F2631761E9A3}" v="4" dt="2021-08-16T06:10:15.768"/>
    <p1510:client id="{8C2F739A-16EF-447A-8FB3-F2B5121153EF}" v="1" dt="2021-08-16T09:29:41.893"/>
    <p1510:client id="{B61EFA54-7957-4E8A-B77B-A5278B0BB409}" v="4" dt="2021-08-17T11:32:38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 Kumar" userId="S::nishantkr.ece18@iitbhu.ac.in::a7c1a2e4-033e-40e3-95e5-8dd22c9bcbc3" providerId="AD" clId="Web-{B61EFA54-7957-4E8A-B77B-A5278B0BB409}"/>
    <pc:docChg chg="modSld">
      <pc:chgData name="Nishant Kumar" userId="S::nishantkr.ece18@iitbhu.ac.in::a7c1a2e4-033e-40e3-95e5-8dd22c9bcbc3" providerId="AD" clId="Web-{B61EFA54-7957-4E8A-B77B-A5278B0BB409}" dt="2021-08-17T11:32:38.764" v="1" actId="20577"/>
      <pc:docMkLst>
        <pc:docMk/>
      </pc:docMkLst>
      <pc:sldChg chg="modSp">
        <pc:chgData name="Nishant Kumar" userId="S::nishantkr.ece18@iitbhu.ac.in::a7c1a2e4-033e-40e3-95e5-8dd22c9bcbc3" providerId="AD" clId="Web-{B61EFA54-7957-4E8A-B77B-A5278B0BB409}" dt="2021-08-17T11:32:38.764" v="1" actId="20577"/>
        <pc:sldMkLst>
          <pc:docMk/>
          <pc:sldMk cId="4250624617" sldId="258"/>
        </pc:sldMkLst>
        <pc:spChg chg="mod">
          <ac:chgData name="Nishant Kumar" userId="S::nishantkr.ece18@iitbhu.ac.in::a7c1a2e4-033e-40e3-95e5-8dd22c9bcbc3" providerId="AD" clId="Web-{B61EFA54-7957-4E8A-B77B-A5278B0BB409}" dt="2021-08-17T11:32:38.764" v="1" actId="20577"/>
          <ac:spMkLst>
            <pc:docMk/>
            <pc:sldMk cId="4250624617" sldId="258"/>
            <ac:spMk id="3" creationId="{9F88E182-CEB7-4D56-85FC-F05C6E57426A}"/>
          </ac:spMkLst>
        </pc:spChg>
      </pc:sldChg>
    </pc:docChg>
  </pc:docChgLst>
  <pc:docChgLst>
    <pc:chgData name="PARAS CHAUDHARY" userId="S::paras.chaudhary.cse19@iitbhu.ac.in::70c1d4ff-1b19-4b8a-ab87-34be13e88898" providerId="AD" clId="Web-{4E3162B9-88D9-4AFF-A524-F2631761E9A3}"/>
    <pc:docChg chg="modSld">
      <pc:chgData name="PARAS CHAUDHARY" userId="S::paras.chaudhary.cse19@iitbhu.ac.in::70c1d4ff-1b19-4b8a-ab87-34be13e88898" providerId="AD" clId="Web-{4E3162B9-88D9-4AFF-A524-F2631761E9A3}" dt="2021-08-16T06:10:15.752" v="1" actId="20577"/>
      <pc:docMkLst>
        <pc:docMk/>
      </pc:docMkLst>
      <pc:sldChg chg="modSp">
        <pc:chgData name="PARAS CHAUDHARY" userId="S::paras.chaudhary.cse19@iitbhu.ac.in::70c1d4ff-1b19-4b8a-ab87-34be13e88898" providerId="AD" clId="Web-{4E3162B9-88D9-4AFF-A524-F2631761E9A3}" dt="2021-08-16T06:10:15.752" v="1" actId="20577"/>
        <pc:sldMkLst>
          <pc:docMk/>
          <pc:sldMk cId="0" sldId="266"/>
        </pc:sldMkLst>
        <pc:spChg chg="mod">
          <ac:chgData name="PARAS CHAUDHARY" userId="S::paras.chaudhary.cse19@iitbhu.ac.in::70c1d4ff-1b19-4b8a-ab87-34be13e88898" providerId="AD" clId="Web-{4E3162B9-88D9-4AFF-A524-F2631761E9A3}" dt="2021-08-16T06:10:15.752" v="1" actId="20577"/>
          <ac:spMkLst>
            <pc:docMk/>
            <pc:sldMk cId="0" sldId="266"/>
            <ac:spMk id="25603" creationId="{E406D3B6-7ACF-4667-8492-3B5D87648A07}"/>
          </ac:spMkLst>
        </pc:spChg>
      </pc:sldChg>
    </pc:docChg>
  </pc:docChgLst>
  <pc:docChgLst>
    <pc:chgData name="TEJAS SOLANKI" userId="S::tejas.solanki.cse19@iitbhu.ac.in::05391624-17c7-494e-aef4-27596501592d" providerId="AD" clId="Web-{8C2F739A-16EF-447A-8FB3-F2B5121153EF}"/>
    <pc:docChg chg="modSld">
      <pc:chgData name="TEJAS SOLANKI" userId="S::tejas.solanki.cse19@iitbhu.ac.in::05391624-17c7-494e-aef4-27596501592d" providerId="AD" clId="Web-{8C2F739A-16EF-447A-8FB3-F2B5121153EF}" dt="2021-08-16T09:29:41.893" v="0" actId="1076"/>
      <pc:docMkLst>
        <pc:docMk/>
      </pc:docMkLst>
      <pc:sldChg chg="modSp">
        <pc:chgData name="TEJAS SOLANKI" userId="S::tejas.solanki.cse19@iitbhu.ac.in::05391624-17c7-494e-aef4-27596501592d" providerId="AD" clId="Web-{8C2F739A-16EF-447A-8FB3-F2B5121153EF}" dt="2021-08-16T09:29:41.893" v="0" actId="1076"/>
        <pc:sldMkLst>
          <pc:docMk/>
          <pc:sldMk cId="1296953717" sldId="257"/>
        </pc:sldMkLst>
        <pc:spChg chg="mod">
          <ac:chgData name="TEJAS SOLANKI" userId="S::tejas.solanki.cse19@iitbhu.ac.in::05391624-17c7-494e-aef4-27596501592d" providerId="AD" clId="Web-{8C2F739A-16EF-447A-8FB3-F2B5121153EF}" dt="2021-08-16T09:29:41.893" v="0" actId="1076"/>
          <ac:spMkLst>
            <pc:docMk/>
            <pc:sldMk cId="1296953717" sldId="257"/>
            <ac:spMk id="3" creationId="{54DC3156-10D0-41F4-BBD2-AF1D047B483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2E362-2DEE-4826-9C29-A30557462E33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5D893-DAB7-42C5-90D8-AAEB9C6E3A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28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7525-BCD6-49AC-9CF1-9D135AAD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3758A-6C0E-4605-8595-3B3912DF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4BAE-83C4-4D71-B142-A2E78D47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0461D-3CD0-466D-99FC-6711EB92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4A73-5C6D-45E9-9C62-27094926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121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3CA-451C-4C08-AD1F-F4C95D54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400E-5346-4780-9E4B-32418A71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4312-84D6-4002-ACAA-2EDC4E95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7D1B-E21A-469D-A6B1-4EE83233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7E69-C689-44C0-9D69-3920A661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0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7703B-26D2-4ADB-BAFF-1FF29DC01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66F15-D075-4E27-9C41-CC8C2F32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1DB8-D4E1-49BA-B317-46933086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1FFF-2CC1-4DC1-8828-43146142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497B-1949-4B7F-93E3-9CF09AB1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15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61A7-9807-4E30-AE26-92B754D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1570-83FF-4827-8508-2D9A0CB8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8308-AB9A-4DA8-AD1F-34F124A9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04C2-D0A6-4710-8A5E-8CDE41B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33B9-3A53-4BAE-B621-CB849528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6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02D6-A4B0-4146-81C5-777D6A8D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0E11-1ECE-4EA4-9640-655D7421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FEC6-1AEA-4105-80AE-55C8AB38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230C-4095-4073-8692-A605CB2B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32EB-9534-41D9-8648-B96F6734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96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1517-3859-47AE-A2FF-B470CF3F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E0F-576C-4C2D-A0C3-33609152B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FC995-F50D-4446-8622-9069FA3EB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C0928-869A-40FA-9ED1-41DE75F9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3FC0C-EDD5-4939-A93E-D70C1AD4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9B62-988E-45AB-9496-99A1E9A8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3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B254-080D-494F-9FCA-C6CF59D2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0D29D-7CA5-4AF4-A5DA-83A6EE0D8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F40B4-79ED-418A-8296-1FF02A5B3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64712-3095-467B-BC5E-8B2C58970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8CC90-2CD6-4580-9E2E-40D9108A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CE5BA-4C6A-451A-8053-EE4CF60C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B0DBA-2758-4AD3-B0CE-5A3EB7D4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5A129-EFF3-4000-8EF4-5C1F9A5E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4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DDBD-ECDA-4D04-A944-5A5A7ADA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E8724-2D93-4622-843A-D01FE20B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3A3E8-5C02-4E99-A873-975D8E67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321AB-A752-44AB-9448-8C2F229B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717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EB088-DF00-4D92-A224-D9006C4E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F50EE-9ABE-4FB3-8701-1281593C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86BE-97E9-4CC7-9049-E704FC66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1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F9EC-5954-410F-A875-EBF2DDA1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4163-C8D8-4ADB-99C7-28536F9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BF031-0074-408F-9150-F628CE9D6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928B-C2E4-474A-9F99-6BE9FB6F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44C4-455D-4B51-8F76-FAF39A15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E981A-468A-43EB-9C07-A7D1A589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64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B6F8-AB94-44FD-B890-54683288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16016-89F8-4F46-B922-08872F0A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F7F4A-72A5-4BFF-83CF-67B9F8B8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46434-9786-48B6-BF20-B6B58679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4578-3203-4C30-9D09-27B483E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F258-5423-4C06-B343-9BD069FC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5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661FF-30FC-4CA6-A10B-44B07873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31159-C3D3-4BC1-B427-DB8AC0A4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1600E-6BE7-4751-8B49-63C47A05C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D52B3-E7D2-4E07-9AE7-E7495388F49C}" type="datetimeFigureOut">
              <a:rPr lang="en-SG" smtClean="0"/>
              <a:t>17/8/2021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6B12-9D6F-4C19-A562-51D0CA7FA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39AB-2C3F-49F8-A3CD-EDFA60F2B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8316-0515-44F5-83EA-87F968B988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8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56A9-32D3-4D81-9B49-BFEC4BAA3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>
                <a:latin typeface="AR ESSENCE" panose="02000000000000000000" pitchFamily="2" charset="0"/>
              </a:rPr>
              <a:t>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545D-5184-4394-B86E-132C54342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61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1D70-C698-453B-8D65-874CEB1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Biological Process: An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FF78A-E236-497B-A53E-8C028C13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44" y="1752600"/>
            <a:ext cx="47910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9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DBEE-6B51-443A-A4C7-593FD830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0"/>
            <a:ext cx="10515600" cy="1325563"/>
          </a:xfrm>
        </p:spPr>
        <p:txBody>
          <a:bodyPr/>
          <a:lstStyle/>
          <a:p>
            <a:r>
              <a:rPr lang="en-SG" b="1"/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18E7-D0EC-4356-8966-A038E041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7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/>
              <a:t>Genetic Algorithm is a population-based probabilistic search and optimization technique that works based on the mechanisms of natural genetics and natural evaluation.</a:t>
            </a:r>
          </a:p>
          <a:p>
            <a:pPr marL="0" indent="0">
              <a:buNone/>
            </a:pPr>
            <a:endParaRPr lang="en-SG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8BE10B-F8FB-497D-94A2-67CC8311B9F3}"/>
              </a:ext>
            </a:extLst>
          </p:cNvPr>
          <p:cNvSpPr txBox="1">
            <a:spLocks noChangeArrowheads="1"/>
          </p:cNvSpPr>
          <p:nvPr/>
        </p:nvSpPr>
        <p:spPr>
          <a:xfrm>
            <a:off x="6483925" y="2590797"/>
            <a:ext cx="3124200" cy="40386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“Genetic Algorithms are good at taking large, potentially huge search spaces and navigating them, looking for optimal combinations of things, solutions you might not otherwise find in a lifetime.”</a:t>
            </a:r>
            <a:endParaRPr lang="en-US" altLang="en-US" sz="2400" i="1">
              <a:latin typeface="Times New Roman" panose="02020603050405020304" pitchFamily="18" charset="0"/>
            </a:endParaRPr>
          </a:p>
          <a:p>
            <a:pPr algn="ctr">
              <a:buFont typeface="Monotype Sorts" charset="2"/>
              <a:buNone/>
            </a:pPr>
            <a:endParaRPr lang="en-US" altLang="en-US" sz="1400"/>
          </a:p>
          <a:p>
            <a:pPr algn="ctr">
              <a:buFont typeface="Monotype Sorts" charset="2"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- Salvatore Mangano</a:t>
            </a:r>
          </a:p>
          <a:p>
            <a:pPr algn="ctr">
              <a:buFont typeface="Monotype Sorts" charset="2"/>
              <a:buNone/>
            </a:pPr>
            <a:r>
              <a:rPr lang="en-US" altLang="en-US" sz="1400" i="1">
                <a:latin typeface="Times New Roman" panose="02020603050405020304" pitchFamily="18" charset="0"/>
              </a:rPr>
              <a:t>Computer Design</a:t>
            </a:r>
            <a:r>
              <a:rPr lang="en-US" altLang="en-US" sz="1400">
                <a:latin typeface="Times New Roman" panose="02020603050405020304" pitchFamily="18" charset="0"/>
              </a:rPr>
              <a:t>, May 1995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1CD6C06-BD0A-4042-B19E-A30D3378B2A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7725" y="2590797"/>
            <a:ext cx="33528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42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99031B8-081B-4FDA-9D00-549075FA3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Components of a GA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406D3B6-7ACF-4667-8492-3B5D87648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A problem to solve, and ...</a:t>
            </a:r>
          </a:p>
          <a:p>
            <a:r>
              <a:rPr lang="en-US" altLang="en-US"/>
              <a:t>Encoding technique       </a:t>
            </a:r>
            <a:r>
              <a:rPr lang="en-US" altLang="en-US" sz="2400"/>
              <a:t>(</a:t>
            </a:r>
            <a:r>
              <a:rPr lang="en-US" altLang="en-US" sz="2400" i="1"/>
              <a:t>gene, chromosome</a:t>
            </a:r>
            <a:r>
              <a:rPr lang="en-US" altLang="en-US" sz="2400"/>
              <a:t>)</a:t>
            </a:r>
            <a:endParaRPr lang="en-US" altLang="en-US"/>
          </a:p>
          <a:p>
            <a:r>
              <a:rPr lang="en-US" altLang="en-US"/>
              <a:t>Initialization procedure                </a:t>
            </a:r>
            <a:r>
              <a:rPr lang="en-US" altLang="en-US" sz="2400" i="1"/>
              <a:t>(creation)</a:t>
            </a:r>
            <a:endParaRPr lang="en-US" altLang="en-US"/>
          </a:p>
          <a:p>
            <a:r>
              <a:rPr lang="en-US" altLang="en-US"/>
              <a:t>Evaluation function                 </a:t>
            </a:r>
            <a:r>
              <a:rPr lang="en-US" altLang="en-US" sz="2400" i="1"/>
              <a:t>(environment)</a:t>
            </a:r>
            <a:endParaRPr lang="en-US" altLang="en-US" sz="2400" i="1">
              <a:cs typeface="Calibri"/>
            </a:endParaRPr>
          </a:p>
          <a:p>
            <a:r>
              <a:rPr lang="en-US" altLang="en-US"/>
              <a:t>Selection of parents               </a:t>
            </a:r>
            <a:r>
              <a:rPr lang="en-US" altLang="en-US" sz="2400" i="1"/>
              <a:t>(reproduction)</a:t>
            </a:r>
            <a:endParaRPr lang="en-US" altLang="en-US"/>
          </a:p>
          <a:p>
            <a:r>
              <a:rPr lang="en-US" altLang="en-US"/>
              <a:t>Genetic operators    </a:t>
            </a:r>
            <a:r>
              <a:rPr lang="en-US" altLang="en-US" sz="2400" i="1"/>
              <a:t>(mutation, recombination)</a:t>
            </a:r>
            <a:endParaRPr lang="en-US" altLang="en-US" sz="2400" i="1">
              <a:cs typeface="Calibri"/>
            </a:endParaRPr>
          </a:p>
          <a:p>
            <a:r>
              <a:rPr lang="en-US" altLang="en-US"/>
              <a:t>Parameter settings             </a:t>
            </a:r>
            <a:r>
              <a:rPr lang="en-US" altLang="en-US" sz="2400" i="1"/>
              <a:t>(practice and art)</a:t>
            </a:r>
            <a:endParaRPr lang="en-US" altLang="en-US" sz="2400" i="1">
              <a:cs typeface="Calibri"/>
            </a:endParaRPr>
          </a:p>
          <a:p>
            <a:pPr>
              <a:buFont typeface="Monotype Sorts" charset="2"/>
              <a:buNone/>
            </a:pPr>
            <a:endParaRPr lang="en-US" altLang="en-US" sz="2400" i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55DC-EE24-4582-9D34-4FF94CE0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" y="32179"/>
            <a:ext cx="10515600" cy="1325563"/>
          </a:xfrm>
        </p:spPr>
        <p:txBody>
          <a:bodyPr/>
          <a:lstStyle/>
          <a:p>
            <a:r>
              <a:rPr lang="en-SG"/>
              <a:t>GA Framework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67C34C-DE26-41D7-9023-4DF2A1B8D6D5}"/>
              </a:ext>
            </a:extLst>
          </p:cNvPr>
          <p:cNvSpPr/>
          <p:nvPr/>
        </p:nvSpPr>
        <p:spPr>
          <a:xfrm>
            <a:off x="2299858" y="1247331"/>
            <a:ext cx="1939636" cy="99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220D4-6DD4-45CB-A978-51A6123374AA}"/>
              </a:ext>
            </a:extLst>
          </p:cNvPr>
          <p:cNvSpPr/>
          <p:nvPr/>
        </p:nvSpPr>
        <p:spPr>
          <a:xfrm>
            <a:off x="2410691" y="2542291"/>
            <a:ext cx="1731818" cy="99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Initial Population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6D07E4E-1D09-47FE-BA78-DE063C8B17AA}"/>
              </a:ext>
            </a:extLst>
          </p:cNvPr>
          <p:cNvSpPr/>
          <p:nvPr/>
        </p:nvSpPr>
        <p:spPr>
          <a:xfrm>
            <a:off x="2057400" y="3837682"/>
            <a:ext cx="2438400" cy="7897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Converge?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2A0C12-332B-45B2-8331-FF6A03ED933B}"/>
              </a:ext>
            </a:extLst>
          </p:cNvPr>
          <p:cNvSpPr/>
          <p:nvPr/>
        </p:nvSpPr>
        <p:spPr>
          <a:xfrm>
            <a:off x="2306782" y="5195874"/>
            <a:ext cx="1939636" cy="99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Stop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888CA5-5275-4159-8BE7-EBF7442AF725}"/>
              </a:ext>
            </a:extLst>
          </p:cNvPr>
          <p:cNvSpPr/>
          <p:nvPr/>
        </p:nvSpPr>
        <p:spPr>
          <a:xfrm>
            <a:off x="5874323" y="3733353"/>
            <a:ext cx="1731818" cy="99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7AEB5-D9F9-4418-A6E7-AB6D4E29F9B5}"/>
              </a:ext>
            </a:extLst>
          </p:cNvPr>
          <p:cNvSpPr/>
          <p:nvPr/>
        </p:nvSpPr>
        <p:spPr>
          <a:xfrm>
            <a:off x="5874323" y="5084603"/>
            <a:ext cx="1731818" cy="99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Reproduction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20DF8-FA59-4F4F-BF32-BFD80791F025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269676" y="2244425"/>
            <a:ext cx="6924" cy="29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CAA76B-0AB0-497A-9F46-3E8859D1628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276600" y="3539385"/>
            <a:ext cx="0" cy="2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C32DEB-79C5-473A-AB33-907F298F9F7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76600" y="4627391"/>
            <a:ext cx="0" cy="56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29BC3-3402-4193-9EE2-BB77D3CACD1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495800" y="4231900"/>
            <a:ext cx="1378523" cy="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311979-A022-4A9A-A7BE-061AED7FE92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740232" y="4730447"/>
            <a:ext cx="0" cy="35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7F6FAF4-AC1D-4A13-ABF8-305871EED4F1}"/>
              </a:ext>
            </a:extLst>
          </p:cNvPr>
          <p:cNvCxnSpPr>
            <a:stCxn id="9" idx="2"/>
            <a:endCxn id="5" idx="1"/>
          </p:cNvCxnSpPr>
          <p:nvPr/>
        </p:nvCxnSpPr>
        <p:spPr>
          <a:xfrm rot="5400000" flipH="1">
            <a:off x="3055032" y="2396498"/>
            <a:ext cx="3040859" cy="4329541"/>
          </a:xfrm>
          <a:prstGeom prst="bentConnector4">
            <a:avLst>
              <a:gd name="adj1" fmla="val -7518"/>
              <a:gd name="adj2" fmla="val 115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41B363-6830-4DC2-8F75-8B3678A716D8}"/>
              </a:ext>
            </a:extLst>
          </p:cNvPr>
          <p:cNvSpPr txBox="1"/>
          <p:nvPr/>
        </p:nvSpPr>
        <p:spPr>
          <a:xfrm>
            <a:off x="5284484" y="38625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228654-304E-445B-A288-BF8E09FACDC7}"/>
              </a:ext>
            </a:extLst>
          </p:cNvPr>
          <p:cNvSpPr txBox="1"/>
          <p:nvPr/>
        </p:nvSpPr>
        <p:spPr>
          <a:xfrm>
            <a:off x="3269676" y="483467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2474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1428EF6-B634-4174-9C71-D26CC41A7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Population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5B94844-86C0-49AD-B9BC-35F35241E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5400"/>
          </a:p>
          <a:p>
            <a:pPr>
              <a:buFont typeface="Monotype Sorts" charset="2"/>
              <a:buNone/>
            </a:pPr>
            <a:r>
              <a:rPr lang="en-US" altLang="en-US"/>
              <a:t>Chromosomes could be: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Bit strings                                         (0101 ... 1100)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Real numbers                     (43.2 -33.1 ... 0.0 89.2)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Permutations of element     (E11 E3 E7 ... E1 E15)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Lists of rules                       (R1 R2 R3 ... R22 R23)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... any data structure ...</a:t>
            </a:r>
          </a:p>
        </p:txBody>
      </p:sp>
      <p:sp>
        <p:nvSpPr>
          <p:cNvPr id="28676" name="AutoShape 4">
            <a:extLst>
              <a:ext uri="{FF2B5EF4-FFF2-40B4-BE49-F238E27FC236}">
                <a16:creationId xmlns:a16="http://schemas.microsoft.com/office/drawing/2014/main" id="{4055247D-1581-4161-A83B-090751590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1530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0"/>
              <a:t>population</a:t>
            </a: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4081CF4F-CE04-4677-855C-21C0D0A37A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3350" y="1828800"/>
            <a:ext cx="1028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EE69629-FE45-4DE2-ADB9-C82666872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Reproduction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4E0D9A7-7CCB-49F8-BF1C-94938E949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740951D5-4096-4BF8-B200-911E6E72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1698625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0"/>
              <a:t>reproduction</a:t>
            </a:r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0FE557E5-5026-4229-B63B-61794533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146425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0"/>
              <a:t>population</a:t>
            </a:r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C471DB22-B3D9-4D52-81AE-5CB981229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1997075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49C1DA9-23A3-4785-951C-CCCF65608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0938" y="230822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D722EA16-35F2-4943-AA1C-961212629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230822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FAE630D2-3CD1-4E3E-9B18-0BC0627D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2516188"/>
            <a:ext cx="109466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parents</a:t>
            </a: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C9D4556F-78BF-4420-ABA4-1BDC5E60F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1" y="1525588"/>
            <a:ext cx="119564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A8A2E868-F7EC-4022-92A2-95F30848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75827"/>
            <a:ext cx="10716491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0"/>
              <a:t>Parents are selected at random with selection chances biased in relation to chromosome evaluations.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8087ADC-B1DC-49BB-BDD0-292AFA7DE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Chromosome Modification</a:t>
            </a:r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17E2503C-D48C-4BFE-8F10-554D61459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1865313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0"/>
              <a:t>modification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792C9DD5-B442-4E1B-BFA4-77EC7906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4" y="1636713"/>
            <a:ext cx="1195649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879D1F08-F3F8-4A85-900E-A1C1C6FF3D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7039" y="2159000"/>
            <a:ext cx="1984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8F275648-71FB-453E-A8D7-C26CB1920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6950" y="2490788"/>
            <a:ext cx="19050" cy="709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67C3E69C-34ED-42D2-8DA7-4DE233FBE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4000"/>
          </a:p>
          <a:p>
            <a:pPr>
              <a:buFont typeface="Monotype Sorts" charset="2"/>
              <a:buNone/>
            </a:pPr>
            <a:endParaRPr lang="en-US" altLang="en-US" sz="4000"/>
          </a:p>
          <a:p>
            <a:pPr>
              <a:buFont typeface="Monotype Sorts" charset="2"/>
              <a:buNone/>
            </a:pPr>
            <a:endParaRPr lang="en-US" altLang="en-US" sz="4000"/>
          </a:p>
          <a:p>
            <a:r>
              <a:rPr lang="en-US" altLang="en-US"/>
              <a:t>Modifications are stochastically triggered</a:t>
            </a:r>
          </a:p>
          <a:p>
            <a:r>
              <a:rPr lang="en-US" altLang="en-US"/>
              <a:t>Operator types are: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Mutation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Crossover (recombination)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2DACD668-7F04-438A-B44F-765062DB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2524125"/>
            <a:ext cx="234820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modified children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BDFEBD-70BB-4EBC-8E31-6D8D61BE7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Mutation: Local Modification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E47B43A-80B0-4AFD-96FF-923BAB6F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2974975"/>
            <a:ext cx="1047750" cy="14239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E10EBD-BD6C-4299-AB08-99F18CB0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1312864"/>
            <a:ext cx="361950" cy="13112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0781AD7A-A092-4473-BA12-23122000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408114"/>
            <a:ext cx="66040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i="0"/>
              <a:t>Before:	   (1  0  1  1  0  1  1  0)</a:t>
            </a:r>
          </a:p>
          <a:p>
            <a:pPr>
              <a:spcBef>
                <a:spcPct val="50000"/>
              </a:spcBef>
            </a:pPr>
            <a:r>
              <a:rPr lang="en-US" altLang="en-US" sz="2800" i="0"/>
              <a:t>After:		   (1  0  1  0  0  1  1  0)</a:t>
            </a:r>
          </a:p>
          <a:p>
            <a:pPr>
              <a:spcBef>
                <a:spcPct val="50000"/>
              </a:spcBef>
            </a:pPr>
            <a:endParaRPr lang="en-US" altLang="en-US" sz="1800" i="0"/>
          </a:p>
          <a:p>
            <a:pPr>
              <a:spcBef>
                <a:spcPct val="50000"/>
              </a:spcBef>
            </a:pPr>
            <a:r>
              <a:rPr lang="en-US" altLang="en-US" sz="2800" i="0"/>
              <a:t>Before:	   (1.38   -69.4   326.44   0.1)</a:t>
            </a:r>
          </a:p>
          <a:p>
            <a:pPr>
              <a:spcBef>
                <a:spcPct val="50000"/>
              </a:spcBef>
            </a:pPr>
            <a:r>
              <a:rPr lang="en-US" altLang="en-US" sz="2800" i="0"/>
              <a:t>After:		   (1.38   -67.5   326.44   0.1)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108018DF-E2F7-4F60-9607-D4F526B64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764" y="4595813"/>
            <a:ext cx="10855036" cy="1433512"/>
          </a:xfrm>
          <a:noFill/>
        </p:spPr>
        <p:txBody>
          <a:bodyPr/>
          <a:lstStyle/>
          <a:p>
            <a:r>
              <a:rPr lang="en-US" altLang="en-US"/>
              <a:t>Causes movement in the search space (local or global)</a:t>
            </a:r>
          </a:p>
          <a:p>
            <a:r>
              <a:rPr lang="en-US" altLang="en-US"/>
              <a:t>Restores lost information to the population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25B32E13-D417-4186-9A8B-81DAFC718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39179"/>
            <a:ext cx="10515600" cy="4351338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/>
              <a:t>P1</a:t>
            </a:r>
            <a:r>
              <a:rPr lang="en-US" altLang="en-US"/>
              <a:t>   (0 1 1 0 1 0 0 0)            (0 1 0 1 1 0 0 0)   </a:t>
            </a:r>
            <a:r>
              <a:rPr lang="en-US" altLang="en-US" sz="2000"/>
              <a:t>C1</a:t>
            </a: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 sz="2000"/>
              <a:t>P2</a:t>
            </a:r>
            <a:r>
              <a:rPr lang="en-US" altLang="en-US"/>
              <a:t>   (1 1 0 1 1 0 1 0)            (1 1 1 0 1 0 1 0)   </a:t>
            </a:r>
            <a:r>
              <a:rPr lang="en-US" altLang="en-US" sz="2000"/>
              <a:t>C2</a:t>
            </a:r>
            <a:endParaRPr lang="en-US" altLang="en-US"/>
          </a:p>
          <a:p>
            <a:pPr>
              <a:buFont typeface="Monotype Sorts" charset="2"/>
              <a:buNone/>
            </a:pPr>
            <a:endParaRPr lang="en-US" altLang="en-US" sz="1200"/>
          </a:p>
          <a:p>
            <a:pPr>
              <a:buFont typeface="Monotype Sorts" charset="2"/>
              <a:buNone/>
            </a:pPr>
            <a:r>
              <a:rPr lang="en-US" altLang="en-US"/>
              <a:t>Crossover is a critical feature of genetic algorithms: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It greatly accelerates search early in evolution of a population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It leads to effective combination of schemata (sub-solutions on different chromosomes)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1610DA5-8E15-4E7A-9779-62946C8E4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Crossover: Recombination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F516904-0BC2-4D0A-817B-4591B70E5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Evaluation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97A19BB-4E0A-42EF-AFBD-5A5FBB0D7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3600"/>
          </a:p>
          <a:p>
            <a:pPr>
              <a:buFont typeface="Monotype Sorts" charset="2"/>
              <a:buNone/>
            </a:pPr>
            <a:endParaRPr lang="en-US" altLang="en-US" sz="3600"/>
          </a:p>
          <a:p>
            <a:pPr>
              <a:buFont typeface="Monotype Sorts" charset="2"/>
              <a:buNone/>
            </a:pPr>
            <a:endParaRPr lang="en-US" altLang="en-US" sz="3600"/>
          </a:p>
          <a:p>
            <a:pPr algn="just">
              <a:buFont typeface="Monotype Sorts" charset="2"/>
              <a:buNone/>
            </a:pPr>
            <a:endParaRPr lang="en-US" altLang="en-US"/>
          </a:p>
          <a:p>
            <a:pPr algn="just"/>
            <a:r>
              <a:rPr lang="en-US" altLang="en-US"/>
              <a:t>The evaluator decodes a chromosome and assigns it a fitness measure</a:t>
            </a:r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CF9FD02B-D8DB-487B-8DA9-D33506A1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2832100"/>
            <a:ext cx="2260600" cy="5842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0"/>
              <a:t>evaluator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B6406C50-98AC-40E1-B48E-42CE63F9F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1670050"/>
            <a:ext cx="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D56E37CB-63AA-45A3-97D9-81D5D7D191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2650" y="3124200"/>
            <a:ext cx="153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7081C5A2-0895-419E-BE63-61607D64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4" y="2195513"/>
            <a:ext cx="137698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evaluated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62AFEE2F-4275-42AF-AB16-FB8D7876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9" y="1814513"/>
            <a:ext cx="125835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modified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children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D718-E7F2-4E07-B74D-1F8F98BA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3156-10D0-41F4-BBD2-AF1D047B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/>
              <a:t>Limitations of Traditional Optimization Approaches</a:t>
            </a:r>
          </a:p>
          <a:p>
            <a:r>
              <a:rPr lang="en-SG"/>
              <a:t>Computationally expensive</a:t>
            </a:r>
          </a:p>
          <a:p>
            <a:r>
              <a:rPr lang="en-SG"/>
              <a:t>For discontinuous objective function, methods may fail</a:t>
            </a:r>
          </a:p>
          <a:p>
            <a:r>
              <a:rPr lang="en-SG"/>
              <a:t>Discrete integer variables are difficult to handle</a:t>
            </a:r>
          </a:p>
          <a:p>
            <a:r>
              <a:rPr lang="en-SG"/>
              <a:t>Methods may not be necessarily adaptive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Evolutionary algorithms have been developed to handle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129695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4E79C71-F177-4D94-B93A-8A042B1D2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Deletion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B6347AF-B5DA-4636-AA5B-2C700CF14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 i="1"/>
              <a:t>Generational</a:t>
            </a:r>
            <a:r>
              <a:rPr lang="en-US" altLang="en-US"/>
              <a:t> GA:</a:t>
            </a:r>
            <a:br>
              <a:rPr lang="en-US" altLang="en-US"/>
            </a:br>
            <a:r>
              <a:rPr lang="en-US" altLang="en-US"/>
              <a:t>entire populations replaced with each iteration</a:t>
            </a:r>
          </a:p>
          <a:p>
            <a:r>
              <a:rPr lang="en-US" altLang="en-US" i="1"/>
              <a:t>Simple GA or Steady-state</a:t>
            </a:r>
            <a:r>
              <a:rPr lang="en-US" altLang="en-US"/>
              <a:t> GA:</a:t>
            </a:r>
            <a:br>
              <a:rPr lang="en-US" altLang="en-US"/>
            </a:br>
            <a:r>
              <a:rPr lang="en-US" altLang="en-US"/>
              <a:t>a few members replaced each generation</a:t>
            </a:r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FDD593D5-ABE7-4647-8395-37F0465E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1544638"/>
            <a:ext cx="2260600" cy="5842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0"/>
              <a:t>population</a:t>
            </a:r>
          </a:p>
        </p:txBody>
      </p:sp>
      <p:sp>
        <p:nvSpPr>
          <p:cNvPr id="34821" name="AutoShape 5">
            <a:extLst>
              <a:ext uri="{FF2B5EF4-FFF2-40B4-BE49-F238E27FC236}">
                <a16:creationId xmlns:a16="http://schemas.microsoft.com/office/drawing/2014/main" id="{F87B6723-F69F-49AE-9AE0-FD052E29E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2908300"/>
            <a:ext cx="2260600" cy="5842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0"/>
              <a:t>discard</a:t>
            </a:r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64E6E74C-41BA-4A51-91DB-C7F14019F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13995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1B44231D-FDE5-4E4F-87D2-781B7A05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2257425"/>
            <a:ext cx="257423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discarded members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874B0C7-A08C-4F46-8276-A9F7EE491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An Abstract Example</a:t>
            </a:r>
          </a:p>
        </p:txBody>
      </p:sp>
      <p:sp>
        <p:nvSpPr>
          <p:cNvPr id="35843" name="Line 3">
            <a:extLst>
              <a:ext uri="{FF2B5EF4-FFF2-40B4-BE49-F238E27FC236}">
                <a16:creationId xmlns:a16="http://schemas.microsoft.com/office/drawing/2014/main" id="{91DB5AAB-3C17-49FC-B8D3-8A4A25FD8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79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79F1A3E5-0631-482A-8030-6B7D0F85E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2971800"/>
            <a:ext cx="516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5" name="Freeform 5">
            <a:extLst>
              <a:ext uri="{FF2B5EF4-FFF2-40B4-BE49-F238E27FC236}">
                <a16:creationId xmlns:a16="http://schemas.microsoft.com/office/drawing/2014/main" id="{5FEA7C80-8734-496D-A4D0-2349E763D26A}"/>
              </a:ext>
            </a:extLst>
          </p:cNvPr>
          <p:cNvSpPr>
            <a:spLocks/>
          </p:cNvSpPr>
          <p:nvPr/>
        </p:nvSpPr>
        <p:spPr bwMode="auto">
          <a:xfrm>
            <a:off x="3581400" y="1404938"/>
            <a:ext cx="5126038" cy="1492250"/>
          </a:xfrm>
          <a:custGeom>
            <a:avLst/>
            <a:gdLst>
              <a:gd name="T0" fmla="*/ 50 w 3229"/>
              <a:gd name="T1" fmla="*/ 819 h 940"/>
              <a:gd name="T2" fmla="*/ 112 w 3229"/>
              <a:gd name="T3" fmla="*/ 795 h 940"/>
              <a:gd name="T4" fmla="*/ 168 w 3229"/>
              <a:gd name="T5" fmla="*/ 708 h 940"/>
              <a:gd name="T6" fmla="*/ 230 w 3229"/>
              <a:gd name="T7" fmla="*/ 629 h 940"/>
              <a:gd name="T8" fmla="*/ 294 w 3229"/>
              <a:gd name="T9" fmla="*/ 575 h 940"/>
              <a:gd name="T10" fmla="*/ 364 w 3229"/>
              <a:gd name="T11" fmla="*/ 559 h 940"/>
              <a:gd name="T12" fmla="*/ 420 w 3229"/>
              <a:gd name="T13" fmla="*/ 606 h 940"/>
              <a:gd name="T14" fmla="*/ 466 w 3229"/>
              <a:gd name="T15" fmla="*/ 685 h 940"/>
              <a:gd name="T16" fmla="*/ 522 w 3229"/>
              <a:gd name="T17" fmla="*/ 755 h 940"/>
              <a:gd name="T18" fmla="*/ 592 w 3229"/>
              <a:gd name="T19" fmla="*/ 780 h 940"/>
              <a:gd name="T20" fmla="*/ 663 w 3229"/>
              <a:gd name="T21" fmla="*/ 741 h 940"/>
              <a:gd name="T22" fmla="*/ 702 w 3229"/>
              <a:gd name="T23" fmla="*/ 677 h 940"/>
              <a:gd name="T24" fmla="*/ 758 w 3229"/>
              <a:gd name="T25" fmla="*/ 614 h 940"/>
              <a:gd name="T26" fmla="*/ 805 w 3229"/>
              <a:gd name="T27" fmla="*/ 511 h 940"/>
              <a:gd name="T28" fmla="*/ 845 w 3229"/>
              <a:gd name="T29" fmla="*/ 409 h 940"/>
              <a:gd name="T30" fmla="*/ 868 w 3229"/>
              <a:gd name="T31" fmla="*/ 331 h 940"/>
              <a:gd name="T32" fmla="*/ 907 w 3229"/>
              <a:gd name="T33" fmla="*/ 244 h 940"/>
              <a:gd name="T34" fmla="*/ 946 w 3229"/>
              <a:gd name="T35" fmla="*/ 165 h 940"/>
              <a:gd name="T36" fmla="*/ 1002 w 3229"/>
              <a:gd name="T37" fmla="*/ 72 h 940"/>
              <a:gd name="T38" fmla="*/ 1073 w 3229"/>
              <a:gd name="T39" fmla="*/ 8 h 940"/>
              <a:gd name="T40" fmla="*/ 1151 w 3229"/>
              <a:gd name="T41" fmla="*/ 0 h 940"/>
              <a:gd name="T42" fmla="*/ 1230 w 3229"/>
              <a:gd name="T43" fmla="*/ 24 h 940"/>
              <a:gd name="T44" fmla="*/ 1300 w 3229"/>
              <a:gd name="T45" fmla="*/ 103 h 940"/>
              <a:gd name="T46" fmla="*/ 1332 w 3229"/>
              <a:gd name="T47" fmla="*/ 173 h 940"/>
              <a:gd name="T48" fmla="*/ 1364 w 3229"/>
              <a:gd name="T49" fmla="*/ 252 h 940"/>
              <a:gd name="T50" fmla="*/ 1404 w 3229"/>
              <a:gd name="T51" fmla="*/ 323 h 940"/>
              <a:gd name="T52" fmla="*/ 1482 w 3229"/>
              <a:gd name="T53" fmla="*/ 314 h 940"/>
              <a:gd name="T54" fmla="*/ 1553 w 3229"/>
              <a:gd name="T55" fmla="*/ 244 h 940"/>
              <a:gd name="T56" fmla="*/ 1623 w 3229"/>
              <a:gd name="T57" fmla="*/ 229 h 940"/>
              <a:gd name="T58" fmla="*/ 1686 w 3229"/>
              <a:gd name="T59" fmla="*/ 308 h 940"/>
              <a:gd name="T60" fmla="*/ 1718 w 3229"/>
              <a:gd name="T61" fmla="*/ 386 h 940"/>
              <a:gd name="T62" fmla="*/ 1741 w 3229"/>
              <a:gd name="T63" fmla="*/ 457 h 940"/>
              <a:gd name="T64" fmla="*/ 1781 w 3229"/>
              <a:gd name="T65" fmla="*/ 544 h 940"/>
              <a:gd name="T66" fmla="*/ 1820 w 3229"/>
              <a:gd name="T67" fmla="*/ 623 h 940"/>
              <a:gd name="T68" fmla="*/ 1882 w 3229"/>
              <a:gd name="T69" fmla="*/ 708 h 940"/>
              <a:gd name="T70" fmla="*/ 1946 w 3229"/>
              <a:gd name="T71" fmla="*/ 747 h 940"/>
              <a:gd name="T72" fmla="*/ 2017 w 3229"/>
              <a:gd name="T73" fmla="*/ 693 h 940"/>
              <a:gd name="T74" fmla="*/ 2079 w 3229"/>
              <a:gd name="T75" fmla="*/ 614 h 940"/>
              <a:gd name="T76" fmla="*/ 2112 w 3229"/>
              <a:gd name="T77" fmla="*/ 559 h 940"/>
              <a:gd name="T78" fmla="*/ 2143 w 3229"/>
              <a:gd name="T79" fmla="*/ 465 h 940"/>
              <a:gd name="T80" fmla="*/ 2174 w 3229"/>
              <a:gd name="T81" fmla="*/ 370 h 940"/>
              <a:gd name="T82" fmla="*/ 2214 w 3229"/>
              <a:gd name="T83" fmla="*/ 283 h 940"/>
              <a:gd name="T84" fmla="*/ 2269 w 3229"/>
              <a:gd name="T85" fmla="*/ 221 h 940"/>
              <a:gd name="T86" fmla="*/ 2354 w 3229"/>
              <a:gd name="T87" fmla="*/ 244 h 940"/>
              <a:gd name="T88" fmla="*/ 2427 w 3229"/>
              <a:gd name="T89" fmla="*/ 308 h 940"/>
              <a:gd name="T90" fmla="*/ 2489 w 3229"/>
              <a:gd name="T91" fmla="*/ 370 h 940"/>
              <a:gd name="T92" fmla="*/ 2568 w 3229"/>
              <a:gd name="T93" fmla="*/ 480 h 940"/>
              <a:gd name="T94" fmla="*/ 2607 w 3229"/>
              <a:gd name="T95" fmla="*/ 559 h 940"/>
              <a:gd name="T96" fmla="*/ 2646 w 3229"/>
              <a:gd name="T97" fmla="*/ 645 h 940"/>
              <a:gd name="T98" fmla="*/ 2702 w 3229"/>
              <a:gd name="T99" fmla="*/ 724 h 940"/>
              <a:gd name="T100" fmla="*/ 2756 w 3229"/>
              <a:gd name="T101" fmla="*/ 755 h 940"/>
              <a:gd name="T102" fmla="*/ 2795 w 3229"/>
              <a:gd name="T103" fmla="*/ 685 h 940"/>
              <a:gd name="T104" fmla="*/ 2859 w 3229"/>
              <a:gd name="T105" fmla="*/ 637 h 940"/>
              <a:gd name="T106" fmla="*/ 2945 w 3229"/>
              <a:gd name="T107" fmla="*/ 662 h 940"/>
              <a:gd name="T108" fmla="*/ 3009 w 3229"/>
              <a:gd name="T109" fmla="*/ 747 h 940"/>
              <a:gd name="T110" fmla="*/ 3071 w 3229"/>
              <a:gd name="T111" fmla="*/ 819 h 940"/>
              <a:gd name="T112" fmla="*/ 3141 w 3229"/>
              <a:gd name="T113" fmla="*/ 898 h 940"/>
              <a:gd name="T114" fmla="*/ 3205 w 3229"/>
              <a:gd name="T115" fmla="*/ 929 h 94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3229"/>
              <a:gd name="T175" fmla="*/ 0 h 940"/>
              <a:gd name="T176" fmla="*/ 3229 w 3229"/>
              <a:gd name="T177" fmla="*/ 940 h 94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3229" h="940">
                <a:moveTo>
                  <a:pt x="0" y="795"/>
                </a:moveTo>
                <a:lnTo>
                  <a:pt x="27" y="819"/>
                </a:lnTo>
                <a:lnTo>
                  <a:pt x="50" y="819"/>
                </a:lnTo>
                <a:lnTo>
                  <a:pt x="73" y="819"/>
                </a:lnTo>
                <a:lnTo>
                  <a:pt x="97" y="819"/>
                </a:lnTo>
                <a:lnTo>
                  <a:pt x="112" y="795"/>
                </a:lnTo>
                <a:lnTo>
                  <a:pt x="128" y="772"/>
                </a:lnTo>
                <a:lnTo>
                  <a:pt x="145" y="747"/>
                </a:lnTo>
                <a:lnTo>
                  <a:pt x="168" y="708"/>
                </a:lnTo>
                <a:lnTo>
                  <a:pt x="184" y="677"/>
                </a:lnTo>
                <a:lnTo>
                  <a:pt x="199" y="654"/>
                </a:lnTo>
                <a:lnTo>
                  <a:pt x="230" y="629"/>
                </a:lnTo>
                <a:lnTo>
                  <a:pt x="246" y="606"/>
                </a:lnTo>
                <a:lnTo>
                  <a:pt x="269" y="590"/>
                </a:lnTo>
                <a:lnTo>
                  <a:pt x="294" y="575"/>
                </a:lnTo>
                <a:lnTo>
                  <a:pt x="317" y="559"/>
                </a:lnTo>
                <a:lnTo>
                  <a:pt x="341" y="559"/>
                </a:lnTo>
                <a:lnTo>
                  <a:pt x="364" y="559"/>
                </a:lnTo>
                <a:lnTo>
                  <a:pt x="387" y="559"/>
                </a:lnTo>
                <a:lnTo>
                  <a:pt x="404" y="583"/>
                </a:lnTo>
                <a:lnTo>
                  <a:pt x="420" y="606"/>
                </a:lnTo>
                <a:lnTo>
                  <a:pt x="435" y="629"/>
                </a:lnTo>
                <a:lnTo>
                  <a:pt x="451" y="662"/>
                </a:lnTo>
                <a:lnTo>
                  <a:pt x="466" y="685"/>
                </a:lnTo>
                <a:lnTo>
                  <a:pt x="482" y="708"/>
                </a:lnTo>
                <a:lnTo>
                  <a:pt x="499" y="732"/>
                </a:lnTo>
                <a:lnTo>
                  <a:pt x="522" y="755"/>
                </a:lnTo>
                <a:lnTo>
                  <a:pt x="545" y="772"/>
                </a:lnTo>
                <a:lnTo>
                  <a:pt x="569" y="780"/>
                </a:lnTo>
                <a:lnTo>
                  <a:pt x="592" y="780"/>
                </a:lnTo>
                <a:lnTo>
                  <a:pt x="617" y="780"/>
                </a:lnTo>
                <a:lnTo>
                  <a:pt x="640" y="764"/>
                </a:lnTo>
                <a:lnTo>
                  <a:pt x="663" y="741"/>
                </a:lnTo>
                <a:lnTo>
                  <a:pt x="687" y="724"/>
                </a:lnTo>
                <a:lnTo>
                  <a:pt x="695" y="701"/>
                </a:lnTo>
                <a:lnTo>
                  <a:pt x="702" y="677"/>
                </a:lnTo>
                <a:lnTo>
                  <a:pt x="727" y="668"/>
                </a:lnTo>
                <a:lnTo>
                  <a:pt x="741" y="637"/>
                </a:lnTo>
                <a:lnTo>
                  <a:pt x="758" y="614"/>
                </a:lnTo>
                <a:lnTo>
                  <a:pt x="781" y="567"/>
                </a:lnTo>
                <a:lnTo>
                  <a:pt x="789" y="544"/>
                </a:lnTo>
                <a:lnTo>
                  <a:pt x="805" y="511"/>
                </a:lnTo>
                <a:lnTo>
                  <a:pt x="820" y="465"/>
                </a:lnTo>
                <a:lnTo>
                  <a:pt x="836" y="432"/>
                </a:lnTo>
                <a:lnTo>
                  <a:pt x="845" y="409"/>
                </a:lnTo>
                <a:lnTo>
                  <a:pt x="853" y="386"/>
                </a:lnTo>
                <a:lnTo>
                  <a:pt x="868" y="354"/>
                </a:lnTo>
                <a:lnTo>
                  <a:pt x="868" y="331"/>
                </a:lnTo>
                <a:lnTo>
                  <a:pt x="884" y="300"/>
                </a:lnTo>
                <a:lnTo>
                  <a:pt x="892" y="275"/>
                </a:lnTo>
                <a:lnTo>
                  <a:pt x="907" y="244"/>
                </a:lnTo>
                <a:lnTo>
                  <a:pt x="915" y="221"/>
                </a:lnTo>
                <a:lnTo>
                  <a:pt x="932" y="190"/>
                </a:lnTo>
                <a:lnTo>
                  <a:pt x="946" y="165"/>
                </a:lnTo>
                <a:lnTo>
                  <a:pt x="954" y="142"/>
                </a:lnTo>
                <a:lnTo>
                  <a:pt x="977" y="103"/>
                </a:lnTo>
                <a:lnTo>
                  <a:pt x="1002" y="72"/>
                </a:lnTo>
                <a:lnTo>
                  <a:pt x="1025" y="47"/>
                </a:lnTo>
                <a:lnTo>
                  <a:pt x="1050" y="32"/>
                </a:lnTo>
                <a:lnTo>
                  <a:pt x="1073" y="8"/>
                </a:lnTo>
                <a:lnTo>
                  <a:pt x="1104" y="0"/>
                </a:lnTo>
                <a:lnTo>
                  <a:pt x="1128" y="0"/>
                </a:lnTo>
                <a:lnTo>
                  <a:pt x="1151" y="0"/>
                </a:lnTo>
                <a:lnTo>
                  <a:pt x="1182" y="0"/>
                </a:lnTo>
                <a:lnTo>
                  <a:pt x="1207" y="16"/>
                </a:lnTo>
                <a:lnTo>
                  <a:pt x="1230" y="24"/>
                </a:lnTo>
                <a:lnTo>
                  <a:pt x="1261" y="47"/>
                </a:lnTo>
                <a:lnTo>
                  <a:pt x="1277" y="72"/>
                </a:lnTo>
                <a:lnTo>
                  <a:pt x="1300" y="103"/>
                </a:lnTo>
                <a:lnTo>
                  <a:pt x="1317" y="126"/>
                </a:lnTo>
                <a:lnTo>
                  <a:pt x="1325" y="150"/>
                </a:lnTo>
                <a:lnTo>
                  <a:pt x="1332" y="173"/>
                </a:lnTo>
                <a:lnTo>
                  <a:pt x="1340" y="196"/>
                </a:lnTo>
                <a:lnTo>
                  <a:pt x="1356" y="229"/>
                </a:lnTo>
                <a:lnTo>
                  <a:pt x="1364" y="252"/>
                </a:lnTo>
                <a:lnTo>
                  <a:pt x="1379" y="275"/>
                </a:lnTo>
                <a:lnTo>
                  <a:pt x="1395" y="300"/>
                </a:lnTo>
                <a:lnTo>
                  <a:pt x="1404" y="323"/>
                </a:lnTo>
                <a:lnTo>
                  <a:pt x="1427" y="323"/>
                </a:lnTo>
                <a:lnTo>
                  <a:pt x="1458" y="323"/>
                </a:lnTo>
                <a:lnTo>
                  <a:pt x="1482" y="314"/>
                </a:lnTo>
                <a:lnTo>
                  <a:pt x="1505" y="291"/>
                </a:lnTo>
                <a:lnTo>
                  <a:pt x="1528" y="268"/>
                </a:lnTo>
                <a:lnTo>
                  <a:pt x="1553" y="244"/>
                </a:lnTo>
                <a:lnTo>
                  <a:pt x="1576" y="236"/>
                </a:lnTo>
                <a:lnTo>
                  <a:pt x="1600" y="229"/>
                </a:lnTo>
                <a:lnTo>
                  <a:pt x="1623" y="229"/>
                </a:lnTo>
                <a:lnTo>
                  <a:pt x="1646" y="252"/>
                </a:lnTo>
                <a:lnTo>
                  <a:pt x="1671" y="283"/>
                </a:lnTo>
                <a:lnTo>
                  <a:pt x="1686" y="308"/>
                </a:lnTo>
                <a:lnTo>
                  <a:pt x="1702" y="331"/>
                </a:lnTo>
                <a:lnTo>
                  <a:pt x="1710" y="354"/>
                </a:lnTo>
                <a:lnTo>
                  <a:pt x="1718" y="386"/>
                </a:lnTo>
                <a:lnTo>
                  <a:pt x="1725" y="409"/>
                </a:lnTo>
                <a:lnTo>
                  <a:pt x="1733" y="432"/>
                </a:lnTo>
                <a:lnTo>
                  <a:pt x="1741" y="457"/>
                </a:lnTo>
                <a:lnTo>
                  <a:pt x="1758" y="488"/>
                </a:lnTo>
                <a:lnTo>
                  <a:pt x="1764" y="511"/>
                </a:lnTo>
                <a:lnTo>
                  <a:pt x="1781" y="544"/>
                </a:lnTo>
                <a:lnTo>
                  <a:pt x="1789" y="567"/>
                </a:lnTo>
                <a:lnTo>
                  <a:pt x="1804" y="590"/>
                </a:lnTo>
                <a:lnTo>
                  <a:pt x="1820" y="623"/>
                </a:lnTo>
                <a:lnTo>
                  <a:pt x="1836" y="654"/>
                </a:lnTo>
                <a:lnTo>
                  <a:pt x="1859" y="685"/>
                </a:lnTo>
                <a:lnTo>
                  <a:pt x="1882" y="708"/>
                </a:lnTo>
                <a:lnTo>
                  <a:pt x="1899" y="732"/>
                </a:lnTo>
                <a:lnTo>
                  <a:pt x="1922" y="747"/>
                </a:lnTo>
                <a:lnTo>
                  <a:pt x="1946" y="747"/>
                </a:lnTo>
                <a:lnTo>
                  <a:pt x="1969" y="741"/>
                </a:lnTo>
                <a:lnTo>
                  <a:pt x="1994" y="724"/>
                </a:lnTo>
                <a:lnTo>
                  <a:pt x="2017" y="693"/>
                </a:lnTo>
                <a:lnTo>
                  <a:pt x="2033" y="668"/>
                </a:lnTo>
                <a:lnTo>
                  <a:pt x="2056" y="645"/>
                </a:lnTo>
                <a:lnTo>
                  <a:pt x="2079" y="614"/>
                </a:lnTo>
                <a:lnTo>
                  <a:pt x="2079" y="590"/>
                </a:lnTo>
                <a:lnTo>
                  <a:pt x="2104" y="583"/>
                </a:lnTo>
                <a:lnTo>
                  <a:pt x="2112" y="559"/>
                </a:lnTo>
                <a:lnTo>
                  <a:pt x="2127" y="527"/>
                </a:lnTo>
                <a:lnTo>
                  <a:pt x="2135" y="496"/>
                </a:lnTo>
                <a:lnTo>
                  <a:pt x="2143" y="465"/>
                </a:lnTo>
                <a:lnTo>
                  <a:pt x="2151" y="441"/>
                </a:lnTo>
                <a:lnTo>
                  <a:pt x="2166" y="418"/>
                </a:lnTo>
                <a:lnTo>
                  <a:pt x="2174" y="370"/>
                </a:lnTo>
                <a:lnTo>
                  <a:pt x="2191" y="339"/>
                </a:lnTo>
                <a:lnTo>
                  <a:pt x="2197" y="314"/>
                </a:lnTo>
                <a:lnTo>
                  <a:pt x="2214" y="283"/>
                </a:lnTo>
                <a:lnTo>
                  <a:pt x="2230" y="260"/>
                </a:lnTo>
                <a:lnTo>
                  <a:pt x="2245" y="236"/>
                </a:lnTo>
                <a:lnTo>
                  <a:pt x="2269" y="221"/>
                </a:lnTo>
                <a:lnTo>
                  <a:pt x="2292" y="221"/>
                </a:lnTo>
                <a:lnTo>
                  <a:pt x="2323" y="229"/>
                </a:lnTo>
                <a:lnTo>
                  <a:pt x="2354" y="244"/>
                </a:lnTo>
                <a:lnTo>
                  <a:pt x="2379" y="260"/>
                </a:lnTo>
                <a:lnTo>
                  <a:pt x="2410" y="283"/>
                </a:lnTo>
                <a:lnTo>
                  <a:pt x="2427" y="308"/>
                </a:lnTo>
                <a:lnTo>
                  <a:pt x="2450" y="323"/>
                </a:lnTo>
                <a:lnTo>
                  <a:pt x="2473" y="347"/>
                </a:lnTo>
                <a:lnTo>
                  <a:pt x="2489" y="370"/>
                </a:lnTo>
                <a:lnTo>
                  <a:pt x="2520" y="393"/>
                </a:lnTo>
                <a:lnTo>
                  <a:pt x="2545" y="432"/>
                </a:lnTo>
                <a:lnTo>
                  <a:pt x="2568" y="480"/>
                </a:lnTo>
                <a:lnTo>
                  <a:pt x="2584" y="505"/>
                </a:lnTo>
                <a:lnTo>
                  <a:pt x="2599" y="536"/>
                </a:lnTo>
                <a:lnTo>
                  <a:pt x="2607" y="559"/>
                </a:lnTo>
                <a:lnTo>
                  <a:pt x="2615" y="583"/>
                </a:lnTo>
                <a:lnTo>
                  <a:pt x="2630" y="614"/>
                </a:lnTo>
                <a:lnTo>
                  <a:pt x="2646" y="645"/>
                </a:lnTo>
                <a:lnTo>
                  <a:pt x="2663" y="677"/>
                </a:lnTo>
                <a:lnTo>
                  <a:pt x="2677" y="701"/>
                </a:lnTo>
                <a:lnTo>
                  <a:pt x="2702" y="724"/>
                </a:lnTo>
                <a:lnTo>
                  <a:pt x="2709" y="747"/>
                </a:lnTo>
                <a:lnTo>
                  <a:pt x="2733" y="755"/>
                </a:lnTo>
                <a:lnTo>
                  <a:pt x="2756" y="755"/>
                </a:lnTo>
                <a:lnTo>
                  <a:pt x="2764" y="732"/>
                </a:lnTo>
                <a:lnTo>
                  <a:pt x="2781" y="708"/>
                </a:lnTo>
                <a:lnTo>
                  <a:pt x="2795" y="685"/>
                </a:lnTo>
                <a:lnTo>
                  <a:pt x="2812" y="662"/>
                </a:lnTo>
                <a:lnTo>
                  <a:pt x="2835" y="637"/>
                </a:lnTo>
                <a:lnTo>
                  <a:pt x="2859" y="637"/>
                </a:lnTo>
                <a:lnTo>
                  <a:pt x="2882" y="637"/>
                </a:lnTo>
                <a:lnTo>
                  <a:pt x="2914" y="645"/>
                </a:lnTo>
                <a:lnTo>
                  <a:pt x="2945" y="662"/>
                </a:lnTo>
                <a:lnTo>
                  <a:pt x="2969" y="693"/>
                </a:lnTo>
                <a:lnTo>
                  <a:pt x="3000" y="724"/>
                </a:lnTo>
                <a:lnTo>
                  <a:pt x="3009" y="747"/>
                </a:lnTo>
                <a:lnTo>
                  <a:pt x="3023" y="772"/>
                </a:lnTo>
                <a:lnTo>
                  <a:pt x="3048" y="786"/>
                </a:lnTo>
                <a:lnTo>
                  <a:pt x="3071" y="819"/>
                </a:lnTo>
                <a:lnTo>
                  <a:pt x="3102" y="850"/>
                </a:lnTo>
                <a:lnTo>
                  <a:pt x="3118" y="882"/>
                </a:lnTo>
                <a:lnTo>
                  <a:pt x="3141" y="898"/>
                </a:lnTo>
                <a:lnTo>
                  <a:pt x="3158" y="921"/>
                </a:lnTo>
                <a:lnTo>
                  <a:pt x="3181" y="929"/>
                </a:lnTo>
                <a:lnTo>
                  <a:pt x="3205" y="929"/>
                </a:lnTo>
                <a:lnTo>
                  <a:pt x="3228" y="929"/>
                </a:lnTo>
                <a:lnTo>
                  <a:pt x="3216" y="939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339A04AA-EE11-488C-8501-A2D2CCB6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255" y="3067050"/>
            <a:ext cx="548708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Distribution of Individuals in Generation 0</a:t>
            </a:r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E2A07778-8D8E-418C-9165-14F544E4D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8163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93D6D480-29E2-4974-B7CF-ACF6516FB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5410200"/>
            <a:ext cx="516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849" name="Freeform 9">
            <a:extLst>
              <a:ext uri="{FF2B5EF4-FFF2-40B4-BE49-F238E27FC236}">
                <a16:creationId xmlns:a16="http://schemas.microsoft.com/office/drawing/2014/main" id="{2CC40D13-E81D-44B8-9DA6-9096955DC904}"/>
              </a:ext>
            </a:extLst>
          </p:cNvPr>
          <p:cNvSpPr>
            <a:spLocks/>
          </p:cNvSpPr>
          <p:nvPr/>
        </p:nvSpPr>
        <p:spPr bwMode="auto">
          <a:xfrm>
            <a:off x="3581400" y="3843338"/>
            <a:ext cx="5126038" cy="1492250"/>
          </a:xfrm>
          <a:custGeom>
            <a:avLst/>
            <a:gdLst>
              <a:gd name="T0" fmla="*/ 50 w 3229"/>
              <a:gd name="T1" fmla="*/ 819 h 940"/>
              <a:gd name="T2" fmla="*/ 112 w 3229"/>
              <a:gd name="T3" fmla="*/ 795 h 940"/>
              <a:gd name="T4" fmla="*/ 168 w 3229"/>
              <a:gd name="T5" fmla="*/ 708 h 940"/>
              <a:gd name="T6" fmla="*/ 230 w 3229"/>
              <a:gd name="T7" fmla="*/ 629 h 940"/>
              <a:gd name="T8" fmla="*/ 294 w 3229"/>
              <a:gd name="T9" fmla="*/ 575 h 940"/>
              <a:gd name="T10" fmla="*/ 364 w 3229"/>
              <a:gd name="T11" fmla="*/ 559 h 940"/>
              <a:gd name="T12" fmla="*/ 420 w 3229"/>
              <a:gd name="T13" fmla="*/ 606 h 940"/>
              <a:gd name="T14" fmla="*/ 466 w 3229"/>
              <a:gd name="T15" fmla="*/ 685 h 940"/>
              <a:gd name="T16" fmla="*/ 522 w 3229"/>
              <a:gd name="T17" fmla="*/ 755 h 940"/>
              <a:gd name="T18" fmla="*/ 592 w 3229"/>
              <a:gd name="T19" fmla="*/ 780 h 940"/>
              <a:gd name="T20" fmla="*/ 663 w 3229"/>
              <a:gd name="T21" fmla="*/ 741 h 940"/>
              <a:gd name="T22" fmla="*/ 702 w 3229"/>
              <a:gd name="T23" fmla="*/ 677 h 940"/>
              <a:gd name="T24" fmla="*/ 758 w 3229"/>
              <a:gd name="T25" fmla="*/ 614 h 940"/>
              <a:gd name="T26" fmla="*/ 805 w 3229"/>
              <a:gd name="T27" fmla="*/ 511 h 940"/>
              <a:gd name="T28" fmla="*/ 845 w 3229"/>
              <a:gd name="T29" fmla="*/ 409 h 940"/>
              <a:gd name="T30" fmla="*/ 868 w 3229"/>
              <a:gd name="T31" fmla="*/ 331 h 940"/>
              <a:gd name="T32" fmla="*/ 907 w 3229"/>
              <a:gd name="T33" fmla="*/ 244 h 940"/>
              <a:gd name="T34" fmla="*/ 946 w 3229"/>
              <a:gd name="T35" fmla="*/ 165 h 940"/>
              <a:gd name="T36" fmla="*/ 1002 w 3229"/>
              <a:gd name="T37" fmla="*/ 72 h 940"/>
              <a:gd name="T38" fmla="*/ 1073 w 3229"/>
              <a:gd name="T39" fmla="*/ 8 h 940"/>
              <a:gd name="T40" fmla="*/ 1151 w 3229"/>
              <a:gd name="T41" fmla="*/ 0 h 940"/>
              <a:gd name="T42" fmla="*/ 1230 w 3229"/>
              <a:gd name="T43" fmla="*/ 24 h 940"/>
              <a:gd name="T44" fmla="*/ 1300 w 3229"/>
              <a:gd name="T45" fmla="*/ 103 h 940"/>
              <a:gd name="T46" fmla="*/ 1332 w 3229"/>
              <a:gd name="T47" fmla="*/ 173 h 940"/>
              <a:gd name="T48" fmla="*/ 1364 w 3229"/>
              <a:gd name="T49" fmla="*/ 252 h 940"/>
              <a:gd name="T50" fmla="*/ 1404 w 3229"/>
              <a:gd name="T51" fmla="*/ 323 h 940"/>
              <a:gd name="T52" fmla="*/ 1482 w 3229"/>
              <a:gd name="T53" fmla="*/ 314 h 940"/>
              <a:gd name="T54" fmla="*/ 1553 w 3229"/>
              <a:gd name="T55" fmla="*/ 244 h 940"/>
              <a:gd name="T56" fmla="*/ 1623 w 3229"/>
              <a:gd name="T57" fmla="*/ 229 h 940"/>
              <a:gd name="T58" fmla="*/ 1686 w 3229"/>
              <a:gd name="T59" fmla="*/ 308 h 940"/>
              <a:gd name="T60" fmla="*/ 1718 w 3229"/>
              <a:gd name="T61" fmla="*/ 386 h 940"/>
              <a:gd name="T62" fmla="*/ 1741 w 3229"/>
              <a:gd name="T63" fmla="*/ 457 h 940"/>
              <a:gd name="T64" fmla="*/ 1781 w 3229"/>
              <a:gd name="T65" fmla="*/ 544 h 940"/>
              <a:gd name="T66" fmla="*/ 1820 w 3229"/>
              <a:gd name="T67" fmla="*/ 623 h 940"/>
              <a:gd name="T68" fmla="*/ 1882 w 3229"/>
              <a:gd name="T69" fmla="*/ 708 h 940"/>
              <a:gd name="T70" fmla="*/ 1946 w 3229"/>
              <a:gd name="T71" fmla="*/ 747 h 940"/>
              <a:gd name="T72" fmla="*/ 2017 w 3229"/>
              <a:gd name="T73" fmla="*/ 693 h 940"/>
              <a:gd name="T74" fmla="*/ 2079 w 3229"/>
              <a:gd name="T75" fmla="*/ 614 h 940"/>
              <a:gd name="T76" fmla="*/ 2112 w 3229"/>
              <a:gd name="T77" fmla="*/ 559 h 940"/>
              <a:gd name="T78" fmla="*/ 2143 w 3229"/>
              <a:gd name="T79" fmla="*/ 465 h 940"/>
              <a:gd name="T80" fmla="*/ 2174 w 3229"/>
              <a:gd name="T81" fmla="*/ 370 h 940"/>
              <a:gd name="T82" fmla="*/ 2214 w 3229"/>
              <a:gd name="T83" fmla="*/ 283 h 940"/>
              <a:gd name="T84" fmla="*/ 2269 w 3229"/>
              <a:gd name="T85" fmla="*/ 221 h 940"/>
              <a:gd name="T86" fmla="*/ 2354 w 3229"/>
              <a:gd name="T87" fmla="*/ 244 h 940"/>
              <a:gd name="T88" fmla="*/ 2427 w 3229"/>
              <a:gd name="T89" fmla="*/ 308 h 940"/>
              <a:gd name="T90" fmla="*/ 2489 w 3229"/>
              <a:gd name="T91" fmla="*/ 370 h 940"/>
              <a:gd name="T92" fmla="*/ 2568 w 3229"/>
              <a:gd name="T93" fmla="*/ 480 h 940"/>
              <a:gd name="T94" fmla="*/ 2607 w 3229"/>
              <a:gd name="T95" fmla="*/ 559 h 940"/>
              <a:gd name="T96" fmla="*/ 2646 w 3229"/>
              <a:gd name="T97" fmla="*/ 645 h 940"/>
              <a:gd name="T98" fmla="*/ 2702 w 3229"/>
              <a:gd name="T99" fmla="*/ 724 h 940"/>
              <a:gd name="T100" fmla="*/ 2756 w 3229"/>
              <a:gd name="T101" fmla="*/ 755 h 940"/>
              <a:gd name="T102" fmla="*/ 2795 w 3229"/>
              <a:gd name="T103" fmla="*/ 685 h 940"/>
              <a:gd name="T104" fmla="*/ 2859 w 3229"/>
              <a:gd name="T105" fmla="*/ 637 h 940"/>
              <a:gd name="T106" fmla="*/ 2945 w 3229"/>
              <a:gd name="T107" fmla="*/ 662 h 940"/>
              <a:gd name="T108" fmla="*/ 3009 w 3229"/>
              <a:gd name="T109" fmla="*/ 747 h 940"/>
              <a:gd name="T110" fmla="*/ 3071 w 3229"/>
              <a:gd name="T111" fmla="*/ 819 h 940"/>
              <a:gd name="T112" fmla="*/ 3141 w 3229"/>
              <a:gd name="T113" fmla="*/ 898 h 940"/>
              <a:gd name="T114" fmla="*/ 3205 w 3229"/>
              <a:gd name="T115" fmla="*/ 929 h 94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3229"/>
              <a:gd name="T175" fmla="*/ 0 h 940"/>
              <a:gd name="T176" fmla="*/ 3229 w 3229"/>
              <a:gd name="T177" fmla="*/ 940 h 94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3229" h="940">
                <a:moveTo>
                  <a:pt x="0" y="795"/>
                </a:moveTo>
                <a:lnTo>
                  <a:pt x="27" y="819"/>
                </a:lnTo>
                <a:lnTo>
                  <a:pt x="50" y="819"/>
                </a:lnTo>
                <a:lnTo>
                  <a:pt x="73" y="819"/>
                </a:lnTo>
                <a:lnTo>
                  <a:pt x="97" y="819"/>
                </a:lnTo>
                <a:lnTo>
                  <a:pt x="112" y="795"/>
                </a:lnTo>
                <a:lnTo>
                  <a:pt x="128" y="772"/>
                </a:lnTo>
                <a:lnTo>
                  <a:pt x="145" y="747"/>
                </a:lnTo>
                <a:lnTo>
                  <a:pt x="168" y="708"/>
                </a:lnTo>
                <a:lnTo>
                  <a:pt x="184" y="677"/>
                </a:lnTo>
                <a:lnTo>
                  <a:pt x="199" y="654"/>
                </a:lnTo>
                <a:lnTo>
                  <a:pt x="230" y="629"/>
                </a:lnTo>
                <a:lnTo>
                  <a:pt x="246" y="606"/>
                </a:lnTo>
                <a:lnTo>
                  <a:pt x="269" y="590"/>
                </a:lnTo>
                <a:lnTo>
                  <a:pt x="294" y="575"/>
                </a:lnTo>
                <a:lnTo>
                  <a:pt x="317" y="559"/>
                </a:lnTo>
                <a:lnTo>
                  <a:pt x="341" y="559"/>
                </a:lnTo>
                <a:lnTo>
                  <a:pt x="364" y="559"/>
                </a:lnTo>
                <a:lnTo>
                  <a:pt x="387" y="559"/>
                </a:lnTo>
                <a:lnTo>
                  <a:pt x="404" y="583"/>
                </a:lnTo>
                <a:lnTo>
                  <a:pt x="420" y="606"/>
                </a:lnTo>
                <a:lnTo>
                  <a:pt x="435" y="629"/>
                </a:lnTo>
                <a:lnTo>
                  <a:pt x="451" y="662"/>
                </a:lnTo>
                <a:lnTo>
                  <a:pt x="466" y="685"/>
                </a:lnTo>
                <a:lnTo>
                  <a:pt x="482" y="708"/>
                </a:lnTo>
                <a:lnTo>
                  <a:pt x="499" y="732"/>
                </a:lnTo>
                <a:lnTo>
                  <a:pt x="522" y="755"/>
                </a:lnTo>
                <a:lnTo>
                  <a:pt x="545" y="772"/>
                </a:lnTo>
                <a:lnTo>
                  <a:pt x="569" y="780"/>
                </a:lnTo>
                <a:lnTo>
                  <a:pt x="592" y="780"/>
                </a:lnTo>
                <a:lnTo>
                  <a:pt x="617" y="780"/>
                </a:lnTo>
                <a:lnTo>
                  <a:pt x="640" y="764"/>
                </a:lnTo>
                <a:lnTo>
                  <a:pt x="663" y="741"/>
                </a:lnTo>
                <a:lnTo>
                  <a:pt x="687" y="724"/>
                </a:lnTo>
                <a:lnTo>
                  <a:pt x="695" y="701"/>
                </a:lnTo>
                <a:lnTo>
                  <a:pt x="702" y="677"/>
                </a:lnTo>
                <a:lnTo>
                  <a:pt x="727" y="668"/>
                </a:lnTo>
                <a:lnTo>
                  <a:pt x="741" y="637"/>
                </a:lnTo>
                <a:lnTo>
                  <a:pt x="758" y="614"/>
                </a:lnTo>
                <a:lnTo>
                  <a:pt x="781" y="567"/>
                </a:lnTo>
                <a:lnTo>
                  <a:pt x="789" y="544"/>
                </a:lnTo>
                <a:lnTo>
                  <a:pt x="805" y="511"/>
                </a:lnTo>
                <a:lnTo>
                  <a:pt x="820" y="465"/>
                </a:lnTo>
                <a:lnTo>
                  <a:pt x="836" y="432"/>
                </a:lnTo>
                <a:lnTo>
                  <a:pt x="845" y="409"/>
                </a:lnTo>
                <a:lnTo>
                  <a:pt x="853" y="386"/>
                </a:lnTo>
                <a:lnTo>
                  <a:pt x="868" y="354"/>
                </a:lnTo>
                <a:lnTo>
                  <a:pt x="868" y="331"/>
                </a:lnTo>
                <a:lnTo>
                  <a:pt x="884" y="300"/>
                </a:lnTo>
                <a:lnTo>
                  <a:pt x="892" y="275"/>
                </a:lnTo>
                <a:lnTo>
                  <a:pt x="907" y="244"/>
                </a:lnTo>
                <a:lnTo>
                  <a:pt x="915" y="221"/>
                </a:lnTo>
                <a:lnTo>
                  <a:pt x="932" y="190"/>
                </a:lnTo>
                <a:lnTo>
                  <a:pt x="946" y="165"/>
                </a:lnTo>
                <a:lnTo>
                  <a:pt x="954" y="142"/>
                </a:lnTo>
                <a:lnTo>
                  <a:pt x="977" y="103"/>
                </a:lnTo>
                <a:lnTo>
                  <a:pt x="1002" y="72"/>
                </a:lnTo>
                <a:lnTo>
                  <a:pt x="1025" y="47"/>
                </a:lnTo>
                <a:lnTo>
                  <a:pt x="1050" y="32"/>
                </a:lnTo>
                <a:lnTo>
                  <a:pt x="1073" y="8"/>
                </a:lnTo>
                <a:lnTo>
                  <a:pt x="1104" y="0"/>
                </a:lnTo>
                <a:lnTo>
                  <a:pt x="1128" y="0"/>
                </a:lnTo>
                <a:lnTo>
                  <a:pt x="1151" y="0"/>
                </a:lnTo>
                <a:lnTo>
                  <a:pt x="1182" y="0"/>
                </a:lnTo>
                <a:lnTo>
                  <a:pt x="1207" y="16"/>
                </a:lnTo>
                <a:lnTo>
                  <a:pt x="1230" y="24"/>
                </a:lnTo>
                <a:lnTo>
                  <a:pt x="1261" y="47"/>
                </a:lnTo>
                <a:lnTo>
                  <a:pt x="1277" y="72"/>
                </a:lnTo>
                <a:lnTo>
                  <a:pt x="1300" y="103"/>
                </a:lnTo>
                <a:lnTo>
                  <a:pt x="1317" y="126"/>
                </a:lnTo>
                <a:lnTo>
                  <a:pt x="1325" y="150"/>
                </a:lnTo>
                <a:lnTo>
                  <a:pt x="1332" y="173"/>
                </a:lnTo>
                <a:lnTo>
                  <a:pt x="1340" y="196"/>
                </a:lnTo>
                <a:lnTo>
                  <a:pt x="1356" y="229"/>
                </a:lnTo>
                <a:lnTo>
                  <a:pt x="1364" y="252"/>
                </a:lnTo>
                <a:lnTo>
                  <a:pt x="1379" y="275"/>
                </a:lnTo>
                <a:lnTo>
                  <a:pt x="1395" y="300"/>
                </a:lnTo>
                <a:lnTo>
                  <a:pt x="1404" y="323"/>
                </a:lnTo>
                <a:lnTo>
                  <a:pt x="1427" y="323"/>
                </a:lnTo>
                <a:lnTo>
                  <a:pt x="1458" y="323"/>
                </a:lnTo>
                <a:lnTo>
                  <a:pt x="1482" y="314"/>
                </a:lnTo>
                <a:lnTo>
                  <a:pt x="1505" y="291"/>
                </a:lnTo>
                <a:lnTo>
                  <a:pt x="1528" y="268"/>
                </a:lnTo>
                <a:lnTo>
                  <a:pt x="1553" y="244"/>
                </a:lnTo>
                <a:lnTo>
                  <a:pt x="1576" y="236"/>
                </a:lnTo>
                <a:lnTo>
                  <a:pt x="1600" y="229"/>
                </a:lnTo>
                <a:lnTo>
                  <a:pt x="1623" y="229"/>
                </a:lnTo>
                <a:lnTo>
                  <a:pt x="1646" y="252"/>
                </a:lnTo>
                <a:lnTo>
                  <a:pt x="1671" y="283"/>
                </a:lnTo>
                <a:lnTo>
                  <a:pt x="1686" y="308"/>
                </a:lnTo>
                <a:lnTo>
                  <a:pt x="1702" y="331"/>
                </a:lnTo>
                <a:lnTo>
                  <a:pt x="1710" y="354"/>
                </a:lnTo>
                <a:lnTo>
                  <a:pt x="1718" y="386"/>
                </a:lnTo>
                <a:lnTo>
                  <a:pt x="1725" y="409"/>
                </a:lnTo>
                <a:lnTo>
                  <a:pt x="1733" y="432"/>
                </a:lnTo>
                <a:lnTo>
                  <a:pt x="1741" y="457"/>
                </a:lnTo>
                <a:lnTo>
                  <a:pt x="1758" y="488"/>
                </a:lnTo>
                <a:lnTo>
                  <a:pt x="1764" y="511"/>
                </a:lnTo>
                <a:lnTo>
                  <a:pt x="1781" y="544"/>
                </a:lnTo>
                <a:lnTo>
                  <a:pt x="1789" y="567"/>
                </a:lnTo>
                <a:lnTo>
                  <a:pt x="1804" y="590"/>
                </a:lnTo>
                <a:lnTo>
                  <a:pt x="1820" y="623"/>
                </a:lnTo>
                <a:lnTo>
                  <a:pt x="1836" y="654"/>
                </a:lnTo>
                <a:lnTo>
                  <a:pt x="1859" y="685"/>
                </a:lnTo>
                <a:lnTo>
                  <a:pt x="1882" y="708"/>
                </a:lnTo>
                <a:lnTo>
                  <a:pt x="1899" y="732"/>
                </a:lnTo>
                <a:lnTo>
                  <a:pt x="1922" y="747"/>
                </a:lnTo>
                <a:lnTo>
                  <a:pt x="1946" y="747"/>
                </a:lnTo>
                <a:lnTo>
                  <a:pt x="1969" y="741"/>
                </a:lnTo>
                <a:lnTo>
                  <a:pt x="1994" y="724"/>
                </a:lnTo>
                <a:lnTo>
                  <a:pt x="2017" y="693"/>
                </a:lnTo>
                <a:lnTo>
                  <a:pt x="2033" y="668"/>
                </a:lnTo>
                <a:lnTo>
                  <a:pt x="2056" y="645"/>
                </a:lnTo>
                <a:lnTo>
                  <a:pt x="2079" y="614"/>
                </a:lnTo>
                <a:lnTo>
                  <a:pt x="2079" y="590"/>
                </a:lnTo>
                <a:lnTo>
                  <a:pt x="2104" y="583"/>
                </a:lnTo>
                <a:lnTo>
                  <a:pt x="2112" y="559"/>
                </a:lnTo>
                <a:lnTo>
                  <a:pt x="2127" y="527"/>
                </a:lnTo>
                <a:lnTo>
                  <a:pt x="2135" y="496"/>
                </a:lnTo>
                <a:lnTo>
                  <a:pt x="2143" y="465"/>
                </a:lnTo>
                <a:lnTo>
                  <a:pt x="2151" y="441"/>
                </a:lnTo>
                <a:lnTo>
                  <a:pt x="2166" y="418"/>
                </a:lnTo>
                <a:lnTo>
                  <a:pt x="2174" y="370"/>
                </a:lnTo>
                <a:lnTo>
                  <a:pt x="2191" y="339"/>
                </a:lnTo>
                <a:lnTo>
                  <a:pt x="2197" y="314"/>
                </a:lnTo>
                <a:lnTo>
                  <a:pt x="2214" y="283"/>
                </a:lnTo>
                <a:lnTo>
                  <a:pt x="2230" y="260"/>
                </a:lnTo>
                <a:lnTo>
                  <a:pt x="2245" y="236"/>
                </a:lnTo>
                <a:lnTo>
                  <a:pt x="2269" y="221"/>
                </a:lnTo>
                <a:lnTo>
                  <a:pt x="2292" y="221"/>
                </a:lnTo>
                <a:lnTo>
                  <a:pt x="2323" y="229"/>
                </a:lnTo>
                <a:lnTo>
                  <a:pt x="2354" y="244"/>
                </a:lnTo>
                <a:lnTo>
                  <a:pt x="2379" y="260"/>
                </a:lnTo>
                <a:lnTo>
                  <a:pt x="2410" y="283"/>
                </a:lnTo>
                <a:lnTo>
                  <a:pt x="2427" y="308"/>
                </a:lnTo>
                <a:lnTo>
                  <a:pt x="2450" y="323"/>
                </a:lnTo>
                <a:lnTo>
                  <a:pt x="2473" y="347"/>
                </a:lnTo>
                <a:lnTo>
                  <a:pt x="2489" y="370"/>
                </a:lnTo>
                <a:lnTo>
                  <a:pt x="2520" y="393"/>
                </a:lnTo>
                <a:lnTo>
                  <a:pt x="2545" y="432"/>
                </a:lnTo>
                <a:lnTo>
                  <a:pt x="2568" y="480"/>
                </a:lnTo>
                <a:lnTo>
                  <a:pt x="2584" y="505"/>
                </a:lnTo>
                <a:lnTo>
                  <a:pt x="2599" y="536"/>
                </a:lnTo>
                <a:lnTo>
                  <a:pt x="2607" y="559"/>
                </a:lnTo>
                <a:lnTo>
                  <a:pt x="2615" y="583"/>
                </a:lnTo>
                <a:lnTo>
                  <a:pt x="2630" y="614"/>
                </a:lnTo>
                <a:lnTo>
                  <a:pt x="2646" y="645"/>
                </a:lnTo>
                <a:lnTo>
                  <a:pt x="2663" y="677"/>
                </a:lnTo>
                <a:lnTo>
                  <a:pt x="2677" y="701"/>
                </a:lnTo>
                <a:lnTo>
                  <a:pt x="2702" y="724"/>
                </a:lnTo>
                <a:lnTo>
                  <a:pt x="2709" y="747"/>
                </a:lnTo>
                <a:lnTo>
                  <a:pt x="2733" y="755"/>
                </a:lnTo>
                <a:lnTo>
                  <a:pt x="2756" y="755"/>
                </a:lnTo>
                <a:lnTo>
                  <a:pt x="2764" y="732"/>
                </a:lnTo>
                <a:lnTo>
                  <a:pt x="2781" y="708"/>
                </a:lnTo>
                <a:lnTo>
                  <a:pt x="2795" y="685"/>
                </a:lnTo>
                <a:lnTo>
                  <a:pt x="2812" y="662"/>
                </a:lnTo>
                <a:lnTo>
                  <a:pt x="2835" y="637"/>
                </a:lnTo>
                <a:lnTo>
                  <a:pt x="2859" y="637"/>
                </a:lnTo>
                <a:lnTo>
                  <a:pt x="2882" y="637"/>
                </a:lnTo>
                <a:lnTo>
                  <a:pt x="2914" y="645"/>
                </a:lnTo>
                <a:lnTo>
                  <a:pt x="2945" y="662"/>
                </a:lnTo>
                <a:lnTo>
                  <a:pt x="2969" y="693"/>
                </a:lnTo>
                <a:lnTo>
                  <a:pt x="3000" y="724"/>
                </a:lnTo>
                <a:lnTo>
                  <a:pt x="3009" y="747"/>
                </a:lnTo>
                <a:lnTo>
                  <a:pt x="3023" y="772"/>
                </a:lnTo>
                <a:lnTo>
                  <a:pt x="3048" y="786"/>
                </a:lnTo>
                <a:lnTo>
                  <a:pt x="3071" y="819"/>
                </a:lnTo>
                <a:lnTo>
                  <a:pt x="3102" y="850"/>
                </a:lnTo>
                <a:lnTo>
                  <a:pt x="3118" y="882"/>
                </a:lnTo>
                <a:lnTo>
                  <a:pt x="3141" y="898"/>
                </a:lnTo>
                <a:lnTo>
                  <a:pt x="3158" y="921"/>
                </a:lnTo>
                <a:lnTo>
                  <a:pt x="3181" y="929"/>
                </a:lnTo>
                <a:lnTo>
                  <a:pt x="3205" y="929"/>
                </a:lnTo>
                <a:lnTo>
                  <a:pt x="3228" y="929"/>
                </a:lnTo>
                <a:lnTo>
                  <a:pt x="3216" y="939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1ECE86C9-F2F3-4B5A-86B5-89BAF2AD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607" y="5505450"/>
            <a:ext cx="553837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Distribution of Individuals in Generation N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CF99641A-5E63-4A32-912E-DF1B1BA1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944564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2" name="Oval 12">
            <a:extLst>
              <a:ext uri="{FF2B5EF4-FFF2-40B4-BE49-F238E27FC236}">
                <a16:creationId xmlns:a16="http://schemas.microsoft.com/office/drawing/2014/main" id="{96717CFE-69B9-41AF-A817-489D9A7E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2116138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3" name="Oval 13">
            <a:extLst>
              <a:ext uri="{FF2B5EF4-FFF2-40B4-BE49-F238E27FC236}">
                <a16:creationId xmlns:a16="http://schemas.microsoft.com/office/drawing/2014/main" id="{B8EA123B-F188-4E6D-8B12-7F45D583C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22923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4" name="Oval 14">
            <a:extLst>
              <a:ext uri="{FF2B5EF4-FFF2-40B4-BE49-F238E27FC236}">
                <a16:creationId xmlns:a16="http://schemas.microsoft.com/office/drawing/2014/main" id="{978CDF45-7C65-463A-9F30-99E969A49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24447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5" name="Oval 15">
            <a:extLst>
              <a:ext uri="{FF2B5EF4-FFF2-40B4-BE49-F238E27FC236}">
                <a16:creationId xmlns:a16="http://schemas.microsoft.com/office/drawing/2014/main" id="{78CBED0D-B3A0-4801-997A-8D9B5CFD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25209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6" name="Oval 16">
            <a:extLst>
              <a:ext uri="{FF2B5EF4-FFF2-40B4-BE49-F238E27FC236}">
                <a16:creationId xmlns:a16="http://schemas.microsoft.com/office/drawing/2014/main" id="{778C0B95-72BA-4037-9BA4-7F5DBA91D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25971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7" name="Oval 17">
            <a:extLst>
              <a:ext uri="{FF2B5EF4-FFF2-40B4-BE49-F238E27FC236}">
                <a16:creationId xmlns:a16="http://schemas.microsoft.com/office/drawing/2014/main" id="{97521902-61D9-455F-82F6-3888B6EF0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18605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8" name="Oval 18">
            <a:extLst>
              <a:ext uri="{FF2B5EF4-FFF2-40B4-BE49-F238E27FC236}">
                <a16:creationId xmlns:a16="http://schemas.microsoft.com/office/drawing/2014/main" id="{A17E0B0E-88F1-443D-B9C9-08EB9B73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6827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9" name="Oval 19">
            <a:extLst>
              <a:ext uri="{FF2B5EF4-FFF2-40B4-BE49-F238E27FC236}">
                <a16:creationId xmlns:a16="http://schemas.microsoft.com/office/drawing/2014/main" id="{CF981606-3DF3-4476-ACA1-782E77EE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2103438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236E0333-5C58-416C-B9E9-8AC063E1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234156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1" name="Oval 21">
            <a:extLst>
              <a:ext uri="{FF2B5EF4-FFF2-40B4-BE49-F238E27FC236}">
                <a16:creationId xmlns:a16="http://schemas.microsoft.com/office/drawing/2014/main" id="{24CF981D-CDE1-48F3-946B-363A9F06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214471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2" name="Oval 22">
            <a:extLst>
              <a:ext uri="{FF2B5EF4-FFF2-40B4-BE49-F238E27FC236}">
                <a16:creationId xmlns:a16="http://schemas.microsoft.com/office/drawing/2014/main" id="{380C5DA0-9F04-4F16-9BE3-21151EC2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0" y="2609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3" name="Oval 23">
            <a:extLst>
              <a:ext uri="{FF2B5EF4-FFF2-40B4-BE49-F238E27FC236}">
                <a16:creationId xmlns:a16="http://schemas.microsoft.com/office/drawing/2014/main" id="{20FE439B-0306-4EF0-9847-FB772CE2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2413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4" name="Oval 24">
            <a:extLst>
              <a:ext uri="{FF2B5EF4-FFF2-40B4-BE49-F238E27FC236}">
                <a16:creationId xmlns:a16="http://schemas.microsoft.com/office/drawing/2014/main" id="{76762A62-CE14-435C-A0CE-48D6F91E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438" y="4852988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5" name="Oval 25">
            <a:extLst>
              <a:ext uri="{FF2B5EF4-FFF2-40B4-BE49-F238E27FC236}">
                <a16:creationId xmlns:a16="http://schemas.microsoft.com/office/drawing/2014/main" id="{4BFF5D25-37A7-4CFA-8BEC-6980349A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613" y="4343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6" name="Oval 26">
            <a:extLst>
              <a:ext uri="{FF2B5EF4-FFF2-40B4-BE49-F238E27FC236}">
                <a16:creationId xmlns:a16="http://schemas.microsoft.com/office/drawing/2014/main" id="{F1DF0F24-D9FD-425A-8A27-C22238BC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417036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7" name="Oval 27">
            <a:extLst>
              <a:ext uri="{FF2B5EF4-FFF2-40B4-BE49-F238E27FC236}">
                <a16:creationId xmlns:a16="http://schemas.microsoft.com/office/drawing/2014/main" id="{D8487803-3B39-4DF9-87F0-BF783BF4A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2481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8" name="Oval 28">
            <a:extLst>
              <a:ext uri="{FF2B5EF4-FFF2-40B4-BE49-F238E27FC236}">
                <a16:creationId xmlns:a16="http://schemas.microsoft.com/office/drawing/2014/main" id="{8A90FE59-3E53-4606-AAA6-424DE415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44005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69" name="Oval 29">
            <a:extLst>
              <a:ext uri="{FF2B5EF4-FFF2-40B4-BE49-F238E27FC236}">
                <a16:creationId xmlns:a16="http://schemas.microsoft.com/office/drawing/2014/main" id="{5163ABC8-665D-45FC-98D1-099ACB62E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472757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70" name="Oval 30">
            <a:extLst>
              <a:ext uri="{FF2B5EF4-FFF2-40B4-BE49-F238E27FC236}">
                <a16:creationId xmlns:a16="http://schemas.microsoft.com/office/drawing/2014/main" id="{9A3FB54F-BD5D-4793-80F7-B5035AB35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411956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71" name="Oval 31">
            <a:extLst>
              <a:ext uri="{FF2B5EF4-FFF2-40B4-BE49-F238E27FC236}">
                <a16:creationId xmlns:a16="http://schemas.microsoft.com/office/drawing/2014/main" id="{E02DC722-C6F4-4702-B815-400E4412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3819525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72" name="Oval 32">
            <a:extLst>
              <a:ext uri="{FF2B5EF4-FFF2-40B4-BE49-F238E27FC236}">
                <a16:creationId xmlns:a16="http://schemas.microsoft.com/office/drawing/2014/main" id="{58DB175A-77C4-4259-A2D5-21594CE6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38989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73" name="Oval 33">
            <a:extLst>
              <a:ext uri="{FF2B5EF4-FFF2-40B4-BE49-F238E27FC236}">
                <a16:creationId xmlns:a16="http://schemas.microsoft.com/office/drawing/2014/main" id="{B62B201C-385F-4E23-91DA-91CBF018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563" y="3890963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74" name="Oval 34">
            <a:extLst>
              <a:ext uri="{FF2B5EF4-FFF2-40B4-BE49-F238E27FC236}">
                <a16:creationId xmlns:a16="http://schemas.microsoft.com/office/drawing/2014/main" id="{E3AE89D2-86EB-40C6-B769-E0F6B22FE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41021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75" name="Oval 35">
            <a:extLst>
              <a:ext uri="{FF2B5EF4-FFF2-40B4-BE49-F238E27FC236}">
                <a16:creationId xmlns:a16="http://schemas.microsoft.com/office/drawing/2014/main" id="{59EBACBE-6D81-44EE-B1A5-2731961B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4783138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29C4E49-DF4D-42FA-BE1C-CBCA67140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F138D25-5850-43E1-A7A5-45396E105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/>
              <a:t>The Traveling Salesman Problem:</a:t>
            </a:r>
          </a:p>
          <a:p>
            <a:pPr>
              <a:buFont typeface="Monotype Sorts" charset="2"/>
              <a:buNone/>
            </a:pPr>
            <a:endParaRPr lang="en-US" altLang="en-US" sz="2000"/>
          </a:p>
          <a:p>
            <a:pPr>
              <a:buFont typeface="Monotype Sorts" charset="2"/>
              <a:buNone/>
            </a:pPr>
            <a:r>
              <a:rPr lang="en-US" altLang="en-US"/>
              <a:t>Find a tour of a given set of cities so that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city is visited only once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total distance traveled is minimized</a:t>
            </a:r>
          </a:p>
          <a:p>
            <a:pPr>
              <a:buFont typeface="Monotype Sorts" charset="2"/>
              <a:buNone/>
            </a:pPr>
            <a:endParaRPr lang="en-US" altLang="en-US" sz="1400"/>
          </a:p>
          <a:p>
            <a:pPr>
              <a:buFont typeface="Monotype Sorts" charset="2"/>
              <a:buNone/>
            </a:pPr>
            <a:endParaRPr lang="en-US" altLang="en-US" sz="1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6BA160D-ECAA-4B11-9F5B-534193D9A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Representation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131E06A-4B6F-4AEE-99DF-364254EFD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/>
              <a:t>Representation is an ordered list of city</a:t>
            </a:r>
          </a:p>
          <a:p>
            <a:pPr>
              <a:buFont typeface="Monotype Sorts" charset="2"/>
              <a:buNone/>
            </a:pPr>
            <a:r>
              <a:rPr lang="en-US" altLang="en-US"/>
              <a:t>Numbers known as an </a:t>
            </a:r>
            <a:r>
              <a:rPr lang="en-US" altLang="en-US" i="1"/>
              <a:t>order-based</a:t>
            </a:r>
            <a:r>
              <a:rPr lang="en-US" altLang="en-US"/>
              <a:t> GA.</a:t>
            </a:r>
          </a:p>
          <a:p>
            <a:pPr>
              <a:buFont typeface="Monotype Sorts" charset="2"/>
              <a:buNone/>
            </a:pPr>
            <a:endParaRPr lang="en-US" altLang="en-US" sz="1800"/>
          </a:p>
          <a:p>
            <a:pPr>
              <a:buFont typeface="Monotype Sorts" charset="2"/>
              <a:buNone/>
            </a:pPr>
            <a:r>
              <a:rPr lang="en-US" altLang="en-US" sz="2400"/>
              <a:t>1) London     3) Dunedin        5) Beijing     7) Tokyo</a:t>
            </a:r>
          </a:p>
          <a:p>
            <a:pPr>
              <a:buFont typeface="Monotype Sorts" charset="2"/>
              <a:buNone/>
            </a:pPr>
            <a:r>
              <a:rPr lang="en-US" altLang="en-US" sz="2400"/>
              <a:t>2) Venice      4) Singapore     6) Phoenix   8) Victoria</a:t>
            </a: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 sz="2400"/>
              <a:t>CityList1</a:t>
            </a:r>
            <a:r>
              <a:rPr lang="en-US" altLang="en-US"/>
              <a:t>     (3   5   7   2   1   6   4   8)</a:t>
            </a:r>
          </a:p>
          <a:p>
            <a:pPr>
              <a:buFont typeface="Monotype Sorts" charset="2"/>
              <a:buNone/>
            </a:pPr>
            <a:r>
              <a:rPr lang="en-US" altLang="en-US" sz="2400"/>
              <a:t>CityList2</a:t>
            </a:r>
            <a:r>
              <a:rPr lang="en-US" altLang="en-US"/>
              <a:t>     (2   5   7   6   8   1   3   4)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B30CE99-E55C-44E6-B581-35ACA4C48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Crossover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4F10CF28-8492-4B3F-B1EC-BB1B55043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650" y="1547813"/>
            <a:ext cx="10515600" cy="4351338"/>
          </a:xfrm>
          <a:noFill/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			          *             *</a:t>
            </a:r>
          </a:p>
          <a:p>
            <a:pPr>
              <a:buFont typeface="Monotype Sorts" charset="2"/>
              <a:buNone/>
            </a:pPr>
            <a:r>
              <a:rPr lang="en-US" altLang="en-US" sz="2400"/>
              <a:t>Parent1</a:t>
            </a:r>
            <a:r>
              <a:rPr lang="en-US" altLang="en-US"/>
              <a:t>      (3   5   7   2   1   6   4   8)</a:t>
            </a:r>
          </a:p>
          <a:p>
            <a:pPr>
              <a:buFont typeface="Monotype Sorts" charset="2"/>
              <a:buNone/>
            </a:pPr>
            <a:r>
              <a:rPr lang="en-US" altLang="en-US" sz="2400"/>
              <a:t>Parent2</a:t>
            </a:r>
            <a:r>
              <a:rPr lang="en-US" altLang="en-US"/>
              <a:t>      (2   5   7   6   8   1   3   4)</a:t>
            </a:r>
          </a:p>
          <a:p>
            <a:pPr>
              <a:buFont typeface="Monotype Sorts" charset="2"/>
              <a:buNone/>
            </a:pPr>
            <a:endParaRPr lang="en-US" altLang="en-US" sz="1600"/>
          </a:p>
          <a:p>
            <a:pPr>
              <a:buFont typeface="Monotype Sorts" charset="2"/>
              <a:buNone/>
            </a:pPr>
            <a:r>
              <a:rPr lang="en-US" altLang="en-US" sz="2400"/>
              <a:t>Child</a:t>
            </a:r>
            <a:r>
              <a:rPr lang="en-US" altLang="en-US"/>
              <a:t>          (2   5   7   2   1   6   3   4)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/>
              <a:t>This operator is called the </a:t>
            </a:r>
            <a:r>
              <a:rPr lang="en-US" altLang="en-US" i="1"/>
              <a:t>Order1 </a:t>
            </a:r>
            <a:r>
              <a:rPr lang="en-US" altLang="en-US"/>
              <a:t>crossover.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031B819-0460-4174-9BA8-CE8B17A4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321" y="3206750"/>
            <a:ext cx="368300" cy="1587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2CE2BE36-732F-4D31-90B8-5C50DCAA6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9466" y="40386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02BCC79-7701-4C30-BF37-346DAEB5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454" y="3206750"/>
            <a:ext cx="368300" cy="1587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A620D429-3F5B-43FD-A257-D66C57EEF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185" y="1825625"/>
            <a:ext cx="10515600" cy="4351338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/>
              <a:t>Mutation involves reordering of the list: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 sz="2400"/>
              <a:t>                                      </a:t>
            </a:r>
            <a:r>
              <a:rPr lang="en-US" altLang="en-US"/>
              <a:t>*</a:t>
            </a:r>
            <a:r>
              <a:rPr lang="en-US" altLang="en-US" sz="2400"/>
              <a:t>                </a:t>
            </a:r>
            <a:r>
              <a:rPr lang="en-US" altLang="en-US"/>
              <a:t>*</a:t>
            </a:r>
          </a:p>
          <a:p>
            <a:pPr>
              <a:buFont typeface="Monotype Sorts" charset="2"/>
              <a:buNone/>
            </a:pPr>
            <a:r>
              <a:rPr lang="en-US" altLang="en-US"/>
              <a:t>Before:       (5   8   7   2   1   6   3   4)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/>
              <a:t>After:          (5   8   6   2   1   7   3   4)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C44C9BF2-C59C-4A83-947D-10BDF04E8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Mutation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52F70AF3-3F5B-4AF3-B8E7-06823B430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TSP Example: 30 Cities</a:t>
            </a:r>
          </a:p>
        </p:txBody>
      </p:sp>
      <p:graphicFrame>
        <p:nvGraphicFramePr>
          <p:cNvPr id="41986" name="Object 2">
            <a:hlinkClick r:id="" action="ppaction://ole?verb=0"/>
            <a:extLst>
              <a:ext uri="{FF2B5EF4-FFF2-40B4-BE49-F238E27FC236}">
                <a16:creationId xmlns:a16="http://schemas.microsoft.com/office/drawing/2014/main" id="{B7445410-1A9D-42DA-BA6E-8978A10024B5}"/>
              </a:ext>
            </a:extLst>
          </p:cNvPr>
          <p:cNvGraphicFramePr>
            <a:graphicFrameLocks/>
          </p:cNvGraphicFramePr>
          <p:nvPr/>
        </p:nvGraphicFramePr>
        <p:xfrm>
          <a:off x="2209800" y="1447800"/>
          <a:ext cx="7772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Chart" r:id="rId3" imgW="6105600" imgH="3409920" progId="Excel.Chart.8">
                  <p:embed followColorScheme="full"/>
                </p:oleObj>
              </mc:Choice>
              <mc:Fallback>
                <p:oleObj name="Chart" r:id="rId3" imgW="6105600" imgH="3409920" progId="Excel.Chart.8">
                  <p:embed followColorScheme="full"/>
                  <p:pic>
                    <p:nvPicPr>
                      <p:cNvPr id="41986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7445410-1A9D-42DA-BA6E-8978A10024B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7772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574B6DF7-ABD5-47EF-8742-BF57E6829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Solution </a:t>
            </a:r>
            <a:r>
              <a:rPr lang="en-US" altLang="en-US" baseline="-25000"/>
              <a:t>i</a:t>
            </a:r>
            <a:r>
              <a:rPr lang="en-US" altLang="en-US"/>
              <a:t> (Distance = 941)</a:t>
            </a:r>
          </a:p>
        </p:txBody>
      </p:sp>
      <p:graphicFrame>
        <p:nvGraphicFramePr>
          <p:cNvPr id="43010" name="Object 2">
            <a:hlinkClick r:id="" action="ppaction://ole?verb=0"/>
            <a:extLst>
              <a:ext uri="{FF2B5EF4-FFF2-40B4-BE49-F238E27FC236}">
                <a16:creationId xmlns:a16="http://schemas.microsoft.com/office/drawing/2014/main" id="{B1498867-6E91-4EF3-AE0E-C370A9916494}"/>
              </a:ext>
            </a:extLst>
          </p:cNvPr>
          <p:cNvGraphicFramePr>
            <a:graphicFrameLocks/>
          </p:cNvGraphicFramePr>
          <p:nvPr/>
        </p:nvGraphicFramePr>
        <p:xfrm>
          <a:off x="2133600" y="1431926"/>
          <a:ext cx="79248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Chart" r:id="rId3" imgW="6048360" imgH="3571920" progId="Excel.Chart.8">
                  <p:embed followColorScheme="full"/>
                </p:oleObj>
              </mc:Choice>
              <mc:Fallback>
                <p:oleObj name="Chart" r:id="rId3" imgW="6048360" imgH="3571920" progId="Excel.Chart.8">
                  <p:embed followColorScheme="full"/>
                  <p:pic>
                    <p:nvPicPr>
                      <p:cNvPr id="43010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1498867-6E91-4EF3-AE0E-C370A99164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31926"/>
                        <a:ext cx="79248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211DED1F-40B7-4EFC-BCFE-AB01C6FC7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Solution </a:t>
            </a:r>
            <a:r>
              <a:rPr lang="en-US" altLang="en-US" baseline="-25000"/>
              <a:t>j</a:t>
            </a:r>
            <a:r>
              <a:rPr lang="en-US" altLang="en-US"/>
              <a:t>(Distance = 800)</a:t>
            </a:r>
          </a:p>
        </p:txBody>
      </p:sp>
      <p:graphicFrame>
        <p:nvGraphicFramePr>
          <p:cNvPr id="44034" name="Object 2">
            <a:hlinkClick r:id="" action="ppaction://ole?verb=0"/>
            <a:extLst>
              <a:ext uri="{FF2B5EF4-FFF2-40B4-BE49-F238E27FC236}">
                <a16:creationId xmlns:a16="http://schemas.microsoft.com/office/drawing/2014/main" id="{28AFA975-E693-4ACD-8C18-72513E5AC19A}"/>
              </a:ext>
            </a:extLst>
          </p:cNvPr>
          <p:cNvGraphicFramePr>
            <a:graphicFrameLocks/>
          </p:cNvGraphicFramePr>
          <p:nvPr/>
        </p:nvGraphicFramePr>
        <p:xfrm>
          <a:off x="2209800" y="1431926"/>
          <a:ext cx="77724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Chart" r:id="rId3" imgW="7267680" imgH="3571920" progId="Excel.Chart.8">
                  <p:embed followColorScheme="full"/>
                </p:oleObj>
              </mc:Choice>
              <mc:Fallback>
                <p:oleObj name="Chart" r:id="rId3" imgW="7267680" imgH="3571920" progId="Excel.Chart.8">
                  <p:embed followColorScheme="full"/>
                  <p:pic>
                    <p:nvPicPr>
                      <p:cNvPr id="44034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8AFA975-E693-4ACD-8C18-72513E5AC1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31926"/>
                        <a:ext cx="77724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BECF29BE-A3BF-48E0-B35F-AAEDC0EA9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Solution </a:t>
            </a:r>
            <a:r>
              <a:rPr lang="en-US" altLang="en-US" baseline="-25000"/>
              <a:t>k</a:t>
            </a:r>
            <a:r>
              <a:rPr lang="en-US" altLang="en-US"/>
              <a:t>(Distance = 652)</a:t>
            </a:r>
          </a:p>
        </p:txBody>
      </p:sp>
      <p:graphicFrame>
        <p:nvGraphicFramePr>
          <p:cNvPr id="45058" name="Object 2">
            <a:hlinkClick r:id="" action="ppaction://ole?verb=0"/>
            <a:extLst>
              <a:ext uri="{FF2B5EF4-FFF2-40B4-BE49-F238E27FC236}">
                <a16:creationId xmlns:a16="http://schemas.microsoft.com/office/drawing/2014/main" id="{56212894-56ED-4C46-824A-070F1297D568}"/>
              </a:ext>
            </a:extLst>
          </p:cNvPr>
          <p:cNvGraphicFramePr>
            <a:graphicFrameLocks/>
          </p:cNvGraphicFramePr>
          <p:nvPr/>
        </p:nvGraphicFramePr>
        <p:xfrm>
          <a:off x="2133600" y="1401764"/>
          <a:ext cx="8001000" cy="461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Chart" r:id="rId3" imgW="6105600" imgH="3571920" progId="Excel.Chart.8">
                  <p:embed followColorScheme="full"/>
                </p:oleObj>
              </mc:Choice>
              <mc:Fallback>
                <p:oleObj name="Chart" r:id="rId3" imgW="6105600" imgH="3571920" progId="Excel.Chart.8">
                  <p:embed followColorScheme="full"/>
                  <p:pic>
                    <p:nvPicPr>
                      <p:cNvPr id="45058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6212894-56ED-4C46-824A-070F1297D5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01764"/>
                        <a:ext cx="8001000" cy="461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347E-D13A-43D4-9937-F88176F9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Evolutionary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E182-CEB7-4D56-85FC-F05C6E57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SG"/>
              <a:t>Algorithms that follow biological and physical </a:t>
            </a:r>
            <a:r>
              <a:rPr lang="en-SG" err="1"/>
              <a:t>behaviors</a:t>
            </a:r>
            <a:r>
              <a:rPr lang="en-SG"/>
              <a:t>: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Biological Behaviours</a:t>
            </a:r>
          </a:p>
          <a:p>
            <a:r>
              <a:rPr lang="en-SG"/>
              <a:t>Genetics and Evolution: Genetic Algorithm</a:t>
            </a:r>
          </a:p>
          <a:p>
            <a:r>
              <a:rPr lang="en-SG" err="1"/>
              <a:t>Behavior</a:t>
            </a:r>
            <a:r>
              <a:rPr lang="en-SG"/>
              <a:t> of Ant Colony: Ant Colony Optimization</a:t>
            </a:r>
          </a:p>
          <a:p>
            <a:r>
              <a:rPr lang="en-SG"/>
              <a:t>Human Nervous System: Artificial Neural Network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Physical </a:t>
            </a:r>
            <a:r>
              <a:rPr lang="en-SG" err="1"/>
              <a:t>Behaviors</a:t>
            </a:r>
            <a:endParaRPr lang="en-SG"/>
          </a:p>
          <a:p>
            <a:r>
              <a:rPr lang="en-SG"/>
              <a:t>Annealing Process: Simulated Annealing</a:t>
            </a:r>
          </a:p>
          <a:p>
            <a:r>
              <a:rPr lang="en-SG"/>
              <a:t>Swarming of Particle: Particle Swarm Optimization</a:t>
            </a:r>
          </a:p>
          <a:p>
            <a:r>
              <a:rPr lang="en-SG"/>
              <a:t>Learning: Fuzzy Logic</a:t>
            </a:r>
          </a:p>
        </p:txBody>
      </p:sp>
    </p:spTree>
    <p:extLst>
      <p:ext uri="{BB962C8B-B14F-4D97-AF65-F5344CB8AC3E}">
        <p14:creationId xmlns:p14="http://schemas.microsoft.com/office/powerpoint/2010/main" val="4250624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E6DD3DDD-64EB-4C53-9462-642F3955C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066800"/>
          </a:xfrm>
          <a:noFill/>
        </p:spPr>
        <p:txBody>
          <a:bodyPr/>
          <a:lstStyle/>
          <a:p>
            <a:r>
              <a:rPr lang="en-US" altLang="en-US"/>
              <a:t>Best Solution (Distance = 420)</a:t>
            </a:r>
          </a:p>
        </p:txBody>
      </p:sp>
      <p:graphicFrame>
        <p:nvGraphicFramePr>
          <p:cNvPr id="46082" name="Object 2">
            <a:hlinkClick r:id="" action="ppaction://ole?verb=0"/>
            <a:extLst>
              <a:ext uri="{FF2B5EF4-FFF2-40B4-BE49-F238E27FC236}">
                <a16:creationId xmlns:a16="http://schemas.microsoft.com/office/drawing/2014/main" id="{633C558B-1662-4B96-99A2-051097A53208}"/>
              </a:ext>
            </a:extLst>
          </p:cNvPr>
          <p:cNvGraphicFramePr>
            <a:graphicFrameLocks/>
          </p:cNvGraphicFramePr>
          <p:nvPr/>
        </p:nvGraphicFramePr>
        <p:xfrm>
          <a:off x="2209800" y="1431926"/>
          <a:ext cx="77724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Chart" r:id="rId3" imgW="6715080" imgH="3571920" progId="Excel.Chart.8">
                  <p:embed followColorScheme="full"/>
                </p:oleObj>
              </mc:Choice>
              <mc:Fallback>
                <p:oleObj name="Chart" r:id="rId3" imgW="6715080" imgH="3571920" progId="Excel.Chart.8">
                  <p:embed followColorScheme="full"/>
                  <p:pic>
                    <p:nvPicPr>
                      <p:cNvPr id="46082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33C558B-1662-4B96-99A2-051097A532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31926"/>
                        <a:ext cx="77724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3C6C96EF-77BB-4462-9C14-FFA6898C5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Overview of Performance</a:t>
            </a:r>
          </a:p>
        </p:txBody>
      </p:sp>
      <p:graphicFrame>
        <p:nvGraphicFramePr>
          <p:cNvPr id="47106" name="Object 2">
            <a:hlinkClick r:id="" action="ppaction://ole?verb=0"/>
            <a:extLst>
              <a:ext uri="{FF2B5EF4-FFF2-40B4-BE49-F238E27FC236}">
                <a16:creationId xmlns:a16="http://schemas.microsoft.com/office/drawing/2014/main" id="{8B846AC1-8520-4D6C-BD82-2B2B1486898D}"/>
              </a:ext>
            </a:extLst>
          </p:cNvPr>
          <p:cNvGraphicFramePr>
            <a:graphicFrameLocks/>
          </p:cNvGraphicFramePr>
          <p:nvPr/>
        </p:nvGraphicFramePr>
        <p:xfrm>
          <a:off x="1828800" y="1371600"/>
          <a:ext cx="86106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Chart" r:id="rId3" imgW="4886280" imgH="3247920" progId="Excel.Chart.8">
                  <p:embed followColorScheme="full"/>
                </p:oleObj>
              </mc:Choice>
              <mc:Fallback>
                <p:oleObj name="Chart" r:id="rId3" imgW="4886280" imgH="3247920" progId="Excel.Chart.8">
                  <p:embed followColorScheme="full"/>
                  <p:pic>
                    <p:nvPicPr>
                      <p:cNvPr id="47106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B846AC1-8520-4D6C-BD82-2B2B148689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86106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9C39AD-B961-4554-A0B6-190432B97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Issues for GA Practitioners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884E33B-1072-41F1-B611-164F7A136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979727" cy="4351338"/>
          </a:xfrm>
          <a:noFill/>
        </p:spPr>
        <p:txBody>
          <a:bodyPr/>
          <a:lstStyle/>
          <a:p>
            <a:r>
              <a:rPr lang="en-US" altLang="en-US"/>
              <a:t>Choosing basic implementation issues: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representation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population size, mutation rate, ...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selection, deletion policies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crossover, mutation operators</a:t>
            </a:r>
          </a:p>
          <a:p>
            <a:r>
              <a:rPr lang="en-US" altLang="en-US"/>
              <a:t>Termination Criteria</a:t>
            </a:r>
          </a:p>
          <a:p>
            <a:r>
              <a:rPr lang="en-US" altLang="en-US"/>
              <a:t>Performance, scalability</a:t>
            </a:r>
          </a:p>
          <a:p>
            <a:r>
              <a:rPr lang="en-US" altLang="en-US"/>
              <a:t>Solution is only as good as the evaluation function (often hardest part)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EB94F0C-9ABE-4CC3-83A3-2BCDC33C0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066800"/>
          </a:xfrm>
          <a:noFill/>
        </p:spPr>
        <p:txBody>
          <a:bodyPr/>
          <a:lstStyle/>
          <a:p>
            <a:r>
              <a:rPr lang="en-US" altLang="en-US"/>
              <a:t>Benefits of Genetic Algorithms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CB8ED4D-C2B6-4CF3-AFF2-06DD4A3BF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/>
              <a:t>Concept is easy to understand</a:t>
            </a:r>
          </a:p>
          <a:p>
            <a:r>
              <a:rPr lang="en-US" altLang="en-US"/>
              <a:t>Supports multi-objective optimization</a:t>
            </a:r>
          </a:p>
          <a:p>
            <a:r>
              <a:rPr lang="en-US" altLang="en-US"/>
              <a:t>Good for “noisy” environments</a:t>
            </a:r>
          </a:p>
          <a:p>
            <a:r>
              <a:rPr lang="en-US" altLang="en-US"/>
              <a:t>Always an answer; answer gets better with time</a:t>
            </a:r>
          </a:p>
          <a:p>
            <a:r>
              <a:rPr lang="en-US" altLang="en-US"/>
              <a:t>Inherently parallel; easily distributed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A3B6-AC45-4234-A42E-48D0ECED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C114-9C83-479C-B35F-085FC1B2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SG"/>
              <a:t>It is a specific type of evolutionary algorithm</a:t>
            </a:r>
          </a:p>
          <a:p>
            <a:pPr algn="just"/>
            <a:r>
              <a:rPr lang="en-SG"/>
              <a:t>Suitable to solve problems that are computationally hard and involve large number of parameters (discrete or continuous): Combinatorial Optimization Problems</a:t>
            </a:r>
          </a:p>
          <a:p>
            <a:pPr algn="just"/>
            <a:r>
              <a:rPr lang="en-SG"/>
              <a:t>First time introduced by Prof. John Holland in 1965. But the first article was published in 1975.</a:t>
            </a:r>
          </a:p>
          <a:p>
            <a:pPr algn="just"/>
            <a:r>
              <a:rPr lang="en-US" altLang="en-US"/>
              <a:t>Provide efficient, effective techniques for optimization and machine learning applications</a:t>
            </a:r>
          </a:p>
          <a:p>
            <a:pPr algn="just"/>
            <a:r>
              <a:rPr lang="en-US" altLang="en-US"/>
              <a:t>Widely-used today in business, scientific and engineering circles</a:t>
            </a:r>
          </a:p>
          <a:p>
            <a:pPr algn="just"/>
            <a:r>
              <a:rPr lang="en-SG"/>
              <a:t>Principles of GA are based on two fundamental biological processes: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/>
              <a:t> Genetics: Gregor Johan Mendel (1865)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/>
              <a:t> Evolution: Charles Darwin (1875)</a:t>
            </a:r>
          </a:p>
          <a:p>
            <a:pPr algn="just"/>
            <a:endParaRPr lang="en-US" altLang="en-US"/>
          </a:p>
          <a:p>
            <a:pPr marL="0" indent="0" algn="just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64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D6BC-A040-4AC6-B32F-49A60BD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D260-208E-4BE4-A87F-7649264D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7945" cy="4351338"/>
          </a:xfrm>
        </p:spPr>
        <p:txBody>
          <a:bodyPr>
            <a:normAutofit lnSpcReduction="10000"/>
          </a:bodyPr>
          <a:lstStyle/>
          <a:p>
            <a:r>
              <a:rPr lang="en-SG"/>
              <a:t>The basic building blocks in living bodies are cells. </a:t>
            </a:r>
          </a:p>
          <a:p>
            <a:r>
              <a:rPr lang="en-SG"/>
              <a:t>Each cell carries the basic unit of heredity called gene.</a:t>
            </a:r>
          </a:p>
          <a:p>
            <a:r>
              <a:rPr lang="en-SG"/>
              <a:t>For a particular species, the number of chromosomes is fixed.</a:t>
            </a:r>
          </a:p>
          <a:p>
            <a:r>
              <a:rPr lang="en-SG"/>
              <a:t>For 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/>
              <a:t> Mosquito: 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/>
              <a:t> Frogs: 26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/>
              <a:t> Human: 46</a:t>
            </a:r>
          </a:p>
          <a:p>
            <a:pPr marL="0" indent="0">
              <a:buNone/>
            </a:pP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71BCB-7234-4787-94E5-0B9A0ED8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08" y="794616"/>
            <a:ext cx="3790950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760C87-C86B-47F2-926A-0135D1137D5E}"/>
              </a:ext>
            </a:extLst>
          </p:cNvPr>
          <p:cNvSpPr txBox="1"/>
          <p:nvPr/>
        </p:nvSpPr>
        <p:spPr>
          <a:xfrm>
            <a:off x="8575964" y="4811341"/>
            <a:ext cx="231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Gregor Johan Mendel </a:t>
            </a:r>
          </a:p>
        </p:txBody>
      </p:sp>
    </p:spTree>
    <p:extLst>
      <p:ext uri="{BB962C8B-B14F-4D97-AF65-F5344CB8AC3E}">
        <p14:creationId xmlns:p14="http://schemas.microsoft.com/office/powerpoint/2010/main" val="217799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1943-200C-411C-B698-7CC39548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C3EC-78FA-4CFF-83C7-9A4CA5FD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116"/>
            <a:ext cx="8167255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SG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Genetics is built around molecules called DNA. </a:t>
            </a:r>
          </a:p>
          <a:p>
            <a:pPr algn="just"/>
            <a:r>
              <a:rPr lang="en-SG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DNA molecules hold all the genetic information for an organism. </a:t>
            </a:r>
          </a:p>
          <a:p>
            <a:pPr algn="just"/>
            <a:r>
              <a:rPr lang="en-SG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It provides cells with the information they need to perform tasks that allow an organism to grow, survive and reproduce. </a:t>
            </a:r>
          </a:p>
          <a:p>
            <a:pPr algn="just"/>
            <a:r>
              <a:rPr lang="en-SG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 gene is one particular section of a DNA molecule that tells a cell to perform one specific task.</a:t>
            </a:r>
            <a:endParaRPr lang="en-SG"/>
          </a:p>
          <a:p>
            <a:pPr algn="just"/>
            <a:r>
              <a:rPr lang="en-SG"/>
              <a:t>Spiral helix of protein substance called DNA</a:t>
            </a:r>
          </a:p>
          <a:p>
            <a:pPr algn="just"/>
            <a:r>
              <a:rPr lang="en-SG"/>
              <a:t>DNA code is used as a biometric trait</a:t>
            </a:r>
          </a:p>
          <a:p>
            <a:pPr algn="just"/>
            <a:r>
              <a:rPr lang="en-SG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During reproduction, DNA is replicated and passed from a parent to their offspring. This inheritance of genetic material by offspring influences the appearance and </a:t>
            </a:r>
            <a:r>
              <a:rPr lang="en-SG" b="0" i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behavior</a:t>
            </a:r>
            <a:r>
              <a:rPr lang="en-SG" b="0" i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of the offspring.</a:t>
            </a: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8ED7D-0C4D-4084-95B5-C1414531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247" y="1786370"/>
            <a:ext cx="1390650" cy="2990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BDDA50-D32A-474C-BC2D-020F3FA90128}"/>
              </a:ext>
            </a:extLst>
          </p:cNvPr>
          <p:cNvSpPr txBox="1"/>
          <p:nvPr/>
        </p:nvSpPr>
        <p:spPr>
          <a:xfrm>
            <a:off x="633411" y="5844454"/>
            <a:ext cx="1072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>
                <a:solidFill>
                  <a:srgbClr val="0070C0"/>
                </a:solidFill>
              </a:rPr>
              <a:t>https://basicbiology.net/biology-101/introduction-to-genetics#:~:text=The%20passing%20of%20traits%20from%20parents%20to%20offspring,inheritance.%20Genetics%20is%20built%20around%20molecules%20called%20DNA.</a:t>
            </a:r>
          </a:p>
        </p:txBody>
      </p:sp>
    </p:spTree>
    <p:extLst>
      <p:ext uri="{BB962C8B-B14F-4D97-AF65-F5344CB8AC3E}">
        <p14:creationId xmlns:p14="http://schemas.microsoft.com/office/powerpoint/2010/main" val="282927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C9B4-1DD4-4E3C-A493-D40D30EA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0" y="226580"/>
            <a:ext cx="10515600" cy="1325563"/>
          </a:xfrm>
        </p:spPr>
        <p:txBody>
          <a:bodyPr/>
          <a:lstStyle/>
          <a:p>
            <a:r>
              <a:rPr lang="en-SG"/>
              <a:t>Genetics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2B129-D64F-4426-B6A2-38AC637A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65" y="4003386"/>
            <a:ext cx="8180243" cy="2628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D7A69-74C6-40CC-8B6E-A2516B60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865" y="620519"/>
            <a:ext cx="8180243" cy="33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9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B78B-07F7-445E-9DAB-6A4FEE01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Evolution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9854B-7A04-4F0B-BA91-C1005C6E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67875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22C7C-C77F-4788-B83E-2F5420A78106}"/>
              </a:ext>
            </a:extLst>
          </p:cNvPr>
          <p:cNvSpPr txBox="1"/>
          <p:nvPr/>
        </p:nvSpPr>
        <p:spPr>
          <a:xfrm>
            <a:off x="7620001" y="5541818"/>
            <a:ext cx="160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Charles Darwin</a:t>
            </a:r>
          </a:p>
        </p:txBody>
      </p:sp>
    </p:spTree>
    <p:extLst>
      <p:ext uri="{BB962C8B-B14F-4D97-AF65-F5344CB8AC3E}">
        <p14:creationId xmlns:p14="http://schemas.microsoft.com/office/powerpoint/2010/main" val="213131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66A8-41CE-4C28-A0EA-E0B1572D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8642-8144-4975-B783-21579211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SG"/>
              <a:t>Four primary premises</a:t>
            </a:r>
          </a:p>
          <a:p>
            <a:pPr algn="just"/>
            <a:r>
              <a:rPr lang="en-SG"/>
              <a:t>Information Propagation: An offspring has many of its characteristics of its parents. Information passes from parent to its offspring) </a:t>
            </a:r>
            <a:r>
              <a:rPr lang="en-SG" b="1"/>
              <a:t>[Heredity]</a:t>
            </a:r>
          </a:p>
          <a:p>
            <a:pPr algn="just"/>
            <a:r>
              <a:rPr lang="en-SG"/>
              <a:t>Population diversity: Variation in the characteristics in the next generation </a:t>
            </a:r>
            <a:r>
              <a:rPr lang="en-SG" b="1"/>
              <a:t>[Population Diversity]</a:t>
            </a:r>
          </a:p>
          <a:p>
            <a:pPr algn="just"/>
            <a:r>
              <a:rPr lang="en-SG"/>
              <a:t>Survival for existence: Only a small percentage of the off-spring produced survive to adulthood </a:t>
            </a:r>
            <a:r>
              <a:rPr lang="en-SG" b="1"/>
              <a:t>[Selection]</a:t>
            </a:r>
          </a:p>
          <a:p>
            <a:pPr algn="just"/>
            <a:r>
              <a:rPr lang="en-SG"/>
              <a:t>Survival of the best: Offspring survived depends on their inherited characteristics </a:t>
            </a:r>
            <a:r>
              <a:rPr lang="en-SG" b="1"/>
              <a:t>[Ranking]</a:t>
            </a:r>
          </a:p>
        </p:txBody>
      </p:sp>
    </p:spTree>
    <p:extLst>
      <p:ext uri="{BB962C8B-B14F-4D97-AF65-F5344CB8AC3E}">
        <p14:creationId xmlns:p14="http://schemas.microsoft.com/office/powerpoint/2010/main" val="118457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E02F08D6E5E499F69794498801CBF" ma:contentTypeVersion="2" ma:contentTypeDescription="Create a new document." ma:contentTypeScope="" ma:versionID="a774c9dbd70b854b147be9abffb3041a">
  <xsd:schema xmlns:xsd="http://www.w3.org/2001/XMLSchema" xmlns:xs="http://www.w3.org/2001/XMLSchema" xmlns:p="http://schemas.microsoft.com/office/2006/metadata/properties" xmlns:ns2="e18c7765-ee0b-4028-885a-1dc1823bc2fe" targetNamespace="http://schemas.microsoft.com/office/2006/metadata/properties" ma:root="true" ma:fieldsID="cd84310720d741f99a2035ec41345f68" ns2:_="">
    <xsd:import namespace="e18c7765-ee0b-4028-885a-1dc1823bc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c7765-ee0b-4028-885a-1dc1823bc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657FD6-F8F8-4FB6-8288-11664A926A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325739-7940-44C4-9A21-93C0BE3D0B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A30C60-BDA1-429F-9FED-79F26937042A}">
  <ds:schemaRefs>
    <ds:schemaRef ds:uri="e18c7765-ee0b-4028-885a-1dc1823bc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Genetic Algorithm</vt:lpstr>
      <vt:lpstr>Introduction</vt:lpstr>
      <vt:lpstr>Evolutionary Algorithms</vt:lpstr>
      <vt:lpstr>Genetic Algorithms</vt:lpstr>
      <vt:lpstr>Genetics</vt:lpstr>
      <vt:lpstr>Genetics</vt:lpstr>
      <vt:lpstr>Genetics</vt:lpstr>
      <vt:lpstr>Evolution</vt:lpstr>
      <vt:lpstr>Evolution</vt:lpstr>
      <vt:lpstr>Biological Process: An Overview</vt:lpstr>
      <vt:lpstr>Genetic Algorithms</vt:lpstr>
      <vt:lpstr>Components of a GA</vt:lpstr>
      <vt:lpstr>GA Framework</vt:lpstr>
      <vt:lpstr>Population</vt:lpstr>
      <vt:lpstr>Reproduction</vt:lpstr>
      <vt:lpstr>Chromosome Modification</vt:lpstr>
      <vt:lpstr>Mutation: Local Modification</vt:lpstr>
      <vt:lpstr>Crossover: Recombination</vt:lpstr>
      <vt:lpstr>Evaluation</vt:lpstr>
      <vt:lpstr>Deletion</vt:lpstr>
      <vt:lpstr>An Abstract Example</vt:lpstr>
      <vt:lpstr>A Simple Example</vt:lpstr>
      <vt:lpstr>Representation</vt:lpstr>
      <vt:lpstr>Crossover</vt:lpstr>
      <vt:lpstr>Mutation</vt:lpstr>
      <vt:lpstr>TSP Example: 30 Cities</vt:lpstr>
      <vt:lpstr>Solution i (Distance = 941)</vt:lpstr>
      <vt:lpstr>Solution j(Distance = 800)</vt:lpstr>
      <vt:lpstr>Solution k(Distance = 652)</vt:lpstr>
      <vt:lpstr>Best Solution (Distance = 420)</vt:lpstr>
      <vt:lpstr>Overview of Performance</vt:lpstr>
      <vt:lpstr>Issues for GA Practitioners</vt:lpstr>
      <vt:lpstr>Benefits of Genetic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Pratik Chattopadhyay</dc:creator>
  <cp:revision>1</cp:revision>
  <dcterms:created xsi:type="dcterms:W3CDTF">2021-07-27T12:12:00Z</dcterms:created>
  <dcterms:modified xsi:type="dcterms:W3CDTF">2021-08-17T11:33:25Z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0x010100269E02F08D6E5E499F69794498801CBF</vt:lpwstr>
  </property>
</Properties>
</file>