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59" r:id="rId8"/>
    <p:sldId id="260" r:id="rId9"/>
    <p:sldId id="261" r:id="rId10"/>
    <p:sldId id="262" r:id="rId11"/>
    <p:sldId id="264" r:id="rId12"/>
    <p:sldId id="263" r:id="rId13"/>
    <p:sldId id="268" r:id="rId14"/>
    <p:sldId id="267" r:id="rId15"/>
    <p:sldId id="26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69986-92A5-42CE-B7B9-40E73636F1DC}" v="5" dt="2021-08-17T12:43:09.999"/>
    <p1510:client id="{8990AB0A-37F5-4370-AA6B-8C7115835D34}" v="2" dt="2021-08-17T15:24:34.343"/>
    <p1510:client id="{E8032F18-3145-49CE-8993-1E0F38A046DA}" v="2" dt="2021-08-19T05:29:4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 Lokesh Krishna" userId="S::r.lokeshkrishna.ece18@iitbhu.ac.in::f9543e70-5611-4dae-922f-9bc8def6a661" providerId="AD" clId="Web-{8990AB0A-37F5-4370-AA6B-8C7115835D34}"/>
    <pc:docChg chg="modSld">
      <pc:chgData name="R. Lokesh Krishna" userId="S::r.lokeshkrishna.ece18@iitbhu.ac.in::f9543e70-5611-4dae-922f-9bc8def6a661" providerId="AD" clId="Web-{8990AB0A-37F5-4370-AA6B-8C7115835D34}" dt="2021-08-17T15:24:34.343" v="1" actId="1076"/>
      <pc:docMkLst>
        <pc:docMk/>
      </pc:docMkLst>
      <pc:sldChg chg="modSp">
        <pc:chgData name="R. Lokesh Krishna" userId="S::r.lokeshkrishna.ece18@iitbhu.ac.in::f9543e70-5611-4dae-922f-9bc8def6a661" providerId="AD" clId="Web-{8990AB0A-37F5-4370-AA6B-8C7115835D34}" dt="2021-08-17T15:24:34.343" v="1" actId="1076"/>
        <pc:sldMkLst>
          <pc:docMk/>
          <pc:sldMk cId="4102685664" sldId="262"/>
        </pc:sldMkLst>
        <pc:picChg chg="mod">
          <ac:chgData name="R. Lokesh Krishna" userId="S::r.lokeshkrishna.ece18@iitbhu.ac.in::f9543e70-5611-4dae-922f-9bc8def6a661" providerId="AD" clId="Web-{8990AB0A-37F5-4370-AA6B-8C7115835D34}" dt="2021-08-17T15:24:34.343" v="1" actId="1076"/>
          <ac:picMkLst>
            <pc:docMk/>
            <pc:sldMk cId="4102685664" sldId="262"/>
            <ac:picMk id="7" creationId="{AD6C8A0D-CF49-4F79-894A-524A3BD27AA7}"/>
          </ac:picMkLst>
        </pc:picChg>
      </pc:sldChg>
    </pc:docChg>
  </pc:docChgLst>
  <pc:docChgLst>
    <pc:chgData name="PURUSHOTTAM TIWARI" userId="S::purushottam.tiwari.cd.cse19@iitbhu.ac.in::142d0c93-6353-4ed1-a16c-4fcd758430fd" providerId="AD" clId="Web-{E8032F18-3145-49CE-8993-1E0F38A046DA}"/>
    <pc:docChg chg="modSld">
      <pc:chgData name="PURUSHOTTAM TIWARI" userId="S::purushottam.tiwari.cd.cse19@iitbhu.ac.in::142d0c93-6353-4ed1-a16c-4fcd758430fd" providerId="AD" clId="Web-{E8032F18-3145-49CE-8993-1E0F38A046DA}" dt="2021-08-19T05:29:43.922" v="1" actId="1076"/>
      <pc:docMkLst>
        <pc:docMk/>
      </pc:docMkLst>
      <pc:sldChg chg="modSp">
        <pc:chgData name="PURUSHOTTAM TIWARI" userId="S::purushottam.tiwari.cd.cse19@iitbhu.ac.in::142d0c93-6353-4ed1-a16c-4fcd758430fd" providerId="AD" clId="Web-{E8032F18-3145-49CE-8993-1E0F38A046DA}" dt="2021-08-19T05:29:43.922" v="1" actId="1076"/>
        <pc:sldMkLst>
          <pc:docMk/>
          <pc:sldMk cId="4143875209" sldId="257"/>
        </pc:sldMkLst>
        <pc:spChg chg="mod">
          <ac:chgData name="PURUSHOTTAM TIWARI" userId="S::purushottam.tiwari.cd.cse19@iitbhu.ac.in::142d0c93-6353-4ed1-a16c-4fcd758430fd" providerId="AD" clId="Web-{E8032F18-3145-49CE-8993-1E0F38A046DA}" dt="2021-08-19T05:29:43.922" v="1" actId="1076"/>
          <ac:spMkLst>
            <pc:docMk/>
            <pc:sldMk cId="4143875209" sldId="257"/>
            <ac:spMk id="3" creationId="{00000000-0000-0000-0000-000000000000}"/>
          </ac:spMkLst>
        </pc:spChg>
      </pc:sldChg>
    </pc:docChg>
  </pc:docChgLst>
  <pc:docChgLst>
    <pc:chgData name="Nishant Kumar" userId="S::nishantkr.ece18@iitbhu.ac.in::a7c1a2e4-033e-40e3-95e5-8dd22c9bcbc3" providerId="AD" clId="Web-{69269986-92A5-42CE-B7B9-40E73636F1DC}"/>
    <pc:docChg chg="modSld">
      <pc:chgData name="Nishant Kumar" userId="S::nishantkr.ece18@iitbhu.ac.in::a7c1a2e4-033e-40e3-95e5-8dd22c9bcbc3" providerId="AD" clId="Web-{69269986-92A5-42CE-B7B9-40E73636F1DC}" dt="2021-08-17T12:42:45.999" v="1" actId="20577"/>
      <pc:docMkLst>
        <pc:docMk/>
      </pc:docMkLst>
      <pc:sldChg chg="modSp">
        <pc:chgData name="Nishant Kumar" userId="S::nishantkr.ece18@iitbhu.ac.in::a7c1a2e4-033e-40e3-95e5-8dd22c9bcbc3" providerId="AD" clId="Web-{69269986-92A5-42CE-B7B9-40E73636F1DC}" dt="2021-08-17T12:42:45.999" v="1" actId="20577"/>
        <pc:sldMkLst>
          <pc:docMk/>
          <pc:sldMk cId="1054124975" sldId="270"/>
        </pc:sldMkLst>
        <pc:spChg chg="mod">
          <ac:chgData name="Nishant Kumar" userId="S::nishantkr.ece18@iitbhu.ac.in::a7c1a2e4-033e-40e3-95e5-8dd22c9bcbc3" providerId="AD" clId="Web-{69269986-92A5-42CE-B7B9-40E73636F1DC}" dt="2021-08-17T12:42:45.999" v="1" actId="20577"/>
          <ac:spMkLst>
            <pc:docMk/>
            <pc:sldMk cId="1054124975" sldId="270"/>
            <ac:spMk id="3" creationId="{C53A5E87-44F3-41DD-B50A-6F5E4AC50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5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7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6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4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1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70E2-39C5-4359-AADB-9E1391F109E5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A50E-3B56-4A0E-B9ED-4E02EE7C6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latin typeface="AR ESSENCE" panose="02000000000000000000" pitchFamily="2" charset="0"/>
              </a:rPr>
              <a:t>Genetic Algorithm 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BA62-BBC2-4DC9-8844-88769807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36" y="365125"/>
            <a:ext cx="2793856" cy="1325563"/>
          </a:xfrm>
        </p:spPr>
        <p:txBody>
          <a:bodyPr/>
          <a:lstStyle/>
          <a:p>
            <a:r>
              <a:rPr lang="en-SG"/>
              <a:t>SSGA</a:t>
            </a:r>
            <a:br>
              <a:rPr lang="en-SG"/>
            </a:br>
            <a:r>
              <a:rPr lang="en-SG"/>
              <a:t>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1A1E5-6CF7-4527-9BCB-00E6346F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90" y="180111"/>
            <a:ext cx="905611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3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SSGA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Generation gap is small</a:t>
            </a:r>
          </a:p>
          <a:p>
            <a:pPr marL="0" indent="0">
              <a:buNone/>
            </a:pPr>
            <a:r>
              <a:rPr lang="en-IN"/>
              <a:t>Only two </a:t>
            </a:r>
            <a:r>
              <a:rPr lang="en-IN" err="1"/>
              <a:t>offsprings</a:t>
            </a:r>
            <a:r>
              <a:rPr lang="en-IN"/>
              <a:t> are produced in one generation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/>
              <a:t>Applicable when</a:t>
            </a:r>
          </a:p>
          <a:p>
            <a:r>
              <a:rPr lang="en-IN"/>
              <a:t>Population size is small</a:t>
            </a:r>
          </a:p>
          <a:p>
            <a:r>
              <a:rPr lang="en-IN"/>
              <a:t>Chromosomes are of longer length</a:t>
            </a:r>
          </a:p>
          <a:p>
            <a:r>
              <a:rPr lang="en-IN"/>
              <a:t>Evaluation operation is less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24864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 of SSGA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There is a higher chance to get stuck at local optima, if crossover/mutation/inversion is not strong enough to diversify the population</a:t>
            </a:r>
          </a:p>
          <a:p>
            <a:pPr algn="just"/>
            <a:r>
              <a:rPr lang="en-IN"/>
              <a:t>Premature convergence may occur</a:t>
            </a:r>
          </a:p>
          <a:p>
            <a:pPr algn="just"/>
            <a:r>
              <a:rPr lang="en-IN"/>
              <a:t>Susceptible to stagnation. Inferiors are neglected or removed. We keep on making more trials for very long period of time without any gain (i.e., long periods of localized search)</a:t>
            </a:r>
          </a:p>
        </p:txBody>
      </p:sp>
    </p:spTree>
    <p:extLst>
      <p:ext uri="{BB962C8B-B14F-4D97-AF65-F5344CB8AC3E}">
        <p14:creationId xmlns:p14="http://schemas.microsoft.com/office/powerpoint/2010/main" val="264248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23CD-F7B4-4452-9862-1E55F03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Encoding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E87-44F3-41DD-B50A-6F5E4AC5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>
                <a:cs typeface="Calibri"/>
              </a:rPr>
              <a:t>Binary encoding  -&gt; Binary coded GA or simple Binary GA</a:t>
            </a:r>
            <a:endParaRPr lang="en-US"/>
          </a:p>
          <a:p>
            <a:r>
              <a:rPr lang="en-SG">
                <a:cs typeface="Calibri"/>
              </a:rPr>
              <a:t>Real-value encoding -&gt; Real coded GA or simple Real GA</a:t>
            </a:r>
            <a:endParaRPr lang="en-SG"/>
          </a:p>
          <a:p>
            <a:r>
              <a:rPr lang="en-SG">
                <a:cs typeface="Calibri"/>
              </a:rPr>
              <a:t>Order encoding -&gt; Order GA or Permuted GA</a:t>
            </a:r>
            <a:endParaRPr lang="en-SG"/>
          </a:p>
          <a:p>
            <a:r>
              <a:rPr lang="en-SG">
                <a:cs typeface="Calibri"/>
              </a:rPr>
              <a:t>Tree encoding -&gt; Tree encoded GA</a:t>
            </a:r>
            <a:endParaRPr lang="en-SG"/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In GA, an individual is a single solution, whereas a population is a set of individuals at an instant of the searching process</a:t>
            </a:r>
          </a:p>
        </p:txBody>
      </p:sp>
    </p:spTree>
    <p:extLst>
      <p:ext uri="{BB962C8B-B14F-4D97-AF65-F5344CB8AC3E}">
        <p14:creationId xmlns:p14="http://schemas.microsoft.com/office/powerpoint/2010/main" val="105412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6B3C-BB54-48B0-A646-2A76D1DF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365125"/>
            <a:ext cx="11928764" cy="1325563"/>
          </a:xfrm>
        </p:spPr>
        <p:txBody>
          <a:bodyPr/>
          <a:lstStyle/>
          <a:p>
            <a:r>
              <a:rPr lang="en-SG"/>
              <a:t>Individual Representation: Phenotype and Genotype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86B45-C15C-44DB-8CE3-DB2EE0C2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/>
              <a:t>An individual is defined by a chromosome. A chromosome stores genetic information (phenotype) of an individual</a:t>
            </a:r>
          </a:p>
          <a:p>
            <a:pPr algn="just"/>
            <a:r>
              <a:rPr lang="en-SG"/>
              <a:t>In GA, a chromosome is expressed as a set of factors defining a problem</a:t>
            </a:r>
          </a:p>
          <a:p>
            <a:pPr marL="0" indent="0" algn="just">
              <a:buNone/>
            </a:pP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4FE37-8C29-4219-A89F-C485F0D6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221" y="3429000"/>
            <a:ext cx="4143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2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EBF0-A94E-4256-B4F1-BBC54A2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365125"/>
            <a:ext cx="11970327" cy="1325563"/>
          </a:xfrm>
        </p:spPr>
        <p:txBody>
          <a:bodyPr/>
          <a:lstStyle/>
          <a:p>
            <a:r>
              <a:rPr lang="en-SG"/>
              <a:t>Individual Representation: Phenotype and Genotype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9A7F-F0D0-47AE-B83A-0BA46388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/>
              <a:t>A gene is GA’s representation of a single factor (i.e., a design parameter) which has a domain of values (may be binary, real, alphanumeric, etc.)</a:t>
            </a:r>
          </a:p>
          <a:p>
            <a:pPr algn="just"/>
            <a:r>
              <a:rPr lang="en-SG"/>
              <a:t>There is a mapping from genotype to phenotype which eventually decides the speed and accuracy of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53489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F20-26C3-4A59-854A-F51E167E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Binary Encoding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2CADA-0894-4D93-B2A0-11F48785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SG"/>
              <a:t>In this scheme, a gene (and hence, a chromosome) is represented by a string of 0s and 1s. </a:t>
            </a:r>
          </a:p>
          <a:p>
            <a:pPr marL="0" indent="0" algn="just">
              <a:buNone/>
            </a:pPr>
            <a:r>
              <a:rPr lang="en-SG"/>
              <a:t>The chromosome length is fixed for SGA and SSGA, and variable for Messy GA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47F55-FC25-40A8-9539-C91B0BE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502025"/>
            <a:ext cx="10391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33D1-D59D-4CC1-A175-0FE0724D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Example: 0-1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9E3C-7D45-4A54-B6D6-A26B6050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4593"/>
          </a:xfrm>
        </p:spPr>
        <p:txBody>
          <a:bodyPr>
            <a:normAutofit lnSpcReduction="10000"/>
          </a:bodyPr>
          <a:lstStyle/>
          <a:p>
            <a:r>
              <a:rPr lang="en-SG"/>
              <a:t>There are n items: </a:t>
            </a:r>
            <a:r>
              <a:rPr lang="en-SG" err="1"/>
              <a:t>i</a:t>
            </a:r>
            <a:r>
              <a:rPr lang="en-SG" baseline="30000" err="1"/>
              <a:t>th</a:t>
            </a:r>
            <a:r>
              <a:rPr lang="en-SG"/>
              <a:t> item has its own cost c</a:t>
            </a:r>
            <a:r>
              <a:rPr lang="en-SG" baseline="-25000"/>
              <a:t>i</a:t>
            </a:r>
            <a:r>
              <a:rPr lang="en-SG"/>
              <a:t> and weight </a:t>
            </a:r>
            <a:r>
              <a:rPr lang="en-SG" err="1"/>
              <a:t>w</a:t>
            </a:r>
            <a:r>
              <a:rPr lang="en-SG" baseline="-25000" err="1"/>
              <a:t>i</a:t>
            </a:r>
            <a:r>
              <a:rPr lang="en-SG"/>
              <a:t>.</a:t>
            </a:r>
          </a:p>
          <a:p>
            <a:r>
              <a:rPr lang="en-SG"/>
              <a:t>There is a knapsack of total capacity W.</a:t>
            </a:r>
          </a:p>
          <a:p>
            <a:r>
              <a:rPr lang="en-SG"/>
              <a:t>The problem is to take item with maximum value without exceeding the capacity of knapsack.</a:t>
            </a:r>
          </a:p>
          <a:p>
            <a:pPr marL="0" indent="0">
              <a:buNone/>
            </a:pPr>
            <a:r>
              <a:rPr lang="en-SG"/>
              <a:t>Formulate the optimization problem:</a:t>
            </a:r>
          </a:p>
          <a:p>
            <a:pPr marL="0" indent="0">
              <a:buNone/>
            </a:pP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9A360-A168-41FB-B8DD-888106AE6A7C}"/>
                  </a:ext>
                </a:extLst>
              </p:cNvPr>
              <p:cNvSpPr txBox="1"/>
              <p:nvPr/>
            </p:nvSpPr>
            <p:spPr>
              <a:xfrm>
                <a:off x="1039091" y="4655127"/>
                <a:ext cx="7448578" cy="14062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SG" sz="3200"/>
                  <a:t>Maximize: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SG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SG" sz="3200" dirty="0"/>
                          <m:t>c</m:t>
                        </m:r>
                        <m:r>
                          <m:rPr>
                            <m:nor/>
                          </m:rPr>
                          <a:rPr lang="en-SG" sz="3200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m:rPr>
                            <m:nor/>
                          </m:rPr>
                          <a:rPr lang="en-SG" sz="3200" dirty="0"/>
                          <m:t>wi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m:rPr>
                            <m:nor/>
                          </m:rPr>
                          <a:rPr lang="en-SG" sz="3200" dirty="0"/>
                          <m:t>xi</m:t>
                        </m:r>
                      </m:e>
                    </m:nary>
                  </m:oMath>
                </a14:m>
                <a:endParaRPr lang="en-SG" sz="3200" baseline="-25000"/>
              </a:p>
              <a:p>
                <a:endParaRPr lang="en-SG" sz="3200" baseline="-25000"/>
              </a:p>
              <a:p>
                <a:r>
                  <a:rPr lang="en-SG" sz="3200"/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SG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SG" sz="3200" dirty="0"/>
                          <m:t>c</m:t>
                        </m:r>
                        <m:r>
                          <m:rPr>
                            <m:nor/>
                          </m:rPr>
                          <a:rPr lang="en-SG" sz="3200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a:rPr lang="en-SG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SG" sz="3200" dirty="0"/>
                          <m:t> </m:t>
                        </m:r>
                        <m:r>
                          <m:rPr>
                            <m:nor/>
                          </m:rPr>
                          <a:rPr lang="en-SG" sz="3200" dirty="0"/>
                          <m:t>wi</m:t>
                        </m:r>
                      </m:e>
                    </m:nary>
                  </m:oMath>
                </a14:m>
                <a:r>
                  <a:rPr lang="en-SG" sz="3200"/>
                  <a:t>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sz="3200"/>
                  <a:t> W, 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3200" dirty="0"/>
                      <m:t>x</m:t>
                    </m:r>
                    <m:r>
                      <m:rPr>
                        <m:nor/>
                      </m:rPr>
                      <a:rPr lang="en-SG" sz="3200" baseline="-25000" dirty="0"/>
                      <m:t>i</m:t>
                    </m:r>
                  </m:oMath>
                </a14:m>
                <a:r>
                  <a:rPr lang="en-SG" sz="3200"/>
                  <a:t>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</m:t>
                    </m:r>
                  </m:oMath>
                </a14:m>
                <a:r>
                  <a:rPr lang="en-SG" sz="3200"/>
                  <a:t>1}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9A360-A168-41FB-B8DD-888106AE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1" y="4655127"/>
                <a:ext cx="7448578" cy="1406282"/>
              </a:xfrm>
              <a:prstGeom prst="rect">
                <a:avLst/>
              </a:prstGeom>
              <a:blipFill>
                <a:blip r:embed="rId2"/>
                <a:stretch>
                  <a:fillRect l="-2046" t="-5217" r="-1637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2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CBE5-00FF-4167-A038-1A051EA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SG"/>
              <a:t>Example: 0-1 Knapsack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16279B-8967-4669-BE45-78C59F8A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92" y="1057274"/>
            <a:ext cx="6240608" cy="27410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/>
              <a:t>Brut-force approach to solve the above is as follows:</a:t>
            </a:r>
          </a:p>
          <a:p>
            <a:r>
              <a:rPr lang="en-SG"/>
              <a:t>We can either select an item or not select an item. Total no. of possibilities is 2</a:t>
            </a:r>
            <a:r>
              <a:rPr lang="en-SG" baseline="30000"/>
              <a:t>n</a:t>
            </a:r>
            <a:r>
              <a:rPr lang="en-SG"/>
              <a:t>-1</a:t>
            </a:r>
          </a:p>
          <a:p>
            <a:pPr marL="900113" indent="-900113">
              <a:buNone/>
            </a:pPr>
            <a:r>
              <a:rPr lang="en-SG"/>
              <a:t>	[10], [20], [30], [10,20], [10,30], [20,30], [10,20,30]</a:t>
            </a:r>
          </a:p>
          <a:p>
            <a:r>
              <a:rPr lang="en-SG"/>
              <a:t>Possible binary encoding for the given problem: 1 for selecting, 0 for not selecting</a:t>
            </a:r>
          </a:p>
          <a:p>
            <a:pPr marL="900113" indent="-900113">
              <a:buNone/>
            </a:pPr>
            <a:r>
              <a:rPr lang="en-SG"/>
              <a:t>	[000], [001], [010], [011], [100], [101], [110], [111]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96B72-B7DB-4D1A-9228-F9BA1E43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" y="1057275"/>
            <a:ext cx="5819775" cy="2371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9AE95-87F3-4B85-A27F-D0B38C3FD345}"/>
              </a:ext>
            </a:extLst>
          </p:cNvPr>
          <p:cNvSpPr txBox="1"/>
          <p:nvPr/>
        </p:nvSpPr>
        <p:spPr>
          <a:xfrm>
            <a:off x="131617" y="4156364"/>
            <a:ext cx="8216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/>
              <a:t>The encoding of the 0-1 Knapsack Problem for n items would look like: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33117-5015-4E26-9778-55E19589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23" y="4525696"/>
            <a:ext cx="5819776" cy="20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3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Working of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 individual in a population corresponds to a particular solution</a:t>
            </a:r>
          </a:p>
          <a:p>
            <a:r>
              <a:rPr lang="en-IN"/>
              <a:t>After reproduction, GA generates another population which probably contains an improved solution</a:t>
            </a:r>
          </a:p>
          <a:p>
            <a:r>
              <a:rPr lang="en-IN"/>
              <a:t>Iterative searching technique</a:t>
            </a:r>
          </a:p>
          <a:p>
            <a:r>
              <a:rPr lang="en-IN"/>
              <a:t>Working cycle with/without convergence</a:t>
            </a:r>
          </a:p>
          <a:p>
            <a:r>
              <a:rPr lang="en-IN"/>
              <a:t>Solution is not necessarily guaranteed. Usually, terminated with a local optima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7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365125"/>
            <a:ext cx="2923309" cy="4026766"/>
          </a:xfrm>
        </p:spPr>
        <p:txBody>
          <a:bodyPr>
            <a:normAutofit/>
          </a:bodyPr>
          <a:lstStyle/>
          <a:p>
            <a:r>
              <a:rPr lang="en-IN" b="1"/>
              <a:t>GA Framework: A Detailed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5F29-FCF2-4D8A-AF7C-0E9CA76B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83" y="365125"/>
            <a:ext cx="8289141" cy="63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1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Optimization Problem Solving with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For optimization problem, identify the following:</a:t>
            </a:r>
          </a:p>
          <a:p>
            <a:r>
              <a:rPr lang="en-IN"/>
              <a:t>Objective function</a:t>
            </a:r>
          </a:p>
          <a:p>
            <a:r>
              <a:rPr lang="en-IN"/>
              <a:t>Constraint(s)</a:t>
            </a:r>
          </a:p>
          <a:p>
            <a:r>
              <a:rPr lang="en-IN"/>
              <a:t>Input Parameters</a:t>
            </a:r>
          </a:p>
          <a:p>
            <a:r>
              <a:rPr lang="en-IN"/>
              <a:t>Fitness evaluation (it may be an algorithm or a mathematical expression)</a:t>
            </a:r>
          </a:p>
          <a:p>
            <a:r>
              <a:rPr lang="en-IN"/>
              <a:t>Encoding</a:t>
            </a:r>
          </a:p>
          <a:p>
            <a:r>
              <a:rPr lang="en-IN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9169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Encoding: How to represent a solution?</a:t>
            </a:r>
          </a:p>
          <a:p>
            <a:r>
              <a:rPr lang="en-IN"/>
              <a:t>Convergence: Deciding the termination criterion.</a:t>
            </a:r>
          </a:p>
          <a:p>
            <a:r>
              <a:rPr lang="en-IN"/>
              <a:t>Mating Pool: Generate future solutions</a:t>
            </a:r>
          </a:p>
          <a:p>
            <a:r>
              <a:rPr lang="en-IN"/>
              <a:t>Fitness Evaluation: Evaluate a solution</a:t>
            </a:r>
          </a:p>
          <a:p>
            <a:r>
              <a:rPr lang="en-IN"/>
              <a:t>Crossover: Getting diverse set of solutions</a:t>
            </a:r>
          </a:p>
          <a:p>
            <a:r>
              <a:rPr lang="en-IN"/>
              <a:t>Mutation: Explore other solutions</a:t>
            </a:r>
          </a:p>
          <a:p>
            <a:r>
              <a:rPr lang="en-IN"/>
              <a:t>Inversion: To move from one optima to the other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0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Different GA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Simple Genetic Algorithm</a:t>
            </a:r>
          </a:p>
          <a:p>
            <a:r>
              <a:rPr lang="en-IN"/>
              <a:t>Steady State Genetic Algorithm</a:t>
            </a:r>
          </a:p>
          <a:p>
            <a:r>
              <a:rPr lang="en-IN"/>
              <a:t>Messy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288721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365125"/>
            <a:ext cx="2923309" cy="4026766"/>
          </a:xfrm>
        </p:spPr>
        <p:txBody>
          <a:bodyPr>
            <a:normAutofit/>
          </a:bodyPr>
          <a:lstStyle/>
          <a:p>
            <a:r>
              <a:rPr lang="en-IN" b="1"/>
              <a:t>SGA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C8A0D-CF49-4F79-894A-524A3BD2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96" y="0"/>
            <a:ext cx="7713086" cy="68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SGA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Initial population size: N</a:t>
                </a:r>
              </a:p>
              <a:p>
                <a:r>
                  <a:rPr lang="en-IN"/>
                  <a:t>Size of mating pool: </a:t>
                </a:r>
                <a:r>
                  <a:rPr lang="en-IN" err="1"/>
                  <a:t>Np</a:t>
                </a:r>
                <a:r>
                  <a:rPr lang="en-IN"/>
                  <a:t> = p% of N</a:t>
                </a:r>
              </a:p>
              <a:p>
                <a:r>
                  <a:rPr lang="en-IN"/>
                  <a:t>Convergence threshold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IN"/>
              </a:p>
              <a:p>
                <a:r>
                  <a:rPr lang="en-IN"/>
                  <a:t>Mutation probability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IN"/>
              </a:p>
              <a:p>
                <a:r>
                  <a:rPr lang="en-IN"/>
                  <a:t>Crossover probability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IN"/>
              </a:p>
              <a:p>
                <a:r>
                  <a:rPr lang="en-IN"/>
                  <a:t>Inversion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0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I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Salient Features in SGA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Have overlapping generation (only fraction of individuals get replaced)</a:t>
            </a:r>
          </a:p>
          <a:p>
            <a:r>
              <a:rPr lang="en-IN"/>
              <a:t>Computationally expensive</a:t>
            </a:r>
          </a:p>
          <a:p>
            <a:r>
              <a:rPr lang="en-IN"/>
              <a:t>Good when initial population size is large</a:t>
            </a:r>
          </a:p>
          <a:p>
            <a:r>
              <a:rPr lang="en-IN"/>
              <a:t>Selection is biased towards highly fitted individuals. Hence, average fitness (of overall population) is expected to increase with iteration</a:t>
            </a:r>
          </a:p>
          <a:p>
            <a:r>
              <a:rPr lang="en-IN"/>
              <a:t>The best individual may appear at any iteration</a:t>
            </a:r>
          </a:p>
          <a:p>
            <a:r>
              <a:rPr lang="en-IN"/>
              <a:t>Multiple individuals in a population can have similar encoding</a:t>
            </a:r>
          </a:p>
        </p:txBody>
      </p:sp>
    </p:spTree>
    <p:extLst>
      <p:ext uri="{BB962C8B-B14F-4D97-AF65-F5344CB8AC3E}">
        <p14:creationId xmlns:p14="http://schemas.microsoft.com/office/powerpoint/2010/main" val="29533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D918C6-B0F6-4207-A104-0B824BFE82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11103C-F57F-4362-915B-6AAC436F8349}">
  <ds:schemaRefs>
    <ds:schemaRef ds:uri="e18c7765-ee0b-4028-885a-1dc1823bc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54A108-5ABC-40FF-91F9-52A9DA086C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Genetic Algorithm Continued</vt:lpstr>
      <vt:lpstr>Working of GA</vt:lpstr>
      <vt:lpstr>GA Framework: A Detailed View</vt:lpstr>
      <vt:lpstr>Optimization Problem Solving with GA</vt:lpstr>
      <vt:lpstr>GA Operators</vt:lpstr>
      <vt:lpstr>Different GA Strategies</vt:lpstr>
      <vt:lpstr>SGA Framework</vt:lpstr>
      <vt:lpstr>SGA Parameters</vt:lpstr>
      <vt:lpstr>Salient Features in SGA</vt:lpstr>
      <vt:lpstr>SSGA Framework</vt:lpstr>
      <vt:lpstr>SSGA Features</vt:lpstr>
      <vt:lpstr>Limitations of SSGA</vt:lpstr>
      <vt:lpstr>Encoding Schemes</vt:lpstr>
      <vt:lpstr>Individual Representation: Phenotype and Genotype</vt:lpstr>
      <vt:lpstr>Individual Representation: Phenotype and Genotype</vt:lpstr>
      <vt:lpstr>Binary Encoding</vt:lpstr>
      <vt:lpstr>Example: 0-1 Knapsack Problem</vt:lpstr>
      <vt:lpstr>Example: 0-1 Knapsack Problem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</dc:creator>
  <cp:revision>3</cp:revision>
  <dcterms:created xsi:type="dcterms:W3CDTF">2021-07-28T09:17:37Z</dcterms:created>
  <dcterms:modified xsi:type="dcterms:W3CDTF">2021-08-19T05:29:47Z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