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2" r:id="rId16"/>
    <p:sldId id="259" r:id="rId17"/>
    <p:sldId id="26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2A1B3-F36B-4979-849D-59E8A479E8CE}" v="2" dt="2021-08-17T11:23:51.438"/>
    <p1510:client id="{64408CE3-462D-4AE4-914E-B85E012D709B}" v="1" dt="2021-08-17T13:53:36.571"/>
    <p1510:client id="{7C807CAD-FA16-44F6-A976-BA71416AD4F7}" v="7" dt="2021-08-08T06:14:24.956"/>
    <p1510:client id="{8DF338D1-A15A-4AAE-BE05-2B4E9431EC86}" v="4" dt="2021-08-12T07:21:38.449"/>
    <p1510:client id="{9EE79D65-D84D-4828-872F-18294F3D0046}" v="1" dt="2021-08-17T11:25:19.551"/>
    <p1510:client id="{C2339B2E-A5A6-46C5-A1E7-69A1C8F37C41}" v="12" dt="2021-08-17T09:46:33.027"/>
    <p1510:client id="{F97D2416-A181-49AA-96D5-D35E0AAEAF54}" v="1" dt="2021-08-03T10:38:16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kaj Yadav" userId="S::pankajyadav.mst18@iitbhu.ac.in::0bdb8064-8f6f-4fda-bfb5-a9a1679eb5f6" providerId="AD" clId="Web-{C2339B2E-A5A6-46C5-A1E7-69A1C8F37C41}"/>
    <pc:docChg chg="modSld">
      <pc:chgData name="Pankaj Yadav" userId="S::pankajyadav.mst18@iitbhu.ac.in::0bdb8064-8f6f-4fda-bfb5-a9a1679eb5f6" providerId="AD" clId="Web-{C2339B2E-A5A6-46C5-A1E7-69A1C8F37C41}" dt="2021-08-17T09:46:33.027" v="5" actId="20577"/>
      <pc:docMkLst>
        <pc:docMk/>
      </pc:docMkLst>
      <pc:sldChg chg="modSp">
        <pc:chgData name="Pankaj Yadav" userId="S::pankajyadav.mst18@iitbhu.ac.in::0bdb8064-8f6f-4fda-bfb5-a9a1679eb5f6" providerId="AD" clId="Web-{C2339B2E-A5A6-46C5-A1E7-69A1C8F37C41}" dt="2021-08-17T09:46:33.027" v="5" actId="20577"/>
        <pc:sldMkLst>
          <pc:docMk/>
          <pc:sldMk cId="2494212084" sldId="264"/>
        </pc:sldMkLst>
        <pc:spChg chg="mod">
          <ac:chgData name="Pankaj Yadav" userId="S::pankajyadav.mst18@iitbhu.ac.in::0bdb8064-8f6f-4fda-bfb5-a9a1679eb5f6" providerId="AD" clId="Web-{C2339B2E-A5A6-46C5-A1E7-69A1C8F37C41}" dt="2021-08-17T09:46:33.027" v="5" actId="20577"/>
          <ac:spMkLst>
            <pc:docMk/>
            <pc:sldMk cId="2494212084" sldId="264"/>
            <ac:spMk id="3" creationId="{2F3C2F99-CBD4-47CC-8F7F-4CB8F09DC1DE}"/>
          </ac:spMkLst>
        </pc:spChg>
      </pc:sldChg>
    </pc:docChg>
  </pc:docChgLst>
  <pc:docChgLst>
    <pc:chgData name="NIKITA" userId="S::nikita.student.cse19@iitbhu.ac.in::b008889b-1ee9-48d8-b839-b44e90e794f3" providerId="AD" clId="Web-{7C807CAD-FA16-44F6-A976-BA71416AD4F7}"/>
    <pc:docChg chg="modSld">
      <pc:chgData name="NIKITA" userId="S::nikita.student.cse19@iitbhu.ac.in::b008889b-1ee9-48d8-b839-b44e90e794f3" providerId="AD" clId="Web-{7C807CAD-FA16-44F6-A976-BA71416AD4F7}" dt="2021-08-08T06:14:24.956" v="2" actId="20577"/>
      <pc:docMkLst>
        <pc:docMk/>
      </pc:docMkLst>
      <pc:sldChg chg="modSp">
        <pc:chgData name="NIKITA" userId="S::nikita.student.cse19@iitbhu.ac.in::b008889b-1ee9-48d8-b839-b44e90e794f3" providerId="AD" clId="Web-{7C807CAD-FA16-44F6-A976-BA71416AD4F7}" dt="2021-08-08T06:07:16.263" v="1" actId="20577"/>
        <pc:sldMkLst>
          <pc:docMk/>
          <pc:sldMk cId="3742945833" sldId="258"/>
        </pc:sldMkLst>
        <pc:spChg chg="mod">
          <ac:chgData name="NIKITA" userId="S::nikita.student.cse19@iitbhu.ac.in::b008889b-1ee9-48d8-b839-b44e90e794f3" providerId="AD" clId="Web-{7C807CAD-FA16-44F6-A976-BA71416AD4F7}" dt="2021-08-08T06:07:16.263" v="1" actId="20577"/>
          <ac:spMkLst>
            <pc:docMk/>
            <pc:sldMk cId="3742945833" sldId="258"/>
            <ac:spMk id="3" creationId="{29716C17-CCC1-4621-8A68-7A025C58BCA7}"/>
          </ac:spMkLst>
        </pc:spChg>
      </pc:sldChg>
      <pc:sldChg chg="modSp">
        <pc:chgData name="NIKITA" userId="S::nikita.student.cse19@iitbhu.ac.in::b008889b-1ee9-48d8-b839-b44e90e794f3" providerId="AD" clId="Web-{7C807CAD-FA16-44F6-A976-BA71416AD4F7}" dt="2021-08-08T06:14:24.956" v="2" actId="20577"/>
        <pc:sldMkLst>
          <pc:docMk/>
          <pc:sldMk cId="4120531816" sldId="261"/>
        </pc:sldMkLst>
        <pc:spChg chg="mod">
          <ac:chgData name="NIKITA" userId="S::nikita.student.cse19@iitbhu.ac.in::b008889b-1ee9-48d8-b839-b44e90e794f3" providerId="AD" clId="Web-{7C807CAD-FA16-44F6-A976-BA71416AD4F7}" dt="2021-08-08T06:14:24.956" v="2" actId="20577"/>
          <ac:spMkLst>
            <pc:docMk/>
            <pc:sldMk cId="4120531816" sldId="261"/>
            <ac:spMk id="3" creationId="{8B468AB9-2170-4901-81FD-9093CD6A0D94}"/>
          </ac:spMkLst>
        </pc:spChg>
      </pc:sldChg>
    </pc:docChg>
  </pc:docChgLst>
  <pc:docChgLst>
    <pc:chgData name="SAUMYA RAJ" userId="S::saumya.raj.cse19@iitbhu.ac.in::2336c2b0-7fec-4b75-9010-1c8a0876c203" providerId="AD" clId="Web-{9EE79D65-D84D-4828-872F-18294F3D0046}"/>
    <pc:docChg chg="sldOrd">
      <pc:chgData name="SAUMYA RAJ" userId="S::saumya.raj.cse19@iitbhu.ac.in::2336c2b0-7fec-4b75-9010-1c8a0876c203" providerId="AD" clId="Web-{9EE79D65-D84D-4828-872F-18294F3D0046}" dt="2021-08-17T11:25:19.551" v="0"/>
      <pc:docMkLst>
        <pc:docMk/>
      </pc:docMkLst>
      <pc:sldChg chg="ord">
        <pc:chgData name="SAUMYA RAJ" userId="S::saumya.raj.cse19@iitbhu.ac.in::2336c2b0-7fec-4b75-9010-1c8a0876c203" providerId="AD" clId="Web-{9EE79D65-D84D-4828-872F-18294F3D0046}" dt="2021-08-17T11:25:19.551" v="0"/>
        <pc:sldMkLst>
          <pc:docMk/>
          <pc:sldMk cId="3546691445" sldId="266"/>
        </pc:sldMkLst>
      </pc:sldChg>
    </pc:docChg>
  </pc:docChgLst>
  <pc:docChgLst>
    <pc:chgData name="POLLREDDY SAKETH REDDY" userId="S::pollreddy.sreddy.cse19@iitbhu.ac.in::6853f681-750a-4784-b53d-c97f116101a4" providerId="AD" clId="Web-{F97D2416-A181-49AA-96D5-D35E0AAEAF54}"/>
    <pc:docChg chg="delSld">
      <pc:chgData name="POLLREDDY SAKETH REDDY" userId="S::pollreddy.sreddy.cse19@iitbhu.ac.in::6853f681-750a-4784-b53d-c97f116101a4" providerId="AD" clId="Web-{F97D2416-A181-49AA-96D5-D35E0AAEAF54}" dt="2021-08-03T10:38:16.419" v="0"/>
      <pc:docMkLst>
        <pc:docMk/>
      </pc:docMkLst>
      <pc:sldChg chg="del">
        <pc:chgData name="POLLREDDY SAKETH REDDY" userId="S::pollreddy.sreddy.cse19@iitbhu.ac.in::6853f681-750a-4784-b53d-c97f116101a4" providerId="AD" clId="Web-{F97D2416-A181-49AA-96D5-D35E0AAEAF54}" dt="2021-08-03T10:38:16.419" v="0"/>
        <pc:sldMkLst>
          <pc:docMk/>
          <pc:sldMk cId="914778952" sldId="257"/>
        </pc:sldMkLst>
      </pc:sldChg>
    </pc:docChg>
  </pc:docChgLst>
  <pc:docChgLst>
    <pc:chgData name="SAUMYA RAJ" userId="S::saumya.raj.cse19@iitbhu.ac.in::2336c2b0-7fec-4b75-9010-1c8a0876c203" providerId="AD" clId="Web-{2A52A1B3-F36B-4979-849D-59E8A479E8CE}"/>
    <pc:docChg chg="sldOrd">
      <pc:chgData name="SAUMYA RAJ" userId="S::saumya.raj.cse19@iitbhu.ac.in::2336c2b0-7fec-4b75-9010-1c8a0876c203" providerId="AD" clId="Web-{2A52A1B3-F36B-4979-849D-59E8A479E8CE}" dt="2021-08-17T11:23:51.438" v="1"/>
      <pc:docMkLst>
        <pc:docMk/>
      </pc:docMkLst>
      <pc:sldChg chg="ord">
        <pc:chgData name="SAUMYA RAJ" userId="S::saumya.raj.cse19@iitbhu.ac.in::2336c2b0-7fec-4b75-9010-1c8a0876c203" providerId="AD" clId="Web-{2A52A1B3-F36B-4979-849D-59E8A479E8CE}" dt="2021-08-17T11:23:46.907" v="0"/>
        <pc:sldMkLst>
          <pc:docMk/>
          <pc:sldMk cId="3546691445" sldId="266"/>
        </pc:sldMkLst>
      </pc:sldChg>
      <pc:sldChg chg="ord">
        <pc:chgData name="SAUMYA RAJ" userId="S::saumya.raj.cse19@iitbhu.ac.in::2336c2b0-7fec-4b75-9010-1c8a0876c203" providerId="AD" clId="Web-{2A52A1B3-F36B-4979-849D-59E8A479E8CE}" dt="2021-08-17T11:23:51.438" v="1"/>
        <pc:sldMkLst>
          <pc:docMk/>
          <pc:sldMk cId="1076985062" sldId="268"/>
        </pc:sldMkLst>
      </pc:sldChg>
    </pc:docChg>
  </pc:docChgLst>
  <pc:docChgLst>
    <pc:chgData name="Shriniwas Bhardwaz" userId="S::shriniwasb.eee18@iitbhu.ac.in::c1de51c0-7aaa-4a2c-b9ac-18802bd1050b" providerId="AD" clId="Web-{64408CE3-462D-4AE4-914E-B85E012D709B}"/>
    <pc:docChg chg="modSld">
      <pc:chgData name="Shriniwas Bhardwaz" userId="S::shriniwasb.eee18@iitbhu.ac.in::c1de51c0-7aaa-4a2c-b9ac-18802bd1050b" providerId="AD" clId="Web-{64408CE3-462D-4AE4-914E-B85E012D709B}" dt="2021-08-17T13:53:36.571" v="0" actId="1076"/>
      <pc:docMkLst>
        <pc:docMk/>
      </pc:docMkLst>
      <pc:sldChg chg="modSp">
        <pc:chgData name="Shriniwas Bhardwaz" userId="S::shriniwasb.eee18@iitbhu.ac.in::c1de51c0-7aaa-4a2c-b9ac-18802bd1050b" providerId="AD" clId="Web-{64408CE3-462D-4AE4-914E-B85E012D709B}" dt="2021-08-17T13:53:36.571" v="0" actId="1076"/>
        <pc:sldMkLst>
          <pc:docMk/>
          <pc:sldMk cId="4031624634" sldId="265"/>
        </pc:sldMkLst>
        <pc:spChg chg="mod">
          <ac:chgData name="Shriniwas Bhardwaz" userId="S::shriniwasb.eee18@iitbhu.ac.in::c1de51c0-7aaa-4a2c-b9ac-18802bd1050b" providerId="AD" clId="Web-{64408CE3-462D-4AE4-914E-B85E012D709B}" dt="2021-08-17T13:53:36.571" v="0" actId="1076"/>
          <ac:spMkLst>
            <pc:docMk/>
            <pc:sldMk cId="4031624634" sldId="265"/>
            <ac:spMk id="4" creationId="{3E47E5C3-AC90-4121-967A-4A946E324679}"/>
          </ac:spMkLst>
        </pc:spChg>
        <pc:cxnChg chg="mod">
          <ac:chgData name="Shriniwas Bhardwaz" userId="S::shriniwasb.eee18@iitbhu.ac.in::c1de51c0-7aaa-4a2c-b9ac-18802bd1050b" providerId="AD" clId="Web-{64408CE3-462D-4AE4-914E-B85E012D709B}" dt="2021-08-17T13:53:36.571" v="0" actId="1076"/>
          <ac:cxnSpMkLst>
            <pc:docMk/>
            <pc:sldMk cId="4031624634" sldId="265"/>
            <ac:cxnSpMk id="6" creationId="{7829DC9D-A4D3-4C27-827A-F2420DD12C8A}"/>
          </ac:cxnSpMkLst>
        </pc:cxnChg>
        <pc:cxnChg chg="mod">
          <ac:chgData name="Shriniwas Bhardwaz" userId="S::shriniwasb.eee18@iitbhu.ac.in::c1de51c0-7aaa-4a2c-b9ac-18802bd1050b" providerId="AD" clId="Web-{64408CE3-462D-4AE4-914E-B85E012D709B}" dt="2021-08-17T13:53:36.571" v="0" actId="1076"/>
          <ac:cxnSpMkLst>
            <pc:docMk/>
            <pc:sldMk cId="4031624634" sldId="265"/>
            <ac:cxnSpMk id="8" creationId="{402F3DAB-5EB1-43EC-94BC-E383F02D2DFA}"/>
          </ac:cxnSpMkLst>
        </pc:cxnChg>
      </pc:sldChg>
    </pc:docChg>
  </pc:docChgLst>
  <pc:docChgLst>
    <pc:chgData name="TULIKA MISHRA" userId="S::tulika.mishra.cse19@iitbhu.ac.in::b23ef3ca-785a-4391-96c2-6a02c2742e0b" providerId="AD" clId="Web-{8DF338D1-A15A-4AAE-BE05-2B4E9431EC86}"/>
    <pc:docChg chg="modSld">
      <pc:chgData name="TULIKA MISHRA" userId="S::tulika.mishra.cse19@iitbhu.ac.in::b23ef3ca-785a-4391-96c2-6a02c2742e0b" providerId="AD" clId="Web-{8DF338D1-A15A-4AAE-BE05-2B4E9431EC86}" dt="2021-08-12T07:21:38.433" v="1" actId="20577"/>
      <pc:docMkLst>
        <pc:docMk/>
      </pc:docMkLst>
      <pc:sldChg chg="modSp">
        <pc:chgData name="TULIKA MISHRA" userId="S::tulika.mishra.cse19@iitbhu.ac.in::b23ef3ca-785a-4391-96c2-6a02c2742e0b" providerId="AD" clId="Web-{8DF338D1-A15A-4AAE-BE05-2B4E9431EC86}" dt="2021-08-12T07:21:38.433" v="1" actId="20577"/>
        <pc:sldMkLst>
          <pc:docMk/>
          <pc:sldMk cId="309137090" sldId="262"/>
        </pc:sldMkLst>
        <pc:spChg chg="mod">
          <ac:chgData name="TULIKA MISHRA" userId="S::tulika.mishra.cse19@iitbhu.ac.in::b23ef3ca-785a-4391-96c2-6a02c2742e0b" providerId="AD" clId="Web-{8DF338D1-A15A-4AAE-BE05-2B4E9431EC86}" dt="2021-08-12T07:21:38.433" v="1" actId="20577"/>
          <ac:spMkLst>
            <pc:docMk/>
            <pc:sldMk cId="309137090" sldId="262"/>
            <ac:spMk id="3" creationId="{5E5A3B6B-2504-4675-8994-A8BAA23C01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3106-74E6-45A7-999D-83675DD06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5B681-B97A-4714-987A-23B46A8A4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13BF-0A5B-4112-9FF5-C037A80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4D76-C7D8-4D77-9792-4487896D3EC5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B1746-F37C-461A-A031-9EA5F377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DC520-4F88-47BE-9C4E-0C711002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ED3-A814-4EC4-AA9A-F8203DF58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88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429E-B1C5-4288-913D-E841699D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7D98E-DB0F-4693-BFC9-CC0A8EA9C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52D8E-A6C4-4AF3-86D4-E9F07D50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4D76-C7D8-4D77-9792-4487896D3EC5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D5C5-9272-4AAE-AAF4-8506B5B1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8C5BD-2BEC-4F9B-86A0-D5B089F7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ED3-A814-4EC4-AA9A-F8203DF58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642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68AD8-8BCD-420D-9292-26288C1A6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CA909-84F7-414A-A2CA-E57F61919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D611E-D95B-4577-B690-DF8F473F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4D76-C7D8-4D77-9792-4487896D3EC5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8122-B691-459D-A83D-CC24678C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318E-4BC5-4B43-A379-E739AE32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ED3-A814-4EC4-AA9A-F8203DF58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708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97C9-43F9-4909-A3E6-FD0D23C7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A27C-EBA6-4CF5-871E-F7AD354C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EB7FD-DE97-4830-9D00-F6494F93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4D76-C7D8-4D77-9792-4487896D3EC5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9533D-9EA4-4D01-8D9A-2741166D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4310-0505-40D2-8E1D-25E48E3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ED3-A814-4EC4-AA9A-F8203DF58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1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A69F-87CF-4F5A-BCCB-B6F7FCBE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8820F-17AE-4421-8DAE-FA82EC12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CBC22-46A8-4452-8952-32F87457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4D76-C7D8-4D77-9792-4487896D3EC5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5D8D-D8F4-41D8-9FB1-D5399A6D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B2307-8C77-4E46-9D56-FE270B25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ED3-A814-4EC4-AA9A-F8203DF58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88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780D-EF74-472D-AB0F-BAAFC96D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40EFA-67F1-4BFB-B498-D0C4FF62F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A77D1-99EF-46C1-9541-24F2BA17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4591-4FB5-4A27-8AE8-CE2E402C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4D76-C7D8-4D77-9792-4487896D3EC5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D482-255B-4E08-A8FC-78F946E2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C1984-BDC1-4CE1-B2A2-8F90E9EB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ED3-A814-4EC4-AA9A-F8203DF58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303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0CB6-DEAF-4C16-91A1-D892B573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3036B-BE54-4A68-95B4-A48560BE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CEA6B-F4A2-408F-BEFC-C4CAF3EA4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2E8D3-3A04-40E6-A493-671F835A6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39561-8FFE-4921-8681-5B9550CA3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1055B-77EA-4E66-BB0A-61E8DD70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4D76-C7D8-4D77-9792-4487896D3EC5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60765-A27B-44B0-87C5-2FE2A8BD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1CF93-5687-42A6-885D-FEE0D296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ED3-A814-4EC4-AA9A-F8203DF58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80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6C2F-E2BE-41D2-A3BC-0BCBF4F7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04536-B9CA-4AD4-A407-DB1FD984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4D76-C7D8-4D77-9792-4487896D3EC5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B91CF-00E4-4782-A2B8-83EEC007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F94A5-E16E-4E2C-8052-7638E10E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ED3-A814-4EC4-AA9A-F8203DF58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7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4240E-8220-43B1-8ED3-F4FFC7AA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4D76-C7D8-4D77-9792-4487896D3EC5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F595A-8B23-44B2-97C7-01FA53D5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E4081-7648-4794-AC2A-BB410E31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ED3-A814-4EC4-AA9A-F8203DF58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463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332D-AD4F-47BF-9E22-5437C8A6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AB5A-0338-41C3-BDA5-9A52518B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A5EDB-9A41-4D8A-BD8C-D0A1F234F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4CD91-7036-4087-A5A4-C0D96BD8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4D76-C7D8-4D77-9792-4487896D3EC5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92A28-8C63-49FC-9363-0D0E76A8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F4836-6EBD-4726-8FD7-F11A64EE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ED3-A814-4EC4-AA9A-F8203DF58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428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DE9E-86DA-42E7-9A2F-BC8853E9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C29C0-9F12-4D18-9D9D-8C9FB7EF1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16CE2-B7C8-44E2-943B-B8B5E24A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FB44-7168-44DC-B699-09C88BE8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4D76-C7D8-4D77-9792-4487896D3EC5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01DE-4711-45FD-A28A-BC0E2408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75BEE-0BC6-412C-8463-5429898D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ED3-A814-4EC4-AA9A-F8203DF58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13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87982-54BB-4D71-BFE0-A5A3B95B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94226-E554-4D28-80A0-116B09DF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DB699-DB89-4C15-99BD-58A387D6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34D76-C7D8-4D77-9792-4487896D3EC5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B6A57-C3D0-4A8D-8736-26F1EFCEB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2A9C-EDEB-454C-A41A-FAFD3109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7ED3-A814-4EC4-AA9A-F8203DF58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17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1331-01E7-4C65-98D2-687F36592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>
                <a:latin typeface="AR ESSENCE" panose="02000000000000000000" pitchFamily="2" charset="0"/>
              </a:rPr>
              <a:t>Intelligent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BF677-F4BA-4A92-9D30-093DB08B0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47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291D-9C49-440D-8FA4-ACA5A30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>
                <a:latin typeface="Times New Roman" panose="02020603050405020304" pitchFamily="18" charset="0"/>
                <a:cs typeface="Times New Roman" panose="02020603050405020304" pitchFamily="18" charset="0"/>
              </a:rPr>
              <a:t>How Soft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2345-9514-4106-8B62-05BC9414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71" y="1582450"/>
            <a:ext cx="11312237" cy="4667250"/>
          </a:xfrm>
        </p:spPr>
        <p:txBody>
          <a:bodyPr>
            <a:normAutofit fontScale="92500" lnSpcReduction="10000"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How teacher teaches a student? Motivation for ANN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Teachers asks questions and tell the answers then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Teacher puts questions and possible answers and asks whether the answers are correct or not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Student learns a topic and stores in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knowledge gained he can solve new problems</a:t>
            </a:r>
          </a:p>
          <a:p>
            <a:pPr marL="457200" lvl="1" indent="0">
              <a:buNone/>
            </a:pPr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How world selects the best? Motivation for GA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Starts with a population (random)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Reproduces another population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Selects superior individuals based on ranking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GA is based on natural phenomenon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Here, population is synonymous to solutions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Selection of superior solution is synonymous to exploring the optimal solution</a:t>
            </a:r>
          </a:p>
          <a:p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8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291D-9C49-440D-8FA4-ACA5A30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>
                <a:latin typeface="Times New Roman" panose="02020603050405020304" pitchFamily="18" charset="0"/>
                <a:cs typeface="Times New Roman" panose="02020603050405020304" pitchFamily="18" charset="0"/>
              </a:rPr>
              <a:t>How Soft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2345-9514-4106-8B62-05BC9414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71" y="1582450"/>
            <a:ext cx="11312237" cy="4667250"/>
          </a:xfrm>
        </p:spPr>
        <p:txBody>
          <a:bodyPr>
            <a:norm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How doctor treats his patient? Motivation for Fuzzy Logic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Doctor asks a patient about his/her problem/sufferings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Doctor understands the symptoms and based on his knowledge he predicts the most probable illness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Doctor prescribes tests and/or medicines fuzzily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Symptoms are correlated with diseases with uncertainty</a:t>
            </a:r>
          </a:p>
          <a:p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0692-1ACD-40E8-972F-E749481A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3B6B-2504-4675-8994-A8BAA23C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>
                <a:latin typeface="Times New Roman"/>
                <a:cs typeface="Times New Roman"/>
              </a:rPr>
              <a:t>The idea behind soft computing is to model cognitive </a:t>
            </a:r>
            <a:r>
              <a:rPr lang="en-SG" sz="2400">
                <a:latin typeface="Times New Roman"/>
                <a:cs typeface="Times New Roman"/>
              </a:rPr>
              <a:t>behaviour </a:t>
            </a:r>
            <a:r>
              <a:rPr lang="en-SG" sz="2400" b="0" i="0" u="none" strike="noStrike" baseline="0">
                <a:latin typeface="Times New Roman"/>
                <a:cs typeface="Times New Roman"/>
              </a:rPr>
              <a:t>of human mind.</a:t>
            </a:r>
            <a:r>
              <a:rPr lang="en-SG" sz="2400">
                <a:latin typeface="Times New Roman"/>
                <a:cs typeface="Times New Roman"/>
              </a:rPr>
              <a:t> </a:t>
            </a:r>
            <a:endParaRPr lang="en-SG" sz="2400" b="0" i="0" u="none" strike="noStrike" baseline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SG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the human mind/brain as a role model, soft computing is tolerant of partial truths, uncertainty, imprecision and approximation, unlike traditional computing models. </a:t>
            </a:r>
            <a:endParaRPr lang="en-SG" sz="2400" b="0" i="0" u="none" strike="noStrike" baseline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>
                <a:latin typeface="Times New Roman" panose="02020603050405020304" pitchFamily="18" charset="0"/>
              </a:rPr>
              <a:t>Soft computing is foundation of conceptual intelligence in machines.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>
                <a:latin typeface="Times New Roman" panose="02020603050405020304" pitchFamily="18" charset="0"/>
              </a:rPr>
              <a:t>Use inexact solution to computationally hard tasks (such as solution for NP-Complete problems, for which there is no known algorithm that can compute an exact solution in polynomial time). </a:t>
            </a:r>
            <a:r>
              <a:rPr lang="en-SG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makes use of approximate solutions to solve problems that may be either unsolvable or too time-consuming to solve with current hardware.</a:t>
            </a:r>
            <a:endParaRPr lang="en-SG" sz="2400" b="0" i="0" u="none" strike="noStrike" baseline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SG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Imprecise but usable solutions to complex computational problems allowing researchers to approach some problems that traditional computing cannot process.</a:t>
            </a:r>
            <a:endParaRPr lang="en-SG" sz="2400" b="0" i="0" u="none" strike="noStrike" baseline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>
                <a:latin typeface="Times New Roman" panose="02020603050405020304" pitchFamily="18" charset="0"/>
              </a:rPr>
              <a:t>Unlike hard computing, </a:t>
            </a:r>
            <a:r>
              <a:rPr lang="en-SG" sz="2400">
                <a:latin typeface="Times New Roman" panose="02020603050405020304" pitchFamily="18" charset="0"/>
              </a:rPr>
              <a:t>s</a:t>
            </a:r>
            <a:r>
              <a:rPr lang="en-SG" sz="2400" b="0" i="0" u="none" strike="noStrike" baseline="0">
                <a:latin typeface="Times New Roman" panose="02020603050405020304" pitchFamily="18" charset="0"/>
              </a:rPr>
              <a:t>oft computing is tolerant of imprecision, uncertainty, partial truth, and approximation.</a:t>
            </a:r>
            <a:endParaRPr lang="en-SG" sz="2400"/>
          </a:p>
        </p:txBody>
      </p:sp>
    </p:spTree>
    <p:extLst>
      <p:ext uri="{BB962C8B-B14F-4D97-AF65-F5344CB8AC3E}">
        <p14:creationId xmlns:p14="http://schemas.microsoft.com/office/powerpoint/2010/main" val="30913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DC4D-2B96-4977-9337-89C14B46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vs Hard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54CF-0D53-4F61-B6EC-B7F7B2C0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soft computing model is imprecision tolerant, partial truth, approximation. On the other hand, hard computing does not work on the above-given principles; it is very accurate and certain.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can evolve its own programs, whereas hard computing requires programs to be written.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employs fuzzy logic and probabilistic reasoning while hard computing is based on crisp systems.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Hard computing has features such as precision and categoricity. As against, approximation and </a:t>
            </a:r>
            <a:r>
              <a:rPr lang="en-SG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dispositionality</a:t>
            </a: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the characteristics of soft computing.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can be easily operated on the noisy and ambiguous data. In contrast, hard computing can work only on exact input data.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can produce approximate results while hard computing generates precise results.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needs robustness rather than accuracy. Opposite is true for hard computing.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SG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23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FC8C-A15B-47A6-9943-D988D338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>
                <a:latin typeface="Times New Roman" panose="02020603050405020304" pitchFamily="18" charset="0"/>
                <a:cs typeface="Times New Roman" panose="02020603050405020304" pitchFamily="18" charset="0"/>
              </a:rPr>
              <a:t>Why Soft Computing in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8AB9-2170-4901-81FD-9093CD6A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SG">
                <a:latin typeface="Times New Roman"/>
                <a:cs typeface="Times New Roman"/>
              </a:rPr>
              <a:t>The conventional computing approach i.e., hard computing is effective when it comes to solving a </a:t>
            </a:r>
            <a:r>
              <a:rPr lang="en-SG">
                <a:solidFill>
                  <a:srgbClr val="FF0000"/>
                </a:solidFill>
                <a:latin typeface="Times New Roman"/>
                <a:cs typeface="Times New Roman"/>
              </a:rPr>
              <a:t>deterministic problem</a:t>
            </a:r>
            <a:r>
              <a:rPr lang="en-SG">
                <a:latin typeface="Times New Roman"/>
                <a:cs typeface="Times New Roman"/>
              </a:rPr>
              <a:t>. </a:t>
            </a:r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But as the problem grows in size and complexity, the design search space also increases.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This makes it difficult to solve an uncertain and imprecise problem by hard computing.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So, soft computing has emerged as the solution to the hard computing which also provides a lot benefits such as fast computation, low cost, elimination of the predefined software, etc.</a:t>
            </a:r>
          </a:p>
          <a:p>
            <a:pPr marL="0" indent="0" algn="just">
              <a:buNone/>
            </a:pPr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3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33D5-A84F-4B09-87E9-C90B504C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2581"/>
            <a:ext cx="10515600" cy="31843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189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6C17-CCC1-4621-8A68-7A025C58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130"/>
            <a:ext cx="10515600" cy="4308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Can be viewed as a combination of the following complementary problems:</a:t>
            </a:r>
          </a:p>
          <a:p>
            <a:pPr lvl="1" algn="just"/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</a:t>
            </a:r>
          </a:p>
          <a:p>
            <a:pPr lvl="1" algn="just"/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Fuzzy Logic</a:t>
            </a:r>
          </a:p>
          <a:p>
            <a:pPr lvl="1" algn="just"/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Computation</a:t>
            </a:r>
          </a:p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Branch of AI that is directly related to decision making, reasoning and inference is Computational Intelligence</a:t>
            </a:r>
          </a:p>
          <a:p>
            <a:r>
              <a:rPr lang="en-SG">
                <a:latin typeface="Times New Roman"/>
                <a:cs typeface="Times New Roman"/>
              </a:rPr>
              <a:t>Computing can be of two types: </a:t>
            </a:r>
            <a:r>
              <a:rPr lang="en-SG">
                <a:solidFill>
                  <a:srgbClr val="FF0000"/>
                </a:solidFill>
                <a:latin typeface="Times New Roman"/>
                <a:cs typeface="Times New Roman"/>
              </a:rPr>
              <a:t>Soft Computing</a:t>
            </a:r>
            <a:r>
              <a:rPr lang="en-SG">
                <a:latin typeface="Times New Roman"/>
                <a:cs typeface="Times New Roman"/>
              </a:rPr>
              <a:t> and </a:t>
            </a:r>
            <a:r>
              <a:rPr lang="en-SG">
                <a:solidFill>
                  <a:srgbClr val="FF0000"/>
                </a:solidFill>
                <a:latin typeface="Times New Roman"/>
                <a:cs typeface="Times New Roman"/>
              </a:rPr>
              <a:t>Hard Computing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F6331-FDA2-46F3-8016-0E866EFA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b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Computing</a:t>
            </a:r>
          </a:p>
        </p:txBody>
      </p:sp>
    </p:spTree>
    <p:extLst>
      <p:ext uri="{BB962C8B-B14F-4D97-AF65-F5344CB8AC3E}">
        <p14:creationId xmlns:p14="http://schemas.microsoft.com/office/powerpoint/2010/main" val="374294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B70A-7E69-4956-8C4D-D16F311E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2F99-CBD4-47CC-8F7F-4CB8F09D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Concept of Computation</a:t>
            </a:r>
          </a:p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Hard Computing</a:t>
            </a:r>
          </a:p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</a:t>
            </a:r>
          </a:p>
          <a:p>
            <a:r>
              <a:rPr lang="en-SG">
                <a:latin typeface="Times New Roman"/>
                <a:cs typeface="Times New Roman"/>
              </a:rPr>
              <a:t>How Soft Computing is achieved?</a:t>
            </a:r>
          </a:p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Hard Computing vs Soft Computing</a:t>
            </a:r>
          </a:p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Hybrid Computing</a:t>
            </a:r>
          </a:p>
        </p:txBody>
      </p:sp>
    </p:spTree>
    <p:extLst>
      <p:ext uri="{BB962C8B-B14F-4D97-AF65-F5344CB8AC3E}">
        <p14:creationId xmlns:p14="http://schemas.microsoft.com/office/powerpoint/2010/main" val="249421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CDA7-0EAB-426D-B859-FE86AEE1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>
                <a:latin typeface="Times New Roman" panose="02020603050405020304" pitchFamily="18" charset="0"/>
                <a:cs typeface="Times New Roman" panose="02020603050405020304" pitchFamily="18" charset="0"/>
              </a:rPr>
              <a:t>Concept of Computation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22279D-785C-4881-BFC7-1B037943DCCF}"/>
              </a:ext>
            </a:extLst>
          </p:cNvPr>
          <p:cNvGrpSpPr/>
          <p:nvPr/>
        </p:nvGrpSpPr>
        <p:grpSpPr>
          <a:xfrm>
            <a:off x="1177636" y="1787121"/>
            <a:ext cx="9276452" cy="1835727"/>
            <a:chOff x="1177636" y="1787121"/>
            <a:chExt cx="9276452" cy="18357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47E5C3-AC90-4121-967A-4A946E324679}"/>
                </a:ext>
              </a:extLst>
            </p:cNvPr>
            <p:cNvSpPr/>
            <p:nvPr/>
          </p:nvSpPr>
          <p:spPr>
            <a:xfrm>
              <a:off x="3971939" y="1787121"/>
              <a:ext cx="3699164" cy="183572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</a:t>
              </a:r>
            </a:p>
            <a:p>
              <a:pPr algn="ctr"/>
              <a:r>
                <a:rPr lang="en-SG" b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f(x)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829DC9D-A4D3-4C27-827A-F2420DD12C8A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270302" y="2704984"/>
              <a:ext cx="270163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02F3DAB-5EB1-43EC-94BC-E383F02D2DFA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7671103" y="2704984"/>
              <a:ext cx="2687781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0FF89B-9756-4C92-A5CB-BBB076A55A88}"/>
                </a:ext>
              </a:extLst>
            </p:cNvPr>
            <p:cNvSpPr txBox="1"/>
            <p:nvPr/>
          </p:nvSpPr>
          <p:spPr>
            <a:xfrm>
              <a:off x="1177636" y="2317171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Antecedent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2E5914-922A-49DA-877F-15222E335363}"/>
                </a:ext>
              </a:extLst>
            </p:cNvPr>
            <p:cNvSpPr txBox="1"/>
            <p:nvPr/>
          </p:nvSpPr>
          <p:spPr>
            <a:xfrm>
              <a:off x="9102436" y="2317171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112685C-BA65-4F32-BEDB-4D270CC7297B}"/>
              </a:ext>
            </a:extLst>
          </p:cNvPr>
          <p:cNvSpPr txBox="1"/>
          <p:nvPr/>
        </p:nvSpPr>
        <p:spPr>
          <a:xfrm>
            <a:off x="1454727" y="4391891"/>
            <a:ext cx="8369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SG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the mapping function</a:t>
            </a:r>
          </a:p>
          <a:p>
            <a:endParaRPr lang="en-SG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SG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also called a formal method or an algorithm to solve a problem</a:t>
            </a:r>
          </a:p>
        </p:txBody>
      </p:sp>
    </p:spTree>
    <p:extLst>
      <p:ext uri="{BB962C8B-B14F-4D97-AF65-F5344CB8AC3E}">
        <p14:creationId xmlns:p14="http://schemas.microsoft.com/office/powerpoint/2010/main" val="403162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EE0E-DC32-4110-B0F8-B89D8EC0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 Characteristics of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A582-A136-4BAF-A2E0-0B6810B0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Provides precise solution</a:t>
            </a:r>
          </a:p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Control action must be unambiguous and precise</a:t>
            </a:r>
          </a:p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problems which are easy to model mathematically, i.e., for which algorithms can be formulated easily</a:t>
            </a:r>
          </a:p>
        </p:txBody>
      </p:sp>
    </p:spTree>
    <p:extLst>
      <p:ext uri="{BB962C8B-B14F-4D97-AF65-F5344CB8AC3E}">
        <p14:creationId xmlns:p14="http://schemas.microsoft.com/office/powerpoint/2010/main" val="354669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1963-E1B9-4FE2-808C-EB3E0390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>
                <a:latin typeface="Times New Roman" panose="02020603050405020304" pitchFamily="18" charset="0"/>
                <a:cs typeface="Times New Roman" panose="02020603050405020304" pitchFamily="18" charset="0"/>
              </a:rPr>
              <a:t>Hard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023E-5D09-4816-936C-78A3A2B7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LA. </a:t>
            </a:r>
            <a:r>
              <a:rPr lang="en-SG" err="1">
                <a:latin typeface="Times New Roman" panose="02020603050405020304" pitchFamily="18" charset="0"/>
                <a:cs typeface="Times New Roman" panose="02020603050405020304" pitchFamily="18" charset="0"/>
              </a:rPr>
              <a:t>Zade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introduced the term “hard computing” and “soft computing” in 1996-97</a:t>
            </a:r>
          </a:p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him, a computing will be termed as hard computing if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Precise result is guaranteed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Control action is unambiguous and formally defined (i.e., with a mathematical model or algorithm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747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1963-E1B9-4FE2-808C-EB3E0390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>
                <a:latin typeface="Times New Roman" panose="02020603050405020304" pitchFamily="18" charset="0"/>
                <a:cs typeface="Times New Roman" panose="02020603050405020304" pitchFamily="18" charset="0"/>
              </a:rPr>
              <a:t>Hard Computing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023E-5D09-4816-936C-78A3A2B7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Solving numerical problems (e.g., roots of polynomials, integration, differentiation, etc.)</a:t>
            </a:r>
          </a:p>
          <a:p>
            <a:pPr algn="just"/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Searching and sorting (consists of unambiguous steps and gives precise results)</a:t>
            </a:r>
          </a:p>
          <a:p>
            <a:pPr algn="just"/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geometry problems (e.g., shortest tour in a graph, finding closest pair of points given a set of points)</a:t>
            </a:r>
          </a:p>
        </p:txBody>
      </p:sp>
    </p:spTree>
    <p:extLst>
      <p:ext uri="{BB962C8B-B14F-4D97-AF65-F5344CB8AC3E}">
        <p14:creationId xmlns:p14="http://schemas.microsoft.com/office/powerpoint/2010/main" val="107698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810B-739F-46E1-85B4-4C4EF4C8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EE54-0F37-4BEC-B9CC-FF7D03A2D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LA Zadeh:</a:t>
            </a:r>
          </a:p>
          <a:p>
            <a:pPr marL="0" indent="0" algn="just">
              <a:buNone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is a collection of methodologies that aim to exploit the </a:t>
            </a:r>
            <a:r>
              <a:rPr lang="en-SG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tolerance of imprecision 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SG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tractability, robustness, and low solution cost. Its principal constituents are </a:t>
            </a:r>
            <a:r>
              <a:rPr lang="en-SG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logic, neuro computing 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SG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probabilistic reasoning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. The role model for soft computing is the human mind.</a:t>
            </a:r>
          </a:p>
          <a:p>
            <a:pPr marL="0" indent="0" algn="just">
              <a:buNone/>
            </a:pPr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6DD1-B7DA-4A00-A661-88CF9495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Computing: Characteristics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5194-E93A-4853-9B0F-06F49590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require any mathematical </a:t>
            </a:r>
            <a:r>
              <a:rPr lang="en-SG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of problem solving</a:t>
            </a:r>
          </a:p>
          <a:p>
            <a:pPr algn="just"/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It may not yield precise solution</a:t>
            </a:r>
          </a:p>
          <a:p>
            <a:pPr algn="just"/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are adaptive and can adjust to the change of dynamic environment</a:t>
            </a:r>
          </a:p>
          <a:p>
            <a:pPr algn="just"/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Use biologically inspired methodologies such as genetics, evolution, ant’s </a:t>
            </a:r>
            <a:r>
              <a:rPr lang="en-SG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, particles swarming, human nervous system, etc.</a:t>
            </a:r>
          </a:p>
          <a:p>
            <a:pPr marL="0" indent="0" algn="just">
              <a:buNone/>
            </a:pPr>
            <a:endParaRPr lang="en-SG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SG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Hand-written character recognition (Can be solved with ANN)</a:t>
            </a:r>
          </a:p>
          <a:p>
            <a:pPr marL="0" indent="0" algn="just">
              <a:buNone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Money allocation in different banks to maximize return (Can be solved with GA)</a:t>
            </a:r>
          </a:p>
          <a:p>
            <a:pPr marL="0" indent="0" algn="just">
              <a:buNone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Find optimal path for a robot from source to destination (Can be solved with Fuzzy Logic)</a:t>
            </a:r>
          </a:p>
        </p:txBody>
      </p:sp>
    </p:spTree>
    <p:extLst>
      <p:ext uri="{BB962C8B-B14F-4D97-AF65-F5344CB8AC3E}">
        <p14:creationId xmlns:p14="http://schemas.microsoft.com/office/powerpoint/2010/main" val="90441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E02F08D6E5E499F69794498801CBF" ma:contentTypeVersion="2" ma:contentTypeDescription="Create a new document." ma:contentTypeScope="" ma:versionID="a774c9dbd70b854b147be9abffb3041a">
  <xsd:schema xmlns:xsd="http://www.w3.org/2001/XMLSchema" xmlns:xs="http://www.w3.org/2001/XMLSchema" xmlns:p="http://schemas.microsoft.com/office/2006/metadata/properties" xmlns:ns2="e18c7765-ee0b-4028-885a-1dc1823bc2fe" targetNamespace="http://schemas.microsoft.com/office/2006/metadata/properties" ma:root="true" ma:fieldsID="cd84310720d741f99a2035ec41345f68" ns2:_="">
    <xsd:import namespace="e18c7765-ee0b-4028-885a-1dc1823bc2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c7765-ee0b-4028-885a-1dc1823bc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540E36-0DDF-4813-A709-1CA2E70BF3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37242D-EFF5-4433-AD9D-6BD035AFB7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91378-42AD-4E40-8425-629794A53388}">
  <ds:schemaRefs>
    <ds:schemaRef ds:uri="e18c7765-ee0b-4028-885a-1dc1823bc2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Intelligent Computing</vt:lpstr>
      <vt:lpstr>Intelligent Computing</vt:lpstr>
      <vt:lpstr>Computing</vt:lpstr>
      <vt:lpstr>Concept of Computation</vt:lpstr>
      <vt:lpstr>Important Characteristics of Computing</vt:lpstr>
      <vt:lpstr>Hard Computing</vt:lpstr>
      <vt:lpstr>Hard Computing Examples</vt:lpstr>
      <vt:lpstr>Soft Computing</vt:lpstr>
      <vt:lpstr>Soft Computing: Characteristics</vt:lpstr>
      <vt:lpstr>How Soft Computing?</vt:lpstr>
      <vt:lpstr>How Soft Computing?</vt:lpstr>
      <vt:lpstr>Soft Computing</vt:lpstr>
      <vt:lpstr>Soft Computing vs Hard Computing</vt:lpstr>
      <vt:lpstr>Why Soft Computing in Useful?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Computing</dc:title>
  <dc:creator>Pratik Chattopadhyay</dc:creator>
  <cp:revision>2</cp:revision>
  <dcterms:created xsi:type="dcterms:W3CDTF">2019-08-01T02:26:20Z</dcterms:created>
  <dcterms:modified xsi:type="dcterms:W3CDTF">2021-08-17T13:53:36Z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0x010100269E02F08D6E5E499F69794498801CBF</vt:lpwstr>
  </property>
</Properties>
</file>