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5" r:id="rId20"/>
    <p:sldId id="283" r:id="rId21"/>
    <p:sldId id="284" r:id="rId22"/>
    <p:sldId id="286" r:id="rId23"/>
    <p:sldId id="287" r:id="rId24"/>
    <p:sldId id="288" r:id="rId25"/>
    <p:sldId id="289" r:id="rId26"/>
    <p:sldId id="271" r:id="rId27"/>
    <p:sldId id="272" r:id="rId28"/>
    <p:sldId id="273" r:id="rId29"/>
    <p:sldId id="276" r:id="rId30"/>
    <p:sldId id="277" r:id="rId31"/>
    <p:sldId id="278" r:id="rId32"/>
    <p:sldId id="279" r:id="rId33"/>
    <p:sldId id="280" r:id="rId34"/>
    <p:sldId id="281" r:id="rId35"/>
    <p:sldId id="274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5EF35-610A-42ED-992A-4576BEC3CFF9}" v="1" dt="2021-09-10T07:16:2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RI S NAIR" userId="S::shabari.snair.cd.cse19@iitbhu.ac.in::56f1ba4d-def2-45bc-86ac-456bf227a088" providerId="AD" clId="Web-{51D5EF35-610A-42ED-992A-4576BEC3CFF9}"/>
    <pc:docChg chg="modSld">
      <pc:chgData name="SHABARI S NAIR" userId="S::shabari.snair.cd.cse19@iitbhu.ac.in::56f1ba4d-def2-45bc-86ac-456bf227a088" providerId="AD" clId="Web-{51D5EF35-610A-42ED-992A-4576BEC3CFF9}" dt="2021-09-10T07:16:28.696" v="0" actId="1076"/>
      <pc:docMkLst>
        <pc:docMk/>
      </pc:docMkLst>
      <pc:sldChg chg="modSp">
        <pc:chgData name="SHABARI S NAIR" userId="S::shabari.snair.cd.cse19@iitbhu.ac.in::56f1ba4d-def2-45bc-86ac-456bf227a088" providerId="AD" clId="Web-{51D5EF35-610A-42ED-992A-4576BEC3CFF9}" dt="2021-09-10T07:16:28.696" v="0" actId="1076"/>
        <pc:sldMkLst>
          <pc:docMk/>
          <pc:sldMk cId="225296880" sldId="265"/>
        </pc:sldMkLst>
        <pc:spChg chg="mod">
          <ac:chgData name="SHABARI S NAIR" userId="S::shabari.snair.cd.cse19@iitbhu.ac.in::56f1ba4d-def2-45bc-86ac-456bf227a088" providerId="AD" clId="Web-{51D5EF35-610A-42ED-992A-4576BEC3CFF9}" dt="2021-09-10T07:16:28.696" v="0" actId="1076"/>
          <ac:spMkLst>
            <pc:docMk/>
            <pc:sldMk cId="225296880" sldId="265"/>
            <ac:spMk id="3" creationId="{B14AF2C3-70CE-484C-8823-840BFF276BD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9T07:35:05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27792 8407 531,'0'0'86,"0"0"11,0 0-33,0 0 1,0 0-12,0 0 2,0 0-2,0-29 5,0 26-18,0 0 18,0-3-4,0 1-31,0-3-14,2 0 1,-1-2-4,1-2-2,-1 0 10,1 1-3,-2 1 4,1 2 7,-1 2 6,0 4-13,0 0 7,0 2 11,0 0-18,0 0-9,0 0 4,0 0-7,0 5-2,-4 15 1,-7 10-2,2 8 5,-1 8 4,0 7 4,4 1 8,1 0-16,5-2 0,0-3-1,0-9-2,0-5-1,0-11 1,8-5-1,2-8 3,-3-4-3,4-5-1,-1-2 2,1 0-1,-1-9 4,0-13 3,-4-9 1,-3-11 2,-1-2-2,-2 1-6,2 7 1,-2 12-1,0 14 12,0 7 4,0 3 2,0 0-6,0 0-15,4 17-1,2 9 0,6 7 2,1 1-1,5-5 0,0-4 1,5-6-1,0-8 0,3-4 1,0-7 2,4 0-3,-3-8 1,-3-8 1,-6-7 4,-7-5 5,-8-6 17,-3-4-11,0-3 9,0-2-11,-8-1-5,-3 1 0,1 1-6,3 5 6,-1 6-5,2 7 2,0 5 5,2 7-3,1 4-4,3 4-5,-2 3 0,2 1-7,0 0-16,0 0-46,0 0-57,0 8-92,15 8-49,0 5-132</inkml:trace>
  <inkml:trace contextRef="#ctx0" brushRef="#br0" timeOffset="1452.67">28308 8874 1050,'0'0'22,"0"0"-10,0 0 5,0 0 17,0 0 13,0 0-13,-19-21 9,19 11-6,0-2 26,0-4 7,0 0-27,0-3-9,0 2-5,4-2-11,4 4-9,1 1-4,-2 2-1,2 4-4,3 1 1,-3 1 0,3 3-1,3 3-1,-2 0 0,4 4 1,-4 16 4,-1 10 12,-6 8-9,-4 9-3,-2 7 8,-2 4 2,-14 1 9,-6-2 0,-3-4 5,-3-5-6,0-10 1,4-10-5,5-9 7,8-8-9,5-5-7,6-6-1,0 0-1,0 0 1,0 0-6,18-6 4,9-10 7,10-1-13,3 1 0,1 3 0,3 3 1,1-1 0,4 5 0,1-1-1,0 0 0,-2-1 2,-8 4 11,-7 2-4,-11 0-1,-8 2-5,-9 0-1,-5 0-1,0 0 14,0 0 8,0 0-7,0 0-10,0 0-2,0 0-2,0 0-4,0 0-23,0 0-46,0 0-10,0 0-95,0-3-117,0-8-217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09T07:36:14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27197 10210 401,'0'0'141,"0"0"-108,0 0 6,0 0 14,0 0 27,0 0 0,0 0 6,0-11-18,0 10-10,2 1-13,-2 0-15,0 0-13,0 0-4,0 0-6,0 0-1,0 0-2,0 0 2,0 9 0,0 13 25,0 7 2,0 7-14,-2 3-2,-1 4-3,2 0-2,-2 2-2,3-2-3,0-5 7,0-5-7,0-5-5,0-5 7,3-4-1,1-7-8,2-3 3,-1-4 0,2-5 4,-1 0 1,0 0-6,3 0 8,1-10-4,-1-7-6,0-7 7,0-6-4,2-1-1,-4 0 0,1 5 0,-1 10 2,-4 5 0,0 7 1,-2 4 6,-1 0-6,2 0 2,1 0-3,3 13-2,6 5 1,-2 3 2,1-2 0,2-2-5,2-4 2,0-6-2,0-2 0,0-5 2,0 0 3,-1 0-3,0-5 3,-3-5 2,-3 0-4,-2-3 8,-3-2 5,-3-5 5,0-2 18,0-6-1,-6-1-6,-4-3-1,0-2-9,2 0-11,2 3 0,3 4-3,0 4-4,3 8-1,0 3-3,0 7-34,0 4-41,0 1-58,0 1-106,0 23-300</inkml:trace>
  <inkml:trace contextRef="#ctx0" brushRef="#br0" timeOffset="617.24">27560 10790 862,'0'0'122,"0"0"-45,0 0-7,0 0 10,0 0-54,0 0 6,15-32 5,-4 23 6,-2 3-1,2 1-13,1 2-7,-3 3-9,0 0-9,1 0 3,-2 12-3,-5 5 2,-3 7 3,0 2 5,-3 7 1,-17 2 24,2 5-11,-4-2 6,-2 0 10,4-4-16,1-5-9,3-5-7,8-6-9,4-7 0,2-6 4,2-2-4,0-3 4,0 0-5,11 0-2,10 0 0,6-1 0,1-5 1,-1 1-1,-1 2-1,0 1 1,-1 1 0,1 1 0,-6 0 0,-3 0 0,-5 0 0,-8 0-2,-4 0 4,0 0 0,0 0-2,0 1 1,0 1-2,0 1 0,0-1-38,0 3-35,-4-4-63,-2-1-97,-1 0-289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1039-7623-4F80-A285-28345FD15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8F22-C20A-4D20-9CC5-A3E579A0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C9E0-D41D-4E3F-B005-0A70BF89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EC56-8641-4EFE-BA4D-BCBC07B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B30B-9816-4952-B2E4-B1B76DB5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16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22AD-ECE3-43AF-A9A7-5D99A971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34DB1-8560-4C44-BBED-05DEDA25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DA6B-F3E4-4348-9E8A-5ADB94B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8FE6-086D-4761-9BBC-80E86B5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76F6-AC86-45C2-8866-F5ABFB32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3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8D638-7D4C-47DD-A55D-71A58E3CC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0BA0-1B6F-4955-B229-F5C92F00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81AC-526F-4478-BCA2-2A5594FC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D2DC-8B7D-49F5-BC1E-41D96CC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971F-D2DE-4557-AF15-A78DD9B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9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D4F8-FB8D-4808-822F-65F1AE3C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2109-767A-4A16-A2CB-5CBCABDB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5995-D67D-46AB-8ABD-62F323FB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E8FD-B44A-43BE-AAED-1CC7B35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AE90-A47D-4991-9700-2D44966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7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911-DA57-402A-B29A-89DEA5DA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C4B90-A65A-4FDE-A92E-56D1E624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260A-18D3-4C32-B32C-7A0129A0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EEE3-5E70-4715-85E6-75D48E8B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4633-8478-4334-8730-CFBE3380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951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33E1-DF30-46FF-B06D-7D7C21CB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FAEB-2242-4047-B8CA-47D335E0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75AD-E5BD-45F9-8446-5F64D7B6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7B24-BF52-4411-BA32-D73A1DE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8442-5868-4BF3-BA2D-314A2FFE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52A07-2019-4FDC-AF5C-5158CE68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81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2D59-8E38-491D-B94D-770C14A3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41C36-CAB9-4CDB-9CE9-9DCC64AA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0E8D-183D-48A3-A474-6316D48C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020B9-F2CE-4CF4-8C42-C97CD660D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231F4-C163-4B5C-9296-2C4C17D8C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BB302-0245-422A-B829-343B06D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84FA-D8C6-4786-9631-0890BFE0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86658-EA4A-4EE9-B476-D1D2E491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5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4C74-DA5D-4A18-838B-B6CA875D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0DE59-99DB-4D81-882B-F62CCB98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4C192-34EB-40A7-9755-C5BA4202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50565-E66A-40F4-BDBD-3F4C43A5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4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C0E21-740C-4F07-931B-3E28B88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70DB9-EC5A-402F-81F4-111EA0CF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D4FB-F45C-4596-ADAD-8DE154EE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7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DF21-18D8-4E93-97C8-43E3096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DA0E-3B81-487C-95B8-B0F12669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4D8D2-EA0B-4480-94DA-DDAF0A47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E43F-3AF4-442B-AACB-3907E203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6FBB6-8FE8-4D53-BF95-948DCD93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6758-27B9-4EF7-A6FF-A12501D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69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40BB-843E-4EDF-880D-E6DE5FEF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BEC3B-39B3-4A08-9D1D-24A8051AB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05F4D-C965-4EF8-AB2B-DA468EFE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56EFD-3C20-473C-BB0D-B10440C9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207F-D0A6-41CB-BF9B-3286412E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A7EF-554A-46CF-BE89-74CADC2B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8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44B3A-D086-4815-863A-CA889068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B2DE-0D54-4884-A889-02A2CBE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FD94-8B77-429D-9E85-59323052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AD52-6B21-4E61-97F9-52BAE3CB69B7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5F59-B6EB-4DE7-909A-E9B199EC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D616-31C7-4BB7-83F9-D6884BB4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9A89-B1F7-47E2-867F-F59056DFF9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9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9D8C-08E6-4084-AC36-5760EBA0D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Non-Pareto Based Approaches to Solve MOOP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FD26-73F7-42E2-BF4C-4FB286AE8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13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726D-E031-4190-8083-0E7D9A8D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AF2C3-70CE-484C-8823-840BFF276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838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SG" dirty="0"/>
                  <a:t>At the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step we have,</a:t>
                </a:r>
              </a:p>
              <a:p>
                <a:pPr algn="just"/>
                <a:r>
                  <a:rPr lang="en-SG" dirty="0"/>
                  <a:t>Minimize f</a:t>
                </a:r>
                <a:r>
                  <a:rPr lang="en-SG" baseline="-25000" dirty="0"/>
                  <a:t>i</a:t>
                </a:r>
                <a:r>
                  <a:rPr lang="en-SG" dirty="0"/>
                  <a:t>(x)</a:t>
                </a:r>
              </a:p>
              <a:p>
                <a:pPr marL="0" indent="263525" algn="just">
                  <a:buNone/>
                </a:pPr>
                <a:r>
                  <a:rPr lang="en-SG" dirty="0"/>
                  <a:t>s.t. g</a:t>
                </a:r>
                <a:r>
                  <a:rPr lang="en-SG" baseline="-25000" dirty="0" err="1"/>
                  <a:t>j</a:t>
                </a:r>
                <a:r>
                  <a:rPr lang="en-SG" dirty="0"/>
                  <a:t>(x)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 err="1"/>
                  <a:t>c</a:t>
                </a:r>
                <a:r>
                  <a:rPr lang="en-SG" baseline="-25000" dirty="0" err="1"/>
                  <a:t>j</a:t>
                </a:r>
                <a:r>
                  <a:rPr lang="en-SG" dirty="0"/>
                  <a:t>, j = 1,2,…,n.</a:t>
                </a:r>
              </a:p>
              <a:p>
                <a:pPr marL="0" indent="263525" algn="just">
                  <a:buNone/>
                </a:pPr>
                <a:r>
                  <a:rPr lang="en-SG" dirty="0"/>
                  <a:t>f</a:t>
                </a:r>
                <a:r>
                  <a:rPr lang="en-SG" baseline="-25000" dirty="0"/>
                  <a:t>i</a:t>
                </a:r>
                <a:r>
                  <a:rPr lang="en-SG" dirty="0"/>
                  <a:t>(x</a:t>
                </a:r>
                <a:r>
                  <a:rPr lang="en-SG" baseline="-25000" dirty="0"/>
                  <a:t>i</a:t>
                </a:r>
                <a:r>
                  <a:rPr lang="en-SG" dirty="0"/>
                  <a:t>*) = f</a:t>
                </a:r>
                <a:r>
                  <a:rPr lang="en-SG" baseline="-25000" dirty="0"/>
                  <a:t>i</a:t>
                </a:r>
                <a:r>
                  <a:rPr lang="en-SG" dirty="0"/>
                  <a:t>*, </a:t>
                </a:r>
                <a:r>
                  <a:rPr lang="en-SG" dirty="0" err="1"/>
                  <a:t>i</a:t>
                </a:r>
                <a:r>
                  <a:rPr lang="en-SG" dirty="0"/>
                  <a:t> = 1,2,…, i-1</a:t>
                </a:r>
              </a:p>
              <a:p>
                <a:pPr marL="0" indent="0" algn="just">
                  <a:buNone/>
                </a:pPr>
                <a:endParaRPr lang="en-SG" dirty="0"/>
              </a:p>
              <a:p>
                <a:pPr marL="0" indent="0" algn="just">
                  <a:buNone/>
                </a:pPr>
                <a:r>
                  <a:rPr lang="en-SG" dirty="0"/>
                  <a:t>The procedure continues until all the k objectives are considered as per their order of importance. The solution obtained at the end of k</a:t>
                </a:r>
                <a:r>
                  <a:rPr lang="en-SG" baseline="30000" dirty="0"/>
                  <a:t>th</a:t>
                </a:r>
                <a:r>
                  <a:rPr lang="en-SG" dirty="0"/>
                  <a:t> step is </a:t>
                </a:r>
                <a:r>
                  <a:rPr lang="en-SG" dirty="0" err="1"/>
                  <a:t>x</a:t>
                </a:r>
                <a:r>
                  <a:rPr lang="en-SG" baseline="-25000" dirty="0" err="1"/>
                  <a:t>k</a:t>
                </a:r>
                <a:r>
                  <a:rPr lang="en-SG" dirty="0"/>
                  <a:t>*, and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(</a:t>
                </a:r>
                <a:r>
                  <a:rPr lang="en-SG" dirty="0" err="1"/>
                  <a:t>x</a:t>
                </a:r>
                <a:r>
                  <a:rPr lang="en-SG" baseline="-25000" dirty="0" err="1"/>
                  <a:t>k</a:t>
                </a:r>
                <a:r>
                  <a:rPr lang="en-SG" dirty="0"/>
                  <a:t>*) =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*. This is taken as the desired optimal solution x* of the given multi-objective optimization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AF2C3-70CE-484C-8823-840BFF276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838"/>
                <a:ext cx="10515600" cy="4351338"/>
              </a:xfrm>
              <a:blipFill>
                <a:blip r:embed="rId2"/>
                <a:stretch>
                  <a:fillRect l="-1217" t="-2241" r="-1159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71-E40D-4543-B117-58F9C9F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Few Remarks on the Lexicographic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1DD0-D011-40E0-9590-B05126D4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2018" cy="4351338"/>
          </a:xfrm>
        </p:spPr>
        <p:txBody>
          <a:bodyPr/>
          <a:lstStyle/>
          <a:p>
            <a:pPr algn="just"/>
            <a:r>
              <a:rPr lang="en-SG" dirty="0"/>
              <a:t>Deciding priorities of the objective functions is an important issue. Solution may vary if a different order of importance is considered.</a:t>
            </a:r>
          </a:p>
          <a:p>
            <a:pPr algn="just"/>
            <a:r>
              <a:rPr lang="en-SG" dirty="0"/>
              <a:t>Different strategies may be taken to address the above issues.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Random selection of an objective function at each run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Try k! number of orderings of the objective functions and then select the best observed result.</a:t>
            </a:r>
          </a:p>
          <a:p>
            <a:pPr marL="457200" lvl="1" indent="0" algn="just">
              <a:buNone/>
            </a:pPr>
            <a:endParaRPr lang="en-SG" dirty="0"/>
          </a:p>
          <a:p>
            <a:pPr marL="0" lvl="1" indent="0" algn="just">
              <a:buNone/>
            </a:pPr>
            <a:r>
              <a:rPr lang="en-SG" b="1" dirty="0">
                <a:solidFill>
                  <a:srgbClr val="FF0000"/>
                </a:solidFill>
              </a:rPr>
              <a:t>Note that, a single solution is produced finally, rather than Pareto-Optimal solutions</a:t>
            </a:r>
            <a:r>
              <a:rPr lang="en-SG" dirty="0"/>
              <a:t>.</a:t>
            </a:r>
          </a:p>
          <a:p>
            <a:pPr marL="0" lvl="1" indent="0" algn="just">
              <a:buNone/>
            </a:pPr>
            <a:r>
              <a:rPr lang="en-SG" dirty="0"/>
              <a:t>Hence, lexicographic ordering is an a priori non-pareto-based approach to solve Multi-Objective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53484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F07-B024-4D0E-A9BA-E4BA6129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Single-Objective Evolutionary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0573-D73F-41BD-BEA3-1788E366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This is a priori technique based on the principle of “linear aggregation of functions”</a:t>
            </a:r>
          </a:p>
          <a:p>
            <a:pPr algn="just"/>
            <a:r>
              <a:rPr lang="en-SG" dirty="0"/>
              <a:t>Alternatively, termed as “SOEA” or “Weighted Sum Approach”</a:t>
            </a:r>
          </a:p>
          <a:p>
            <a:pPr algn="just"/>
            <a:r>
              <a:rPr lang="en-SG" dirty="0"/>
              <a:t>Naïve approach to solve MOOP</a:t>
            </a:r>
          </a:p>
          <a:p>
            <a:pPr algn="just"/>
            <a:r>
              <a:rPr lang="en-SG" dirty="0"/>
              <a:t>Approach is to add all the objective functions together using different weight coefficients for each objective, thereby transforming the multi-objective optimization problem into a single-objective optimization problem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72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3F07-B024-4D0E-A9BA-E4BA6129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Single-Objective Evolutionary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E0573-D73F-41BD-BEA3-1788E3668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G" dirty="0"/>
                  <a:t>In order to optimize n objective functions, namely f</a:t>
                </a:r>
                <a:r>
                  <a:rPr lang="en-SG" baseline="-25000" dirty="0"/>
                  <a:t>1</a:t>
                </a:r>
                <a:r>
                  <a:rPr lang="en-SG" dirty="0"/>
                  <a:t>, f</a:t>
                </a:r>
                <a:r>
                  <a:rPr lang="en-SG" baseline="-25000" dirty="0"/>
                  <a:t>2</a:t>
                </a:r>
                <a:r>
                  <a:rPr lang="en-SG" dirty="0"/>
                  <a:t>, …,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, we come up with a single objective function f from the k objectives as follows:</a:t>
                </a:r>
              </a:p>
              <a:p>
                <a:pPr marL="0" indent="0" algn="ctr">
                  <a:buNone/>
                </a:pPr>
                <a:r>
                  <a:rPr lang="en-SG" dirty="0"/>
                  <a:t>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,</a:t>
                </a:r>
              </a:p>
              <a:p>
                <a:pPr marL="0" indent="0" algn="just">
                  <a:buNone/>
                </a:pPr>
                <a:r>
                  <a:rPr lang="en-SG" dirty="0"/>
                  <a:t>where </a:t>
                </a:r>
                <a:r>
                  <a:rPr lang="en-SG" dirty="0" err="1"/>
                  <a:t>w</a:t>
                </a:r>
                <a:r>
                  <a:rPr lang="en-SG" baseline="-25000" dirty="0" err="1"/>
                  <a:t>i</a:t>
                </a:r>
                <a:r>
                  <a:rPr lang="en-SG" dirty="0"/>
                  <a:t> is the weighting coefficient for the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objective function f</a:t>
                </a:r>
                <a:r>
                  <a:rPr lang="en-SG" baseline="-25000" dirty="0"/>
                  <a:t>i</a:t>
                </a:r>
                <a:r>
                  <a:rPr lang="en-SG" dirty="0"/>
                  <a:t>. Note that, </a:t>
                </a:r>
                <a:r>
                  <a:rPr lang="en-SG" dirty="0" err="1"/>
                  <a:t>w</a:t>
                </a:r>
                <a:r>
                  <a:rPr lang="en-SG" baseline="-25000" dirty="0" err="1"/>
                  <a:t>i</a:t>
                </a:r>
                <a:r>
                  <a:rPr lang="en-SG" dirty="0"/>
                  <a:t>&gt;0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SG" dirty="0"/>
                  <a:t> = 1,2,…,k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SG" dirty="0"/>
                  <a:t> =1, and x is the objective space.</a:t>
                </a:r>
              </a:p>
              <a:p>
                <a:pPr algn="just"/>
                <a:r>
                  <a:rPr lang="en-SG" dirty="0"/>
                  <a:t>The vector [w</a:t>
                </a:r>
                <a:r>
                  <a:rPr lang="en-SG" baseline="-25000" dirty="0"/>
                  <a:t>1</a:t>
                </a:r>
                <a:r>
                  <a:rPr lang="en-SG" dirty="0"/>
                  <a:t>, w</a:t>
                </a:r>
                <a:r>
                  <a:rPr lang="en-SG" baseline="-25000" dirty="0"/>
                  <a:t>2</a:t>
                </a:r>
                <a:r>
                  <a:rPr lang="en-SG" dirty="0"/>
                  <a:t>, …, </a:t>
                </a:r>
                <a:r>
                  <a:rPr lang="en-SG" dirty="0" err="1"/>
                  <a:t>w</a:t>
                </a:r>
                <a:r>
                  <a:rPr lang="en-SG" baseline="-25000" dirty="0" err="1"/>
                  <a:t>k</a:t>
                </a:r>
                <a:r>
                  <a:rPr lang="en-SG" dirty="0"/>
                  <a:t>]</a:t>
                </a:r>
                <a:r>
                  <a:rPr lang="en-SG" baseline="30000" dirty="0"/>
                  <a:t>T</a:t>
                </a:r>
                <a:r>
                  <a:rPr lang="en-SG" dirty="0"/>
                  <a:t> is called the weight vector</a:t>
                </a:r>
              </a:p>
              <a:p>
                <a:pPr algn="just"/>
                <a:r>
                  <a:rPr lang="en-SG" dirty="0"/>
                  <a:t>Approach is very simple and it works in the same framework of Simple GA.</a:t>
                </a:r>
              </a:p>
              <a:p>
                <a:pPr algn="just"/>
                <a:r>
                  <a:rPr lang="en-SG" dirty="0"/>
                  <a:t>However, the result may change significantly if the weighting coefficients are changed.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7E0573-D73F-41BD-BEA3-1788E3668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93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Single-Objective Evolutionary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4953" cy="4351338"/>
          </a:xfrm>
        </p:spPr>
        <p:txBody>
          <a:bodyPr/>
          <a:lstStyle/>
          <a:p>
            <a:pPr algn="just"/>
            <a:r>
              <a:rPr lang="en-SG" dirty="0"/>
              <a:t>Note that, different combinations of w</a:t>
            </a:r>
            <a:r>
              <a:rPr lang="en-SG" baseline="-25000" dirty="0"/>
              <a:t>1</a:t>
            </a:r>
            <a:r>
              <a:rPr lang="en-SG" dirty="0"/>
              <a:t> and w</a:t>
            </a:r>
            <a:r>
              <a:rPr lang="en-SG" baseline="-25000" dirty="0"/>
              <a:t>2 </a:t>
            </a:r>
            <a:r>
              <a:rPr lang="en-SG" dirty="0"/>
              <a:t>define different directions in order to bias the search.</a:t>
            </a:r>
          </a:p>
          <a:p>
            <a:pPr algn="just"/>
            <a:r>
              <a:rPr lang="en-SG" dirty="0"/>
              <a:t>Different sets of weights may be used to obtain diverse points on the Pareto-front</a:t>
            </a:r>
          </a:p>
          <a:p>
            <a:pPr algn="just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65" y="1825625"/>
            <a:ext cx="403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71-E40D-4543-B117-58F9C9F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Few Remarks on SOEA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91DD0-D011-40E0-9590-B05126D41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52018" cy="435133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SG" dirty="0"/>
                  <a:t>Simple way to solve any MOOP</a:t>
                </a:r>
              </a:p>
              <a:p>
                <a:pPr algn="just"/>
                <a:r>
                  <a:rPr lang="en-SG" dirty="0"/>
                  <a:t>Solve the same problem with different weighting coefficients.</a:t>
                </a:r>
              </a:p>
              <a:p>
                <a:pPr algn="just"/>
                <a:r>
                  <a:rPr lang="en-SG" dirty="0"/>
                  <a:t>We have to be careful about the units in which the functions are expressed. If the units are non-uniform, we may need to scale each objective function value using scale factor c</a:t>
                </a:r>
                <a:r>
                  <a:rPr lang="en-SG" baseline="-25000" dirty="0"/>
                  <a:t>i</a:t>
                </a:r>
                <a:r>
                  <a:rPr lang="en-SG" dirty="0"/>
                  <a:t> to a common unit as follows:</a:t>
                </a:r>
              </a:p>
              <a:p>
                <a:pPr marL="0" indent="0" algn="ctr">
                  <a:buNone/>
                </a:pPr>
                <a:r>
                  <a:rPr lang="en-SG" dirty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SG" dirty="0"/>
                  <a:t> ,</a:t>
                </a:r>
              </a:p>
              <a:p>
                <a:pPr marL="457200" lvl="1" indent="0" algn="just">
                  <a:buNone/>
                </a:pPr>
                <a:endParaRPr lang="en-SG" dirty="0"/>
              </a:p>
              <a:p>
                <a:pPr marL="0" lvl="1" indent="0" algn="just">
                  <a:buNone/>
                </a:pPr>
                <a:r>
                  <a:rPr lang="en-SG" b="1" dirty="0">
                    <a:solidFill>
                      <a:srgbClr val="FF0000"/>
                    </a:solidFill>
                  </a:rPr>
                  <a:t>Note that, a single solution is produced finally, rather than Pareto-Optimal solutions</a:t>
                </a:r>
                <a:r>
                  <a:rPr lang="en-SG" dirty="0"/>
                  <a:t>.</a:t>
                </a:r>
              </a:p>
              <a:p>
                <a:pPr marL="0" lvl="1" indent="0" algn="just">
                  <a:buNone/>
                </a:pPr>
                <a:r>
                  <a:rPr lang="en-SG" dirty="0"/>
                  <a:t>Hence, SOEA is also an a priori (preference-based) non-pareto-based approach to solve Multi-Objective Optimization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9291DD0-D011-40E0-9590-B05126D41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52018" cy="4351338"/>
              </a:xfrm>
              <a:blipFill rotWithShape="0">
                <a:blip r:embed="rId2"/>
                <a:stretch>
                  <a:fillRect l="-1002" t="-3081" r="-1114" b="-9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4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Few Remarks on SOEA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690688"/>
            <a:ext cx="6544236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 dirty="0"/>
              <a:t>For problems having convex Pareto Optimal front, this method guarantees generating solutions in the entire </a:t>
            </a:r>
            <a:r>
              <a:rPr lang="en-SG" dirty="0" err="1"/>
              <a:t>pareto</a:t>
            </a:r>
            <a:r>
              <a:rPr lang="en-SG" dirty="0"/>
              <a:t>-optimal range.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dirty="0"/>
              <a:t>Drawbacks</a:t>
            </a:r>
          </a:p>
          <a:p>
            <a:pPr algn="just"/>
            <a:r>
              <a:rPr lang="en-SG" dirty="0"/>
              <a:t>Different weights do not ensure that we always get different Pareto-Optimal solutions. Multiple weight vectors may result in the same solution.</a:t>
            </a:r>
          </a:p>
          <a:p>
            <a:pPr algn="just"/>
            <a:r>
              <a:rPr lang="en-SG" dirty="0"/>
              <a:t>Well-distributed set of solutions on the Pareto-Optimal front is not guaranteed.</a:t>
            </a:r>
          </a:p>
          <a:p>
            <a:pPr algn="just"/>
            <a:r>
              <a:rPr lang="en-SG" dirty="0"/>
              <a:t>Cannot generate certain Pareto-Optimal solutions in the case of Non-Convex objective space (See figure)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36" y="1690688"/>
            <a:ext cx="4152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681162"/>
            <a:ext cx="83343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5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212" y="2215356"/>
            <a:ext cx="8029575" cy="35718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988560" y="2970720"/>
              <a:ext cx="386640" cy="359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9975600" y="2955600"/>
                <a:ext cx="41580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90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078"/>
            <a:ext cx="10629900" cy="5162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788400" y="3671280"/>
              <a:ext cx="209520" cy="333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6520" y="3660840"/>
                <a:ext cx="23580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1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EDCD-3E00-4073-8518-EE4D1872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180618" cy="1325563"/>
          </a:xfrm>
        </p:spPr>
        <p:txBody>
          <a:bodyPr/>
          <a:lstStyle/>
          <a:p>
            <a:r>
              <a:rPr lang="en-SG" dirty="0"/>
              <a:t>Multi-Objective Evolutionary Algorithms (MOEA)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AC75-ABBD-4A1A-B97C-F6380A29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The diagram shows an MOEA framework, where Reproduction is same as GA, but different strategy is followed in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D0501-9ACF-40B2-A816-03FE5BC0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83" y="3028083"/>
            <a:ext cx="9763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95" y="1413342"/>
            <a:ext cx="8486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-180975"/>
            <a:ext cx="8277225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2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4741" y="1690688"/>
                <a:ext cx="10044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If we choose any combination of weights in the range 0.271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sz="2400" dirty="0"/>
                  <a:t>w</a:t>
                </a:r>
                <a:r>
                  <a:rPr lang="en-SG" sz="2400" baseline="-25000" dirty="0"/>
                  <a:t>1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SG" sz="2400" dirty="0"/>
                  <a:t>0.620, we get the corresponding optimal solution. Note, w</a:t>
                </a:r>
                <a:r>
                  <a:rPr lang="en-SG" sz="2400" baseline="-25000" dirty="0"/>
                  <a:t>2</a:t>
                </a:r>
                <a:r>
                  <a:rPr lang="en-SG" sz="2400" dirty="0"/>
                  <a:t> = 1-w</a:t>
                </a:r>
                <a:r>
                  <a:rPr lang="en-SG" sz="2400" baseline="-25000" dirty="0"/>
                  <a:t>1</a:t>
                </a:r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1" y="1690688"/>
                <a:ext cx="10044953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71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2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dirty="0"/>
              <a:t>Schaffer, J. David. "Multiple objective optimization with vector evaluated genetic algorithms." </a:t>
            </a:r>
            <a:r>
              <a:rPr lang="en-SG" i="1" dirty="0"/>
              <a:t>Proceedings of the first international conference on genetic algorithms and their applications, 1985</a:t>
            </a:r>
            <a:r>
              <a:rPr lang="en-SG" dirty="0"/>
              <a:t>. Lawrence Erlbaum Associates. Inc., Publishers, 1985.</a:t>
            </a:r>
          </a:p>
          <a:p>
            <a:pPr algn="just"/>
            <a:r>
              <a:rPr lang="en-SG" dirty="0"/>
              <a:t>It is also considered as the first solution to the MOEA</a:t>
            </a:r>
          </a:p>
          <a:p>
            <a:pPr algn="just"/>
            <a:r>
              <a:rPr lang="en-SG" dirty="0"/>
              <a:t>VEGA is a posteriori technique based on the concept of Criterion Selection strategy</a:t>
            </a:r>
          </a:p>
          <a:p>
            <a:pPr algn="just"/>
            <a:r>
              <a:rPr lang="en-SG" dirty="0"/>
              <a:t>It is an extension of SGA</a:t>
            </a:r>
          </a:p>
        </p:txBody>
      </p:sp>
    </p:spTree>
    <p:extLst>
      <p:ext uri="{BB962C8B-B14F-4D97-AF65-F5344CB8AC3E}">
        <p14:creationId xmlns:p14="http://schemas.microsoft.com/office/powerpoint/2010/main" val="243159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It is an example of Criterion (or Objective) selection technique in which a fraction of each succeeding population is selected based on separate objective performance. The separate objective for each fraction are randomly selected at each generation.</a:t>
            </a:r>
          </a:p>
          <a:p>
            <a:pPr algn="just"/>
            <a:r>
              <a:rPr lang="en-SG" dirty="0"/>
              <a:t>VEGA differs from SGA in the way in which the selection operation is performed.</a:t>
            </a:r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422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SG" dirty="0"/>
              <a:t>Suppose, we have k objective functions f</a:t>
            </a:r>
            <a:r>
              <a:rPr lang="en-SG" baseline="-25000" dirty="0"/>
              <a:t>1</a:t>
            </a:r>
            <a:r>
              <a:rPr lang="en-SG" dirty="0"/>
              <a:t>, f</a:t>
            </a:r>
            <a:r>
              <a:rPr lang="en-SG" baseline="-25000" dirty="0"/>
              <a:t>2</a:t>
            </a:r>
            <a:r>
              <a:rPr lang="en-SG" dirty="0"/>
              <a:t>, f</a:t>
            </a:r>
            <a:r>
              <a:rPr lang="en-SG" baseline="-25000" dirty="0"/>
              <a:t>3</a:t>
            </a:r>
            <a:r>
              <a:rPr lang="en-SG" dirty="0"/>
              <a:t>, …, </a:t>
            </a:r>
            <a:r>
              <a:rPr lang="en-SG" dirty="0" err="1"/>
              <a:t>f</a:t>
            </a:r>
            <a:r>
              <a:rPr lang="en-SG" baseline="-25000" dirty="0" err="1"/>
              <a:t>k</a:t>
            </a:r>
            <a:r>
              <a:rPr lang="en-SG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k sub-populations are created randomly, one for each objective function. Each sub-population can have the same number of individuals.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For each objective, we should have some population in the mating pool.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If M is the size of the mating pool, we select M/k individuals from each sub-population based on the fitness value using any proportionate selection scheme.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The selected individuals for all the sub-populations in the mating pool are shuffled together to obtain a new ordering.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Apply standard GA operations related to reproduction.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dirty="0"/>
              <a:t>This produces the next generation and Steps 2-6 are continued until the termination condition is reached.</a:t>
            </a:r>
          </a:p>
          <a:p>
            <a:pPr algn="just"/>
            <a:endParaRPr lang="en-SG" dirty="0"/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2543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Creating of Sub-populations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Create a mating pool of size M (M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N)</a:t>
                </a:r>
              </a:p>
              <a:p>
                <a:r>
                  <a:rPr lang="en-SG" dirty="0"/>
                  <a:t>Generate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population of size M/k where </a:t>
                </a:r>
                <a:r>
                  <a:rPr lang="en-SG" dirty="0" err="1"/>
                  <a:t>i</a:t>
                </a:r>
                <a:r>
                  <a:rPr lang="en-SG" dirty="0"/>
                  <a:t> = 1,2,…,k. To do this, follow the proportional selection strategy (such as Roulette-wheel selection) according to the </a:t>
                </a:r>
                <a:r>
                  <a:rPr lang="en-SG" dirty="0" err="1"/>
                  <a:t>i</a:t>
                </a:r>
                <a:r>
                  <a:rPr lang="en-SG" baseline="30000" dirty="0" err="1"/>
                  <a:t>th</a:t>
                </a:r>
                <a:r>
                  <a:rPr lang="en-SG" dirty="0"/>
                  <a:t> objective function only at a time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9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Creating of Sub-populations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73" y="1505230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3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Shuffle the Sub-Populations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Use some shuffling operation</a:t>
            </a:r>
          </a:p>
          <a:p>
            <a:pPr marL="0" indent="0">
              <a:buNone/>
            </a:pPr>
            <a:r>
              <a:rPr lang="en-SG" dirty="0"/>
              <a:t>Example: </a:t>
            </a:r>
          </a:p>
          <a:p>
            <a:pPr marL="0" indent="0">
              <a:buNone/>
            </a:pPr>
            <a:r>
              <a:rPr lang="en-SG" dirty="0"/>
              <a:t>Generate two random numbers </a:t>
            </a:r>
            <a:r>
              <a:rPr lang="en-SG" dirty="0" err="1"/>
              <a:t>i</a:t>
            </a:r>
            <a:r>
              <a:rPr lang="en-SG" dirty="0"/>
              <a:t> and j between 1 and k, and then swap any two individuals between the two sub-populations </a:t>
            </a:r>
            <a:r>
              <a:rPr lang="en-SG" dirty="0" err="1"/>
              <a:t>i</a:t>
            </a:r>
            <a:r>
              <a:rPr lang="en-SG" dirty="0"/>
              <a:t> and j.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Shuffling can be done any number of times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094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Shuffle the Sub-Populations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6" y="1354510"/>
            <a:ext cx="7667625" cy="5305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1623" y="2680073"/>
            <a:ext cx="17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Sub-population </a:t>
            </a:r>
            <a:r>
              <a:rPr lang="en-SG" b="1" dirty="0" err="1"/>
              <a:t>i</a:t>
            </a:r>
            <a:endParaRPr lang="en-S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21623" y="4485338"/>
            <a:ext cx="17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Sub-population j</a:t>
            </a:r>
          </a:p>
        </p:txBody>
      </p:sp>
    </p:spTree>
    <p:extLst>
      <p:ext uri="{BB962C8B-B14F-4D97-AF65-F5344CB8AC3E}">
        <p14:creationId xmlns:p14="http://schemas.microsoft.com/office/powerpoint/2010/main" val="35425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AC4B-65F2-418B-A425-673F48AB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Difference between GA and MOEA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BAF2-A83F-42A0-BC1F-3E29FD26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351338"/>
          </a:xfrm>
        </p:spPr>
        <p:txBody>
          <a:bodyPr/>
          <a:lstStyle/>
          <a:p>
            <a:pPr algn="just"/>
            <a:r>
              <a:rPr lang="en-SG" dirty="0"/>
              <a:t>Single Objective for GA, whereas Multiple Objectives for MOEA</a:t>
            </a:r>
          </a:p>
          <a:p>
            <a:pPr algn="just"/>
            <a:r>
              <a:rPr lang="en-SG" dirty="0"/>
              <a:t>Single Solution for GA, whereas Multiple Trade-Off Solutions for MOEA</a:t>
            </a:r>
          </a:p>
          <a:p>
            <a:pPr marL="0" indent="0" algn="just">
              <a:buNone/>
            </a:pPr>
            <a:endParaRPr lang="en-SG" dirty="0"/>
          </a:p>
          <a:p>
            <a:pPr marL="0" indent="0" algn="just">
              <a:buNone/>
            </a:pPr>
            <a:r>
              <a:rPr lang="en-SG" dirty="0"/>
              <a:t>Two major problems handled in GAs:</a:t>
            </a:r>
          </a:p>
          <a:p>
            <a:pPr algn="just"/>
            <a:r>
              <a:rPr lang="en-SG" dirty="0"/>
              <a:t>How to accomplish fitness assignment (evaluation) and subsequently selection in order to guide the search towards the Pareto-Optimal set?</a:t>
            </a:r>
          </a:p>
          <a:p>
            <a:pPr algn="just"/>
            <a:r>
              <a:rPr lang="en-SG" dirty="0"/>
              <a:t>How to maintain diverse population in order to prevent premature convergence and achieve a well-distributed Pareto-Optimal front?</a:t>
            </a:r>
          </a:p>
        </p:txBody>
      </p:sp>
    </p:spTree>
    <p:extLst>
      <p:ext uri="{BB962C8B-B14F-4D97-AF65-F5344CB8AC3E}">
        <p14:creationId xmlns:p14="http://schemas.microsoft.com/office/powerpoint/2010/main" val="229839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VEGA: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Perform crossover and mutation on the combined mating pool using the same technique as we studied in Genetic Algorithm.</a:t>
            </a:r>
          </a:p>
          <a:p>
            <a:r>
              <a:rPr lang="en-SG" dirty="0"/>
              <a:t>According to Schaffer, a crossover between too good solutions, each corresponding to a different objective, may find offspring which are good compromised solutions between the two objectives.</a:t>
            </a:r>
          </a:p>
        </p:txBody>
      </p:sp>
    </p:spTree>
    <p:extLst>
      <p:ext uri="{BB962C8B-B14F-4D97-AF65-F5344CB8AC3E}">
        <p14:creationId xmlns:p14="http://schemas.microsoft.com/office/powerpoint/2010/main" val="4256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Comments on VEGA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VEGA can be implemented in the same framework as SGA (only with a modification of the selection operation)</a:t>
            </a:r>
          </a:p>
          <a:p>
            <a:r>
              <a:rPr lang="en-SG" dirty="0"/>
              <a:t>It can be viewed as simultaneously optimizing the k objectives, i.e., </a:t>
            </a:r>
          </a:p>
          <a:p>
            <a:pPr marL="0" indent="0" algn="ctr">
              <a:buNone/>
            </a:pPr>
            <a:r>
              <a:rPr lang="en-SG" dirty="0"/>
              <a:t>F(x) = Ê</a:t>
            </a:r>
            <a:r>
              <a:rPr lang="en-SG" baseline="-25000" dirty="0"/>
              <a:t>1</a:t>
            </a:r>
            <a:r>
              <a:rPr lang="en-SG" dirty="0"/>
              <a:t>f</a:t>
            </a:r>
            <a:r>
              <a:rPr lang="en-SG" baseline="-25000" dirty="0"/>
              <a:t>1</a:t>
            </a:r>
            <a:r>
              <a:rPr lang="en-SG" dirty="0"/>
              <a:t>(x) + Ê</a:t>
            </a:r>
            <a:r>
              <a:rPr lang="en-SG" baseline="-25000" dirty="0"/>
              <a:t>2</a:t>
            </a:r>
            <a:r>
              <a:rPr lang="en-SG" dirty="0"/>
              <a:t>f</a:t>
            </a:r>
            <a:r>
              <a:rPr lang="en-SG" baseline="-25000" dirty="0"/>
              <a:t>2</a:t>
            </a:r>
            <a:r>
              <a:rPr lang="en-SG" dirty="0"/>
              <a:t>(x) + …+ </a:t>
            </a:r>
            <a:r>
              <a:rPr lang="en-SG" dirty="0" err="1"/>
              <a:t>Ê</a:t>
            </a:r>
            <a:r>
              <a:rPr lang="en-SG" baseline="-25000" dirty="0" err="1"/>
              <a:t>k</a:t>
            </a:r>
            <a:r>
              <a:rPr lang="en-SG" dirty="0" err="1"/>
              <a:t>f</a:t>
            </a:r>
            <a:r>
              <a:rPr lang="en-SG" baseline="-25000" dirty="0" err="1"/>
              <a:t>k</a:t>
            </a:r>
            <a:r>
              <a:rPr lang="en-SG" dirty="0"/>
              <a:t>(x), where </a:t>
            </a:r>
            <a:r>
              <a:rPr lang="en-SG" dirty="0" err="1"/>
              <a:t>Ê</a:t>
            </a:r>
            <a:r>
              <a:rPr lang="en-SG" baseline="-25000" dirty="0" err="1"/>
              <a:t>k</a:t>
            </a:r>
            <a:r>
              <a:rPr lang="en-SG" dirty="0"/>
              <a:t> is the </a:t>
            </a:r>
            <a:r>
              <a:rPr lang="en-SG" dirty="0" err="1"/>
              <a:t>k</a:t>
            </a:r>
            <a:r>
              <a:rPr lang="en-SG" baseline="30000" dirty="0" err="1"/>
              <a:t>th</a:t>
            </a:r>
            <a:r>
              <a:rPr lang="en-SG" dirty="0"/>
              <a:t> vector.</a:t>
            </a:r>
          </a:p>
          <a:p>
            <a:pPr algn="just"/>
            <a:r>
              <a:rPr lang="en-SG" dirty="0"/>
              <a:t>Thus, VEGA is a generalization from scalar genetic algorithm to vector-evaluated genetic algorithm.</a:t>
            </a:r>
          </a:p>
          <a:p>
            <a:pPr algn="just"/>
            <a:r>
              <a:rPr lang="en-SG" dirty="0"/>
              <a:t>VEGA leads to solutions close to local optima with regard to each individual objective</a:t>
            </a:r>
          </a:p>
        </p:txBody>
      </p:sp>
    </p:spTree>
    <p:extLst>
      <p:ext uri="{BB962C8B-B14F-4D97-AF65-F5344CB8AC3E}">
        <p14:creationId xmlns:p14="http://schemas.microsoft.com/office/powerpoint/2010/main" val="628901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212"/>
            <a:ext cx="10515600" cy="54357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main advantage of a VEGA is that it uses a simple idea and is easy to implement. Only minor changes are required to be made in a simple GA to convert it to a multi-objective GA and this does not incur any additional computational complexity.. </a:t>
            </a:r>
          </a:p>
          <a:p>
            <a:pPr marL="0" indent="0" algn="just">
              <a:buNone/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Since each solution in a VEGA is evaluated only with one objective function, every solution is not tested for other (k-1) objective functions, all of which are also important in the context of multi-objective optimization. During a simulation run of a VEGA, it is likely that solutions near the optimum of an individual objective function would be preferred by the selection operator in a sub-population. Such preference takes place in parallel with other objective functions in different sub-populations. </a:t>
            </a:r>
          </a:p>
        </p:txBody>
      </p:sp>
    </p:spTree>
    <p:extLst>
      <p:ext uri="{BB962C8B-B14F-4D97-AF65-F5344CB8AC3E}">
        <p14:creationId xmlns:p14="http://schemas.microsoft.com/office/powerpoint/2010/main" val="34403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Evaluated Genetic Algorithm (VEGA)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solutions generated by VEGA are locally dominated but not necessarily globally dominated</a:t>
            </a:r>
          </a:p>
          <a:p>
            <a:r>
              <a:rPr lang="en-SG" dirty="0"/>
              <a:t>VEGA selects individuals that excel in one objective, without looking at the others</a:t>
            </a:r>
          </a:p>
        </p:txBody>
      </p:sp>
    </p:spTree>
    <p:extLst>
      <p:ext uri="{BB962C8B-B14F-4D97-AF65-F5344CB8AC3E}">
        <p14:creationId xmlns:p14="http://schemas.microsoft.com/office/powerpoint/2010/main" val="398025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D15-ACBF-4CE0-9CDA-CA6E32A2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Classification of MOEA Techniques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C4A66-7555-4189-8EAC-9ED43C38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1642198"/>
            <a:ext cx="9511119" cy="51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0A4E-E804-4B1B-9D51-E469D39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priori vs A posteriori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BEFE-8672-4760-8D73-8B927EB1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/>
              <a:t>A priori technique requires higher-level knowledge to define the relative importance of the objectives prior to the search</a:t>
            </a:r>
          </a:p>
          <a:p>
            <a:pPr algn="just"/>
            <a:r>
              <a:rPr lang="en-SG" dirty="0"/>
              <a:t>A posteriori technique searches for the Pareto-Optimal solutions from the set of feasible solutions</a:t>
            </a:r>
          </a:p>
          <a:p>
            <a:pPr algn="just"/>
            <a:r>
              <a:rPr lang="en-SG" dirty="0"/>
              <a:t>We will discuss a few MOOP techniques that falls under each of the following categories: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Non-Pareto-Based: Techniques that provide one solution only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Pareto-based: Techniques that provide trade-off solutions</a:t>
            </a:r>
          </a:p>
        </p:txBody>
      </p:sp>
    </p:spTree>
    <p:extLst>
      <p:ext uri="{BB962C8B-B14F-4D97-AF65-F5344CB8AC3E}">
        <p14:creationId xmlns:p14="http://schemas.microsoft.com/office/powerpoint/2010/main" val="1753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80C8-3657-42B3-A4CE-D0888F5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MOEA Techniques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60E5-01FD-432B-A742-8FEC4BC9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Non-Pareto-Based Approaches</a:t>
            </a:r>
          </a:p>
          <a:p>
            <a:r>
              <a:rPr lang="en-SG" dirty="0"/>
              <a:t>Lexicographic Ordering</a:t>
            </a:r>
          </a:p>
          <a:p>
            <a:r>
              <a:rPr lang="en-SG" dirty="0"/>
              <a:t>Simple Weighted Approach (SOEA)</a:t>
            </a:r>
          </a:p>
          <a:p>
            <a:r>
              <a:rPr lang="en-SG" dirty="0"/>
              <a:t>Criterion Selection (VEGA)</a:t>
            </a:r>
          </a:p>
          <a:p>
            <a:pPr marL="0" indent="0">
              <a:buNone/>
            </a:pPr>
            <a:r>
              <a:rPr lang="en-SG" b="1" dirty="0"/>
              <a:t>Pareto-Based Approaches</a:t>
            </a:r>
          </a:p>
          <a:p>
            <a:r>
              <a:rPr lang="en-SG" dirty="0"/>
              <a:t>Rank-based Approach (MOGA)</a:t>
            </a:r>
          </a:p>
          <a:p>
            <a:r>
              <a:rPr lang="en-SG" dirty="0"/>
              <a:t>Rank + Niche-Based Approach (NPGA)</a:t>
            </a:r>
          </a:p>
          <a:p>
            <a:r>
              <a:rPr lang="en-SG" dirty="0"/>
              <a:t>Non-dominated Sorting-Based Approach (NSGA)</a:t>
            </a:r>
          </a:p>
          <a:p>
            <a:r>
              <a:rPr lang="en-SG" dirty="0"/>
              <a:t>Elitist Non-dominated Sorting-Based Approach (NSGA-II)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202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62EF-D613-45A1-A793-81F3A56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AF8F-24DC-4707-BB95-42040790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Fourman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Michael P. "Compaction of symbolic layout using genetic algorithms." In </a:t>
            </a:r>
            <a:r>
              <a:rPr lang="en-SG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1st international conference on genetic algorithms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141-153. 1985.</a:t>
            </a:r>
          </a:p>
          <a:p>
            <a:pPr marL="0" indent="0" algn="just">
              <a:buNone/>
            </a:pPr>
            <a:endParaRPr lang="en-S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It is an a priori (preference-based) technique based on principle of “aggregation with ordering”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156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190C-2D55-4547-8AE1-7058F798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D1C7D-7F40-45A6-9D1F-99E0B3B80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Consider a MOOP with k objectives and n constraints over a decision space x denoted as:</a:t>
                </a:r>
              </a:p>
              <a:p>
                <a:pPr marL="0" indent="0" algn="ctr">
                  <a:buNone/>
                </a:pPr>
                <a:r>
                  <a:rPr lang="en-SG" dirty="0">
                    <a:solidFill>
                      <a:srgbClr val="002060"/>
                    </a:solidFill>
                  </a:rPr>
                  <a:t>Minimize f = [f</a:t>
                </a:r>
                <a:r>
                  <a:rPr lang="en-SG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SG" dirty="0">
                    <a:solidFill>
                      <a:srgbClr val="002060"/>
                    </a:solidFill>
                  </a:rPr>
                  <a:t>,f</a:t>
                </a:r>
                <a:r>
                  <a:rPr lang="en-SG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SG" dirty="0">
                    <a:solidFill>
                      <a:srgbClr val="002060"/>
                    </a:solidFill>
                  </a:rPr>
                  <a:t>,…,</a:t>
                </a:r>
                <a:r>
                  <a:rPr lang="en-SG" dirty="0" err="1">
                    <a:solidFill>
                      <a:srgbClr val="002060"/>
                    </a:solidFill>
                  </a:rPr>
                  <a:t>f</a:t>
                </a:r>
                <a:r>
                  <a:rPr lang="en-SG" baseline="-25000" dirty="0" err="1">
                    <a:solidFill>
                      <a:srgbClr val="002060"/>
                    </a:solidFill>
                  </a:rPr>
                  <a:t>k</a:t>
                </a:r>
                <a:r>
                  <a:rPr lang="en-SG" dirty="0">
                    <a:solidFill>
                      <a:srgbClr val="002060"/>
                    </a:solidFill>
                  </a:rPr>
                  <a:t>]</a:t>
                </a:r>
              </a:p>
              <a:p>
                <a:pPr marL="0" indent="0" algn="ctr">
                  <a:buNone/>
                </a:pPr>
                <a:r>
                  <a:rPr lang="en-SG" dirty="0">
                    <a:solidFill>
                      <a:srgbClr val="002060"/>
                    </a:solidFill>
                  </a:rPr>
                  <a:t>Subject to </a:t>
                </a:r>
              </a:p>
              <a:p>
                <a:pPr marL="0" indent="0" algn="ctr">
                  <a:buNone/>
                </a:pPr>
                <a:r>
                  <a:rPr lang="en-SG" dirty="0" err="1">
                    <a:solidFill>
                      <a:srgbClr val="002060"/>
                    </a:solidFill>
                  </a:rPr>
                  <a:t>g</a:t>
                </a:r>
                <a:r>
                  <a:rPr lang="en-SG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SG" dirty="0">
                    <a:solidFill>
                      <a:srgbClr val="002060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>
                    <a:solidFill>
                      <a:srgbClr val="002060"/>
                    </a:solidFill>
                  </a:rPr>
                  <a:t> </a:t>
                </a:r>
                <a:r>
                  <a:rPr lang="en-SG" dirty="0" err="1">
                    <a:solidFill>
                      <a:srgbClr val="002060"/>
                    </a:solidFill>
                  </a:rPr>
                  <a:t>c</a:t>
                </a:r>
                <a:r>
                  <a:rPr lang="en-SG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SG" dirty="0">
                    <a:solidFill>
                      <a:srgbClr val="002060"/>
                    </a:solidFill>
                  </a:rPr>
                  <a:t>, where j = 1,2,…,n</a:t>
                </a:r>
              </a:p>
              <a:p>
                <a:pPr marL="0" indent="0">
                  <a:buNone/>
                </a:pPr>
                <a:r>
                  <a:rPr lang="en-SG" dirty="0"/>
                  <a:t>Objectives are ranked in order of their importance by an expert. Suppose the objectives are ranked in the following manner:</a:t>
                </a:r>
              </a:p>
              <a:p>
                <a:pPr marL="0" indent="0">
                  <a:buNone/>
                </a:pPr>
                <a:r>
                  <a:rPr lang="en-SG" dirty="0"/>
                  <a:t>	f =</a:t>
                </a:r>
                <a:r>
                  <a:rPr lang="en-SG" dirty="0">
                    <a:solidFill>
                      <a:srgbClr val="002060"/>
                    </a:solidFill>
                  </a:rPr>
                  <a:t> </a:t>
                </a:r>
                <a:r>
                  <a:rPr lang="en-SG" dirty="0"/>
                  <a:t>[f</a:t>
                </a:r>
                <a:r>
                  <a:rPr lang="en-SG" baseline="-25000" dirty="0"/>
                  <a:t>1</a:t>
                </a:r>
                <a:r>
                  <a:rPr lang="en-SG" dirty="0"/>
                  <a:t>,f</a:t>
                </a:r>
                <a:r>
                  <a:rPr lang="en-SG" baseline="-25000" dirty="0"/>
                  <a:t>2</a:t>
                </a:r>
                <a:r>
                  <a:rPr lang="en-SG" dirty="0"/>
                  <a:t>,…,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dirty="0"/>
                  <a:t>], where f</a:t>
                </a:r>
                <a:r>
                  <a:rPr lang="en-SG" baseline="-25000" dirty="0"/>
                  <a:t>1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f</a:t>
                </a:r>
                <a:r>
                  <a:rPr lang="en-SG" baseline="-25000" dirty="0"/>
                  <a:t>2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f</a:t>
                </a:r>
                <a:r>
                  <a:rPr lang="en-SG" baseline="-25000" dirty="0"/>
                  <a:t>3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lang="en-SG" dirty="0"/>
                  <a:t>…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f</a:t>
                </a:r>
                <a:r>
                  <a:rPr lang="en-SG" baseline="-25000" dirty="0" err="1"/>
                  <a:t>k</a:t>
                </a:r>
                <a:r>
                  <a:rPr lang="en-SG" baseline="-25000" dirty="0"/>
                  <a:t>. 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f</a:t>
                </a:r>
                <a:r>
                  <a:rPr lang="en-SG" baseline="-25000" dirty="0"/>
                  <a:t>i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SG" dirty="0"/>
                  <a:t> f</a:t>
                </a:r>
                <a:r>
                  <a:rPr lang="en-SG" baseline="-25000" dirty="0"/>
                  <a:t>j </a:t>
                </a:r>
                <a:r>
                  <a:rPr lang="en-SG" dirty="0"/>
                  <a:t>implies f</a:t>
                </a:r>
                <a:r>
                  <a:rPr lang="en-SG" baseline="-25000" dirty="0"/>
                  <a:t>i </a:t>
                </a:r>
                <a:r>
                  <a:rPr lang="en-SG" dirty="0"/>
                  <a:t>has higher importance than f</a:t>
                </a:r>
                <a:r>
                  <a:rPr lang="en-SG" baseline="-25000" dirty="0"/>
                  <a:t>j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D1C7D-7F40-45A6-9D1F-99E0B3B80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5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344B-03DA-4073-9E57-41A3A05F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Lexicographic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945A5-78B2-4A8E-A6FA-C95C55AF7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SG" dirty="0"/>
                  <a:t>The optimum solution x</a:t>
                </a:r>
                <a:r>
                  <a:rPr lang="en-SG" baseline="30000" dirty="0"/>
                  <a:t>*</a:t>
                </a:r>
                <a:r>
                  <a:rPr lang="en-SG" dirty="0"/>
                  <a:t> is obtained by minimizing each objective, one at a time, taken as per its priority, as follows:</a:t>
                </a:r>
              </a:p>
              <a:p>
                <a:r>
                  <a:rPr lang="en-SG" dirty="0"/>
                  <a:t>Minimize f</a:t>
                </a:r>
                <a:r>
                  <a:rPr lang="en-SG" baseline="-25000" dirty="0"/>
                  <a:t>1</a:t>
                </a:r>
                <a:r>
                  <a:rPr lang="en-SG" dirty="0"/>
                  <a:t>(x)</a:t>
                </a:r>
              </a:p>
              <a:p>
                <a:pPr marL="0" indent="263525">
                  <a:buNone/>
                </a:pPr>
                <a:r>
                  <a:rPr lang="en-SG" dirty="0" err="1"/>
                  <a:t>s.t.</a:t>
                </a:r>
                <a:r>
                  <a:rPr lang="en-SG" dirty="0"/>
                  <a:t> </a:t>
                </a:r>
                <a:r>
                  <a:rPr lang="en-SG" dirty="0" err="1"/>
                  <a:t>g</a:t>
                </a:r>
                <a:r>
                  <a:rPr lang="en-SG" baseline="-25000" dirty="0" err="1"/>
                  <a:t>j</a:t>
                </a:r>
                <a:r>
                  <a:rPr lang="en-SG" dirty="0"/>
                  <a:t>(x)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 err="1"/>
                  <a:t>c</a:t>
                </a:r>
                <a:r>
                  <a:rPr lang="en-SG" baseline="-25000" dirty="0" err="1"/>
                  <a:t>j</a:t>
                </a:r>
                <a:r>
                  <a:rPr lang="en-SG" dirty="0"/>
                  <a:t>, j=1,2,…,n.</a:t>
                </a:r>
              </a:p>
              <a:p>
                <a:pPr marL="0" indent="263525">
                  <a:buNone/>
                </a:pPr>
                <a:r>
                  <a:rPr lang="en-SG" dirty="0"/>
                  <a:t>Let its solution be x</a:t>
                </a:r>
                <a:r>
                  <a:rPr lang="en-SG" baseline="-25000" dirty="0"/>
                  <a:t>1</a:t>
                </a:r>
                <a:r>
                  <a:rPr lang="en-SG" dirty="0"/>
                  <a:t>*. So, f</a:t>
                </a:r>
                <a:r>
                  <a:rPr lang="en-SG" baseline="-25000" dirty="0"/>
                  <a:t>1</a:t>
                </a:r>
                <a:r>
                  <a:rPr lang="en-SG" dirty="0"/>
                  <a:t>* = f</a:t>
                </a:r>
                <a:r>
                  <a:rPr lang="en-SG" baseline="-25000" dirty="0"/>
                  <a:t>1</a:t>
                </a:r>
                <a:r>
                  <a:rPr lang="en-SG" dirty="0"/>
                  <a:t>(x</a:t>
                </a:r>
                <a:r>
                  <a:rPr lang="en-SG" baseline="-25000" dirty="0"/>
                  <a:t>1</a:t>
                </a:r>
                <a:r>
                  <a:rPr lang="en-SG" dirty="0"/>
                  <a:t>*).</a:t>
                </a:r>
              </a:p>
              <a:p>
                <a:r>
                  <a:rPr lang="en-SG" dirty="0"/>
                  <a:t>Minimize f</a:t>
                </a:r>
                <a:r>
                  <a:rPr lang="en-SG" baseline="-25000" dirty="0"/>
                  <a:t>2</a:t>
                </a:r>
                <a:r>
                  <a:rPr lang="en-SG" dirty="0"/>
                  <a:t>(x)</a:t>
                </a:r>
              </a:p>
              <a:p>
                <a:pPr marL="0" indent="263525">
                  <a:buNone/>
                </a:pPr>
                <a:r>
                  <a:rPr lang="en-SG" dirty="0" err="1"/>
                  <a:t>s.t.</a:t>
                </a:r>
                <a:r>
                  <a:rPr lang="en-SG" dirty="0"/>
                  <a:t> g</a:t>
                </a:r>
                <a:r>
                  <a:rPr lang="en-SG" baseline="-25000" dirty="0" err="1"/>
                  <a:t>j</a:t>
                </a:r>
                <a:r>
                  <a:rPr lang="en-SG" dirty="0"/>
                  <a:t>(x)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 err="1"/>
                  <a:t>c</a:t>
                </a:r>
                <a:r>
                  <a:rPr lang="en-SG" baseline="-25000" dirty="0" err="1"/>
                  <a:t>j</a:t>
                </a:r>
                <a:r>
                  <a:rPr lang="en-SG" dirty="0"/>
                  <a:t>, j=1,2,…,n.</a:t>
                </a:r>
              </a:p>
              <a:p>
                <a:pPr marL="0" indent="263525">
                  <a:buNone/>
                </a:pPr>
                <a:r>
                  <a:rPr lang="en-SG" dirty="0"/>
                  <a:t>and f</a:t>
                </a:r>
                <a:r>
                  <a:rPr lang="en-SG" baseline="-25000" dirty="0"/>
                  <a:t>1</a:t>
                </a:r>
                <a:r>
                  <a:rPr lang="en-SG" dirty="0"/>
                  <a:t>(x</a:t>
                </a:r>
                <a:r>
                  <a:rPr lang="en-SG" baseline="-25000" dirty="0"/>
                  <a:t>1</a:t>
                </a:r>
                <a:r>
                  <a:rPr lang="en-SG" dirty="0"/>
                  <a:t>*) = f</a:t>
                </a:r>
                <a:r>
                  <a:rPr lang="en-SG" baseline="-25000" dirty="0"/>
                  <a:t>1</a:t>
                </a:r>
                <a:r>
                  <a:rPr lang="en-SG" dirty="0"/>
                  <a:t>*</a:t>
                </a:r>
              </a:p>
              <a:p>
                <a:pPr marL="0" indent="263525">
                  <a:buNone/>
                </a:pPr>
                <a:r>
                  <a:rPr lang="en-SG" dirty="0"/>
                  <a:t>Let its solution be x</a:t>
                </a:r>
                <a:r>
                  <a:rPr lang="en-SG" baseline="-25000" dirty="0"/>
                  <a:t>2</a:t>
                </a:r>
                <a:r>
                  <a:rPr lang="en-SG" dirty="0"/>
                  <a:t>*. So, f</a:t>
                </a:r>
                <a:r>
                  <a:rPr lang="en-SG" baseline="-25000" dirty="0"/>
                  <a:t>2</a:t>
                </a:r>
                <a:r>
                  <a:rPr lang="en-SG" dirty="0"/>
                  <a:t>* = f</a:t>
                </a:r>
                <a:r>
                  <a:rPr lang="en-SG" baseline="-25000" dirty="0"/>
                  <a:t>2</a:t>
                </a:r>
                <a:r>
                  <a:rPr lang="en-SG" dirty="0"/>
                  <a:t>(x</a:t>
                </a:r>
                <a:r>
                  <a:rPr lang="en-SG" baseline="-25000" dirty="0"/>
                  <a:t>2</a:t>
                </a:r>
                <a:r>
                  <a:rPr lang="en-SG" dirty="0"/>
                  <a:t>*).</a:t>
                </a:r>
              </a:p>
              <a:p>
                <a:pPr marL="0" indent="263525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945A5-78B2-4A8E-A6FA-C95C55AF7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D2899-096F-4C20-81C3-9ADCCCCE14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D6ED04-F965-4166-A732-C6D88F3437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DB42B-EFE5-4466-8510-E2272998D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8c7765-ee0b-4028-885a-1dc1823bc2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1537</Words>
  <Application>Microsoft Office PowerPoint</Application>
  <PresentationFormat>Widescreen</PresentationFormat>
  <Paragraphs>144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Non-Pareto Based Approaches to Solve MOOP</vt:lpstr>
      <vt:lpstr>Multi-Objective Evolutionary Algorithms (MOEA)</vt:lpstr>
      <vt:lpstr>Difference between GA and MOEA</vt:lpstr>
      <vt:lpstr>Classification of MOEA Techniques</vt:lpstr>
      <vt:lpstr>A priori vs A posteriori</vt:lpstr>
      <vt:lpstr>MOEA Techniques To be Discussed</vt:lpstr>
      <vt:lpstr>Lexicographic Ordering</vt:lpstr>
      <vt:lpstr>Lexicographic Ordering</vt:lpstr>
      <vt:lpstr>Lexicographic Ordering</vt:lpstr>
      <vt:lpstr>Lexicographic Ordering</vt:lpstr>
      <vt:lpstr>A Few Remarks on the Lexicographic Ordering</vt:lpstr>
      <vt:lpstr>Single-Objective Evolutionary Algorithm</vt:lpstr>
      <vt:lpstr>Single-Objective Evolutionary Algorithm</vt:lpstr>
      <vt:lpstr>Single-Objective Evolutionary Algorithm</vt:lpstr>
      <vt:lpstr>A Few Remarks on SOEA</vt:lpstr>
      <vt:lpstr>A Few Remarks on SOEA</vt:lpstr>
      <vt:lpstr>Example</vt:lpstr>
      <vt:lpstr>Example</vt:lpstr>
      <vt:lpstr>Example</vt:lpstr>
      <vt:lpstr>Example</vt:lpstr>
      <vt:lpstr>Example</vt:lpstr>
      <vt:lpstr>Example</vt:lpstr>
      <vt:lpstr>Vector Evaluated Genetic Algorithm (VEGA)</vt:lpstr>
      <vt:lpstr>Vector Evaluated Genetic Algorithm (VEGA)</vt:lpstr>
      <vt:lpstr>VEGA: Steps</vt:lpstr>
      <vt:lpstr>VEGA: Creating of Sub-populations</vt:lpstr>
      <vt:lpstr>VEGA: Creating of Sub-populations</vt:lpstr>
      <vt:lpstr>VEGA: Shuffle the Sub-Populations</vt:lpstr>
      <vt:lpstr>VEGA: Shuffle the Sub-Populations</vt:lpstr>
      <vt:lpstr>VEGA: Reproduction</vt:lpstr>
      <vt:lpstr>Comments on VEGA</vt:lpstr>
      <vt:lpstr>Vector Evaluated Genetic Algorithm (VEGA)</vt:lpstr>
      <vt:lpstr>Vector Evaluated Genetic Algorithm (VEGA)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Non-Pareto Based Approaches to Solve MOOP</dc:title>
  <dc:creator>Pratik Chattopadhyay</dc:creator>
  <cp:lastModifiedBy>Pratik Chattopadhyay</cp:lastModifiedBy>
  <cp:revision>37</cp:revision>
  <dcterms:created xsi:type="dcterms:W3CDTF">2021-09-02T16:00:26Z</dcterms:created>
  <dcterms:modified xsi:type="dcterms:W3CDTF">2021-09-10T07:16:29Z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