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75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3D765-53FB-4208-BF44-72FE60D93867}" v="1" dt="2021-09-09T09:39:50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KESHWAR SHASHANK ASHOK" userId="S::ashashank.ashok.cse19@iitbhu.ac.in::59a10247-16b4-4064-91b6-5a366ba50fef" providerId="AD" clId="Web-{21B3D765-53FB-4208-BF44-72FE60D93867}"/>
    <pc:docChg chg="modSld">
      <pc:chgData name="ADKESHWAR SHASHANK ASHOK" userId="S::ashashank.ashok.cse19@iitbhu.ac.in::59a10247-16b4-4064-91b6-5a366ba50fef" providerId="AD" clId="Web-{21B3D765-53FB-4208-BF44-72FE60D93867}" dt="2021-09-09T09:39:50.049" v="0" actId="1076"/>
      <pc:docMkLst>
        <pc:docMk/>
      </pc:docMkLst>
      <pc:sldChg chg="modSp">
        <pc:chgData name="ADKESHWAR SHASHANK ASHOK" userId="S::ashashank.ashok.cse19@iitbhu.ac.in::59a10247-16b4-4064-91b6-5a366ba50fef" providerId="AD" clId="Web-{21B3D765-53FB-4208-BF44-72FE60D93867}" dt="2021-09-09T09:39:50.049" v="0" actId="1076"/>
        <pc:sldMkLst>
          <pc:docMk/>
          <pc:sldMk cId="2298391403" sldId="258"/>
        </pc:sldMkLst>
        <pc:spChg chg="mod">
          <ac:chgData name="ADKESHWAR SHASHANK ASHOK" userId="S::ashashank.ashok.cse19@iitbhu.ac.in::59a10247-16b4-4064-91b6-5a366ba50fef" providerId="AD" clId="Web-{21B3D765-53FB-4208-BF44-72FE60D93867}" dt="2021-09-09T09:39:50.049" v="0" actId="1076"/>
          <ac:spMkLst>
            <pc:docMk/>
            <pc:sldMk cId="2298391403" sldId="258"/>
            <ac:spMk id="2" creationId="{1B1BAC4B-65F2-418B-A425-673F48ABDE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1039-7623-4F80-A285-28345FD15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F8F22-C20A-4D20-9CC5-A3E579A05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FC9E0-D41D-4E3F-B005-0A70BF89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D52-6B21-4E61-97F9-52BAE3CB69B7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DEC56-8641-4EFE-BA4D-BCBC07B8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DB30B-9816-4952-B2E4-B1B76DB5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16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22AD-ECE3-43AF-A9A7-5D99A971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34DB1-8560-4C44-BBED-05DEDA256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DA6B-F3E4-4348-9E8A-5ADB94B4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D52-6B21-4E61-97F9-52BAE3CB69B7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68FE6-086D-4761-9BBC-80E86B5F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076F6-AC86-45C2-8866-F5ABFB32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038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8D638-7D4C-47DD-A55D-71A58E3CC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80BA0-1B6F-4955-B229-F5C92F006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E81AC-526F-4478-BCA2-2A5594FC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D52-6B21-4E61-97F9-52BAE3CB69B7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D2DC-8B7D-49F5-BC1E-41D96CC4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B971F-D2DE-4557-AF15-A78DD9B5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390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D4F8-FB8D-4808-822F-65F1AE3C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A2109-767A-4A16-A2CB-5CBCABDBB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75995-D67D-46AB-8ABD-62F323FB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D52-6B21-4E61-97F9-52BAE3CB69B7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EE8FD-B44A-43BE-AAED-1CC7B352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7AE90-A47D-4991-9700-2D449660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74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8911-DA57-402A-B29A-89DEA5DA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C4B90-A65A-4FDE-A92E-56D1E6249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8260A-18D3-4C32-B32C-7A0129A0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D52-6B21-4E61-97F9-52BAE3CB69B7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6EEE3-5E70-4715-85E6-75D48E8B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4633-8478-4334-8730-CFBE3380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951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33E1-DF30-46FF-B06D-7D7C21CB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EFAEB-2242-4047-B8CA-47D335E08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175AD-E5BD-45F9-8446-5F64D7B6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57B24-BF52-4411-BA32-D73A1DE7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D52-6B21-4E61-97F9-52BAE3CB69B7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28442-5868-4BF3-BA2D-314A2FFE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52A07-2019-4FDC-AF5C-5158CE68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681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2D59-8E38-491D-B94D-770C14A3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41C36-CAB9-4CDB-9CE9-9DCC64AAA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30E8D-183D-48A3-A474-6316D48C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020B9-F2CE-4CF4-8C42-C97CD660D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231F4-C163-4B5C-9296-2C4C17D8C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BB302-0245-422A-B829-343B06D4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D52-6B21-4E61-97F9-52BAE3CB69B7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184FA-D8C6-4786-9631-0890BFE0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86658-EA4A-4EE9-B476-D1D2E491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952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4C74-DA5D-4A18-838B-B6CA875D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0DE59-99DB-4D81-882B-F62CCB98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D52-6B21-4E61-97F9-52BAE3CB69B7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4C192-34EB-40A7-9755-C5BA4202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50565-E66A-40F4-BDBD-3F4C43A5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42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C0E21-740C-4F07-931B-3E28B88E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D52-6B21-4E61-97F9-52BAE3CB69B7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70DB9-EC5A-402F-81F4-111EA0CF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D4FB-F45C-4596-ADAD-8DE154EE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870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DF21-18D8-4E93-97C8-43E30967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6DA0E-3B81-487C-95B8-B0F12669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4D8D2-EA0B-4480-94DA-DDAF0A476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8E43F-3AF4-442B-AACB-3907E203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D52-6B21-4E61-97F9-52BAE3CB69B7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6FBB6-8FE8-4D53-BF95-948DCD93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E6758-27B9-4EF7-A6FF-A12501D4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369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40BB-843E-4EDF-880D-E6DE5FE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BEC3B-39B3-4A08-9D1D-24A8051AB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05F4D-C965-4EF8-AB2B-DA468EFE8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56EFD-3C20-473C-BB0D-B10440C9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D52-6B21-4E61-97F9-52BAE3CB69B7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1207F-D0A6-41CB-BF9B-3286412E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FA7EF-554A-46CF-BE89-74CADC2B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28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44B3A-D086-4815-863A-CA889068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2B2DE-0D54-4884-A889-02A2CBEA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CFD94-8B77-429D-9E85-593230524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6AD52-6B21-4E61-97F9-52BAE3CB69B7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5F59-B6EB-4DE7-909A-E9B199EC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2D616-31C7-4BB7-83F9-D6884BB4F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491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9D8C-08E6-4084-AC36-5760EBA0D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Non-Pareto Based Approaches to Solve MOOP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5FD26-73F7-42E2-BF4C-4FB286AE8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9134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726D-E031-4190-8083-0E7D9A8D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Lexicographic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AF2C3-70CE-484C-8823-840BFF276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SG" dirty="0"/>
                  <a:t>At the </a:t>
                </a:r>
                <a:r>
                  <a:rPr lang="en-SG" dirty="0" err="1"/>
                  <a:t>i</a:t>
                </a:r>
                <a:r>
                  <a:rPr lang="en-SG" baseline="30000" dirty="0" err="1"/>
                  <a:t>th</a:t>
                </a:r>
                <a:r>
                  <a:rPr lang="en-SG" dirty="0"/>
                  <a:t> step we have,</a:t>
                </a:r>
              </a:p>
              <a:p>
                <a:pPr algn="just"/>
                <a:r>
                  <a:rPr lang="en-SG" dirty="0"/>
                  <a:t>Minimize f</a:t>
                </a:r>
                <a:r>
                  <a:rPr lang="en-SG" baseline="-25000" dirty="0"/>
                  <a:t>i</a:t>
                </a:r>
                <a:r>
                  <a:rPr lang="en-SG" dirty="0"/>
                  <a:t>(x)</a:t>
                </a:r>
              </a:p>
              <a:p>
                <a:pPr marL="0" indent="263525" algn="just">
                  <a:buNone/>
                </a:pPr>
                <a:r>
                  <a:rPr lang="en-SG" dirty="0"/>
                  <a:t>s.t. g</a:t>
                </a:r>
                <a:r>
                  <a:rPr lang="en-SG" baseline="-25000" dirty="0" err="1"/>
                  <a:t>j</a:t>
                </a:r>
                <a:r>
                  <a:rPr lang="en-SG" dirty="0"/>
                  <a:t>(x)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dirty="0" err="1"/>
                  <a:t>c</a:t>
                </a:r>
                <a:r>
                  <a:rPr lang="en-SG" baseline="-25000" dirty="0" err="1"/>
                  <a:t>j</a:t>
                </a:r>
                <a:r>
                  <a:rPr lang="en-SG" dirty="0"/>
                  <a:t>, j = 1,2,…,n.</a:t>
                </a:r>
              </a:p>
              <a:p>
                <a:pPr marL="0" indent="263525" algn="just">
                  <a:buNone/>
                </a:pPr>
                <a:r>
                  <a:rPr lang="en-SG" dirty="0"/>
                  <a:t>f</a:t>
                </a:r>
                <a:r>
                  <a:rPr lang="en-SG" baseline="-25000" dirty="0"/>
                  <a:t>i</a:t>
                </a:r>
                <a:r>
                  <a:rPr lang="en-SG" dirty="0"/>
                  <a:t>(x</a:t>
                </a:r>
                <a:r>
                  <a:rPr lang="en-SG" baseline="-25000" dirty="0"/>
                  <a:t>i</a:t>
                </a:r>
                <a:r>
                  <a:rPr lang="en-SG" dirty="0"/>
                  <a:t>*) = f</a:t>
                </a:r>
                <a:r>
                  <a:rPr lang="en-SG" baseline="-25000" dirty="0"/>
                  <a:t>i</a:t>
                </a:r>
                <a:r>
                  <a:rPr lang="en-SG" dirty="0"/>
                  <a:t>*, </a:t>
                </a:r>
                <a:r>
                  <a:rPr lang="en-SG" dirty="0" err="1"/>
                  <a:t>i</a:t>
                </a:r>
                <a:r>
                  <a:rPr lang="en-SG" dirty="0"/>
                  <a:t> = 1,2,…, i-1</a:t>
                </a:r>
              </a:p>
              <a:p>
                <a:pPr marL="0" indent="0" algn="just">
                  <a:buNone/>
                </a:pPr>
                <a:endParaRPr lang="en-SG" dirty="0"/>
              </a:p>
              <a:p>
                <a:pPr marL="0" indent="0" algn="just">
                  <a:buNone/>
                </a:pPr>
                <a:r>
                  <a:rPr lang="en-SG" dirty="0"/>
                  <a:t>The procedure continues until all the k objectives are considered as per their order of importance. The solution obtained at the end of k</a:t>
                </a:r>
                <a:r>
                  <a:rPr lang="en-SG" baseline="30000" dirty="0"/>
                  <a:t>th</a:t>
                </a:r>
                <a:r>
                  <a:rPr lang="en-SG" dirty="0"/>
                  <a:t> step is </a:t>
                </a:r>
                <a:r>
                  <a:rPr lang="en-SG" dirty="0" err="1"/>
                  <a:t>x</a:t>
                </a:r>
                <a:r>
                  <a:rPr lang="en-SG" baseline="-25000" dirty="0" err="1"/>
                  <a:t>k</a:t>
                </a:r>
                <a:r>
                  <a:rPr lang="en-SG" dirty="0"/>
                  <a:t>*, and </a:t>
                </a:r>
                <a:r>
                  <a:rPr lang="en-SG" dirty="0" err="1"/>
                  <a:t>f</a:t>
                </a:r>
                <a:r>
                  <a:rPr lang="en-SG" baseline="-25000" dirty="0" err="1"/>
                  <a:t>k</a:t>
                </a:r>
                <a:r>
                  <a:rPr lang="en-SG" dirty="0"/>
                  <a:t>(</a:t>
                </a:r>
                <a:r>
                  <a:rPr lang="en-SG" dirty="0" err="1"/>
                  <a:t>x</a:t>
                </a:r>
                <a:r>
                  <a:rPr lang="en-SG" baseline="-25000" dirty="0" err="1"/>
                  <a:t>k</a:t>
                </a:r>
                <a:r>
                  <a:rPr lang="en-SG" dirty="0"/>
                  <a:t>*) = </a:t>
                </a:r>
                <a:r>
                  <a:rPr lang="en-SG" dirty="0" err="1"/>
                  <a:t>f</a:t>
                </a:r>
                <a:r>
                  <a:rPr lang="en-SG" baseline="-25000" dirty="0" err="1"/>
                  <a:t>k</a:t>
                </a:r>
                <a:r>
                  <a:rPr lang="en-SG" dirty="0"/>
                  <a:t>*. This is taken as the desired optimal solution x* of the given multi-objective optimization problem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14AF2C3-70CE-484C-8823-840BFF276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59" b="-1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9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C871-E40D-4543-B117-58F9C9F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 Few Remarks on the Lexicographic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91DD0-D011-40E0-9590-B05126D4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2018" cy="4351338"/>
          </a:xfrm>
        </p:spPr>
        <p:txBody>
          <a:bodyPr/>
          <a:lstStyle/>
          <a:p>
            <a:pPr algn="just"/>
            <a:r>
              <a:rPr lang="en-SG" dirty="0"/>
              <a:t>Deciding priorities of the objective functions is an important issue. Solution may vary if a different order of importance is considered.</a:t>
            </a:r>
          </a:p>
          <a:p>
            <a:pPr algn="just"/>
            <a:r>
              <a:rPr lang="en-SG" dirty="0"/>
              <a:t>Different strategies may be taken to address the above issues.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SG" dirty="0"/>
              <a:t> Random selection of an objective function at each run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SG" dirty="0"/>
              <a:t> Try k! number of orderings of the objective functions and then select the best observed result.</a:t>
            </a:r>
          </a:p>
          <a:p>
            <a:pPr marL="457200" lvl="1" indent="0" algn="just">
              <a:buNone/>
            </a:pPr>
            <a:endParaRPr lang="en-SG" dirty="0"/>
          </a:p>
          <a:p>
            <a:pPr marL="0" lvl="1" indent="0" algn="just">
              <a:buNone/>
            </a:pPr>
            <a:r>
              <a:rPr lang="en-SG" b="1" dirty="0">
                <a:solidFill>
                  <a:srgbClr val="FF0000"/>
                </a:solidFill>
              </a:rPr>
              <a:t>Note that, a single solution is produced finally, rather than Pareto-Optimal solutions</a:t>
            </a:r>
            <a:r>
              <a:rPr lang="en-SG" dirty="0"/>
              <a:t>.</a:t>
            </a:r>
          </a:p>
          <a:p>
            <a:pPr marL="0" lvl="1" indent="0" algn="just">
              <a:buNone/>
            </a:pPr>
            <a:r>
              <a:rPr lang="en-SG" dirty="0"/>
              <a:t>Hence, lexicographic ordering is an a priori non-pareto-based approach to solve Multi-Objective Optimization problems</a:t>
            </a:r>
          </a:p>
        </p:txBody>
      </p:sp>
    </p:spTree>
    <p:extLst>
      <p:ext uri="{BB962C8B-B14F-4D97-AF65-F5344CB8AC3E}">
        <p14:creationId xmlns:p14="http://schemas.microsoft.com/office/powerpoint/2010/main" val="353484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3F07-B024-4D0E-A9BA-E4BA6129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Single-Objective Evolutionary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0573-D73F-41BD-BEA3-1788E366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This is a priori technique based on the principle of “linear aggregation of functions”</a:t>
            </a:r>
          </a:p>
          <a:p>
            <a:pPr algn="just"/>
            <a:r>
              <a:rPr lang="en-SG" dirty="0"/>
              <a:t>Alternatively, termed as “SOEA” or “Weighted Sum Approach”</a:t>
            </a:r>
          </a:p>
          <a:p>
            <a:pPr algn="just"/>
            <a:r>
              <a:rPr lang="en-SG" dirty="0"/>
              <a:t>Naïve approach to solve MOOP</a:t>
            </a:r>
          </a:p>
          <a:p>
            <a:pPr algn="just"/>
            <a:r>
              <a:rPr lang="en-SG" dirty="0"/>
              <a:t>Approach is to add all the objective functions together using different weight coefficients for each objective, thereby transforming the multi-objective optimization problem into a single-objective optimization problem</a:t>
            </a:r>
          </a:p>
          <a:p>
            <a:pPr algn="just"/>
            <a:endParaRPr lang="en-SG" dirty="0"/>
          </a:p>
          <a:p>
            <a:pPr algn="just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7727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3F07-B024-4D0E-A9BA-E4BA6129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Single-Objective Evolutionary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E0573-D73F-41BD-BEA3-1788E36685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SG" dirty="0"/>
                  <a:t>In order to optimize n objective functions, namely f</a:t>
                </a:r>
                <a:r>
                  <a:rPr lang="en-SG" baseline="-25000" dirty="0"/>
                  <a:t>1</a:t>
                </a:r>
                <a:r>
                  <a:rPr lang="en-SG" dirty="0"/>
                  <a:t>, f</a:t>
                </a:r>
                <a:r>
                  <a:rPr lang="en-SG" baseline="-25000" dirty="0"/>
                  <a:t>2</a:t>
                </a:r>
                <a:r>
                  <a:rPr lang="en-SG" dirty="0"/>
                  <a:t>, …, </a:t>
                </a:r>
                <a:r>
                  <a:rPr lang="en-SG" dirty="0" err="1"/>
                  <a:t>f</a:t>
                </a:r>
                <a:r>
                  <a:rPr lang="en-SG" baseline="-25000" dirty="0" err="1"/>
                  <a:t>k</a:t>
                </a:r>
                <a:r>
                  <a:rPr lang="en-SG" dirty="0"/>
                  <a:t>, we come up with a single objective function f from the k objectives as follows:</a:t>
                </a:r>
              </a:p>
              <a:p>
                <a:pPr marL="0" indent="0" algn="ctr">
                  <a:buNone/>
                </a:pPr>
                <a:r>
                  <a:rPr lang="en-SG" dirty="0"/>
                  <a:t>F(x)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SG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SG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,</a:t>
                </a:r>
              </a:p>
              <a:p>
                <a:pPr marL="0" indent="0" algn="just">
                  <a:buNone/>
                </a:pPr>
                <a:r>
                  <a:rPr lang="en-SG" dirty="0"/>
                  <a:t>where </a:t>
                </a:r>
                <a:r>
                  <a:rPr lang="en-SG" dirty="0" err="1"/>
                  <a:t>w</a:t>
                </a:r>
                <a:r>
                  <a:rPr lang="en-SG" baseline="-25000" dirty="0" err="1"/>
                  <a:t>i</a:t>
                </a:r>
                <a:r>
                  <a:rPr lang="en-SG" dirty="0"/>
                  <a:t> is the weighting coefficient for the </a:t>
                </a:r>
                <a:r>
                  <a:rPr lang="en-SG" dirty="0" err="1"/>
                  <a:t>i</a:t>
                </a:r>
                <a:r>
                  <a:rPr lang="en-SG" baseline="30000" dirty="0" err="1"/>
                  <a:t>th</a:t>
                </a:r>
                <a:r>
                  <a:rPr lang="en-SG" dirty="0"/>
                  <a:t> objective function f</a:t>
                </a:r>
                <a:r>
                  <a:rPr lang="en-SG" baseline="-25000" dirty="0"/>
                  <a:t>i</a:t>
                </a:r>
                <a:r>
                  <a:rPr lang="en-SG" dirty="0"/>
                  <a:t>. Note that, </a:t>
                </a:r>
                <a:r>
                  <a:rPr lang="en-SG" dirty="0" err="1"/>
                  <a:t>w</a:t>
                </a:r>
                <a:r>
                  <a:rPr lang="en-SG" baseline="-25000" dirty="0" err="1"/>
                  <a:t>i</a:t>
                </a:r>
                <a:r>
                  <a:rPr lang="en-SG" dirty="0"/>
                  <a:t>&gt;0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SG" dirty="0"/>
                  <a:t> = 1,2,…,k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SG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SG" dirty="0"/>
                  <a:t> =1, and x is the objective space.</a:t>
                </a:r>
              </a:p>
              <a:p>
                <a:pPr algn="just"/>
                <a:r>
                  <a:rPr lang="en-SG" dirty="0"/>
                  <a:t>The vector [w</a:t>
                </a:r>
                <a:r>
                  <a:rPr lang="en-SG" baseline="-25000" dirty="0"/>
                  <a:t>1</a:t>
                </a:r>
                <a:r>
                  <a:rPr lang="en-SG" dirty="0"/>
                  <a:t>, w</a:t>
                </a:r>
                <a:r>
                  <a:rPr lang="en-SG" baseline="-25000" dirty="0"/>
                  <a:t>2</a:t>
                </a:r>
                <a:r>
                  <a:rPr lang="en-SG" dirty="0"/>
                  <a:t>, …, </a:t>
                </a:r>
                <a:r>
                  <a:rPr lang="en-SG" dirty="0" err="1"/>
                  <a:t>w</a:t>
                </a:r>
                <a:r>
                  <a:rPr lang="en-SG" baseline="-25000" dirty="0" err="1"/>
                  <a:t>k</a:t>
                </a:r>
                <a:r>
                  <a:rPr lang="en-SG" dirty="0"/>
                  <a:t>]</a:t>
                </a:r>
                <a:r>
                  <a:rPr lang="en-SG" baseline="30000" dirty="0"/>
                  <a:t>T</a:t>
                </a:r>
                <a:r>
                  <a:rPr lang="en-SG" dirty="0"/>
                  <a:t> is called the weight vector</a:t>
                </a:r>
              </a:p>
              <a:p>
                <a:pPr algn="just"/>
                <a:r>
                  <a:rPr lang="en-SG" dirty="0"/>
                  <a:t>Approach is very simple and it works in the same framework of Simple GA.</a:t>
                </a:r>
              </a:p>
              <a:p>
                <a:pPr algn="just"/>
                <a:r>
                  <a:rPr lang="en-SG" dirty="0"/>
                  <a:t>However, the result may change significantly if the weighting coefficients are changed.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27E0573-D73F-41BD-BEA3-1788E3668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9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93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Single-Objective Evolutionary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34953" cy="4351338"/>
          </a:xfrm>
        </p:spPr>
        <p:txBody>
          <a:bodyPr/>
          <a:lstStyle/>
          <a:p>
            <a:pPr algn="just"/>
            <a:r>
              <a:rPr lang="en-SG" dirty="0"/>
              <a:t>Note that, different combinations of w</a:t>
            </a:r>
            <a:r>
              <a:rPr lang="en-SG" baseline="-25000" dirty="0"/>
              <a:t>1</a:t>
            </a:r>
            <a:r>
              <a:rPr lang="en-SG" dirty="0"/>
              <a:t> and w</a:t>
            </a:r>
            <a:r>
              <a:rPr lang="en-SG" baseline="-25000" dirty="0"/>
              <a:t>2 </a:t>
            </a:r>
            <a:r>
              <a:rPr lang="en-SG" dirty="0"/>
              <a:t>define different directions in order to bias the search.</a:t>
            </a:r>
          </a:p>
          <a:p>
            <a:pPr algn="just"/>
            <a:r>
              <a:rPr lang="en-SG" dirty="0"/>
              <a:t>Different sets of weights may be used to obtain diverse points on the Pareto-front</a:t>
            </a:r>
          </a:p>
          <a:p>
            <a:pPr algn="just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865" y="1825625"/>
            <a:ext cx="4038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6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C871-E40D-4543-B117-58F9C9F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 Few Remarks on SOEA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91DD0-D011-40E0-9590-B05126D41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52018" cy="4351338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SG" dirty="0"/>
                  <a:t>Simple way to solve any MOOP</a:t>
                </a:r>
              </a:p>
              <a:p>
                <a:pPr algn="just"/>
                <a:r>
                  <a:rPr lang="en-SG" dirty="0"/>
                  <a:t>Solve the same problem with different weighting coefficients.</a:t>
                </a:r>
              </a:p>
              <a:p>
                <a:pPr algn="just"/>
                <a:r>
                  <a:rPr lang="en-SG" dirty="0"/>
                  <a:t>We have to be careful about the units in which the functions are expressed. If the units are non-uniform, we may need to scale each objective function value using scale factor c</a:t>
                </a:r>
                <a:r>
                  <a:rPr lang="en-SG" baseline="-25000" dirty="0"/>
                  <a:t>i</a:t>
                </a:r>
                <a:r>
                  <a:rPr lang="en-SG" dirty="0"/>
                  <a:t> to a common unit as follows:</a:t>
                </a:r>
              </a:p>
              <a:p>
                <a:pPr marL="0" indent="0" algn="ctr">
                  <a:buNone/>
                </a:pPr>
                <a:r>
                  <a:rPr lang="en-SG" dirty="0"/>
                  <a:t>f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SG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SG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SG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SG" dirty="0"/>
                  <a:t> ,</a:t>
                </a:r>
              </a:p>
              <a:p>
                <a:pPr marL="457200" lvl="1" indent="0" algn="just">
                  <a:buNone/>
                </a:pPr>
                <a:endParaRPr lang="en-SG" dirty="0"/>
              </a:p>
              <a:p>
                <a:pPr marL="0" lvl="1" indent="0" algn="just">
                  <a:buNone/>
                </a:pPr>
                <a:r>
                  <a:rPr lang="en-SG" b="1" dirty="0">
                    <a:solidFill>
                      <a:srgbClr val="FF0000"/>
                    </a:solidFill>
                  </a:rPr>
                  <a:t>Note that, a single solution is produced finally, rather than Pareto-Optimal solutions</a:t>
                </a:r>
                <a:r>
                  <a:rPr lang="en-SG" dirty="0"/>
                  <a:t>.</a:t>
                </a:r>
              </a:p>
              <a:p>
                <a:pPr marL="0" lvl="1" indent="0" algn="just">
                  <a:buNone/>
                </a:pPr>
                <a:r>
                  <a:rPr lang="en-SG" dirty="0"/>
                  <a:t>Hence, SOEA is also an a priori (preference-based) non-pareto-based approach to solve Multi-Objective Optimization problems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9291DD0-D011-40E0-9590-B05126D41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52018" cy="4351338"/>
              </a:xfrm>
              <a:blipFill rotWithShape="0">
                <a:blip r:embed="rId2"/>
                <a:stretch>
                  <a:fillRect l="-1002" t="-3081" r="-1114" b="-9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542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 Few Remarks on SOEA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59" y="1690688"/>
            <a:ext cx="6544236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SG" dirty="0"/>
              <a:t>For problems having convex Pareto Optimal front, this method guarantees generating solutions in the entire </a:t>
            </a:r>
            <a:r>
              <a:rPr lang="en-SG" dirty="0" err="1"/>
              <a:t>pareto</a:t>
            </a:r>
            <a:r>
              <a:rPr lang="en-SG" dirty="0"/>
              <a:t>-optimal range.</a:t>
            </a:r>
          </a:p>
          <a:p>
            <a:pPr marL="0" indent="0" algn="just">
              <a:buNone/>
            </a:pPr>
            <a:endParaRPr lang="en-SG" dirty="0"/>
          </a:p>
          <a:p>
            <a:pPr marL="0" indent="0" algn="just">
              <a:buNone/>
            </a:pPr>
            <a:r>
              <a:rPr lang="en-SG" dirty="0"/>
              <a:t>Drawbacks</a:t>
            </a:r>
          </a:p>
          <a:p>
            <a:pPr algn="just"/>
            <a:r>
              <a:rPr lang="en-SG" dirty="0"/>
              <a:t>Different weights do not ensure that we always get different Pareto-Optimal solutions. Multiple weight vectors may result in the same solution.</a:t>
            </a:r>
          </a:p>
          <a:p>
            <a:pPr algn="just"/>
            <a:r>
              <a:rPr lang="en-SG" dirty="0"/>
              <a:t>Well-distributed set of solutions on the Pareto-Optimal front is not guaranteed.</a:t>
            </a:r>
          </a:p>
          <a:p>
            <a:pPr algn="just"/>
            <a:r>
              <a:rPr lang="en-SG" dirty="0"/>
              <a:t>Cannot generate certain Pareto-Optimal solutions in the case of Non-Convex objective space (See figure)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436" y="1690688"/>
            <a:ext cx="41529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7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Vector Evaluated Genetic Algorithm (VEGA)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SG" dirty="0"/>
              <a:t>Schaffer, J. David. "Multiple objective optimization with vector evaluated genetic algorithms." </a:t>
            </a:r>
            <a:r>
              <a:rPr lang="en-SG" i="1" dirty="0"/>
              <a:t>Proceedings of the first international conference on genetic algorithms and their applications, 1985</a:t>
            </a:r>
            <a:r>
              <a:rPr lang="en-SG" dirty="0"/>
              <a:t>. Lawrence Erlbaum Associates. Inc., Publishers, 1985.</a:t>
            </a:r>
          </a:p>
          <a:p>
            <a:pPr algn="just"/>
            <a:r>
              <a:rPr lang="en-SG" dirty="0"/>
              <a:t>It is also considered as the first solution to the MOEA</a:t>
            </a:r>
          </a:p>
          <a:p>
            <a:pPr algn="just"/>
            <a:r>
              <a:rPr lang="en-SG" dirty="0"/>
              <a:t>VEGA is a posteriori technique based on the concept of Criterion Selection strategy</a:t>
            </a:r>
          </a:p>
          <a:p>
            <a:pPr algn="just"/>
            <a:r>
              <a:rPr lang="en-SG" dirty="0"/>
              <a:t>It is an extension of SGA</a:t>
            </a:r>
          </a:p>
        </p:txBody>
      </p:sp>
    </p:spTree>
    <p:extLst>
      <p:ext uri="{BB962C8B-B14F-4D97-AF65-F5344CB8AC3E}">
        <p14:creationId xmlns:p14="http://schemas.microsoft.com/office/powerpoint/2010/main" val="2431595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Vector Evaluated Genetic Algorithm (VEGA)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It is an example of Criterion (or Objective) selection technique in which a fraction of each succeeding population is selected based on separate objective performance. The separate objective for each fraction are randomly selected at each generation.</a:t>
            </a:r>
          </a:p>
          <a:p>
            <a:pPr algn="just"/>
            <a:r>
              <a:rPr lang="en-SG" dirty="0"/>
              <a:t>VEGA differs from SGA in the way in which the selection operation is performed.</a:t>
            </a:r>
          </a:p>
          <a:p>
            <a:pPr algn="just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4223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VEGA: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SG" dirty="0"/>
              <a:t>Suppose, we have k objective functions f</a:t>
            </a:r>
            <a:r>
              <a:rPr lang="en-SG" baseline="-25000" dirty="0"/>
              <a:t>1</a:t>
            </a:r>
            <a:r>
              <a:rPr lang="en-SG" dirty="0"/>
              <a:t>, f</a:t>
            </a:r>
            <a:r>
              <a:rPr lang="en-SG" baseline="-25000" dirty="0"/>
              <a:t>2</a:t>
            </a:r>
            <a:r>
              <a:rPr lang="en-SG" dirty="0"/>
              <a:t>, f</a:t>
            </a:r>
            <a:r>
              <a:rPr lang="en-SG" baseline="-25000" dirty="0"/>
              <a:t>3</a:t>
            </a:r>
            <a:r>
              <a:rPr lang="en-SG" dirty="0"/>
              <a:t>, …, </a:t>
            </a:r>
            <a:r>
              <a:rPr lang="en-SG" dirty="0" err="1"/>
              <a:t>f</a:t>
            </a:r>
            <a:r>
              <a:rPr lang="en-SG" baseline="-25000" dirty="0" err="1"/>
              <a:t>k</a:t>
            </a:r>
            <a:r>
              <a:rPr lang="en-SG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SG" dirty="0"/>
              <a:t>k sub-populations are created randomly, one for each objective function. Each sub-population can have the same number of individuals.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SG" dirty="0"/>
              <a:t>For each objective, we should have some population in the mating pool.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SG" dirty="0"/>
              <a:t>If M is the size of the mating pool, we select M/k individuals from each sub-population based on the fitness value using any proportionate selection scheme.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SG" dirty="0"/>
              <a:t>The selected individuals for all the sub-populations in the mating pool are shuffled together to obtain a new ordering.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SG" dirty="0"/>
              <a:t>Apply standard GA operations related to reproduction.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SG" dirty="0"/>
              <a:t>This produces the next generation and Steps 2-6 are continued until the termination condition is reached.</a:t>
            </a:r>
          </a:p>
          <a:p>
            <a:pPr algn="just"/>
            <a:endParaRPr lang="en-SG" dirty="0"/>
          </a:p>
          <a:p>
            <a:pPr algn="just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6254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EDCD-3E00-4073-8518-EE4D1872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1180618" cy="1325563"/>
          </a:xfrm>
        </p:spPr>
        <p:txBody>
          <a:bodyPr/>
          <a:lstStyle/>
          <a:p>
            <a:r>
              <a:rPr lang="en-SG" dirty="0"/>
              <a:t>Multi-Objective Evolutionary Algorithms (MOEA)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AC75-ABBD-4A1A-B97C-F6380A291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The diagram shows an MOEA framework, where Reproduction is same as GA, but different strategy is followed in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D0501-9ACF-40B2-A816-03FE5BC0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83" y="3028083"/>
            <a:ext cx="97631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0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Vector Evaluated Genetic Algorithm (VEGA)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212"/>
            <a:ext cx="10515600" cy="54357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main advantage of a VEGA is that it uses a simple idea and is easy to implement. Only minor changes are required to be made in a simple GA to convert it to a multi-objective GA and this does not incur any additional computational complexity.. </a:t>
            </a:r>
          </a:p>
          <a:p>
            <a:pPr marL="0" indent="0" algn="just">
              <a:buNone/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Since each solution in a VEGA is evaluated only with one objective function, every solution is not tested for other (M-1) objective functions, all of which are also important in the context of multi-objective optimization. During a simulation run of a VEGA, it is likely that solutions near the optimum of an individual objective function would be preferred by the selection operator in a sub-population. Such preference takes place in parallel with other objective functions in different sub-populations. </a:t>
            </a:r>
          </a:p>
        </p:txBody>
      </p:sp>
    </p:spTree>
    <p:extLst>
      <p:ext uri="{BB962C8B-B14F-4D97-AF65-F5344CB8AC3E}">
        <p14:creationId xmlns:p14="http://schemas.microsoft.com/office/powerpoint/2010/main" val="34403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AC4B-65F2-418B-A425-673F48AB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33" y="365125"/>
            <a:ext cx="10515600" cy="1325563"/>
          </a:xfrm>
        </p:spPr>
        <p:txBody>
          <a:bodyPr/>
          <a:lstStyle/>
          <a:p>
            <a:r>
              <a:rPr lang="en-SG" dirty="0"/>
              <a:t>Difference between GA and MOEA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BAF2-A83F-42A0-BC1F-3E29FD26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182" cy="4351338"/>
          </a:xfrm>
        </p:spPr>
        <p:txBody>
          <a:bodyPr/>
          <a:lstStyle/>
          <a:p>
            <a:pPr algn="just"/>
            <a:r>
              <a:rPr lang="en-SG" dirty="0"/>
              <a:t>Single Objective for GA, whereas Multiple Objectives for MOEA</a:t>
            </a:r>
          </a:p>
          <a:p>
            <a:pPr algn="just"/>
            <a:r>
              <a:rPr lang="en-SG" dirty="0"/>
              <a:t>Single Solution for GA, whereas Multiple Trade-Off Solutions for MOEA</a:t>
            </a:r>
          </a:p>
          <a:p>
            <a:pPr marL="0" indent="0" algn="just">
              <a:buNone/>
            </a:pPr>
            <a:endParaRPr lang="en-SG" dirty="0"/>
          </a:p>
          <a:p>
            <a:pPr marL="0" indent="0" algn="just">
              <a:buNone/>
            </a:pPr>
            <a:r>
              <a:rPr lang="en-SG" dirty="0"/>
              <a:t>Two major problems handled in GAs:</a:t>
            </a:r>
          </a:p>
          <a:p>
            <a:pPr algn="just"/>
            <a:r>
              <a:rPr lang="en-SG" dirty="0"/>
              <a:t>How to accomplish fitness assignment (evaluation) and subsequently selection in order to guide the search towards the Pareto-Optimal set?</a:t>
            </a:r>
          </a:p>
          <a:p>
            <a:pPr algn="just"/>
            <a:r>
              <a:rPr lang="en-SG" dirty="0"/>
              <a:t>How to maintain diverse population in order to prevent premature convergence and achieve a well-distributed Pareto-Optimal front?</a:t>
            </a:r>
          </a:p>
        </p:txBody>
      </p:sp>
    </p:spTree>
    <p:extLst>
      <p:ext uri="{BB962C8B-B14F-4D97-AF65-F5344CB8AC3E}">
        <p14:creationId xmlns:p14="http://schemas.microsoft.com/office/powerpoint/2010/main" val="229839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6D15-ACBF-4CE0-9CDA-CA6E32A2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Classification of MOEA Techniques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C4A66-7555-4189-8EAC-9ED43C383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47" y="1642198"/>
            <a:ext cx="9511119" cy="51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9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0A4E-E804-4B1B-9D51-E469D391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 priori vs A posteriori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BEFE-8672-4760-8D73-8B927EB1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A priori technique requires higher-level knowledge to define the relative importance of the objectives prior to the search</a:t>
            </a:r>
          </a:p>
          <a:p>
            <a:pPr algn="just"/>
            <a:r>
              <a:rPr lang="en-SG" dirty="0"/>
              <a:t>A posteriori technique searches for the Pareto-Optimal solutions from the set of feasible solutions</a:t>
            </a:r>
          </a:p>
          <a:p>
            <a:pPr algn="just"/>
            <a:r>
              <a:rPr lang="en-SG" dirty="0"/>
              <a:t>We will discuss a few MOOP techniques that falls under each of the following categories: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SG" dirty="0"/>
              <a:t> Non-Pareto-Based: Techniques that provide one solution only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SG" dirty="0"/>
              <a:t> Pareto-based: Techniques that provide trade-off solutions</a:t>
            </a:r>
          </a:p>
        </p:txBody>
      </p:sp>
    </p:spTree>
    <p:extLst>
      <p:ext uri="{BB962C8B-B14F-4D97-AF65-F5344CB8AC3E}">
        <p14:creationId xmlns:p14="http://schemas.microsoft.com/office/powerpoint/2010/main" val="17539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80C8-3657-42B3-A4CE-D0888F58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MOEA Techniques To be 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60E5-01FD-432B-A742-8FEC4BC9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b="1" dirty="0"/>
              <a:t>Non-Pareto-Based Approaches</a:t>
            </a:r>
          </a:p>
          <a:p>
            <a:r>
              <a:rPr lang="en-SG" dirty="0"/>
              <a:t>Lexicographic Ordering</a:t>
            </a:r>
          </a:p>
          <a:p>
            <a:r>
              <a:rPr lang="en-SG" dirty="0"/>
              <a:t>Simple Weighted Approach (SOEA)</a:t>
            </a:r>
          </a:p>
          <a:p>
            <a:r>
              <a:rPr lang="en-SG" dirty="0"/>
              <a:t>Criterion Selection (VEGA)</a:t>
            </a:r>
          </a:p>
          <a:p>
            <a:pPr marL="0" indent="0">
              <a:buNone/>
            </a:pPr>
            <a:r>
              <a:rPr lang="en-SG" b="1" dirty="0"/>
              <a:t>Pareto-Based Approaches</a:t>
            </a:r>
          </a:p>
          <a:p>
            <a:r>
              <a:rPr lang="en-SG" dirty="0"/>
              <a:t>Rank-based Approach (MOGA)</a:t>
            </a:r>
          </a:p>
          <a:p>
            <a:r>
              <a:rPr lang="en-SG" dirty="0"/>
              <a:t>Rank + Niche-Based Approach (NPGA)</a:t>
            </a:r>
          </a:p>
          <a:p>
            <a:r>
              <a:rPr lang="en-SG" dirty="0"/>
              <a:t>Non-dominated Sorting-Based Approach (NSGA)</a:t>
            </a:r>
          </a:p>
          <a:p>
            <a:r>
              <a:rPr lang="en-SG" dirty="0"/>
              <a:t>Elitist Non-dominated Sorting-Based Approach (NSGA-II)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202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62EF-D613-45A1-A793-81F3A562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Lexicographic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3AF8F-24DC-4707-BB95-42040790D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SG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Fourman</a:t>
            </a:r>
            <a:r>
              <a:rPr lang="en-SG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Michael P. "Compaction of symbolic layout using genetic algorithms." In </a:t>
            </a:r>
            <a:r>
              <a:rPr lang="en-SG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1st international conference on genetic algorithms</a:t>
            </a:r>
            <a:r>
              <a:rPr lang="en-SG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 141-153. 1985.</a:t>
            </a:r>
          </a:p>
          <a:p>
            <a:pPr marL="0" indent="0" algn="just">
              <a:buNone/>
            </a:pPr>
            <a:endParaRPr lang="en-SG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It is an a priori (preference-based) technique based on principle of “aggregation with ordering”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6156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190C-2D55-4547-8AE1-7058F798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Lexicographic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D1C7D-7F40-45A6-9D1F-99E0B3B808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Consider a MOOP with k objectives and n constraints over a decision space x denoted as:</a:t>
                </a:r>
              </a:p>
              <a:p>
                <a:pPr marL="0" indent="0" algn="ctr">
                  <a:buNone/>
                </a:pPr>
                <a:r>
                  <a:rPr lang="en-SG" dirty="0">
                    <a:solidFill>
                      <a:srgbClr val="002060"/>
                    </a:solidFill>
                  </a:rPr>
                  <a:t>Minimize f = [f</a:t>
                </a:r>
                <a:r>
                  <a:rPr lang="en-SG" baseline="-25000" dirty="0">
                    <a:solidFill>
                      <a:srgbClr val="002060"/>
                    </a:solidFill>
                  </a:rPr>
                  <a:t>1</a:t>
                </a:r>
                <a:r>
                  <a:rPr lang="en-SG" dirty="0">
                    <a:solidFill>
                      <a:srgbClr val="002060"/>
                    </a:solidFill>
                  </a:rPr>
                  <a:t>,f</a:t>
                </a:r>
                <a:r>
                  <a:rPr lang="en-SG" baseline="-25000" dirty="0">
                    <a:solidFill>
                      <a:srgbClr val="002060"/>
                    </a:solidFill>
                  </a:rPr>
                  <a:t>2</a:t>
                </a:r>
                <a:r>
                  <a:rPr lang="en-SG" dirty="0">
                    <a:solidFill>
                      <a:srgbClr val="002060"/>
                    </a:solidFill>
                  </a:rPr>
                  <a:t>,…,</a:t>
                </a:r>
                <a:r>
                  <a:rPr lang="en-SG" dirty="0" err="1">
                    <a:solidFill>
                      <a:srgbClr val="002060"/>
                    </a:solidFill>
                  </a:rPr>
                  <a:t>f</a:t>
                </a:r>
                <a:r>
                  <a:rPr lang="en-SG" baseline="-25000" dirty="0" err="1">
                    <a:solidFill>
                      <a:srgbClr val="002060"/>
                    </a:solidFill>
                  </a:rPr>
                  <a:t>k</a:t>
                </a:r>
                <a:r>
                  <a:rPr lang="en-SG" dirty="0">
                    <a:solidFill>
                      <a:srgbClr val="002060"/>
                    </a:solidFill>
                  </a:rPr>
                  <a:t>]</a:t>
                </a:r>
              </a:p>
              <a:p>
                <a:pPr marL="0" indent="0" algn="ctr">
                  <a:buNone/>
                </a:pPr>
                <a:r>
                  <a:rPr lang="en-SG" dirty="0">
                    <a:solidFill>
                      <a:srgbClr val="002060"/>
                    </a:solidFill>
                  </a:rPr>
                  <a:t>Subject to </a:t>
                </a:r>
              </a:p>
              <a:p>
                <a:pPr marL="0" indent="0" algn="ctr">
                  <a:buNone/>
                </a:pPr>
                <a:r>
                  <a:rPr lang="en-SG" dirty="0" err="1">
                    <a:solidFill>
                      <a:srgbClr val="002060"/>
                    </a:solidFill>
                  </a:rPr>
                  <a:t>g</a:t>
                </a:r>
                <a:r>
                  <a:rPr lang="en-SG" baseline="-25000" dirty="0" err="1">
                    <a:solidFill>
                      <a:srgbClr val="002060"/>
                    </a:solidFill>
                  </a:rPr>
                  <a:t>j</a:t>
                </a:r>
                <a:r>
                  <a:rPr lang="en-SG" dirty="0">
                    <a:solidFill>
                      <a:srgbClr val="002060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en-SG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dirty="0">
                    <a:solidFill>
                      <a:srgbClr val="002060"/>
                    </a:solidFill>
                  </a:rPr>
                  <a:t> </a:t>
                </a:r>
                <a:r>
                  <a:rPr lang="en-SG" dirty="0" err="1">
                    <a:solidFill>
                      <a:srgbClr val="002060"/>
                    </a:solidFill>
                  </a:rPr>
                  <a:t>c</a:t>
                </a:r>
                <a:r>
                  <a:rPr lang="en-SG" baseline="-25000" dirty="0" err="1">
                    <a:solidFill>
                      <a:srgbClr val="002060"/>
                    </a:solidFill>
                  </a:rPr>
                  <a:t>j</a:t>
                </a:r>
                <a:r>
                  <a:rPr lang="en-SG" dirty="0">
                    <a:solidFill>
                      <a:srgbClr val="002060"/>
                    </a:solidFill>
                  </a:rPr>
                  <a:t>, where j = 1,2,…,n</a:t>
                </a:r>
              </a:p>
              <a:p>
                <a:pPr marL="0" indent="0">
                  <a:buNone/>
                </a:pPr>
                <a:r>
                  <a:rPr lang="en-SG" dirty="0"/>
                  <a:t>Objectives are ranked in order of their importance by an expert. Suppose the objectives are ranked in the following manner:</a:t>
                </a:r>
              </a:p>
              <a:p>
                <a:pPr marL="0" indent="0">
                  <a:buNone/>
                </a:pPr>
                <a:r>
                  <a:rPr lang="en-SG" dirty="0"/>
                  <a:t>	f =</a:t>
                </a:r>
                <a:r>
                  <a:rPr lang="en-SG" dirty="0">
                    <a:solidFill>
                      <a:srgbClr val="002060"/>
                    </a:solidFill>
                  </a:rPr>
                  <a:t> </a:t>
                </a:r>
                <a:r>
                  <a:rPr lang="en-SG" dirty="0"/>
                  <a:t>[f</a:t>
                </a:r>
                <a:r>
                  <a:rPr lang="en-SG" baseline="-25000" dirty="0"/>
                  <a:t>1</a:t>
                </a:r>
                <a:r>
                  <a:rPr lang="en-SG" dirty="0"/>
                  <a:t>,f</a:t>
                </a:r>
                <a:r>
                  <a:rPr lang="en-SG" baseline="-25000" dirty="0"/>
                  <a:t>2</a:t>
                </a:r>
                <a:r>
                  <a:rPr lang="en-SG" dirty="0"/>
                  <a:t>,…,</a:t>
                </a:r>
                <a:r>
                  <a:rPr lang="en-SG" dirty="0" err="1"/>
                  <a:t>f</a:t>
                </a:r>
                <a:r>
                  <a:rPr lang="en-SG" baseline="-25000" dirty="0" err="1"/>
                  <a:t>k</a:t>
                </a:r>
                <a:r>
                  <a:rPr lang="en-SG" dirty="0"/>
                  <a:t>], where f</a:t>
                </a:r>
                <a:r>
                  <a:rPr lang="en-SG" baseline="-25000" dirty="0"/>
                  <a:t>1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en-SG" dirty="0"/>
                  <a:t> f</a:t>
                </a:r>
                <a:r>
                  <a:rPr lang="en-SG" baseline="-25000" dirty="0"/>
                  <a:t>2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en-SG" dirty="0"/>
                  <a:t> f</a:t>
                </a:r>
                <a:r>
                  <a:rPr lang="en-SG" baseline="-25000" dirty="0"/>
                  <a:t>3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≺ </m:t>
                    </m:r>
                  </m:oMath>
                </a14:m>
                <a:r>
                  <a:rPr lang="en-SG" dirty="0"/>
                  <a:t>…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 err="1"/>
                  <a:t>f</a:t>
                </a:r>
                <a:r>
                  <a:rPr lang="en-SG" baseline="-25000" dirty="0" err="1"/>
                  <a:t>k</a:t>
                </a:r>
                <a:r>
                  <a:rPr lang="en-SG" baseline="-25000" dirty="0"/>
                  <a:t>. </a:t>
                </a: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f</a:t>
                </a:r>
                <a:r>
                  <a:rPr lang="en-SG" baseline="-25000" dirty="0"/>
                  <a:t>i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en-SG" dirty="0"/>
                  <a:t> f</a:t>
                </a:r>
                <a:r>
                  <a:rPr lang="en-SG" baseline="-25000" dirty="0"/>
                  <a:t>j </a:t>
                </a:r>
                <a:r>
                  <a:rPr lang="en-SG" dirty="0"/>
                  <a:t>implies f</a:t>
                </a:r>
                <a:r>
                  <a:rPr lang="en-SG" baseline="-25000" dirty="0"/>
                  <a:t>i </a:t>
                </a:r>
                <a:r>
                  <a:rPr lang="en-SG" dirty="0"/>
                  <a:t>has higher importance than f</a:t>
                </a:r>
                <a:r>
                  <a:rPr lang="en-SG" baseline="-25000" dirty="0"/>
                  <a:t>j</a:t>
                </a: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D1C7D-7F40-45A6-9D1F-99E0B3B808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55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344B-03DA-4073-9E57-41A3A05F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Lexicographic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945A5-78B2-4A8E-A6FA-C95C55AF7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SG" dirty="0"/>
                  <a:t>The optimum solution x</a:t>
                </a:r>
                <a:r>
                  <a:rPr lang="en-SG" baseline="30000" dirty="0"/>
                  <a:t>*</a:t>
                </a:r>
                <a:r>
                  <a:rPr lang="en-SG" dirty="0"/>
                  <a:t> is obtained by minimizing each objective, one at a time, taken as per its priority, as follows:</a:t>
                </a:r>
              </a:p>
              <a:p>
                <a:r>
                  <a:rPr lang="en-SG" dirty="0"/>
                  <a:t>Minimize f</a:t>
                </a:r>
                <a:r>
                  <a:rPr lang="en-SG" baseline="-25000" dirty="0"/>
                  <a:t>1</a:t>
                </a:r>
                <a:r>
                  <a:rPr lang="en-SG" dirty="0"/>
                  <a:t>(x)</a:t>
                </a:r>
              </a:p>
              <a:p>
                <a:pPr marL="0" indent="263525">
                  <a:buNone/>
                </a:pPr>
                <a:r>
                  <a:rPr lang="en-SG" dirty="0" err="1"/>
                  <a:t>s.t.</a:t>
                </a:r>
                <a:r>
                  <a:rPr lang="en-SG" dirty="0"/>
                  <a:t> </a:t>
                </a:r>
                <a:r>
                  <a:rPr lang="en-SG" dirty="0" err="1"/>
                  <a:t>g</a:t>
                </a:r>
                <a:r>
                  <a:rPr lang="en-SG" baseline="-25000" dirty="0" err="1"/>
                  <a:t>j</a:t>
                </a:r>
                <a:r>
                  <a:rPr lang="en-SG" dirty="0"/>
                  <a:t>(x)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dirty="0" err="1"/>
                  <a:t>c</a:t>
                </a:r>
                <a:r>
                  <a:rPr lang="en-SG" baseline="-25000" dirty="0" err="1"/>
                  <a:t>j</a:t>
                </a:r>
                <a:r>
                  <a:rPr lang="en-SG" dirty="0"/>
                  <a:t>, j=1,2,…,n.</a:t>
                </a:r>
              </a:p>
              <a:p>
                <a:pPr marL="0" indent="263525">
                  <a:buNone/>
                </a:pPr>
                <a:r>
                  <a:rPr lang="en-SG" dirty="0"/>
                  <a:t>Let its solution be x</a:t>
                </a:r>
                <a:r>
                  <a:rPr lang="en-SG" baseline="-25000" dirty="0"/>
                  <a:t>1</a:t>
                </a:r>
                <a:r>
                  <a:rPr lang="en-SG" dirty="0"/>
                  <a:t>*. So, f</a:t>
                </a:r>
                <a:r>
                  <a:rPr lang="en-SG" baseline="-25000" dirty="0"/>
                  <a:t>1</a:t>
                </a:r>
                <a:r>
                  <a:rPr lang="en-SG" dirty="0"/>
                  <a:t>* = f</a:t>
                </a:r>
                <a:r>
                  <a:rPr lang="en-SG" baseline="-25000" dirty="0"/>
                  <a:t>1</a:t>
                </a:r>
                <a:r>
                  <a:rPr lang="en-SG" dirty="0"/>
                  <a:t>(x</a:t>
                </a:r>
                <a:r>
                  <a:rPr lang="en-SG" baseline="-25000" dirty="0"/>
                  <a:t>1</a:t>
                </a:r>
                <a:r>
                  <a:rPr lang="en-SG" dirty="0"/>
                  <a:t>*).</a:t>
                </a:r>
              </a:p>
              <a:p>
                <a:r>
                  <a:rPr lang="en-SG" dirty="0"/>
                  <a:t>Minimize f</a:t>
                </a:r>
                <a:r>
                  <a:rPr lang="en-SG" baseline="-25000" dirty="0"/>
                  <a:t>2</a:t>
                </a:r>
                <a:r>
                  <a:rPr lang="en-SG" dirty="0"/>
                  <a:t>(x)</a:t>
                </a:r>
              </a:p>
              <a:p>
                <a:pPr marL="0" indent="263525">
                  <a:buNone/>
                </a:pPr>
                <a:r>
                  <a:rPr lang="en-SG" dirty="0" err="1"/>
                  <a:t>s.t.</a:t>
                </a:r>
                <a:r>
                  <a:rPr lang="en-SG" dirty="0"/>
                  <a:t> g</a:t>
                </a:r>
                <a:r>
                  <a:rPr lang="en-SG" baseline="-25000" dirty="0" err="1"/>
                  <a:t>j</a:t>
                </a:r>
                <a:r>
                  <a:rPr lang="en-SG" dirty="0"/>
                  <a:t>(x)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dirty="0" err="1"/>
                  <a:t>c</a:t>
                </a:r>
                <a:r>
                  <a:rPr lang="en-SG" baseline="-25000" dirty="0" err="1"/>
                  <a:t>j</a:t>
                </a:r>
                <a:r>
                  <a:rPr lang="en-SG" dirty="0"/>
                  <a:t>, j=1,2,…,n.</a:t>
                </a:r>
              </a:p>
              <a:p>
                <a:pPr marL="0" indent="263525">
                  <a:buNone/>
                </a:pPr>
                <a:r>
                  <a:rPr lang="en-SG" dirty="0"/>
                  <a:t>and f</a:t>
                </a:r>
                <a:r>
                  <a:rPr lang="en-SG" baseline="-25000" dirty="0"/>
                  <a:t>1</a:t>
                </a:r>
                <a:r>
                  <a:rPr lang="en-SG" dirty="0"/>
                  <a:t>(x</a:t>
                </a:r>
                <a:r>
                  <a:rPr lang="en-SG" baseline="-25000" dirty="0"/>
                  <a:t>1</a:t>
                </a:r>
                <a:r>
                  <a:rPr lang="en-SG" dirty="0"/>
                  <a:t>*) = f</a:t>
                </a:r>
                <a:r>
                  <a:rPr lang="en-SG" baseline="-25000" dirty="0"/>
                  <a:t>1</a:t>
                </a:r>
                <a:r>
                  <a:rPr lang="en-SG" dirty="0"/>
                  <a:t>*</a:t>
                </a:r>
              </a:p>
              <a:p>
                <a:pPr marL="0" indent="263525">
                  <a:buNone/>
                </a:pPr>
                <a:r>
                  <a:rPr lang="en-SG" dirty="0"/>
                  <a:t>Let its solution be x</a:t>
                </a:r>
                <a:r>
                  <a:rPr lang="en-SG" baseline="-25000" dirty="0"/>
                  <a:t>2</a:t>
                </a:r>
                <a:r>
                  <a:rPr lang="en-SG" dirty="0"/>
                  <a:t>*. So, f</a:t>
                </a:r>
                <a:r>
                  <a:rPr lang="en-SG" baseline="-25000" dirty="0"/>
                  <a:t>2</a:t>
                </a:r>
                <a:r>
                  <a:rPr lang="en-SG" dirty="0"/>
                  <a:t>* = f</a:t>
                </a:r>
                <a:r>
                  <a:rPr lang="en-SG" baseline="-25000" dirty="0"/>
                  <a:t>2</a:t>
                </a:r>
                <a:r>
                  <a:rPr lang="en-SG" dirty="0"/>
                  <a:t>(x</a:t>
                </a:r>
                <a:r>
                  <a:rPr lang="en-SG" baseline="-25000" dirty="0"/>
                  <a:t>2</a:t>
                </a:r>
                <a:r>
                  <a:rPr lang="en-SG" dirty="0"/>
                  <a:t>*).</a:t>
                </a:r>
              </a:p>
              <a:p>
                <a:pPr marL="0" indent="263525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945A5-78B2-4A8E-A6FA-C95C55AF7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5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3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9E02F08D6E5E499F69794498801CBF" ma:contentTypeVersion="2" ma:contentTypeDescription="Create a new document." ma:contentTypeScope="" ma:versionID="a774c9dbd70b854b147be9abffb3041a">
  <xsd:schema xmlns:xsd="http://www.w3.org/2001/XMLSchema" xmlns:xs="http://www.w3.org/2001/XMLSchema" xmlns:p="http://schemas.microsoft.com/office/2006/metadata/properties" xmlns:ns2="e18c7765-ee0b-4028-885a-1dc1823bc2fe" targetNamespace="http://schemas.microsoft.com/office/2006/metadata/properties" ma:root="true" ma:fieldsID="cd84310720d741f99a2035ec41345f68" ns2:_="">
    <xsd:import namespace="e18c7765-ee0b-4028-885a-1dc1823bc2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8c7765-ee0b-4028-885a-1dc1823bc2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312421-63D8-4EEC-9AEC-4CFEC1B3F4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BB9DE0E-070C-4E5F-AC9C-4A52D146F7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99507C-3F3A-44B1-BE11-B5497CAF0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8c7765-ee0b-4028-885a-1dc1823bc2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2785</TotalTime>
  <Words>1217</Words>
  <Application>Microsoft Office PowerPoint</Application>
  <PresentationFormat>Widescreen</PresentationFormat>
  <Paragraphs>112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Non-Pareto Based Approaches to Solve MOOP</vt:lpstr>
      <vt:lpstr>Multi-Objective Evolutionary Algorithms (MOEA)</vt:lpstr>
      <vt:lpstr>Difference between GA and MOEA</vt:lpstr>
      <vt:lpstr>Classification of MOEA Techniques</vt:lpstr>
      <vt:lpstr>A priori vs A posteriori</vt:lpstr>
      <vt:lpstr>MOEA Techniques To be Discussed</vt:lpstr>
      <vt:lpstr>Lexicographic Ordering</vt:lpstr>
      <vt:lpstr>Lexicographic Ordering</vt:lpstr>
      <vt:lpstr>Lexicographic Ordering</vt:lpstr>
      <vt:lpstr>Lexicographic Ordering</vt:lpstr>
      <vt:lpstr>A Few Remarks on the Lexicographic Ordering</vt:lpstr>
      <vt:lpstr>Single-Objective Evolutionary Algorithm</vt:lpstr>
      <vt:lpstr>Single-Objective Evolutionary Algorithm</vt:lpstr>
      <vt:lpstr>Single-Objective Evolutionary Algorithm</vt:lpstr>
      <vt:lpstr>A Few Remarks on SOEA</vt:lpstr>
      <vt:lpstr>A Few Remarks on SOEA</vt:lpstr>
      <vt:lpstr>Vector Evaluated Genetic Algorithm (VEGA)</vt:lpstr>
      <vt:lpstr>Vector Evaluated Genetic Algorithm (VEGA)</vt:lpstr>
      <vt:lpstr>VEGA: Steps</vt:lpstr>
      <vt:lpstr>Vector Evaluated Genetic Algorithm (VEGA)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Non-Pareto Based Approaches to Solve MOOP</dc:title>
  <dc:creator>Pratik Chattopadhyay</dc:creator>
  <cp:lastModifiedBy>Pratik Chattopadhyay</cp:lastModifiedBy>
  <cp:revision>22</cp:revision>
  <dcterms:created xsi:type="dcterms:W3CDTF">2021-09-02T16:00:26Z</dcterms:created>
  <dcterms:modified xsi:type="dcterms:W3CDTF">2021-09-09T09:39:51Z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0x010100269E02F08D6E5E499F69794498801CBF</vt:lpwstr>
  </property>
</Properties>
</file>