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0A52-8E4C-4015-A215-42CF98B33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E9C3A57-FA3B-44BA-A077-3520340D6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84A088D-83C9-4F1F-AE1F-C815A3B5B5F6}"/>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76D1F3BC-573D-430B-8D67-A0E6DC776B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3A6F69C-B601-4F3D-BE1B-EF7778FF2997}"/>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414390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60CF-E8BA-4C37-9767-F889C82B32C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79DC7EF-F411-436D-BA09-50621B491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892A480-EB64-4375-82B8-BEEC5184B598}"/>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0D6AD727-A891-48B1-8901-35F566104BF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26C827F-96A0-4BD7-B6CB-5D5C01153CB0}"/>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39301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9A7F39-45A2-42E5-A8BC-9CD87881CF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7E56520-BFA0-422D-B55F-FFB9EEB8C8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27E9B33-91EC-402F-85F1-10159F29EBD7}"/>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B2F32DF5-CEF6-4937-9BBD-8C9C712FDD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35D7BC1-EA15-4622-BDFE-3958AD520967}"/>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68093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5F6C-F8D4-410D-987E-8AEA3F27CDD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24B0305-CC11-4AB6-AAFE-D4FBE5168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38594AE-333C-4C7C-BB9D-E06EDBCA0258}"/>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E212CD49-D846-4B89-918E-08DD0DAC0E1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437F033-B64A-4C2F-994F-099B6AB5F28C}"/>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40764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ED25-C64B-484A-AC47-658B7C9946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2C64152-5C0E-42E8-B16B-891984050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560D4-182D-43D8-A10F-A0B97E5E9324}"/>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C29CDA9B-DA0B-483B-8818-A93B7BFD69A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2BB85C-7716-4C75-A2A9-258FDC376874}"/>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68698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671B-166E-4481-810B-7B9AB5CAFBA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76EE81-AB1F-4A8E-B810-F395EE9FC0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C861AEE-3A4E-4EC9-907E-F4BE595458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1BDB2D4-DEF1-4746-AA22-79C5C9CD83CC}"/>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6" name="Footer Placeholder 5">
            <a:extLst>
              <a:ext uri="{FF2B5EF4-FFF2-40B4-BE49-F238E27FC236}">
                <a16:creationId xmlns:a16="http://schemas.microsoft.com/office/drawing/2014/main" id="{6EFD2D28-F3B0-41D5-93B3-3A0AF28CFF4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88A1046-88C9-451F-ACDE-621D86DC1152}"/>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185254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9E29-7E03-4096-A0E3-FC8F3CEB166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850BC33-AE23-4C50-A93F-69F8A977A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B3FB1-0B62-404D-89C4-35C4CBE0C1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A1E0545-2369-4E3D-BB81-FE12520A7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506459-EF30-495F-BADE-D1D8D36C3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7F10F3B-AAE8-4D75-A6E6-BE8174ABA8BB}"/>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8" name="Footer Placeholder 7">
            <a:extLst>
              <a:ext uri="{FF2B5EF4-FFF2-40B4-BE49-F238E27FC236}">
                <a16:creationId xmlns:a16="http://schemas.microsoft.com/office/drawing/2014/main" id="{FCC2F1D9-67E5-44BC-B4BD-CDA30FF698C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8D3174B-2E70-47DD-88B0-C027481E7F3A}"/>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38915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3502-76C5-453E-876B-D98EC53D483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D5EDAF3-FF7A-42BF-B09E-1DEBB2C8590D}"/>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4" name="Footer Placeholder 3">
            <a:extLst>
              <a:ext uri="{FF2B5EF4-FFF2-40B4-BE49-F238E27FC236}">
                <a16:creationId xmlns:a16="http://schemas.microsoft.com/office/drawing/2014/main" id="{3D4351C2-A07F-409D-8162-EB1AE0D0910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5B8CC52-607D-469B-B6F5-E5063379CD18}"/>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100126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53E86-86B6-45CF-A9F5-0AF43123D969}"/>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3" name="Footer Placeholder 2">
            <a:extLst>
              <a:ext uri="{FF2B5EF4-FFF2-40B4-BE49-F238E27FC236}">
                <a16:creationId xmlns:a16="http://schemas.microsoft.com/office/drawing/2014/main" id="{CC3BBC8B-5DA4-4B61-8631-CD9A8FBF1FC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D308961-3464-4BD2-85FD-ECEEAB86E86A}"/>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164804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262F-DAB9-4E03-9048-873B5198A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A0D6F26-194E-4527-8CD7-CF6BE72C7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B4C805B-4735-4CBD-BDC0-799C648AE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B450D-AE8F-4809-84AE-8FC97EE392C9}"/>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6" name="Footer Placeholder 5">
            <a:extLst>
              <a:ext uri="{FF2B5EF4-FFF2-40B4-BE49-F238E27FC236}">
                <a16:creationId xmlns:a16="http://schemas.microsoft.com/office/drawing/2014/main" id="{9F2520B6-3096-41F8-A0B6-3D3981F961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FDF75B9-A909-48F2-B1AA-E5C4E201F4D3}"/>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54729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AB34-080E-42B7-AB71-A05FFE6EB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8B66D35-17BC-42DB-B0B1-5BFF0DB74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FC4C070-EF2E-43A8-BC72-F765DCF65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B1F96-6B19-4877-8B96-4240836E7E04}"/>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6" name="Footer Placeholder 5">
            <a:extLst>
              <a:ext uri="{FF2B5EF4-FFF2-40B4-BE49-F238E27FC236}">
                <a16:creationId xmlns:a16="http://schemas.microsoft.com/office/drawing/2014/main" id="{3856EC6C-6D1D-4965-98A5-8D802CD2C1F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099C1CD-EE42-4BD7-813B-564E3E981A64}"/>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78009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11B5A-3294-44D3-AA2A-5FBDD8AF2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B8F8A21-1BDC-49C1-8176-CC43421B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532E554-76CA-43D9-8821-D267D923D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F0E2A703-430C-4113-B352-612AA3403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A655859-3B8F-4C5D-A348-0216F71BF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D8739-CBDA-40BE-9AC1-DE03E0DF2091}" type="slidenum">
              <a:rPr lang="en-SG" smtClean="0"/>
              <a:t>‹#›</a:t>
            </a:fld>
            <a:endParaRPr lang="en-SG"/>
          </a:p>
        </p:txBody>
      </p:sp>
    </p:spTree>
    <p:extLst>
      <p:ext uri="{BB962C8B-B14F-4D97-AF65-F5344CB8AC3E}">
        <p14:creationId xmlns:p14="http://schemas.microsoft.com/office/powerpoint/2010/main" val="144044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E5A8-D390-4C98-A671-8CABBA45C3AE}"/>
              </a:ext>
            </a:extLst>
          </p:cNvPr>
          <p:cNvSpPr>
            <a:spLocks noGrp="1"/>
          </p:cNvSpPr>
          <p:nvPr>
            <p:ph type="ctrTitle"/>
          </p:nvPr>
        </p:nvSpPr>
        <p:spPr/>
        <p:txBody>
          <a:bodyPr>
            <a:normAutofit fontScale="90000"/>
          </a:bodyPr>
          <a:lstStyle/>
          <a:p>
            <a:r>
              <a:rPr lang="en-SG" dirty="0"/>
              <a:t>Introduction to Multi-Objective Optimization- </a:t>
            </a:r>
            <a:r>
              <a:rPr lang="en-SG" dirty="0" err="1"/>
              <a:t>Lec</a:t>
            </a:r>
            <a:r>
              <a:rPr lang="en-SG" dirty="0"/>
              <a:t> 11</a:t>
            </a:r>
          </a:p>
        </p:txBody>
      </p:sp>
      <p:sp>
        <p:nvSpPr>
          <p:cNvPr id="3" name="Subtitle 2">
            <a:extLst>
              <a:ext uri="{FF2B5EF4-FFF2-40B4-BE49-F238E27FC236}">
                <a16:creationId xmlns:a16="http://schemas.microsoft.com/office/drawing/2014/main" id="{9DCF9F20-E9B9-4EDC-AD22-997140A14A70}"/>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04933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C973-A361-4768-843F-709A424EBD5D}"/>
              </a:ext>
            </a:extLst>
          </p:cNvPr>
          <p:cNvSpPr>
            <a:spLocks noGrp="1"/>
          </p:cNvSpPr>
          <p:nvPr>
            <p:ph type="title"/>
          </p:nvPr>
        </p:nvSpPr>
        <p:spPr/>
        <p:txBody>
          <a:bodyPr/>
          <a:lstStyle/>
          <a:p>
            <a:r>
              <a:rPr lang="en-SG" dirty="0"/>
              <a:t>Role of EC for Multi-Objective Optimization</a:t>
            </a:r>
          </a:p>
        </p:txBody>
      </p:sp>
      <p:sp>
        <p:nvSpPr>
          <p:cNvPr id="3" name="Content Placeholder 2">
            <a:extLst>
              <a:ext uri="{FF2B5EF4-FFF2-40B4-BE49-F238E27FC236}">
                <a16:creationId xmlns:a16="http://schemas.microsoft.com/office/drawing/2014/main" id="{C954C4CF-AA09-46E6-A0E5-ECCABFC0A3D3}"/>
              </a:ext>
            </a:extLst>
          </p:cNvPr>
          <p:cNvSpPr>
            <a:spLocks noGrp="1"/>
          </p:cNvSpPr>
          <p:nvPr>
            <p:ph idx="1"/>
          </p:nvPr>
        </p:nvSpPr>
        <p:spPr/>
        <p:txBody>
          <a:bodyPr>
            <a:normAutofit fontScale="92500" lnSpcReduction="10000"/>
          </a:bodyPr>
          <a:lstStyle/>
          <a:p>
            <a:pPr algn="just"/>
            <a:r>
              <a:rPr lang="en-SG" dirty="0"/>
              <a:t>Ideal multi-objective optimization is less subjective than preference-based multi-objective optimization.</a:t>
            </a:r>
          </a:p>
          <a:p>
            <a:pPr algn="just"/>
            <a:r>
              <a:rPr lang="en-SG" dirty="0"/>
              <a:t>For ideal multi-objective optimization, we need a technique that generates a set of optimal solutions.</a:t>
            </a:r>
          </a:p>
          <a:p>
            <a:pPr algn="just"/>
            <a:r>
              <a:rPr lang="en-SG" dirty="0"/>
              <a:t>Evolutionary computation techniques are population-based search strategies that can generate multiple optimal solutions.</a:t>
            </a:r>
          </a:p>
          <a:p>
            <a:pPr algn="just"/>
            <a:r>
              <a:rPr lang="en-SG" dirty="0"/>
              <a:t>Multiple optimal solutions provide a scenario for relative comparison among these solutions using higher-level information.</a:t>
            </a:r>
          </a:p>
          <a:p>
            <a:pPr algn="just"/>
            <a:r>
              <a:rPr lang="en-SG" dirty="0"/>
              <a:t>Also, we do not have to convert a multi-objective optimization problem, and this problem can be solved directly using EC techniques by assigning a fitness to each solution uniquely.</a:t>
            </a:r>
          </a:p>
        </p:txBody>
      </p:sp>
    </p:spTree>
    <p:extLst>
      <p:ext uri="{BB962C8B-B14F-4D97-AF65-F5344CB8AC3E}">
        <p14:creationId xmlns:p14="http://schemas.microsoft.com/office/powerpoint/2010/main" val="422089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61AD-BACA-4ED8-9F76-789B1E67BBFF}"/>
              </a:ext>
            </a:extLst>
          </p:cNvPr>
          <p:cNvSpPr>
            <a:spLocks noGrp="1"/>
          </p:cNvSpPr>
          <p:nvPr>
            <p:ph type="title"/>
          </p:nvPr>
        </p:nvSpPr>
        <p:spPr/>
        <p:txBody>
          <a:bodyPr/>
          <a:lstStyle/>
          <a:p>
            <a:r>
              <a:rPr lang="en-SG" dirty="0"/>
              <a:t>Multi-Objective Optimization Problem</a:t>
            </a:r>
          </a:p>
        </p:txBody>
      </p:sp>
      <p:pic>
        <p:nvPicPr>
          <p:cNvPr id="5" name="Content Placeholder 4">
            <a:extLst>
              <a:ext uri="{FF2B5EF4-FFF2-40B4-BE49-F238E27FC236}">
                <a16:creationId xmlns:a16="http://schemas.microsoft.com/office/drawing/2014/main" id="{CA5713CD-94E1-41DC-90C7-50932FE6824B}"/>
              </a:ext>
            </a:extLst>
          </p:cNvPr>
          <p:cNvPicPr>
            <a:picLocks noGrp="1" noChangeAspect="1"/>
          </p:cNvPicPr>
          <p:nvPr>
            <p:ph idx="1"/>
          </p:nvPr>
        </p:nvPicPr>
        <p:blipFill>
          <a:blip r:embed="rId2"/>
          <a:stretch>
            <a:fillRect/>
          </a:stretch>
        </p:blipFill>
        <p:spPr>
          <a:xfrm>
            <a:off x="2094798" y="1590097"/>
            <a:ext cx="7765456" cy="4769139"/>
          </a:xfrm>
        </p:spPr>
      </p:pic>
    </p:spTree>
    <p:extLst>
      <p:ext uri="{BB962C8B-B14F-4D97-AF65-F5344CB8AC3E}">
        <p14:creationId xmlns:p14="http://schemas.microsoft.com/office/powerpoint/2010/main" val="4773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BEA2-B7A3-44AB-B240-4DD2107B7384}"/>
              </a:ext>
            </a:extLst>
          </p:cNvPr>
          <p:cNvSpPr>
            <a:spLocks noGrp="1"/>
          </p:cNvSpPr>
          <p:nvPr>
            <p:ph type="title"/>
          </p:nvPr>
        </p:nvSpPr>
        <p:spPr/>
        <p:txBody>
          <a:bodyPr/>
          <a:lstStyle/>
          <a:p>
            <a:r>
              <a:rPr lang="en-SG" dirty="0"/>
              <a:t>Principles of Multi-Objective Optimization</a:t>
            </a:r>
          </a:p>
        </p:txBody>
      </p:sp>
      <p:pic>
        <p:nvPicPr>
          <p:cNvPr id="5" name="Content Placeholder 4">
            <a:extLst>
              <a:ext uri="{FF2B5EF4-FFF2-40B4-BE49-F238E27FC236}">
                <a16:creationId xmlns:a16="http://schemas.microsoft.com/office/drawing/2014/main" id="{490B43B5-D8DB-461C-9E59-20A2C2A4512B}"/>
              </a:ext>
            </a:extLst>
          </p:cNvPr>
          <p:cNvPicPr>
            <a:picLocks noGrp="1" noChangeAspect="1"/>
          </p:cNvPicPr>
          <p:nvPr>
            <p:ph idx="1"/>
          </p:nvPr>
        </p:nvPicPr>
        <p:blipFill>
          <a:blip r:embed="rId2"/>
          <a:stretch>
            <a:fillRect/>
          </a:stretch>
        </p:blipFill>
        <p:spPr>
          <a:xfrm>
            <a:off x="838200" y="1642197"/>
            <a:ext cx="4782163" cy="4351338"/>
          </a:xfrm>
        </p:spPr>
      </p:pic>
      <p:sp>
        <p:nvSpPr>
          <p:cNvPr id="6" name="TextBox 5">
            <a:extLst>
              <a:ext uri="{FF2B5EF4-FFF2-40B4-BE49-F238E27FC236}">
                <a16:creationId xmlns:a16="http://schemas.microsoft.com/office/drawing/2014/main" id="{8431B940-E93D-414A-A955-86311A91BEF5}"/>
              </a:ext>
            </a:extLst>
          </p:cNvPr>
          <p:cNvSpPr txBox="1"/>
          <p:nvPr/>
        </p:nvSpPr>
        <p:spPr>
          <a:xfrm>
            <a:off x="5902037" y="1740374"/>
            <a:ext cx="6040581" cy="4524315"/>
          </a:xfrm>
          <a:prstGeom prst="rect">
            <a:avLst/>
          </a:prstGeom>
          <a:noFill/>
        </p:spPr>
        <p:txBody>
          <a:bodyPr wrap="square" rtlCol="0">
            <a:spAutoFit/>
          </a:bodyPr>
          <a:lstStyle/>
          <a:p>
            <a:pPr algn="just"/>
            <a:r>
              <a:rPr lang="en-SG" sz="2400" b="1" dirty="0">
                <a:solidFill>
                  <a:srgbClr val="002060"/>
                </a:solidFill>
              </a:rPr>
              <a:t>Pareto-Optimality</a:t>
            </a:r>
          </a:p>
          <a:p>
            <a:pPr marL="285750" indent="-285750" algn="just">
              <a:buFont typeface="Arial" panose="020B0604020202020204" pitchFamily="34" charset="0"/>
              <a:buChar char="•"/>
            </a:pPr>
            <a:r>
              <a:rPr lang="en-SG" sz="2400" dirty="0"/>
              <a:t>Pareto-optimal solutions are the optimal solutions for a given optimization problem.</a:t>
            </a:r>
          </a:p>
          <a:p>
            <a:pPr marL="285750" indent="-285750" algn="just">
              <a:buFont typeface="Arial" panose="020B0604020202020204" pitchFamily="34" charset="0"/>
              <a:buChar char="•"/>
            </a:pPr>
            <a:r>
              <a:rPr lang="en-SG" sz="2400" dirty="0"/>
              <a:t>These solutions lie on the pareto-optimal front.</a:t>
            </a:r>
          </a:p>
          <a:p>
            <a:pPr marL="285750" indent="-285750" algn="just">
              <a:buFont typeface="Arial" panose="020B0604020202020204" pitchFamily="34" charset="0"/>
              <a:buChar char="•"/>
            </a:pPr>
            <a:r>
              <a:rPr lang="en-SG" sz="2400" dirty="0"/>
              <a:t>No single solution is better than the others on the pareto-optimal front implying there is a trade-off between the solutions.</a:t>
            </a:r>
          </a:p>
          <a:p>
            <a:pPr marL="285750" indent="-285750" algn="just">
              <a:buFont typeface="Arial" panose="020B0604020202020204" pitchFamily="34" charset="0"/>
              <a:buChar char="•"/>
            </a:pPr>
            <a:r>
              <a:rPr lang="en-SG" sz="2400" dirty="0"/>
              <a:t>Dominant solutions are worst in all objectives than at least one of the solutions on the pareto-optimal front. For example, Solution ‘8’ is worse than Solution ‘2’.</a:t>
            </a:r>
          </a:p>
        </p:txBody>
      </p:sp>
    </p:spTree>
    <p:extLst>
      <p:ext uri="{BB962C8B-B14F-4D97-AF65-F5344CB8AC3E}">
        <p14:creationId xmlns:p14="http://schemas.microsoft.com/office/powerpoint/2010/main" val="83726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E69A-21A4-46F7-8F79-14B332E7EB6A}"/>
              </a:ext>
            </a:extLst>
          </p:cNvPr>
          <p:cNvSpPr>
            <a:spLocks noGrp="1"/>
          </p:cNvSpPr>
          <p:nvPr>
            <p:ph type="title"/>
          </p:nvPr>
        </p:nvSpPr>
        <p:spPr/>
        <p:txBody>
          <a:bodyPr/>
          <a:lstStyle/>
          <a:p>
            <a:r>
              <a:rPr lang="en-SG" dirty="0"/>
              <a:t>Principles of Multi-Objective Optimization</a:t>
            </a:r>
          </a:p>
        </p:txBody>
      </p:sp>
      <p:sp>
        <p:nvSpPr>
          <p:cNvPr id="3" name="Content Placeholder 2">
            <a:extLst>
              <a:ext uri="{FF2B5EF4-FFF2-40B4-BE49-F238E27FC236}">
                <a16:creationId xmlns:a16="http://schemas.microsoft.com/office/drawing/2014/main" id="{84721D33-23CD-4B50-8912-705FB9AF29EB}"/>
              </a:ext>
            </a:extLst>
          </p:cNvPr>
          <p:cNvSpPr>
            <a:spLocks noGrp="1"/>
          </p:cNvSpPr>
          <p:nvPr>
            <p:ph idx="1"/>
          </p:nvPr>
        </p:nvSpPr>
        <p:spPr>
          <a:xfrm>
            <a:off x="588816" y="2139128"/>
            <a:ext cx="5978236" cy="663820"/>
          </a:xfrm>
        </p:spPr>
        <p:txBody>
          <a:bodyPr>
            <a:normAutofit/>
          </a:bodyPr>
          <a:lstStyle/>
          <a:p>
            <a:pPr marL="514350" indent="-514350">
              <a:buFont typeface="+mj-lt"/>
              <a:buAutoNum type="arabicPeriod"/>
            </a:pPr>
            <a:r>
              <a:rPr lang="en-SG" sz="2000" dirty="0"/>
              <a:t>Solutions should converge to the pareto-optimal front</a:t>
            </a:r>
          </a:p>
          <a:p>
            <a:pPr marL="0" indent="0">
              <a:buNone/>
            </a:pPr>
            <a:endParaRPr lang="en-SG" sz="2000" dirty="0"/>
          </a:p>
          <a:p>
            <a:pPr marL="0" indent="0">
              <a:buNone/>
            </a:pPr>
            <a:endParaRPr lang="en-SG" sz="2000" dirty="0"/>
          </a:p>
          <a:p>
            <a:pPr marL="0" indent="0">
              <a:buNone/>
            </a:pPr>
            <a:endParaRPr lang="en-SG" sz="2000" dirty="0"/>
          </a:p>
          <a:p>
            <a:pPr marL="0" indent="0">
              <a:buNone/>
            </a:pPr>
            <a:endParaRPr lang="en-SG" sz="2000" dirty="0"/>
          </a:p>
        </p:txBody>
      </p:sp>
      <p:pic>
        <p:nvPicPr>
          <p:cNvPr id="7" name="Picture 6">
            <a:extLst>
              <a:ext uri="{FF2B5EF4-FFF2-40B4-BE49-F238E27FC236}">
                <a16:creationId xmlns:a16="http://schemas.microsoft.com/office/drawing/2014/main" id="{3D74B24D-9158-417E-8B02-B92EDAA4AE4B}"/>
              </a:ext>
            </a:extLst>
          </p:cNvPr>
          <p:cNvPicPr>
            <a:picLocks noChangeAspect="1"/>
          </p:cNvPicPr>
          <p:nvPr/>
        </p:nvPicPr>
        <p:blipFill>
          <a:blip r:embed="rId2"/>
          <a:stretch>
            <a:fillRect/>
          </a:stretch>
        </p:blipFill>
        <p:spPr>
          <a:xfrm>
            <a:off x="1226126" y="2840614"/>
            <a:ext cx="4481945" cy="3876675"/>
          </a:xfrm>
          <a:prstGeom prst="rect">
            <a:avLst/>
          </a:prstGeom>
        </p:spPr>
      </p:pic>
      <p:pic>
        <p:nvPicPr>
          <p:cNvPr id="9" name="Picture 8">
            <a:extLst>
              <a:ext uri="{FF2B5EF4-FFF2-40B4-BE49-F238E27FC236}">
                <a16:creationId xmlns:a16="http://schemas.microsoft.com/office/drawing/2014/main" id="{D93AEDDA-D346-4F3D-AB4C-FA993985AE8B}"/>
              </a:ext>
            </a:extLst>
          </p:cNvPr>
          <p:cNvPicPr>
            <a:picLocks noChangeAspect="1"/>
          </p:cNvPicPr>
          <p:nvPr/>
        </p:nvPicPr>
        <p:blipFill>
          <a:blip r:embed="rId3"/>
          <a:stretch>
            <a:fillRect/>
          </a:stretch>
        </p:blipFill>
        <p:spPr>
          <a:xfrm>
            <a:off x="7038975" y="2840615"/>
            <a:ext cx="4314825" cy="3876675"/>
          </a:xfrm>
          <a:prstGeom prst="rect">
            <a:avLst/>
          </a:prstGeom>
        </p:spPr>
      </p:pic>
      <p:sp>
        <p:nvSpPr>
          <p:cNvPr id="11" name="TextBox 10">
            <a:extLst>
              <a:ext uri="{FF2B5EF4-FFF2-40B4-BE49-F238E27FC236}">
                <a16:creationId xmlns:a16="http://schemas.microsoft.com/office/drawing/2014/main" id="{47CFD96B-BCCF-4C0E-AE74-E3992FB1AB2B}"/>
              </a:ext>
            </a:extLst>
          </p:cNvPr>
          <p:cNvSpPr txBox="1"/>
          <p:nvPr/>
        </p:nvSpPr>
        <p:spPr>
          <a:xfrm>
            <a:off x="838200" y="1456293"/>
            <a:ext cx="6096000" cy="523220"/>
          </a:xfrm>
          <a:prstGeom prst="rect">
            <a:avLst/>
          </a:prstGeom>
          <a:noFill/>
        </p:spPr>
        <p:txBody>
          <a:bodyPr wrap="square">
            <a:spAutoFit/>
          </a:bodyPr>
          <a:lstStyle/>
          <a:p>
            <a:pPr marL="0" indent="0">
              <a:buNone/>
            </a:pPr>
            <a:r>
              <a:rPr lang="en-SG" sz="2800" b="1" dirty="0">
                <a:solidFill>
                  <a:srgbClr val="002060"/>
                </a:solidFill>
              </a:rPr>
              <a:t>Goals of Multi-Objective Optimization</a:t>
            </a:r>
          </a:p>
        </p:txBody>
      </p:sp>
      <p:sp>
        <p:nvSpPr>
          <p:cNvPr id="13" name="TextBox 12">
            <a:extLst>
              <a:ext uri="{FF2B5EF4-FFF2-40B4-BE49-F238E27FC236}">
                <a16:creationId xmlns:a16="http://schemas.microsoft.com/office/drawing/2014/main" id="{6E571B46-8257-4B57-BF9D-33BB77C7AC23}"/>
              </a:ext>
            </a:extLst>
          </p:cNvPr>
          <p:cNvSpPr txBox="1"/>
          <p:nvPr/>
        </p:nvSpPr>
        <p:spPr>
          <a:xfrm>
            <a:off x="6747161" y="2139128"/>
            <a:ext cx="4932219" cy="369332"/>
          </a:xfrm>
          <a:prstGeom prst="rect">
            <a:avLst/>
          </a:prstGeom>
          <a:noFill/>
        </p:spPr>
        <p:txBody>
          <a:bodyPr wrap="square">
            <a:spAutoFit/>
          </a:bodyPr>
          <a:lstStyle/>
          <a:p>
            <a:pPr marL="514350" indent="-514350">
              <a:buFont typeface="+mj-lt"/>
              <a:buAutoNum type="arabicPeriod" startAt="2"/>
            </a:pPr>
            <a:r>
              <a:rPr lang="en-SG" sz="1800" dirty="0"/>
              <a:t>Solutions should be as diverse as possible</a:t>
            </a:r>
          </a:p>
        </p:txBody>
      </p:sp>
    </p:spTree>
    <p:extLst>
      <p:ext uri="{BB962C8B-B14F-4D97-AF65-F5344CB8AC3E}">
        <p14:creationId xmlns:p14="http://schemas.microsoft.com/office/powerpoint/2010/main" val="263325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E69A-21A4-46F7-8F79-14B332E7EB6A}"/>
              </a:ext>
            </a:extLst>
          </p:cNvPr>
          <p:cNvSpPr>
            <a:spLocks noGrp="1"/>
          </p:cNvSpPr>
          <p:nvPr>
            <p:ph type="title"/>
          </p:nvPr>
        </p:nvSpPr>
        <p:spPr/>
        <p:txBody>
          <a:bodyPr/>
          <a:lstStyle/>
          <a:p>
            <a:r>
              <a:rPr lang="en-SG" dirty="0"/>
              <a:t>Principles of Multi-Objective Optimization</a:t>
            </a:r>
          </a:p>
        </p:txBody>
      </p:sp>
      <p:sp>
        <p:nvSpPr>
          <p:cNvPr id="11" name="TextBox 10">
            <a:extLst>
              <a:ext uri="{FF2B5EF4-FFF2-40B4-BE49-F238E27FC236}">
                <a16:creationId xmlns:a16="http://schemas.microsoft.com/office/drawing/2014/main" id="{47CFD96B-BCCF-4C0E-AE74-E3992FB1AB2B}"/>
              </a:ext>
            </a:extLst>
          </p:cNvPr>
          <p:cNvSpPr txBox="1"/>
          <p:nvPr/>
        </p:nvSpPr>
        <p:spPr>
          <a:xfrm>
            <a:off x="838200" y="1690688"/>
            <a:ext cx="6096000" cy="523220"/>
          </a:xfrm>
          <a:prstGeom prst="rect">
            <a:avLst/>
          </a:prstGeom>
          <a:noFill/>
        </p:spPr>
        <p:txBody>
          <a:bodyPr wrap="square">
            <a:spAutoFit/>
          </a:bodyPr>
          <a:lstStyle/>
          <a:p>
            <a:pPr marL="0" indent="0">
              <a:buNone/>
            </a:pPr>
            <a:r>
              <a:rPr lang="en-SG" sz="2800" b="1" dirty="0">
                <a:solidFill>
                  <a:srgbClr val="002060"/>
                </a:solidFill>
              </a:rPr>
              <a:t>Non-Conflicting Objectives</a:t>
            </a:r>
          </a:p>
        </p:txBody>
      </p:sp>
      <p:pic>
        <p:nvPicPr>
          <p:cNvPr id="8" name="Picture 7">
            <a:extLst>
              <a:ext uri="{FF2B5EF4-FFF2-40B4-BE49-F238E27FC236}">
                <a16:creationId xmlns:a16="http://schemas.microsoft.com/office/drawing/2014/main" id="{B4CD53D7-BD79-4C54-B024-06F9570EAAE8}"/>
              </a:ext>
            </a:extLst>
          </p:cNvPr>
          <p:cNvPicPr>
            <a:picLocks noChangeAspect="1"/>
          </p:cNvPicPr>
          <p:nvPr/>
        </p:nvPicPr>
        <p:blipFill>
          <a:blip r:embed="rId2"/>
          <a:stretch>
            <a:fillRect/>
          </a:stretch>
        </p:blipFill>
        <p:spPr>
          <a:xfrm>
            <a:off x="838200" y="2519362"/>
            <a:ext cx="10563225" cy="3343275"/>
          </a:xfrm>
          <a:prstGeom prst="rect">
            <a:avLst/>
          </a:prstGeom>
        </p:spPr>
      </p:pic>
    </p:spTree>
    <p:extLst>
      <p:ext uri="{BB962C8B-B14F-4D97-AF65-F5344CB8AC3E}">
        <p14:creationId xmlns:p14="http://schemas.microsoft.com/office/powerpoint/2010/main" val="164543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B58A-EC08-4822-9974-E2AB420D9B23}"/>
              </a:ext>
            </a:extLst>
          </p:cNvPr>
          <p:cNvSpPr>
            <a:spLocks noGrp="1"/>
          </p:cNvSpPr>
          <p:nvPr>
            <p:ph type="title"/>
          </p:nvPr>
        </p:nvSpPr>
        <p:spPr/>
        <p:txBody>
          <a:bodyPr/>
          <a:lstStyle/>
          <a:p>
            <a:r>
              <a:rPr lang="en-SG" dirty="0"/>
              <a:t>Single vs Multi-Objective Optimization</a:t>
            </a:r>
          </a:p>
        </p:txBody>
      </p:sp>
      <p:sp>
        <p:nvSpPr>
          <p:cNvPr id="3" name="Content Placeholder 2">
            <a:extLst>
              <a:ext uri="{FF2B5EF4-FFF2-40B4-BE49-F238E27FC236}">
                <a16:creationId xmlns:a16="http://schemas.microsoft.com/office/drawing/2014/main" id="{0DDEBED4-E701-4A6D-BEE7-75714B6FC574}"/>
              </a:ext>
            </a:extLst>
          </p:cNvPr>
          <p:cNvSpPr>
            <a:spLocks noGrp="1"/>
          </p:cNvSpPr>
          <p:nvPr>
            <p:ph idx="1"/>
          </p:nvPr>
        </p:nvSpPr>
        <p:spPr/>
        <p:txBody>
          <a:bodyPr>
            <a:normAutofit/>
          </a:bodyPr>
          <a:lstStyle/>
          <a:p>
            <a:pPr marL="0" indent="0" algn="just">
              <a:buNone/>
            </a:pPr>
            <a:r>
              <a:rPr lang="en-SG" b="1" dirty="0">
                <a:solidFill>
                  <a:srgbClr val="002060"/>
                </a:solidFill>
              </a:rPr>
              <a:t>Multi-objective -&gt; Two goals</a:t>
            </a:r>
          </a:p>
          <a:p>
            <a:pPr marL="0" indent="0" algn="just">
              <a:buNone/>
            </a:pPr>
            <a:r>
              <a:rPr lang="en-SG" b="1" dirty="0">
                <a:solidFill>
                  <a:srgbClr val="002060"/>
                </a:solidFill>
              </a:rPr>
              <a:t>Single-objective -&gt; Single goal</a:t>
            </a:r>
            <a:endParaRPr lang="en-SG" dirty="0"/>
          </a:p>
          <a:p>
            <a:pPr algn="just"/>
            <a:r>
              <a:rPr lang="en-SG" dirty="0"/>
              <a:t>Goal of single-objective optimization is to search for a global optimal solution for a given single-modal optimization problem</a:t>
            </a:r>
          </a:p>
          <a:p>
            <a:pPr algn="just"/>
            <a:r>
              <a:rPr lang="en-SG" dirty="0"/>
              <a:t>Goals of multi-objective optimization are:</a:t>
            </a:r>
          </a:p>
          <a:p>
            <a:pPr lvl="1" algn="just">
              <a:buFont typeface="Wingdings" panose="05000000000000000000" pitchFamily="2" charset="2"/>
              <a:buChar char="Ø"/>
            </a:pPr>
            <a:r>
              <a:rPr lang="en-SG" dirty="0"/>
              <a:t>Convergence to the Pareto-Optimal front</a:t>
            </a:r>
          </a:p>
          <a:p>
            <a:pPr lvl="1" algn="just">
              <a:buFont typeface="Wingdings" panose="05000000000000000000" pitchFamily="2" charset="2"/>
              <a:buChar char="Ø"/>
            </a:pPr>
            <a:r>
              <a:rPr lang="en-SG" dirty="0"/>
              <a:t>Diversity among the non-dominated font</a:t>
            </a:r>
          </a:p>
          <a:p>
            <a:pPr marL="457200" lvl="1" indent="0" algn="just">
              <a:buNone/>
            </a:pPr>
            <a:r>
              <a:rPr lang="en-SG" i="1" dirty="0">
                <a:solidFill>
                  <a:srgbClr val="00B050"/>
                </a:solidFill>
              </a:rPr>
              <a:t>Accomplishment of one goal does not necessarily satisfy the other goal</a:t>
            </a:r>
          </a:p>
          <a:p>
            <a:pPr marL="457200" lvl="1" indent="0" algn="just">
              <a:buNone/>
            </a:pPr>
            <a:r>
              <a:rPr lang="en-SG" i="1" dirty="0">
                <a:solidFill>
                  <a:srgbClr val="00B050"/>
                </a:solidFill>
              </a:rPr>
              <a:t>Thus, solving multi-objective optimization is more difficult than solving single objective optimization</a:t>
            </a:r>
          </a:p>
        </p:txBody>
      </p:sp>
    </p:spTree>
    <p:extLst>
      <p:ext uri="{BB962C8B-B14F-4D97-AF65-F5344CB8AC3E}">
        <p14:creationId xmlns:p14="http://schemas.microsoft.com/office/powerpoint/2010/main" val="353002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05C3-75D1-477E-B5F2-91060BC3FA9F}"/>
              </a:ext>
            </a:extLst>
          </p:cNvPr>
          <p:cNvSpPr>
            <a:spLocks noGrp="1"/>
          </p:cNvSpPr>
          <p:nvPr>
            <p:ph type="title"/>
          </p:nvPr>
        </p:nvSpPr>
        <p:spPr/>
        <p:txBody>
          <a:bodyPr/>
          <a:lstStyle/>
          <a:p>
            <a:r>
              <a:rPr lang="en-SG" dirty="0"/>
              <a:t>Single vs Multi-Objective Optimization</a:t>
            </a:r>
          </a:p>
        </p:txBody>
      </p:sp>
      <p:sp>
        <p:nvSpPr>
          <p:cNvPr id="3" name="Content Placeholder 2">
            <a:extLst>
              <a:ext uri="{FF2B5EF4-FFF2-40B4-BE49-F238E27FC236}">
                <a16:creationId xmlns:a16="http://schemas.microsoft.com/office/drawing/2014/main" id="{969F0267-2BD8-4CCC-B8F3-997F25F1A8AD}"/>
              </a:ext>
            </a:extLst>
          </p:cNvPr>
          <p:cNvSpPr>
            <a:spLocks noGrp="1"/>
          </p:cNvSpPr>
          <p:nvPr>
            <p:ph idx="1"/>
          </p:nvPr>
        </p:nvSpPr>
        <p:spPr/>
        <p:txBody>
          <a:bodyPr/>
          <a:lstStyle/>
          <a:p>
            <a:pPr marL="0" indent="0">
              <a:buNone/>
            </a:pPr>
            <a:r>
              <a:rPr lang="en-SG" b="1" dirty="0">
                <a:solidFill>
                  <a:srgbClr val="002060"/>
                </a:solidFill>
              </a:rPr>
              <a:t>Multi-objective -&gt; Deals with Two Search Spaces</a:t>
            </a:r>
          </a:p>
          <a:p>
            <a:pPr marL="0" indent="0">
              <a:buNone/>
            </a:pPr>
            <a:r>
              <a:rPr lang="en-SG" b="1" dirty="0">
                <a:solidFill>
                  <a:srgbClr val="002060"/>
                </a:solidFill>
              </a:rPr>
              <a:t>Single-objective -&gt; Deals with a Single Search Space</a:t>
            </a:r>
          </a:p>
          <a:p>
            <a:pPr marL="0" indent="0">
              <a:buNone/>
            </a:pPr>
            <a:endParaRPr lang="en-SG" b="1" dirty="0">
              <a:solidFill>
                <a:srgbClr val="002060"/>
              </a:solidFill>
            </a:endParaRPr>
          </a:p>
          <a:p>
            <a:pPr marL="0" indent="0">
              <a:buNone/>
            </a:pPr>
            <a:endParaRPr lang="en-SG" dirty="0"/>
          </a:p>
        </p:txBody>
      </p:sp>
      <p:pic>
        <p:nvPicPr>
          <p:cNvPr id="5" name="Picture 4">
            <a:extLst>
              <a:ext uri="{FF2B5EF4-FFF2-40B4-BE49-F238E27FC236}">
                <a16:creationId xmlns:a16="http://schemas.microsoft.com/office/drawing/2014/main" id="{5EEE7EE3-6C02-402D-B306-054D41F951EF}"/>
              </a:ext>
            </a:extLst>
          </p:cNvPr>
          <p:cNvPicPr>
            <a:picLocks noChangeAspect="1"/>
          </p:cNvPicPr>
          <p:nvPr/>
        </p:nvPicPr>
        <p:blipFill>
          <a:blip r:embed="rId2"/>
          <a:stretch>
            <a:fillRect/>
          </a:stretch>
        </p:blipFill>
        <p:spPr>
          <a:xfrm>
            <a:off x="492703" y="2830080"/>
            <a:ext cx="11505334" cy="3495675"/>
          </a:xfrm>
          <a:prstGeom prst="rect">
            <a:avLst/>
          </a:prstGeom>
        </p:spPr>
      </p:pic>
      <p:sp>
        <p:nvSpPr>
          <p:cNvPr id="6" name="TextBox 5">
            <a:extLst>
              <a:ext uri="{FF2B5EF4-FFF2-40B4-BE49-F238E27FC236}">
                <a16:creationId xmlns:a16="http://schemas.microsoft.com/office/drawing/2014/main" id="{5727C1CD-6AF0-4BF4-A72C-B71522578BC2}"/>
              </a:ext>
            </a:extLst>
          </p:cNvPr>
          <p:cNvSpPr txBox="1"/>
          <p:nvPr/>
        </p:nvSpPr>
        <p:spPr>
          <a:xfrm>
            <a:off x="2258291" y="6325755"/>
            <a:ext cx="1702069" cy="369332"/>
          </a:xfrm>
          <a:prstGeom prst="rect">
            <a:avLst/>
          </a:prstGeom>
          <a:noFill/>
        </p:spPr>
        <p:txBody>
          <a:bodyPr wrap="none" rtlCol="0">
            <a:spAutoFit/>
          </a:bodyPr>
          <a:lstStyle/>
          <a:p>
            <a:r>
              <a:rPr lang="en-SG" dirty="0"/>
              <a:t>Single-Objective</a:t>
            </a:r>
          </a:p>
        </p:txBody>
      </p:sp>
      <p:sp>
        <p:nvSpPr>
          <p:cNvPr id="7" name="TextBox 6">
            <a:extLst>
              <a:ext uri="{FF2B5EF4-FFF2-40B4-BE49-F238E27FC236}">
                <a16:creationId xmlns:a16="http://schemas.microsoft.com/office/drawing/2014/main" id="{66C1AC0C-C78F-4820-B83E-096ECBC26419}"/>
              </a:ext>
            </a:extLst>
          </p:cNvPr>
          <p:cNvSpPr txBox="1"/>
          <p:nvPr/>
        </p:nvSpPr>
        <p:spPr>
          <a:xfrm>
            <a:off x="8063345" y="6325755"/>
            <a:ext cx="1645963" cy="369332"/>
          </a:xfrm>
          <a:prstGeom prst="rect">
            <a:avLst/>
          </a:prstGeom>
          <a:noFill/>
        </p:spPr>
        <p:txBody>
          <a:bodyPr wrap="none" rtlCol="0">
            <a:spAutoFit/>
          </a:bodyPr>
          <a:lstStyle/>
          <a:p>
            <a:r>
              <a:rPr lang="en-SG" dirty="0"/>
              <a:t>Multi-Objective</a:t>
            </a:r>
          </a:p>
        </p:txBody>
      </p:sp>
    </p:spTree>
    <p:extLst>
      <p:ext uri="{BB962C8B-B14F-4D97-AF65-F5344CB8AC3E}">
        <p14:creationId xmlns:p14="http://schemas.microsoft.com/office/powerpoint/2010/main" val="3949781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F518-778F-43C4-9E9C-F8D64E830DDA}"/>
              </a:ext>
            </a:extLst>
          </p:cNvPr>
          <p:cNvSpPr>
            <a:spLocks noGrp="1"/>
          </p:cNvSpPr>
          <p:nvPr>
            <p:ph type="title"/>
          </p:nvPr>
        </p:nvSpPr>
        <p:spPr/>
        <p:txBody>
          <a:bodyPr/>
          <a:lstStyle/>
          <a:p>
            <a:r>
              <a:rPr lang="en-SG" dirty="0"/>
              <a:t>Single vs Multi-Objective Optimization</a:t>
            </a:r>
          </a:p>
        </p:txBody>
      </p:sp>
      <p:sp>
        <p:nvSpPr>
          <p:cNvPr id="3" name="Content Placeholder 2">
            <a:extLst>
              <a:ext uri="{FF2B5EF4-FFF2-40B4-BE49-F238E27FC236}">
                <a16:creationId xmlns:a16="http://schemas.microsoft.com/office/drawing/2014/main" id="{C706E6DA-FD68-44E7-AD31-BE952CA5EE5C}"/>
              </a:ext>
            </a:extLst>
          </p:cNvPr>
          <p:cNvSpPr>
            <a:spLocks noGrp="1"/>
          </p:cNvSpPr>
          <p:nvPr>
            <p:ph idx="1"/>
          </p:nvPr>
        </p:nvSpPr>
        <p:spPr/>
        <p:txBody>
          <a:bodyPr/>
          <a:lstStyle/>
          <a:p>
            <a:pPr marL="0" indent="0">
              <a:buNone/>
            </a:pPr>
            <a:r>
              <a:rPr lang="en-SG" b="1" dirty="0">
                <a:solidFill>
                  <a:srgbClr val="002060"/>
                </a:solidFill>
              </a:rPr>
              <a:t>Multi-objective -&gt; No Artificial Fix-ups</a:t>
            </a:r>
          </a:p>
          <a:p>
            <a:pPr marL="0" indent="0">
              <a:buNone/>
            </a:pPr>
            <a:r>
              <a:rPr lang="en-SG" b="1" dirty="0">
                <a:solidFill>
                  <a:srgbClr val="002060"/>
                </a:solidFill>
              </a:rPr>
              <a:t>Single-objective -&gt; Problem is converted into a Single-Objective Optimization Problem using Higher-Level Information</a:t>
            </a:r>
          </a:p>
          <a:p>
            <a:pPr marL="0" indent="0">
              <a:buNone/>
            </a:pPr>
            <a:endParaRPr lang="en-SG" dirty="0"/>
          </a:p>
        </p:txBody>
      </p:sp>
    </p:spTree>
    <p:extLst>
      <p:ext uri="{BB962C8B-B14F-4D97-AF65-F5344CB8AC3E}">
        <p14:creationId xmlns:p14="http://schemas.microsoft.com/office/powerpoint/2010/main" val="364261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4CA8-F9D0-4524-9912-D661DBBA93CC}"/>
              </a:ext>
            </a:extLst>
          </p:cNvPr>
          <p:cNvSpPr>
            <a:spLocks noGrp="1"/>
          </p:cNvSpPr>
          <p:nvPr>
            <p:ph type="title"/>
          </p:nvPr>
        </p:nvSpPr>
        <p:spPr/>
        <p:txBody>
          <a:bodyPr/>
          <a:lstStyle/>
          <a:p>
            <a:r>
              <a:rPr lang="en-SG" dirty="0"/>
              <a:t>Dominance and Pareto-Optimality</a:t>
            </a:r>
          </a:p>
        </p:txBody>
      </p:sp>
      <p:sp>
        <p:nvSpPr>
          <p:cNvPr id="3" name="Content Placeholder 2">
            <a:extLst>
              <a:ext uri="{FF2B5EF4-FFF2-40B4-BE49-F238E27FC236}">
                <a16:creationId xmlns:a16="http://schemas.microsoft.com/office/drawing/2014/main" id="{AC07D14A-BB49-4F4D-93A3-C9D0CBBA9268}"/>
              </a:ext>
            </a:extLst>
          </p:cNvPr>
          <p:cNvSpPr>
            <a:spLocks noGrp="1"/>
          </p:cNvSpPr>
          <p:nvPr>
            <p:ph idx="1"/>
          </p:nvPr>
        </p:nvSpPr>
        <p:spPr/>
        <p:txBody>
          <a:bodyPr/>
          <a:lstStyle/>
          <a:p>
            <a:pPr marL="0" indent="0">
              <a:buNone/>
            </a:pPr>
            <a:r>
              <a:rPr lang="en-SG" dirty="0"/>
              <a:t>Concept of Dominance:</a:t>
            </a:r>
          </a:p>
          <a:p>
            <a:pPr marL="0" indent="0">
              <a:buNone/>
            </a:pPr>
            <a:r>
              <a:rPr lang="en-SG" dirty="0"/>
              <a:t>A solution x</a:t>
            </a:r>
            <a:r>
              <a:rPr lang="en-SG" baseline="30000" dirty="0"/>
              <a:t>(1)</a:t>
            </a:r>
            <a:r>
              <a:rPr lang="en-SG" dirty="0"/>
              <a:t> dominates another solution x</a:t>
            </a:r>
            <a:r>
              <a:rPr lang="en-SG" baseline="30000" dirty="0"/>
              <a:t>(2)</a:t>
            </a:r>
            <a:r>
              <a:rPr lang="en-SG" dirty="0"/>
              <a:t>, if</a:t>
            </a:r>
          </a:p>
          <a:p>
            <a:r>
              <a:rPr lang="en-SG" dirty="0"/>
              <a:t>x</a:t>
            </a:r>
            <a:r>
              <a:rPr lang="en-SG" baseline="30000" dirty="0"/>
              <a:t>(1)</a:t>
            </a:r>
            <a:r>
              <a:rPr lang="en-SG" dirty="0"/>
              <a:t> is no worse than x</a:t>
            </a:r>
            <a:r>
              <a:rPr lang="en-SG" baseline="30000" dirty="0"/>
              <a:t>(2) </a:t>
            </a:r>
            <a:r>
              <a:rPr lang="en-SG" dirty="0"/>
              <a:t>in all objectives</a:t>
            </a:r>
          </a:p>
          <a:p>
            <a:r>
              <a:rPr lang="en-SG" dirty="0"/>
              <a:t>x</a:t>
            </a:r>
            <a:r>
              <a:rPr lang="en-SG" baseline="30000" dirty="0"/>
              <a:t>(1)</a:t>
            </a:r>
            <a:r>
              <a:rPr lang="en-SG" dirty="0"/>
              <a:t> is strictly better than x</a:t>
            </a:r>
            <a:r>
              <a:rPr lang="en-SG" baseline="30000" dirty="0"/>
              <a:t>(2) </a:t>
            </a:r>
            <a:r>
              <a:rPr lang="en-SG" dirty="0"/>
              <a:t>in at least one objective</a:t>
            </a:r>
          </a:p>
        </p:txBody>
      </p:sp>
    </p:spTree>
    <p:extLst>
      <p:ext uri="{BB962C8B-B14F-4D97-AF65-F5344CB8AC3E}">
        <p14:creationId xmlns:p14="http://schemas.microsoft.com/office/powerpoint/2010/main" val="56087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5A4-3AF4-4DCA-A141-70F4613463A6}"/>
              </a:ext>
            </a:extLst>
          </p:cNvPr>
          <p:cNvSpPr>
            <a:spLocks noGrp="1"/>
          </p:cNvSpPr>
          <p:nvPr>
            <p:ph type="title"/>
          </p:nvPr>
        </p:nvSpPr>
        <p:spPr/>
        <p:txBody>
          <a:bodyPr/>
          <a:lstStyle/>
          <a:p>
            <a:r>
              <a:rPr lang="en-SG" dirty="0"/>
              <a:t>Dominance and Pareto-Optimality</a:t>
            </a:r>
          </a:p>
        </p:txBody>
      </p:sp>
      <p:pic>
        <p:nvPicPr>
          <p:cNvPr id="5" name="Content Placeholder 4">
            <a:extLst>
              <a:ext uri="{FF2B5EF4-FFF2-40B4-BE49-F238E27FC236}">
                <a16:creationId xmlns:a16="http://schemas.microsoft.com/office/drawing/2014/main" id="{18AAB17C-0688-474B-95BA-8D5658A730A1}"/>
              </a:ext>
            </a:extLst>
          </p:cNvPr>
          <p:cNvPicPr>
            <a:picLocks noGrp="1" noChangeAspect="1"/>
          </p:cNvPicPr>
          <p:nvPr>
            <p:ph idx="1"/>
          </p:nvPr>
        </p:nvPicPr>
        <p:blipFill>
          <a:blip r:embed="rId2"/>
          <a:stretch>
            <a:fillRect/>
          </a:stretch>
        </p:blipFill>
        <p:spPr>
          <a:xfrm>
            <a:off x="1015524" y="1908752"/>
            <a:ext cx="4092659" cy="4351338"/>
          </a:xfrm>
        </p:spPr>
      </p:pic>
      <p:sp>
        <p:nvSpPr>
          <p:cNvPr id="7" name="TextBox 6">
            <a:extLst>
              <a:ext uri="{FF2B5EF4-FFF2-40B4-BE49-F238E27FC236}">
                <a16:creationId xmlns:a16="http://schemas.microsoft.com/office/drawing/2014/main" id="{BD4BFE2C-8616-43D9-A9A5-4E4CB94271A7}"/>
              </a:ext>
            </a:extLst>
          </p:cNvPr>
          <p:cNvSpPr txBox="1"/>
          <p:nvPr/>
        </p:nvSpPr>
        <p:spPr>
          <a:xfrm>
            <a:off x="1420089" y="1430388"/>
            <a:ext cx="3283527" cy="369332"/>
          </a:xfrm>
          <a:prstGeom prst="rect">
            <a:avLst/>
          </a:prstGeom>
          <a:noFill/>
        </p:spPr>
        <p:txBody>
          <a:bodyPr wrap="square">
            <a:spAutoFit/>
          </a:bodyPr>
          <a:lstStyle/>
          <a:p>
            <a:pPr marL="0" indent="0">
              <a:buNone/>
            </a:pPr>
            <a:r>
              <a:rPr lang="en-SG" b="1" dirty="0"/>
              <a:t>Concept of Dominance: Example</a:t>
            </a:r>
          </a:p>
        </p:txBody>
      </p:sp>
      <p:sp>
        <p:nvSpPr>
          <p:cNvPr id="8" name="TextBox 7">
            <a:extLst>
              <a:ext uri="{FF2B5EF4-FFF2-40B4-BE49-F238E27FC236}">
                <a16:creationId xmlns:a16="http://schemas.microsoft.com/office/drawing/2014/main" id="{A3E5159B-A77C-4A9B-A472-9B741ABEA146}"/>
              </a:ext>
            </a:extLst>
          </p:cNvPr>
          <p:cNvSpPr txBox="1"/>
          <p:nvPr/>
        </p:nvSpPr>
        <p:spPr>
          <a:xfrm>
            <a:off x="6096000" y="1690688"/>
            <a:ext cx="5080476" cy="4401205"/>
          </a:xfrm>
          <a:prstGeom prst="rect">
            <a:avLst/>
          </a:prstGeom>
          <a:noFill/>
        </p:spPr>
        <p:txBody>
          <a:bodyPr wrap="square" rtlCol="0">
            <a:spAutoFit/>
          </a:bodyPr>
          <a:lstStyle/>
          <a:p>
            <a:pPr algn="just"/>
            <a:r>
              <a:rPr lang="en-SG" sz="2000" b="1" dirty="0"/>
              <a:t>Compare Solutions 1 and 2</a:t>
            </a:r>
            <a:r>
              <a:rPr lang="en-SG" sz="2000" dirty="0"/>
              <a:t>: Solution 1 is better is cost but lesser in comfort than Solution 2. They are non-comparable or non-dominated to each other.</a:t>
            </a:r>
          </a:p>
          <a:p>
            <a:pPr algn="just"/>
            <a:endParaRPr lang="en-SG" sz="2000" dirty="0"/>
          </a:p>
          <a:p>
            <a:pPr algn="just"/>
            <a:endParaRPr lang="en-SG" sz="2000" dirty="0"/>
          </a:p>
          <a:p>
            <a:pPr algn="just"/>
            <a:r>
              <a:rPr lang="en-SG" sz="2000" b="1" dirty="0"/>
              <a:t>Compare Solutions 2 and 3</a:t>
            </a:r>
            <a:r>
              <a:rPr lang="en-SG" sz="2000" dirty="0"/>
              <a:t>: Solution 2 is better in terms of comfort and cost than Solution 3. Solution 2 is dominating Solution 3.</a:t>
            </a:r>
          </a:p>
          <a:p>
            <a:pPr algn="just"/>
            <a:endParaRPr lang="en-SG" sz="2000" dirty="0"/>
          </a:p>
          <a:p>
            <a:pPr algn="just"/>
            <a:endParaRPr lang="en-SG" sz="2000" dirty="0"/>
          </a:p>
          <a:p>
            <a:pPr algn="just"/>
            <a:r>
              <a:rPr lang="en-SG" sz="2000" b="1" dirty="0"/>
              <a:t>Compare Solutions 3 and 4</a:t>
            </a:r>
            <a:r>
              <a:rPr lang="en-SG" sz="2000" dirty="0"/>
              <a:t>: Solution 3 is not better than Solution 4 in terms of either cost or comfort. Solution 3 is dominated by Solution 4.</a:t>
            </a:r>
          </a:p>
        </p:txBody>
      </p:sp>
    </p:spTree>
    <p:extLst>
      <p:ext uri="{BB962C8B-B14F-4D97-AF65-F5344CB8AC3E}">
        <p14:creationId xmlns:p14="http://schemas.microsoft.com/office/powerpoint/2010/main" val="335882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7FAA-F0D1-45DF-98B5-74915DAAF788}"/>
              </a:ext>
            </a:extLst>
          </p:cNvPr>
          <p:cNvSpPr>
            <a:spLocks noGrp="1"/>
          </p:cNvSpPr>
          <p:nvPr>
            <p:ph type="title"/>
          </p:nvPr>
        </p:nvSpPr>
        <p:spPr/>
        <p:txBody>
          <a:bodyPr/>
          <a:lstStyle/>
          <a:p>
            <a:r>
              <a:rPr lang="en-SG" dirty="0"/>
              <a:t>Outline</a:t>
            </a:r>
          </a:p>
        </p:txBody>
      </p:sp>
      <p:sp>
        <p:nvSpPr>
          <p:cNvPr id="3" name="Content Placeholder 2">
            <a:extLst>
              <a:ext uri="{FF2B5EF4-FFF2-40B4-BE49-F238E27FC236}">
                <a16:creationId xmlns:a16="http://schemas.microsoft.com/office/drawing/2014/main" id="{4F44536A-EC0E-46AF-8C23-B94E6CEF5C36}"/>
              </a:ext>
            </a:extLst>
          </p:cNvPr>
          <p:cNvSpPr>
            <a:spLocks noGrp="1"/>
          </p:cNvSpPr>
          <p:nvPr>
            <p:ph idx="1"/>
          </p:nvPr>
        </p:nvSpPr>
        <p:spPr/>
        <p:txBody>
          <a:bodyPr/>
          <a:lstStyle/>
          <a:p>
            <a:r>
              <a:rPr lang="en-SG" dirty="0"/>
              <a:t>Introduction</a:t>
            </a:r>
          </a:p>
          <a:p>
            <a:r>
              <a:rPr lang="en-SG" dirty="0"/>
              <a:t>Approaches to Multi-Objective Optimization</a:t>
            </a:r>
          </a:p>
          <a:p>
            <a:r>
              <a:rPr lang="en-SG" dirty="0"/>
              <a:t>Dominance and Pareto-Optimality</a:t>
            </a:r>
          </a:p>
          <a:p>
            <a:pPr marL="0" indent="0">
              <a:buNone/>
            </a:pPr>
            <a:endParaRPr lang="en-SG" dirty="0"/>
          </a:p>
        </p:txBody>
      </p:sp>
    </p:spTree>
    <p:extLst>
      <p:ext uri="{BB962C8B-B14F-4D97-AF65-F5344CB8AC3E}">
        <p14:creationId xmlns:p14="http://schemas.microsoft.com/office/powerpoint/2010/main" val="263431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45EC-4A62-40A2-9D63-803283183A36}"/>
              </a:ext>
            </a:extLst>
          </p:cNvPr>
          <p:cNvSpPr>
            <a:spLocks noGrp="1"/>
          </p:cNvSpPr>
          <p:nvPr>
            <p:ph type="title"/>
          </p:nvPr>
        </p:nvSpPr>
        <p:spPr/>
        <p:txBody>
          <a:bodyPr/>
          <a:lstStyle/>
          <a:p>
            <a:r>
              <a:rPr lang="en-SG" dirty="0"/>
              <a:t>Dominance and Pareto-Optimality</a:t>
            </a:r>
          </a:p>
        </p:txBody>
      </p:sp>
      <p:sp>
        <p:nvSpPr>
          <p:cNvPr id="3" name="Content Placeholder 2">
            <a:extLst>
              <a:ext uri="{FF2B5EF4-FFF2-40B4-BE49-F238E27FC236}">
                <a16:creationId xmlns:a16="http://schemas.microsoft.com/office/drawing/2014/main" id="{2033E156-1F0D-4644-BDFB-27E9FF3957D5}"/>
              </a:ext>
            </a:extLst>
          </p:cNvPr>
          <p:cNvSpPr>
            <a:spLocks noGrp="1"/>
          </p:cNvSpPr>
          <p:nvPr>
            <p:ph idx="1"/>
          </p:nvPr>
        </p:nvSpPr>
        <p:spPr>
          <a:xfrm>
            <a:off x="5167744" y="1825625"/>
            <a:ext cx="6186055" cy="4351338"/>
          </a:xfrm>
        </p:spPr>
        <p:txBody>
          <a:bodyPr>
            <a:normAutofit fontScale="77500" lnSpcReduction="20000"/>
          </a:bodyPr>
          <a:lstStyle/>
          <a:p>
            <a:pPr marL="0" indent="0" algn="just">
              <a:buNone/>
            </a:pPr>
            <a:r>
              <a:rPr lang="en-SG" dirty="0"/>
              <a:t>Compare each and every solution:</a:t>
            </a:r>
          </a:p>
          <a:p>
            <a:pPr marL="0" indent="0" algn="just">
              <a:buNone/>
            </a:pPr>
            <a:endParaRPr lang="en-SG" dirty="0"/>
          </a:p>
          <a:p>
            <a:pPr marL="0" indent="0" algn="just">
              <a:buNone/>
            </a:pPr>
            <a:r>
              <a:rPr lang="en-SG" b="1" dirty="0"/>
              <a:t>Non-Dominated Set</a:t>
            </a:r>
          </a:p>
          <a:p>
            <a:pPr marL="0" indent="0" algn="just">
              <a:buNone/>
            </a:pPr>
            <a:r>
              <a:rPr lang="en-SG" dirty="0"/>
              <a:t>Among the set of solutions P, the non-dominated set of solutions P’ are those that are not dominated by any member of the set P.</a:t>
            </a:r>
          </a:p>
          <a:p>
            <a:pPr marL="0" indent="0" algn="just">
              <a:buNone/>
            </a:pPr>
            <a:r>
              <a:rPr lang="en-SG" dirty="0"/>
              <a:t>With reference to the figure, Solutions 1, 2, 4, 6 are non-dominated solutions. Therefore P’ = {1,2,4,6}</a:t>
            </a:r>
          </a:p>
          <a:p>
            <a:pPr marL="0" indent="0" algn="just">
              <a:buNone/>
            </a:pPr>
            <a:endParaRPr lang="en-SG" dirty="0"/>
          </a:p>
          <a:p>
            <a:pPr marL="0" indent="0" algn="just">
              <a:buNone/>
            </a:pPr>
            <a:r>
              <a:rPr lang="en-SG" b="1" dirty="0"/>
              <a:t>Global Pareto-Optimal Set</a:t>
            </a:r>
          </a:p>
          <a:p>
            <a:pPr marL="0" indent="0" algn="just">
              <a:buNone/>
            </a:pPr>
            <a:r>
              <a:rPr lang="en-SG" dirty="0"/>
              <a:t>The non-dominated solutions from the entire feasible search space form the Global Pareto-Optimal Set.</a:t>
            </a:r>
          </a:p>
          <a:p>
            <a:pPr marL="0" indent="0" algn="just">
              <a:buNone/>
            </a:pPr>
            <a:endParaRPr lang="en-SG" b="1" dirty="0"/>
          </a:p>
        </p:txBody>
      </p:sp>
      <p:pic>
        <p:nvPicPr>
          <p:cNvPr id="5" name="Picture 4">
            <a:extLst>
              <a:ext uri="{FF2B5EF4-FFF2-40B4-BE49-F238E27FC236}">
                <a16:creationId xmlns:a16="http://schemas.microsoft.com/office/drawing/2014/main" id="{D6EDD202-EBF2-4D8C-A9D9-734E029735A0}"/>
              </a:ext>
            </a:extLst>
          </p:cNvPr>
          <p:cNvPicPr>
            <a:picLocks noChangeAspect="1"/>
          </p:cNvPicPr>
          <p:nvPr/>
        </p:nvPicPr>
        <p:blipFill>
          <a:blip r:embed="rId2"/>
          <a:stretch>
            <a:fillRect/>
          </a:stretch>
        </p:blipFill>
        <p:spPr>
          <a:xfrm>
            <a:off x="838200" y="1825625"/>
            <a:ext cx="4086225" cy="4067175"/>
          </a:xfrm>
          <a:prstGeom prst="rect">
            <a:avLst/>
          </a:prstGeom>
        </p:spPr>
      </p:pic>
      <p:sp>
        <p:nvSpPr>
          <p:cNvPr id="6" name="TextBox 5">
            <a:extLst>
              <a:ext uri="{FF2B5EF4-FFF2-40B4-BE49-F238E27FC236}">
                <a16:creationId xmlns:a16="http://schemas.microsoft.com/office/drawing/2014/main" id="{C55FBEE8-AE75-4F43-AEC5-1BA4D22D59ED}"/>
              </a:ext>
            </a:extLst>
          </p:cNvPr>
          <p:cNvSpPr txBox="1"/>
          <p:nvPr/>
        </p:nvSpPr>
        <p:spPr>
          <a:xfrm>
            <a:off x="1420089" y="1430388"/>
            <a:ext cx="3283527" cy="369332"/>
          </a:xfrm>
          <a:prstGeom prst="rect">
            <a:avLst/>
          </a:prstGeom>
          <a:noFill/>
        </p:spPr>
        <p:txBody>
          <a:bodyPr wrap="square">
            <a:spAutoFit/>
          </a:bodyPr>
          <a:lstStyle/>
          <a:p>
            <a:pPr marL="0" indent="0">
              <a:buNone/>
            </a:pPr>
            <a:r>
              <a:rPr lang="en-SG" b="1" dirty="0"/>
              <a:t>Pareto-Optimality</a:t>
            </a:r>
          </a:p>
        </p:txBody>
      </p:sp>
    </p:spTree>
    <p:extLst>
      <p:ext uri="{BB962C8B-B14F-4D97-AF65-F5344CB8AC3E}">
        <p14:creationId xmlns:p14="http://schemas.microsoft.com/office/powerpoint/2010/main" val="255373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56A1-D4A7-45AC-9A77-0ECDA03B40CC}"/>
              </a:ext>
            </a:extLst>
          </p:cNvPr>
          <p:cNvSpPr>
            <a:spLocks noGrp="1"/>
          </p:cNvSpPr>
          <p:nvPr>
            <p:ph type="title"/>
          </p:nvPr>
        </p:nvSpPr>
        <p:spPr>
          <a:xfrm>
            <a:off x="55420" y="365125"/>
            <a:ext cx="11942618" cy="1325563"/>
          </a:xfrm>
        </p:spPr>
        <p:txBody>
          <a:bodyPr/>
          <a:lstStyle/>
          <a:p>
            <a:pPr algn="ctr"/>
            <a:r>
              <a:rPr lang="en-SG" dirty="0"/>
              <a:t>Pareto-Optimal Set for Different Set of Objectives</a:t>
            </a:r>
          </a:p>
        </p:txBody>
      </p:sp>
      <p:pic>
        <p:nvPicPr>
          <p:cNvPr id="5" name="Picture 4">
            <a:extLst>
              <a:ext uri="{FF2B5EF4-FFF2-40B4-BE49-F238E27FC236}">
                <a16:creationId xmlns:a16="http://schemas.microsoft.com/office/drawing/2014/main" id="{B778736C-1EF6-4AB8-AA4D-76BB7498A2D4}"/>
              </a:ext>
            </a:extLst>
          </p:cNvPr>
          <p:cNvPicPr>
            <a:picLocks noChangeAspect="1"/>
          </p:cNvPicPr>
          <p:nvPr/>
        </p:nvPicPr>
        <p:blipFill>
          <a:blip r:embed="rId2"/>
          <a:stretch>
            <a:fillRect/>
          </a:stretch>
        </p:blipFill>
        <p:spPr>
          <a:xfrm>
            <a:off x="2765698" y="1503917"/>
            <a:ext cx="5948811" cy="5105592"/>
          </a:xfrm>
          <a:prstGeom prst="rect">
            <a:avLst/>
          </a:prstGeom>
        </p:spPr>
      </p:pic>
    </p:spTree>
    <p:extLst>
      <p:ext uri="{BB962C8B-B14F-4D97-AF65-F5344CB8AC3E}">
        <p14:creationId xmlns:p14="http://schemas.microsoft.com/office/powerpoint/2010/main" val="128409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6A13B-88F0-4E22-8D8E-0715C7FBEB14}"/>
              </a:ext>
            </a:extLst>
          </p:cNvPr>
          <p:cNvSpPr>
            <a:spLocks noGrp="1"/>
          </p:cNvSpPr>
          <p:nvPr>
            <p:ph idx="1"/>
          </p:nvPr>
        </p:nvSpPr>
        <p:spPr>
          <a:xfrm>
            <a:off x="838200" y="2937163"/>
            <a:ext cx="10515600" cy="3239799"/>
          </a:xfrm>
        </p:spPr>
        <p:txBody>
          <a:bodyPr>
            <a:normAutofit/>
          </a:bodyPr>
          <a:lstStyle/>
          <a:p>
            <a:pPr marL="0" indent="0" algn="ctr">
              <a:buNone/>
            </a:pPr>
            <a:r>
              <a:rPr lang="en-SG" sz="4800" dirty="0"/>
              <a:t>THANK YOU</a:t>
            </a:r>
          </a:p>
        </p:txBody>
      </p:sp>
    </p:spTree>
    <p:extLst>
      <p:ext uri="{BB962C8B-B14F-4D97-AF65-F5344CB8AC3E}">
        <p14:creationId xmlns:p14="http://schemas.microsoft.com/office/powerpoint/2010/main" val="56217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3BCD-A08D-46EB-9088-E3EAA7EBB670}"/>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DAC56B4F-2678-440F-8E33-870547B7CC85}"/>
              </a:ext>
            </a:extLst>
          </p:cNvPr>
          <p:cNvSpPr>
            <a:spLocks noGrp="1"/>
          </p:cNvSpPr>
          <p:nvPr>
            <p:ph idx="1"/>
          </p:nvPr>
        </p:nvSpPr>
        <p:spPr/>
        <p:txBody>
          <a:bodyPr/>
          <a:lstStyle/>
          <a:p>
            <a:pPr algn="just"/>
            <a:r>
              <a:rPr lang="en-SG" dirty="0"/>
              <a:t>Most research and application in the field of optimization considers a single objective</a:t>
            </a:r>
          </a:p>
          <a:p>
            <a:pPr algn="just"/>
            <a:r>
              <a:rPr lang="en-SG" dirty="0"/>
              <a:t>As a result, most optimization techniques have been developed to solve single-objective optimization</a:t>
            </a:r>
          </a:p>
          <a:p>
            <a:pPr algn="just"/>
            <a:r>
              <a:rPr lang="en-SG" dirty="0"/>
              <a:t>One very good example is Genetic Algorithms</a:t>
            </a:r>
          </a:p>
          <a:p>
            <a:pPr algn="just"/>
            <a:r>
              <a:rPr lang="en-SG" dirty="0"/>
              <a:t>However, many practical optimization problems involve more than one objective (sometimes the objectives are conflicting)</a:t>
            </a:r>
          </a:p>
          <a:p>
            <a:pPr algn="just"/>
            <a:r>
              <a:rPr lang="en-SG" dirty="0"/>
              <a:t>When we improve one objective, we have to compromise with the other objective.</a:t>
            </a:r>
          </a:p>
        </p:txBody>
      </p:sp>
    </p:spTree>
    <p:extLst>
      <p:ext uri="{BB962C8B-B14F-4D97-AF65-F5344CB8AC3E}">
        <p14:creationId xmlns:p14="http://schemas.microsoft.com/office/powerpoint/2010/main" val="112376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114A-EE89-4668-A830-9035782D9900}"/>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40BB4C75-8F35-41AD-9122-E4763F6D3E90}"/>
              </a:ext>
            </a:extLst>
          </p:cNvPr>
          <p:cNvSpPr>
            <a:spLocks noGrp="1"/>
          </p:cNvSpPr>
          <p:nvPr>
            <p:ph idx="1"/>
          </p:nvPr>
        </p:nvSpPr>
        <p:spPr/>
        <p:txBody>
          <a:bodyPr/>
          <a:lstStyle/>
          <a:p>
            <a:pPr marL="0" indent="0" algn="just">
              <a:buNone/>
            </a:pPr>
            <a:r>
              <a:rPr lang="en-SG" dirty="0"/>
              <a:t>Example 1: Minimize the cost of product with maximum quality</a:t>
            </a:r>
          </a:p>
          <a:p>
            <a:pPr marL="0" indent="0" algn="just">
              <a:buNone/>
            </a:pPr>
            <a:r>
              <a:rPr lang="en-SG" dirty="0">
                <a:solidFill>
                  <a:srgbClr val="002060"/>
                </a:solidFill>
              </a:rPr>
              <a:t>As we minimize the cost, we have to compromise with quality. On the other hand, if we want a quality product, most of the times cost will be high.</a:t>
            </a:r>
          </a:p>
          <a:p>
            <a:pPr marL="0" indent="0" algn="just">
              <a:buNone/>
            </a:pPr>
            <a:r>
              <a:rPr lang="en-SG" dirty="0"/>
              <a:t>Example 2: Should we send a letter via normal post or speed post?</a:t>
            </a:r>
          </a:p>
          <a:p>
            <a:pPr marL="0" indent="0" algn="just">
              <a:buNone/>
            </a:pPr>
            <a:r>
              <a:rPr lang="en-SG" dirty="0">
                <a:solidFill>
                  <a:srgbClr val="002060"/>
                </a:solidFill>
              </a:rPr>
              <a:t>If we consider normal post, it will cost less but take more time to deliver. On the other hand, speed post costs more but takes less time to deliver</a:t>
            </a:r>
          </a:p>
        </p:txBody>
      </p:sp>
    </p:spTree>
    <p:extLst>
      <p:ext uri="{BB962C8B-B14F-4D97-AF65-F5344CB8AC3E}">
        <p14:creationId xmlns:p14="http://schemas.microsoft.com/office/powerpoint/2010/main" val="394507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B484-61ED-4F69-8FA1-5039ED315A55}"/>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9CF64882-E701-4818-B398-C56FCA00931F}"/>
              </a:ext>
            </a:extLst>
          </p:cNvPr>
          <p:cNvSpPr>
            <a:spLocks noGrp="1"/>
          </p:cNvSpPr>
          <p:nvPr>
            <p:ph idx="1"/>
          </p:nvPr>
        </p:nvSpPr>
        <p:spPr/>
        <p:txBody>
          <a:bodyPr/>
          <a:lstStyle/>
          <a:p>
            <a:pPr marL="0" indent="0" algn="just">
              <a:buNone/>
            </a:pPr>
            <a:r>
              <a:rPr lang="en-SG" dirty="0"/>
              <a:t>Example 3: Constructing a bridge</a:t>
            </a:r>
          </a:p>
          <a:p>
            <a:pPr marL="0" indent="0" algn="just">
              <a:buNone/>
            </a:pPr>
            <a:r>
              <a:rPr lang="en-SG" dirty="0">
                <a:solidFill>
                  <a:srgbClr val="002060"/>
                </a:solidFill>
              </a:rPr>
              <a:t>If we aim to complete the work early, we have to employ more manpower and sophisticated machineries which will cost more. On the other hand, if we do not need to complete the construction early, we may employ less manpower and buy less sophisticated machineries which will cost less.</a:t>
            </a:r>
          </a:p>
          <a:p>
            <a:pPr marL="0" indent="0" algn="just">
              <a:buNone/>
            </a:pPr>
            <a:r>
              <a:rPr lang="en-SG" dirty="0"/>
              <a:t>Example 4: Holiday trip with minimum cost and maximum sight-seeing</a:t>
            </a:r>
          </a:p>
          <a:p>
            <a:pPr marL="0" indent="0" algn="just">
              <a:buNone/>
            </a:pPr>
            <a:endParaRPr lang="en-SG" dirty="0"/>
          </a:p>
          <a:p>
            <a:pPr marL="0" indent="0" algn="just">
              <a:buNone/>
            </a:pPr>
            <a:r>
              <a:rPr lang="en-SG" i="1" dirty="0"/>
              <a:t>Similarly, there are several more such examples.</a:t>
            </a:r>
          </a:p>
        </p:txBody>
      </p:sp>
    </p:spTree>
    <p:extLst>
      <p:ext uri="{BB962C8B-B14F-4D97-AF65-F5344CB8AC3E}">
        <p14:creationId xmlns:p14="http://schemas.microsoft.com/office/powerpoint/2010/main" val="288449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273D-8350-4F5D-B2E9-F7EC204CB56F}"/>
              </a:ext>
            </a:extLst>
          </p:cNvPr>
          <p:cNvSpPr>
            <a:spLocks noGrp="1"/>
          </p:cNvSpPr>
          <p:nvPr>
            <p:ph type="title"/>
          </p:nvPr>
        </p:nvSpPr>
        <p:spPr/>
        <p:txBody>
          <a:bodyPr/>
          <a:lstStyle/>
          <a:p>
            <a:r>
              <a:rPr lang="en-SG" dirty="0"/>
              <a:t>Multi-Objective Optimization</a:t>
            </a:r>
          </a:p>
        </p:txBody>
      </p:sp>
      <p:sp>
        <p:nvSpPr>
          <p:cNvPr id="3" name="Content Placeholder 2">
            <a:extLst>
              <a:ext uri="{FF2B5EF4-FFF2-40B4-BE49-F238E27FC236}">
                <a16:creationId xmlns:a16="http://schemas.microsoft.com/office/drawing/2014/main" id="{CA486021-EB78-4372-A198-7196DCDCFB56}"/>
              </a:ext>
            </a:extLst>
          </p:cNvPr>
          <p:cNvSpPr>
            <a:spLocks noGrp="1"/>
          </p:cNvSpPr>
          <p:nvPr>
            <p:ph idx="1"/>
          </p:nvPr>
        </p:nvSpPr>
        <p:spPr>
          <a:xfrm>
            <a:off x="387927" y="1414896"/>
            <a:ext cx="5929745" cy="5262995"/>
          </a:xfrm>
        </p:spPr>
        <p:txBody>
          <a:bodyPr>
            <a:noAutofit/>
          </a:bodyPr>
          <a:lstStyle/>
          <a:p>
            <a:pPr marL="0" indent="0" algn="just">
              <a:lnSpc>
                <a:spcPct val="100000"/>
              </a:lnSpc>
              <a:buNone/>
            </a:pPr>
            <a:r>
              <a:rPr lang="en-SG" sz="1800" dirty="0"/>
              <a:t>When we have more than one objective that are conflicting in nature.</a:t>
            </a:r>
          </a:p>
          <a:p>
            <a:pPr marL="0" indent="0" algn="just">
              <a:lnSpc>
                <a:spcPct val="100000"/>
              </a:lnSpc>
              <a:buNone/>
            </a:pPr>
            <a:r>
              <a:rPr lang="en-SG" sz="1800" b="1" dirty="0"/>
              <a:t>Solution 1</a:t>
            </a:r>
            <a:r>
              <a:rPr lang="en-SG" sz="1800" dirty="0"/>
              <a:t>: Car with minimum cost</a:t>
            </a:r>
          </a:p>
          <a:p>
            <a:pPr marL="0" indent="0" algn="just">
              <a:lnSpc>
                <a:spcPct val="100000"/>
              </a:lnSpc>
              <a:buNone/>
            </a:pPr>
            <a:r>
              <a:rPr lang="en-SG" sz="1800" b="1" dirty="0"/>
              <a:t>Solution 7</a:t>
            </a:r>
            <a:r>
              <a:rPr lang="en-SG" sz="1800" dirty="0"/>
              <a:t>: Car with maximum comfort</a:t>
            </a:r>
          </a:p>
          <a:p>
            <a:pPr marL="0" indent="0" algn="just">
              <a:lnSpc>
                <a:spcPct val="100000"/>
              </a:lnSpc>
              <a:buNone/>
            </a:pPr>
            <a:r>
              <a:rPr lang="en-SG" sz="1800" dirty="0">
                <a:solidFill>
                  <a:srgbClr val="002060"/>
                </a:solidFill>
              </a:rPr>
              <a:t>Which car to buy?</a:t>
            </a:r>
          </a:p>
          <a:p>
            <a:pPr marL="0" indent="0" algn="just">
              <a:lnSpc>
                <a:spcPct val="100000"/>
              </a:lnSpc>
              <a:buNone/>
            </a:pPr>
            <a:r>
              <a:rPr lang="en-SG" sz="1800" dirty="0">
                <a:solidFill>
                  <a:srgbClr val="002060"/>
                </a:solidFill>
              </a:rPr>
              <a:t>Solution 1 is cost-effective but not good at comfort. Solution 7 is good at comfort but costly.</a:t>
            </a:r>
          </a:p>
          <a:p>
            <a:pPr marL="0" indent="0" algn="just">
              <a:lnSpc>
                <a:spcPct val="100000"/>
              </a:lnSpc>
              <a:buNone/>
            </a:pPr>
            <a:r>
              <a:rPr lang="en-SG" sz="1800" dirty="0">
                <a:solidFill>
                  <a:srgbClr val="002060"/>
                </a:solidFill>
              </a:rPr>
              <a:t>Instead of one optimal solution, we have several trade-off solutions such as ‘2’, ‘3’, ‘4’, ‘5’, ‘6’.</a:t>
            </a:r>
          </a:p>
          <a:p>
            <a:pPr marL="0" indent="0" algn="just">
              <a:lnSpc>
                <a:spcPct val="100000"/>
              </a:lnSpc>
              <a:buNone/>
            </a:pPr>
            <a:r>
              <a:rPr lang="en-SG" sz="1800" dirty="0">
                <a:solidFill>
                  <a:srgbClr val="002060"/>
                </a:solidFill>
              </a:rPr>
              <a:t>The red-line is known as pareto-optimal front, and all solutions on the line are trade-off solutions and are optimal solutions for the given problem.</a:t>
            </a:r>
          </a:p>
          <a:p>
            <a:pPr marL="0" indent="0" algn="just">
              <a:lnSpc>
                <a:spcPct val="100000"/>
              </a:lnSpc>
              <a:buNone/>
            </a:pPr>
            <a:r>
              <a:rPr lang="en-SG" sz="1800" dirty="0">
                <a:solidFill>
                  <a:srgbClr val="FF0000"/>
                </a:solidFill>
              </a:rPr>
              <a:t>Note, Solution ‘8’ cannot be an optimal solution since it is higher in cost but lower in comfort than Solution ‘2’.</a:t>
            </a:r>
          </a:p>
        </p:txBody>
      </p:sp>
      <p:pic>
        <p:nvPicPr>
          <p:cNvPr id="5" name="Picture 4">
            <a:extLst>
              <a:ext uri="{FF2B5EF4-FFF2-40B4-BE49-F238E27FC236}">
                <a16:creationId xmlns:a16="http://schemas.microsoft.com/office/drawing/2014/main" id="{175DB382-91FF-4DB5-B051-A6EDE306F317}"/>
              </a:ext>
            </a:extLst>
          </p:cNvPr>
          <p:cNvPicPr>
            <a:picLocks noChangeAspect="1"/>
          </p:cNvPicPr>
          <p:nvPr/>
        </p:nvPicPr>
        <p:blipFill>
          <a:blip r:embed="rId2"/>
          <a:stretch>
            <a:fillRect/>
          </a:stretch>
        </p:blipFill>
        <p:spPr>
          <a:xfrm>
            <a:off x="6536314" y="1414896"/>
            <a:ext cx="5076825" cy="4305300"/>
          </a:xfrm>
          <a:prstGeom prst="rect">
            <a:avLst/>
          </a:prstGeom>
        </p:spPr>
      </p:pic>
    </p:spTree>
    <p:extLst>
      <p:ext uri="{BB962C8B-B14F-4D97-AF65-F5344CB8AC3E}">
        <p14:creationId xmlns:p14="http://schemas.microsoft.com/office/powerpoint/2010/main" val="142334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5262-0BCB-4D9B-B7E2-A70E12FF3F60}"/>
              </a:ext>
            </a:extLst>
          </p:cNvPr>
          <p:cNvSpPr>
            <a:spLocks noGrp="1"/>
          </p:cNvSpPr>
          <p:nvPr>
            <p:ph type="title"/>
          </p:nvPr>
        </p:nvSpPr>
        <p:spPr/>
        <p:txBody>
          <a:bodyPr/>
          <a:lstStyle/>
          <a:p>
            <a:r>
              <a:rPr lang="en-SG" dirty="0"/>
              <a:t>Approaches to Multi-Objective Optimization</a:t>
            </a:r>
          </a:p>
        </p:txBody>
      </p:sp>
      <p:sp>
        <p:nvSpPr>
          <p:cNvPr id="3" name="Content Placeholder 2">
            <a:extLst>
              <a:ext uri="{FF2B5EF4-FFF2-40B4-BE49-F238E27FC236}">
                <a16:creationId xmlns:a16="http://schemas.microsoft.com/office/drawing/2014/main" id="{C80D25BF-807C-4923-9425-0AEE786C34E0}"/>
              </a:ext>
            </a:extLst>
          </p:cNvPr>
          <p:cNvSpPr>
            <a:spLocks noGrp="1"/>
          </p:cNvSpPr>
          <p:nvPr>
            <p:ph idx="1"/>
          </p:nvPr>
        </p:nvSpPr>
        <p:spPr/>
        <p:txBody>
          <a:bodyPr/>
          <a:lstStyle/>
          <a:p>
            <a:pPr algn="just"/>
            <a:r>
              <a:rPr lang="en-SG" dirty="0"/>
              <a:t>There is only one optimal solution after solving a single objective optimization problem</a:t>
            </a:r>
          </a:p>
          <a:p>
            <a:pPr algn="just"/>
            <a:r>
              <a:rPr lang="en-SG" dirty="0"/>
              <a:t>However, there are multiple solutions are solving a multi-objective optimization problem</a:t>
            </a:r>
          </a:p>
          <a:p>
            <a:pPr algn="just"/>
            <a:r>
              <a:rPr lang="en-SG" dirty="0"/>
              <a:t>But we need one solution for design and decision making</a:t>
            </a:r>
          </a:p>
          <a:p>
            <a:pPr algn="just"/>
            <a:r>
              <a:rPr lang="en-SG" dirty="0"/>
              <a:t>Two main approaches for multi-objective optimization</a:t>
            </a:r>
          </a:p>
          <a:p>
            <a:pPr lvl="1" algn="just">
              <a:buFont typeface="Wingdings" panose="05000000000000000000" pitchFamily="2" charset="2"/>
              <a:buChar char="Ø"/>
            </a:pPr>
            <a:r>
              <a:rPr lang="en-SG" dirty="0"/>
              <a:t> Preference-based multi-objective optimization approach</a:t>
            </a:r>
          </a:p>
          <a:p>
            <a:pPr lvl="1" algn="just">
              <a:buFont typeface="Wingdings" panose="05000000000000000000" pitchFamily="2" charset="2"/>
              <a:buChar char="Ø"/>
            </a:pPr>
            <a:r>
              <a:rPr lang="en-SG" dirty="0"/>
              <a:t> Ideal multi-objective optimization approach</a:t>
            </a:r>
          </a:p>
          <a:p>
            <a:pPr algn="just"/>
            <a:endParaRPr lang="en-SG" dirty="0"/>
          </a:p>
        </p:txBody>
      </p:sp>
    </p:spTree>
    <p:extLst>
      <p:ext uri="{BB962C8B-B14F-4D97-AF65-F5344CB8AC3E}">
        <p14:creationId xmlns:p14="http://schemas.microsoft.com/office/powerpoint/2010/main" val="35382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ECFB-F91B-43FB-9048-C658A36BCF3F}"/>
              </a:ext>
            </a:extLst>
          </p:cNvPr>
          <p:cNvSpPr>
            <a:spLocks noGrp="1"/>
          </p:cNvSpPr>
          <p:nvPr>
            <p:ph type="title"/>
          </p:nvPr>
        </p:nvSpPr>
        <p:spPr>
          <a:xfrm>
            <a:off x="642937" y="17462"/>
            <a:ext cx="10906124" cy="1325563"/>
          </a:xfrm>
        </p:spPr>
        <p:txBody>
          <a:bodyPr/>
          <a:lstStyle/>
          <a:p>
            <a:r>
              <a:rPr lang="en-SG" dirty="0"/>
              <a:t>Preference-based Multi-Objective Optimization</a:t>
            </a:r>
          </a:p>
        </p:txBody>
      </p:sp>
      <p:pic>
        <p:nvPicPr>
          <p:cNvPr id="5" name="Content Placeholder 4">
            <a:extLst>
              <a:ext uri="{FF2B5EF4-FFF2-40B4-BE49-F238E27FC236}">
                <a16:creationId xmlns:a16="http://schemas.microsoft.com/office/drawing/2014/main" id="{FF63BA90-B932-4F75-A03D-D232DA03669A}"/>
              </a:ext>
            </a:extLst>
          </p:cNvPr>
          <p:cNvPicPr>
            <a:picLocks noGrp="1" noChangeAspect="1"/>
          </p:cNvPicPr>
          <p:nvPr>
            <p:ph idx="1"/>
          </p:nvPr>
        </p:nvPicPr>
        <p:blipFill>
          <a:blip r:embed="rId2"/>
          <a:stretch>
            <a:fillRect/>
          </a:stretch>
        </p:blipFill>
        <p:spPr>
          <a:xfrm>
            <a:off x="642937" y="1014413"/>
            <a:ext cx="8248650" cy="4171950"/>
          </a:xfrm>
        </p:spPr>
      </p:pic>
      <p:sp>
        <p:nvSpPr>
          <p:cNvPr id="6" name="TextBox 5">
            <a:extLst>
              <a:ext uri="{FF2B5EF4-FFF2-40B4-BE49-F238E27FC236}">
                <a16:creationId xmlns:a16="http://schemas.microsoft.com/office/drawing/2014/main" id="{3A5A1B9B-D713-4842-8D02-4BB5E06403BB}"/>
              </a:ext>
            </a:extLst>
          </p:cNvPr>
          <p:cNvSpPr txBox="1"/>
          <p:nvPr/>
        </p:nvSpPr>
        <p:spPr>
          <a:xfrm>
            <a:off x="495299" y="5243422"/>
            <a:ext cx="11201399" cy="1200329"/>
          </a:xfrm>
          <a:prstGeom prst="rect">
            <a:avLst/>
          </a:prstGeom>
          <a:noFill/>
        </p:spPr>
        <p:txBody>
          <a:bodyPr wrap="square" rtlCol="0">
            <a:spAutoFit/>
          </a:bodyPr>
          <a:lstStyle/>
          <a:p>
            <a:pPr marL="285750" indent="-285750" algn="just">
              <a:buFont typeface="Arial" panose="020B0604020202020204" pitchFamily="34" charset="0"/>
              <a:buChar char="•"/>
            </a:pPr>
            <a:r>
              <a:rPr lang="en-SG" dirty="0"/>
              <a:t>Simple technique in which a multi-objective optimization problem is converted into a single-objective optimization problem using some higher-level information, such as relative weightage among the different objectives.</a:t>
            </a:r>
          </a:p>
          <a:p>
            <a:pPr marL="285750" indent="-285750" algn="just">
              <a:buFont typeface="Arial" panose="020B0604020202020204" pitchFamily="34" charset="0"/>
              <a:buChar char="•"/>
            </a:pPr>
            <a:r>
              <a:rPr lang="en-SG" dirty="0"/>
              <a:t>A composite function is formulated using this higher-level information</a:t>
            </a:r>
          </a:p>
          <a:p>
            <a:pPr marL="285750" indent="-285750" algn="just">
              <a:buFont typeface="Arial" panose="020B0604020202020204" pitchFamily="34" charset="0"/>
              <a:buChar char="•"/>
            </a:pPr>
            <a:r>
              <a:rPr lang="en-SG" dirty="0"/>
              <a:t>We can use GA to solve this problem and come up with one optimal solution</a:t>
            </a:r>
          </a:p>
        </p:txBody>
      </p:sp>
    </p:spTree>
    <p:extLst>
      <p:ext uri="{BB962C8B-B14F-4D97-AF65-F5344CB8AC3E}">
        <p14:creationId xmlns:p14="http://schemas.microsoft.com/office/powerpoint/2010/main" val="352533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1E7FF-0D40-4F95-BF1A-CCE721031CA7}"/>
              </a:ext>
            </a:extLst>
          </p:cNvPr>
          <p:cNvSpPr>
            <a:spLocks noGrp="1"/>
          </p:cNvSpPr>
          <p:nvPr>
            <p:ph idx="1"/>
          </p:nvPr>
        </p:nvSpPr>
        <p:spPr>
          <a:xfrm>
            <a:off x="481013" y="5667375"/>
            <a:ext cx="10515600" cy="1190625"/>
          </a:xfrm>
        </p:spPr>
        <p:txBody>
          <a:bodyPr>
            <a:normAutofit fontScale="92500"/>
          </a:bodyPr>
          <a:lstStyle/>
          <a:p>
            <a:r>
              <a:rPr lang="en-SG" dirty="0"/>
              <a:t>Generate multiple solutions using multi-objective optimization techniques</a:t>
            </a:r>
          </a:p>
          <a:p>
            <a:r>
              <a:rPr lang="en-SG" dirty="0"/>
              <a:t>Select one solution using higher-level information</a:t>
            </a:r>
          </a:p>
        </p:txBody>
      </p:sp>
      <p:pic>
        <p:nvPicPr>
          <p:cNvPr id="5" name="Picture 4">
            <a:extLst>
              <a:ext uri="{FF2B5EF4-FFF2-40B4-BE49-F238E27FC236}">
                <a16:creationId xmlns:a16="http://schemas.microsoft.com/office/drawing/2014/main" id="{142C081C-25B0-4A8E-BECC-18A95D35E0E0}"/>
              </a:ext>
            </a:extLst>
          </p:cNvPr>
          <p:cNvPicPr>
            <a:picLocks noChangeAspect="1"/>
          </p:cNvPicPr>
          <p:nvPr/>
        </p:nvPicPr>
        <p:blipFill>
          <a:blip r:embed="rId2"/>
          <a:stretch>
            <a:fillRect/>
          </a:stretch>
        </p:blipFill>
        <p:spPr>
          <a:xfrm>
            <a:off x="642937" y="962025"/>
            <a:ext cx="8201025" cy="4705350"/>
          </a:xfrm>
          <a:prstGeom prst="rect">
            <a:avLst/>
          </a:prstGeom>
        </p:spPr>
      </p:pic>
      <p:sp>
        <p:nvSpPr>
          <p:cNvPr id="6" name="Title 1">
            <a:extLst>
              <a:ext uri="{FF2B5EF4-FFF2-40B4-BE49-F238E27FC236}">
                <a16:creationId xmlns:a16="http://schemas.microsoft.com/office/drawing/2014/main" id="{E9B67471-CA33-4E54-B376-8F6E3724464B}"/>
              </a:ext>
            </a:extLst>
          </p:cNvPr>
          <p:cNvSpPr>
            <a:spLocks noGrp="1"/>
          </p:cNvSpPr>
          <p:nvPr>
            <p:ph type="title"/>
          </p:nvPr>
        </p:nvSpPr>
        <p:spPr>
          <a:xfrm>
            <a:off x="642937" y="17462"/>
            <a:ext cx="10906124" cy="1325563"/>
          </a:xfrm>
        </p:spPr>
        <p:txBody>
          <a:bodyPr/>
          <a:lstStyle/>
          <a:p>
            <a:r>
              <a:rPr lang="en-SG" dirty="0"/>
              <a:t>Ideal Multi-Objective Optimization</a:t>
            </a:r>
          </a:p>
        </p:txBody>
      </p:sp>
    </p:spTree>
    <p:extLst>
      <p:ext uri="{BB962C8B-B14F-4D97-AF65-F5344CB8AC3E}">
        <p14:creationId xmlns:p14="http://schemas.microsoft.com/office/powerpoint/2010/main" val="2577502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9E02F08D6E5E499F69794498801CBF" ma:contentTypeVersion="2" ma:contentTypeDescription="Create a new document." ma:contentTypeScope="" ma:versionID="a774c9dbd70b854b147be9abffb3041a">
  <xsd:schema xmlns:xsd="http://www.w3.org/2001/XMLSchema" xmlns:xs="http://www.w3.org/2001/XMLSchema" xmlns:p="http://schemas.microsoft.com/office/2006/metadata/properties" xmlns:ns2="e18c7765-ee0b-4028-885a-1dc1823bc2fe" targetNamespace="http://schemas.microsoft.com/office/2006/metadata/properties" ma:root="true" ma:fieldsID="cd84310720d741f99a2035ec41345f68" ns2:_="">
    <xsd:import namespace="e18c7765-ee0b-4028-885a-1dc1823bc2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8c7765-ee0b-4028-885a-1dc1823bc2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DC6C89-6395-429E-B8D9-3D885B8B26A2}"/>
</file>

<file path=customXml/itemProps2.xml><?xml version="1.0" encoding="utf-8"?>
<ds:datastoreItem xmlns:ds="http://schemas.openxmlformats.org/officeDocument/2006/customXml" ds:itemID="{9B502DDE-B4F9-4787-9AA9-B1E499822E5E}"/>
</file>

<file path=customXml/itemProps3.xml><?xml version="1.0" encoding="utf-8"?>
<ds:datastoreItem xmlns:ds="http://schemas.openxmlformats.org/officeDocument/2006/customXml" ds:itemID="{93276530-02AC-40A9-81A1-E012E86FF284}"/>
</file>

<file path=docProps/app.xml><?xml version="1.0" encoding="utf-8"?>
<Properties xmlns="http://schemas.openxmlformats.org/officeDocument/2006/extended-properties" xmlns:vt="http://schemas.openxmlformats.org/officeDocument/2006/docPropsVTypes">
  <TotalTime>1118</TotalTime>
  <Words>1075</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Introduction to Multi-Objective Optimization- Lec 11</vt:lpstr>
      <vt:lpstr>Outline</vt:lpstr>
      <vt:lpstr>Introduction</vt:lpstr>
      <vt:lpstr>Introduction</vt:lpstr>
      <vt:lpstr>Introduction</vt:lpstr>
      <vt:lpstr>Multi-Objective Optimization</vt:lpstr>
      <vt:lpstr>Approaches to Multi-Objective Optimization</vt:lpstr>
      <vt:lpstr>Preference-based Multi-Objective Optimization</vt:lpstr>
      <vt:lpstr>Ideal Multi-Objective Optimization</vt:lpstr>
      <vt:lpstr>Role of EC for Multi-Objective Optimization</vt:lpstr>
      <vt:lpstr>Multi-Objective Optimization Problem</vt:lpstr>
      <vt:lpstr>Principles of Multi-Objective Optimization</vt:lpstr>
      <vt:lpstr>Principles of Multi-Objective Optimization</vt:lpstr>
      <vt:lpstr>Principles of Multi-Objective Optimization</vt:lpstr>
      <vt:lpstr>Single vs Multi-Objective Optimization</vt:lpstr>
      <vt:lpstr>Single vs Multi-Objective Optimization</vt:lpstr>
      <vt:lpstr>Single vs Multi-Objective Optimization</vt:lpstr>
      <vt:lpstr>Dominance and Pareto-Optimality</vt:lpstr>
      <vt:lpstr>Dominance and Pareto-Optimality</vt:lpstr>
      <vt:lpstr>Dominance and Pareto-Optimality</vt:lpstr>
      <vt:lpstr>Pareto-Optimal Set for Different Set of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Multi-Objective Optimization- Lec 11</dc:title>
  <dc:creator>Pratik Chattopadhyay</dc:creator>
  <cp:lastModifiedBy>Pratik Chattopadhyay</cp:lastModifiedBy>
  <cp:revision>4</cp:revision>
  <dcterms:created xsi:type="dcterms:W3CDTF">2021-08-26T10:01:58Z</dcterms:created>
  <dcterms:modified xsi:type="dcterms:W3CDTF">2021-08-27T04:40:07Z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0x010100269E02F08D6E5E499F69794498801CBF</vt:lpwstr>
  </property>
</Properties>
</file>