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7" r:id="rId8"/>
    <p:sldId id="262" r:id="rId9"/>
    <p:sldId id="263" r:id="rId10"/>
    <p:sldId id="264" r:id="rId11"/>
    <p:sldId id="265" r:id="rId12"/>
    <p:sldId id="268" r:id="rId13"/>
    <p:sldId id="269" r:id="rId14"/>
    <p:sldId id="266" r:id="rId15"/>
  </p:sldIdLst>
  <p:sldSz cx="18288000" cy="10287000"/>
  <p:notesSz cx="6858000" cy="9144000"/>
  <p:embeddedFontLst>
    <p:embeddedFont>
      <p:font typeface="Bahnschrift" panose="020B0502040204020203" pitchFamily="34" charset="0"/>
      <p:regular r:id="rId17"/>
      <p:bold r:id="rId18"/>
    </p:embeddedFont>
    <p:embeddedFont>
      <p:font typeface="Calibri" panose="020F0502020204030204" pitchFamily="34" charset="0"/>
      <p:regular r:id="rId19"/>
      <p:bold r:id="rId20"/>
      <p:italic r:id="rId21"/>
      <p:boldItalic r:id="rId22"/>
    </p:embeddedFont>
    <p:embeddedFont>
      <p:font typeface="Fredoka" panose="020B0604020202020204" charset="0"/>
      <p:regular r:id="rId23"/>
    </p:embeddedFont>
    <p:embeddedFont>
      <p:font typeface="Nunito"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033" autoAdjust="0"/>
  </p:normalViewPr>
  <p:slideViewPr>
    <p:cSldViewPr>
      <p:cViewPr varScale="1">
        <p:scale>
          <a:sx n="53" d="100"/>
          <a:sy n="53" d="100"/>
        </p:scale>
        <p:origin x="80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C3A9B-DB6A-4B87-A839-36B3417B319B}"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C7C1D-FCE5-422B-886F-6918274F25F1}" type="slidenum">
              <a:rPr lang="en-US" smtClean="0"/>
              <a:t>‹#›</a:t>
            </a:fld>
            <a:endParaRPr lang="en-US"/>
          </a:p>
        </p:txBody>
      </p:sp>
    </p:spTree>
    <p:extLst>
      <p:ext uri="{BB962C8B-B14F-4D97-AF65-F5344CB8AC3E}">
        <p14:creationId xmlns:p14="http://schemas.microsoft.com/office/powerpoint/2010/main" val="2382481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CC7C1D-FCE5-422B-886F-6918274F25F1}" type="slidenum">
              <a:rPr lang="en-US" smtClean="0"/>
              <a:t>8</a:t>
            </a:fld>
            <a:endParaRPr lang="en-US"/>
          </a:p>
        </p:txBody>
      </p:sp>
    </p:spTree>
    <p:extLst>
      <p:ext uri="{BB962C8B-B14F-4D97-AF65-F5344CB8AC3E}">
        <p14:creationId xmlns:p14="http://schemas.microsoft.com/office/powerpoint/2010/main" val="265936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CC7C1D-FCE5-422B-886F-6918274F25F1}" type="slidenum">
              <a:rPr lang="en-US" smtClean="0"/>
              <a:t>14</a:t>
            </a:fld>
            <a:endParaRPr lang="en-US"/>
          </a:p>
        </p:txBody>
      </p:sp>
    </p:spTree>
    <p:extLst>
      <p:ext uri="{BB962C8B-B14F-4D97-AF65-F5344CB8AC3E}">
        <p14:creationId xmlns:p14="http://schemas.microsoft.com/office/powerpoint/2010/main" val="247300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353252"/>
            <a:ext cx="18321130"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5378854" y="-18627"/>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816833" y="1028700"/>
            <a:ext cx="16774202" cy="7003831"/>
          </a:xfrm>
          <a:custGeom>
            <a:avLst/>
            <a:gdLst/>
            <a:ahLst/>
            <a:cxnLst/>
            <a:rect l="l" t="t" r="r" b="b"/>
            <a:pathLst>
              <a:path w="16774202" h="7003831">
                <a:moveTo>
                  <a:pt x="0" y="0"/>
                </a:moveTo>
                <a:lnTo>
                  <a:pt x="16774202" y="0"/>
                </a:lnTo>
                <a:lnTo>
                  <a:pt x="16774202" y="7003831"/>
                </a:lnTo>
                <a:lnTo>
                  <a:pt x="0" y="7003831"/>
                </a:lnTo>
                <a:lnTo>
                  <a:pt x="0" y="0"/>
                </a:lnTo>
                <a:close/>
              </a:path>
            </a:pathLst>
          </a:custGeom>
          <a:blipFill>
            <a:blip r:embed="rId6"/>
            <a:stretch>
              <a:fillRect l="-2566" t="-39855" b="-105791"/>
            </a:stretch>
          </a:blipFill>
        </p:spPr>
        <p:txBody>
          <a:bodyPr/>
          <a:lstStyle/>
          <a:p>
            <a:endParaRPr lang="en-US" dirty="0"/>
          </a:p>
        </p:txBody>
      </p:sp>
      <p:sp>
        <p:nvSpPr>
          <p:cNvPr id="11" name="TextBox 11"/>
          <p:cNvSpPr txBox="1"/>
          <p:nvPr/>
        </p:nvSpPr>
        <p:spPr>
          <a:xfrm>
            <a:off x="2093668" y="1876322"/>
            <a:ext cx="14245294" cy="1641579"/>
          </a:xfrm>
          <a:prstGeom prst="rect">
            <a:avLst/>
          </a:prstGeom>
        </p:spPr>
        <p:txBody>
          <a:bodyPr lIns="0" tIns="0" rIns="0" bIns="0" rtlCol="0" anchor="t">
            <a:spAutoFit/>
          </a:bodyPr>
          <a:lstStyle/>
          <a:p>
            <a:pPr algn="ctr">
              <a:lnSpc>
                <a:spcPts val="6644"/>
              </a:lnSpc>
            </a:pPr>
            <a:r>
              <a:rPr lang="en-US" sz="4745" dirty="0">
                <a:solidFill>
                  <a:srgbClr val="000000"/>
                </a:solidFill>
                <a:latin typeface="Fredoka Bold"/>
              </a:rPr>
              <a:t>MULTIMODAL MULTILINGUAL SOCIAL MEDIA ANALYSIS ON POLITICAL LEADERS</a:t>
            </a:r>
          </a:p>
        </p:txBody>
      </p:sp>
      <p:sp>
        <p:nvSpPr>
          <p:cNvPr id="12" name="TextBox 12"/>
          <p:cNvSpPr txBox="1"/>
          <p:nvPr/>
        </p:nvSpPr>
        <p:spPr>
          <a:xfrm>
            <a:off x="1028700" y="8743950"/>
            <a:ext cx="5577893" cy="514350"/>
          </a:xfrm>
          <a:prstGeom prst="rect">
            <a:avLst/>
          </a:prstGeom>
        </p:spPr>
        <p:txBody>
          <a:bodyPr lIns="0" tIns="0" rIns="0" bIns="0" rtlCol="0" anchor="t">
            <a:spAutoFit/>
          </a:bodyPr>
          <a:lstStyle/>
          <a:p>
            <a:pPr>
              <a:lnSpc>
                <a:spcPts val="4200"/>
              </a:lnSpc>
            </a:pPr>
            <a:r>
              <a:rPr lang="en-US" sz="3000">
                <a:solidFill>
                  <a:srgbClr val="000000"/>
                </a:solidFill>
                <a:latin typeface="Nunito"/>
              </a:rPr>
              <a:t>Group-26</a:t>
            </a:r>
          </a:p>
        </p:txBody>
      </p:sp>
      <p:sp>
        <p:nvSpPr>
          <p:cNvPr id="13" name="TextBox 13"/>
          <p:cNvSpPr txBox="1"/>
          <p:nvPr/>
        </p:nvSpPr>
        <p:spPr>
          <a:xfrm>
            <a:off x="3751363" y="8477250"/>
            <a:ext cx="13839672" cy="1047750"/>
          </a:xfrm>
          <a:prstGeom prst="rect">
            <a:avLst/>
          </a:prstGeom>
        </p:spPr>
        <p:txBody>
          <a:bodyPr lIns="0" tIns="0" rIns="0" bIns="0" rtlCol="0" anchor="t">
            <a:spAutoFit/>
          </a:bodyPr>
          <a:lstStyle/>
          <a:p>
            <a:pPr algn="r">
              <a:lnSpc>
                <a:spcPts val="4200"/>
              </a:lnSpc>
            </a:pPr>
            <a:r>
              <a:rPr lang="en-US" sz="3000">
                <a:solidFill>
                  <a:srgbClr val="000000"/>
                </a:solidFill>
                <a:latin typeface="Nunito"/>
              </a:rPr>
              <a:t>Ankur Tiwari     Anshuman Uniyal     Hrishikesh Khambete</a:t>
            </a:r>
          </a:p>
          <a:p>
            <a:pPr algn="r">
              <a:lnSpc>
                <a:spcPts val="4200"/>
              </a:lnSpc>
            </a:pPr>
            <a:r>
              <a:rPr lang="en-US" sz="3000">
                <a:solidFill>
                  <a:srgbClr val="000000"/>
                </a:solidFill>
                <a:latin typeface="Nunito"/>
              </a:rPr>
              <a:t>Karanbir Singh     Shashank Sharma                    Vani Mittal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202373"/>
            <a:ext cx="8707217" cy="1449817"/>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METHODOLOGY</a:t>
            </a:r>
          </a:p>
        </p:txBody>
      </p:sp>
      <p:grpSp>
        <p:nvGrpSpPr>
          <p:cNvPr id="3" name="Group 3"/>
          <p:cNvGrpSpPr/>
          <p:nvPr/>
        </p:nvGrpSpPr>
        <p:grpSpPr>
          <a:xfrm>
            <a:off x="304800" y="1652190"/>
            <a:ext cx="17602200" cy="6823964"/>
            <a:chOff x="0" y="0"/>
            <a:chExt cx="4700206" cy="1797258"/>
          </a:xfrm>
        </p:grpSpPr>
        <p:sp>
          <p:nvSpPr>
            <p:cNvPr id="4" name="Freeform 4"/>
            <p:cNvSpPr/>
            <p:nvPr/>
          </p:nvSpPr>
          <p:spPr>
            <a:xfrm>
              <a:off x="0" y="0"/>
              <a:ext cx="4700206" cy="1797258"/>
            </a:xfrm>
            <a:custGeom>
              <a:avLst/>
              <a:gdLst/>
              <a:ahLst/>
              <a:cxnLst/>
              <a:rect l="l" t="t" r="r" b="b"/>
              <a:pathLst>
                <a:path w="4700206" h="1797258">
                  <a:moveTo>
                    <a:pt x="0" y="0"/>
                  </a:moveTo>
                  <a:lnTo>
                    <a:pt x="4700206" y="0"/>
                  </a:lnTo>
                  <a:lnTo>
                    <a:pt x="4700206" y="1797258"/>
                  </a:lnTo>
                  <a:lnTo>
                    <a:pt x="0" y="1797258"/>
                  </a:lnTo>
                  <a:close/>
                </a:path>
              </a:pathLst>
            </a:custGeom>
            <a:solidFill>
              <a:srgbClr val="F1F2F2"/>
            </a:solidFill>
          </p:spPr>
        </p:sp>
        <p:sp>
          <p:nvSpPr>
            <p:cNvPr id="5" name="TextBox 5"/>
            <p:cNvSpPr txBox="1"/>
            <p:nvPr/>
          </p:nvSpPr>
          <p:spPr>
            <a:xfrm>
              <a:off x="0" y="-57150"/>
              <a:ext cx="4700206" cy="1854408"/>
            </a:xfrm>
            <a:prstGeom prst="rect">
              <a:avLst/>
            </a:prstGeom>
          </p:spPr>
          <p:txBody>
            <a:bodyPr lIns="50800" tIns="50800" rIns="50800" bIns="50800" rtlCol="0" anchor="ctr"/>
            <a:lstStyle/>
            <a:p>
              <a:pPr marL="457200" indent="-457200" algn="just">
                <a:lnSpc>
                  <a:spcPts val="4479"/>
                </a:lnSpc>
                <a:buFont typeface="Arial" panose="020B0604020202020204" pitchFamily="34" charset="0"/>
                <a:buChar char="•"/>
              </a:pPr>
              <a:endParaRPr sz="3200" dirty="0">
                <a:latin typeface="Bahnschrift" panose="020B0502040204020203" pitchFamily="34" charset="0"/>
              </a:endParaRPr>
            </a:p>
            <a:p>
              <a:pPr marL="802636" lvl="1" indent="-457200" algn="just">
                <a:lnSpc>
                  <a:spcPts val="4479"/>
                </a:lnSpc>
                <a:buFont typeface="Arial" panose="020B0604020202020204" pitchFamily="34" charset="0"/>
                <a:buChar char="•"/>
              </a:pPr>
              <a:r>
                <a:rPr lang="en-US" sz="3200" dirty="0">
                  <a:solidFill>
                    <a:srgbClr val="000000"/>
                  </a:solidFill>
                  <a:latin typeface="Bahnschrift" panose="020B0502040204020203" pitchFamily="34" charset="0"/>
                </a:rPr>
                <a:t>Sentiment Analysis with NLTK's Vader Module:</a:t>
              </a:r>
            </a:p>
            <a:p>
              <a:pPr marL="1381745" lvl="2" indent="-460582" algn="just">
                <a:lnSpc>
                  <a:spcPts val="4479"/>
                </a:lnSpc>
                <a:buFont typeface="Arial"/>
                <a:buChar char="⚬"/>
              </a:pPr>
              <a:r>
                <a:rPr lang="en-US" sz="3200" dirty="0">
                  <a:solidFill>
                    <a:srgbClr val="000000"/>
                  </a:solidFill>
                  <a:latin typeface="Bahnschrift" panose="020B0502040204020203" pitchFamily="34" charset="0"/>
                </a:rPr>
                <a:t>Employing NLTK's Vader module for sentiment analysis of each post</a:t>
              </a:r>
            </a:p>
            <a:p>
              <a:pPr marL="457200" indent="-457200" algn="just">
                <a:lnSpc>
                  <a:spcPts val="4479"/>
                </a:lnSpc>
                <a:buFont typeface="Arial" panose="020B0604020202020204" pitchFamily="34" charset="0"/>
                <a:buChar char="•"/>
              </a:pPr>
              <a:endParaRPr lang="en-US" sz="3200" dirty="0">
                <a:solidFill>
                  <a:srgbClr val="000000"/>
                </a:solidFill>
                <a:latin typeface="Bahnschrift" panose="020B0502040204020203" pitchFamily="34" charset="0"/>
              </a:endParaRPr>
            </a:p>
            <a:p>
              <a:pPr marL="457200" indent="-457200" algn="just">
                <a:lnSpc>
                  <a:spcPts val="4479"/>
                </a:lnSpc>
                <a:buFont typeface="Arial" panose="020B0604020202020204" pitchFamily="34" charset="0"/>
                <a:buChar char="•"/>
              </a:pPr>
              <a:endParaRPr lang="en-US" sz="3200" dirty="0">
                <a:solidFill>
                  <a:srgbClr val="000000"/>
                </a:solidFill>
                <a:latin typeface="Bahnschrift" panose="020B0502040204020203" pitchFamily="34" charset="0"/>
              </a:endParaRPr>
            </a:p>
            <a:p>
              <a:pPr marL="802636" lvl="1" indent="-457200" algn="just">
                <a:lnSpc>
                  <a:spcPts val="4479"/>
                </a:lnSpc>
                <a:buFont typeface="Arial" panose="020B0604020202020204" pitchFamily="34" charset="0"/>
                <a:buChar char="•"/>
              </a:pPr>
              <a:r>
                <a:rPr lang="en-US" sz="3200" dirty="0">
                  <a:solidFill>
                    <a:srgbClr val="000000"/>
                  </a:solidFill>
                  <a:latin typeface="Bahnschrift" panose="020B0502040204020203" pitchFamily="34" charset="0"/>
                </a:rPr>
                <a:t>Normalization of Sentiment Scores:</a:t>
              </a:r>
            </a:p>
            <a:p>
              <a:pPr marL="1381745" lvl="2" indent="-460582" algn="just">
                <a:lnSpc>
                  <a:spcPts val="4479"/>
                </a:lnSpc>
                <a:buFont typeface="Arial"/>
                <a:buChar char="⚬"/>
              </a:pPr>
              <a:r>
                <a:rPr lang="en-US" sz="3200" dirty="0">
                  <a:solidFill>
                    <a:srgbClr val="000000"/>
                  </a:solidFill>
                  <a:latin typeface="Bahnschrift" panose="020B0502040204020203" pitchFamily="34" charset="0"/>
                </a:rPr>
                <a:t>Introduction of normalization step for aggregate sentiment scores.</a:t>
              </a:r>
            </a:p>
            <a:p>
              <a:pPr marL="457200" indent="-457200" algn="just">
                <a:lnSpc>
                  <a:spcPts val="4479"/>
                </a:lnSpc>
                <a:buFont typeface="Arial" panose="020B0604020202020204" pitchFamily="34" charset="0"/>
                <a:buChar char="•"/>
              </a:pPr>
              <a:endParaRPr lang="en-US" sz="3200" dirty="0">
                <a:solidFill>
                  <a:srgbClr val="000000"/>
                </a:solidFill>
                <a:latin typeface="Bahnschrift" panose="020B0502040204020203" pitchFamily="34" charset="0"/>
              </a:endParaRPr>
            </a:p>
            <a:p>
              <a:pPr marL="457200" indent="-457200" algn="just">
                <a:lnSpc>
                  <a:spcPts val="4479"/>
                </a:lnSpc>
                <a:buFont typeface="Arial" panose="020B0604020202020204" pitchFamily="34" charset="0"/>
                <a:buChar char="•"/>
              </a:pPr>
              <a:endParaRPr lang="en-US" sz="3200" dirty="0">
                <a:solidFill>
                  <a:srgbClr val="000000"/>
                </a:solidFill>
                <a:latin typeface="Bahnschrift" panose="020B0502040204020203" pitchFamily="34" charset="0"/>
              </a:endParaRPr>
            </a:p>
            <a:p>
              <a:pPr marL="802636" lvl="1" indent="-457200" algn="just">
                <a:lnSpc>
                  <a:spcPts val="4479"/>
                </a:lnSpc>
                <a:buFont typeface="Arial" panose="020B0604020202020204" pitchFamily="34" charset="0"/>
                <a:buChar char="•"/>
              </a:pPr>
              <a:r>
                <a:rPr lang="en-US" sz="3200" dirty="0">
                  <a:solidFill>
                    <a:srgbClr val="000000"/>
                  </a:solidFill>
                  <a:latin typeface="Bahnschrift" panose="020B0502040204020203" pitchFamily="34" charset="0"/>
                </a:rPr>
                <a:t>Aggregation of Sentiment Scores:</a:t>
              </a:r>
            </a:p>
            <a:p>
              <a:pPr marL="1381745" lvl="2" indent="-460582" algn="just">
                <a:lnSpc>
                  <a:spcPts val="4479"/>
                </a:lnSpc>
                <a:spcBef>
                  <a:spcPct val="0"/>
                </a:spcBef>
                <a:buFont typeface="Arial"/>
                <a:buChar char="⚬"/>
              </a:pPr>
              <a:r>
                <a:rPr lang="en-US" sz="3200" dirty="0">
                  <a:solidFill>
                    <a:srgbClr val="000000"/>
                  </a:solidFill>
                  <a:latin typeface="Bahnschrift" panose="020B0502040204020203" pitchFamily="34" charset="0"/>
                </a:rPr>
                <a:t>Aggregate sentiment scores used to compute average sentiment score for political figures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3822" y="227591"/>
            <a:ext cx="5135523" cy="1449817"/>
          </a:xfrm>
          <a:prstGeom prst="rect">
            <a:avLst/>
          </a:prstGeom>
        </p:spPr>
        <p:txBody>
          <a:bodyPr lIns="0" tIns="0" rIns="0" bIns="0" rtlCol="0" anchor="t">
            <a:spAutoFit/>
          </a:bodyPr>
          <a:lstStyle/>
          <a:p>
            <a:pPr algn="ctr">
              <a:lnSpc>
                <a:spcPts val="11963"/>
              </a:lnSpc>
              <a:spcBef>
                <a:spcPct val="0"/>
              </a:spcBef>
            </a:pPr>
            <a:r>
              <a:rPr lang="en-US" sz="8545" dirty="0">
                <a:solidFill>
                  <a:srgbClr val="000000"/>
                </a:solidFill>
                <a:latin typeface="Fredoka Bold"/>
              </a:rPr>
              <a:t>RESULTS</a:t>
            </a:r>
          </a:p>
        </p:txBody>
      </p:sp>
      <p:sp>
        <p:nvSpPr>
          <p:cNvPr id="4" name="Rectangle 3">
            <a:extLst>
              <a:ext uri="{FF2B5EF4-FFF2-40B4-BE49-F238E27FC236}">
                <a16:creationId xmlns:a16="http://schemas.microsoft.com/office/drawing/2014/main" id="{1E7C55F1-A8BE-4CCF-AF9C-BCA70BC4E53C}"/>
              </a:ext>
            </a:extLst>
          </p:cNvPr>
          <p:cNvSpPr/>
          <p:nvPr/>
        </p:nvSpPr>
        <p:spPr>
          <a:xfrm>
            <a:off x="478611" y="2019300"/>
            <a:ext cx="17330778" cy="3108543"/>
          </a:xfrm>
          <a:prstGeom prst="rect">
            <a:avLst/>
          </a:prstGeom>
          <a:solidFill>
            <a:schemeClr val="bg1">
              <a:lumMod val="95000"/>
            </a:schemeClr>
          </a:solidFill>
        </p:spPr>
        <p:txBody>
          <a:bodyPr wrap="square">
            <a:spAutoFit/>
          </a:bodyPr>
          <a:lstStyle/>
          <a:p>
            <a:pPr algn="ctr"/>
            <a:r>
              <a:rPr lang="en-US" sz="3600" b="1" dirty="0">
                <a:solidFill>
                  <a:srgbClr val="FF0000"/>
                </a:solidFill>
                <a:latin typeface="Bahnschrift" panose="020B0502040204020203" pitchFamily="34" charset="0"/>
              </a:rPr>
              <a:t>Results generated for Hindi languages </a:t>
            </a:r>
            <a:endParaRPr lang="en-US" sz="3600" b="1" dirty="0">
              <a:latin typeface="Bahnschrift" panose="020B0502040204020203" pitchFamily="34" charset="0"/>
            </a:endParaRPr>
          </a:p>
          <a:p>
            <a:r>
              <a:rPr lang="en-US" sz="3200" b="1" dirty="0">
                <a:latin typeface="Bahnschrift" panose="020B0502040204020203" pitchFamily="34" charset="0"/>
              </a:rPr>
              <a:t>Arvind Kejriwal:</a:t>
            </a:r>
            <a:endParaRPr lang="en-US" sz="3200" dirty="0">
              <a:latin typeface="Bahnschrift" panose="020B0502040204020203" pitchFamily="34" charset="0"/>
            </a:endParaRPr>
          </a:p>
          <a:p>
            <a:r>
              <a:rPr lang="en-US" sz="3200" dirty="0">
                <a:latin typeface="Bahnschrift" panose="020B0502040204020203" pitchFamily="34" charset="0"/>
              </a:rPr>
              <a:t>Neutral sentiment dominates posts about Arvind Kejriwal among Hindi-speaking audiences (43.9%).</a:t>
            </a:r>
          </a:p>
          <a:p>
            <a:r>
              <a:rPr lang="en-US" sz="3200" dirty="0">
                <a:latin typeface="Bahnschrift" panose="020B0502040204020203" pitchFamily="34" charset="0"/>
              </a:rPr>
              <a:t>The diverse range of opinions suggests a balanced perception without clear Positive or Negative sentiment dominance.</a:t>
            </a:r>
          </a:p>
        </p:txBody>
      </p:sp>
      <p:pic>
        <p:nvPicPr>
          <p:cNvPr id="6" name="Picture 5">
            <a:extLst>
              <a:ext uri="{FF2B5EF4-FFF2-40B4-BE49-F238E27FC236}">
                <a16:creationId xmlns:a16="http://schemas.microsoft.com/office/drawing/2014/main" id="{ECA79145-3850-4168-8549-81714388F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5127843"/>
            <a:ext cx="86868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3822" y="227591"/>
            <a:ext cx="5135523" cy="1449817"/>
          </a:xfrm>
          <a:prstGeom prst="rect">
            <a:avLst/>
          </a:prstGeom>
        </p:spPr>
        <p:txBody>
          <a:bodyPr lIns="0" tIns="0" rIns="0" bIns="0" rtlCol="0" anchor="t">
            <a:spAutoFit/>
          </a:bodyPr>
          <a:lstStyle/>
          <a:p>
            <a:pPr algn="ctr">
              <a:lnSpc>
                <a:spcPts val="11963"/>
              </a:lnSpc>
              <a:spcBef>
                <a:spcPct val="0"/>
              </a:spcBef>
            </a:pPr>
            <a:r>
              <a:rPr lang="en-US" sz="8545" dirty="0">
                <a:solidFill>
                  <a:srgbClr val="000000"/>
                </a:solidFill>
                <a:latin typeface="Fredoka Bold"/>
              </a:rPr>
              <a:t>RESULTS</a:t>
            </a:r>
          </a:p>
        </p:txBody>
      </p:sp>
      <p:sp>
        <p:nvSpPr>
          <p:cNvPr id="4" name="Rectangle 3">
            <a:extLst>
              <a:ext uri="{FF2B5EF4-FFF2-40B4-BE49-F238E27FC236}">
                <a16:creationId xmlns:a16="http://schemas.microsoft.com/office/drawing/2014/main" id="{1E7C55F1-A8BE-4CCF-AF9C-BCA70BC4E53C}"/>
              </a:ext>
            </a:extLst>
          </p:cNvPr>
          <p:cNvSpPr/>
          <p:nvPr/>
        </p:nvSpPr>
        <p:spPr>
          <a:xfrm>
            <a:off x="478611" y="2019300"/>
            <a:ext cx="17330778" cy="2862322"/>
          </a:xfrm>
          <a:prstGeom prst="rect">
            <a:avLst/>
          </a:prstGeom>
          <a:solidFill>
            <a:schemeClr val="bg1">
              <a:lumMod val="95000"/>
            </a:schemeClr>
          </a:solidFill>
        </p:spPr>
        <p:txBody>
          <a:bodyPr wrap="square">
            <a:spAutoFit/>
          </a:bodyPr>
          <a:lstStyle/>
          <a:p>
            <a:r>
              <a:rPr lang="en-US" sz="3600" b="1" dirty="0">
                <a:latin typeface="Bahnschrift" panose="020B0502040204020203" pitchFamily="34" charset="0"/>
              </a:rPr>
              <a:t>Narendra Modi:</a:t>
            </a:r>
            <a:endParaRPr lang="en-US" sz="3600" dirty="0">
              <a:latin typeface="Bahnschrift" panose="020B0502040204020203" pitchFamily="34" charset="0"/>
            </a:endParaRPr>
          </a:p>
          <a:p>
            <a:r>
              <a:rPr lang="en-US" sz="3600" dirty="0">
                <a:latin typeface="Bahnschrift" panose="020B0502040204020203" pitchFamily="34" charset="0"/>
              </a:rPr>
              <a:t>Negative sentiment is significantly present in posts about Narendra Modi among Hindi-speaking audiences (42.4%).</a:t>
            </a:r>
          </a:p>
          <a:p>
            <a:r>
              <a:rPr lang="en-US" sz="3600" dirty="0">
                <a:latin typeface="Bahnschrift" panose="020B0502040204020203" pitchFamily="34" charset="0"/>
              </a:rPr>
              <a:t>The prevalence of Negative sentiment suggests potential challenges in public perception.</a:t>
            </a:r>
          </a:p>
        </p:txBody>
      </p:sp>
      <p:pic>
        <p:nvPicPr>
          <p:cNvPr id="5" name="Picture 4">
            <a:extLst>
              <a:ext uri="{FF2B5EF4-FFF2-40B4-BE49-F238E27FC236}">
                <a16:creationId xmlns:a16="http://schemas.microsoft.com/office/drawing/2014/main" id="{789DA8F7-8106-46AC-84CB-8E282B3EA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1" y="4881622"/>
            <a:ext cx="9144018" cy="5405378"/>
          </a:xfrm>
          <a:prstGeom prst="rect">
            <a:avLst/>
          </a:prstGeom>
        </p:spPr>
      </p:pic>
    </p:spTree>
    <p:extLst>
      <p:ext uri="{BB962C8B-B14F-4D97-AF65-F5344CB8AC3E}">
        <p14:creationId xmlns:p14="http://schemas.microsoft.com/office/powerpoint/2010/main" val="108401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3822" y="227591"/>
            <a:ext cx="5135523" cy="1449817"/>
          </a:xfrm>
          <a:prstGeom prst="rect">
            <a:avLst/>
          </a:prstGeom>
        </p:spPr>
        <p:txBody>
          <a:bodyPr lIns="0" tIns="0" rIns="0" bIns="0" rtlCol="0" anchor="t">
            <a:spAutoFit/>
          </a:bodyPr>
          <a:lstStyle/>
          <a:p>
            <a:pPr algn="ctr">
              <a:lnSpc>
                <a:spcPts val="11963"/>
              </a:lnSpc>
              <a:spcBef>
                <a:spcPct val="0"/>
              </a:spcBef>
            </a:pPr>
            <a:r>
              <a:rPr lang="en-US" sz="8545" dirty="0">
                <a:solidFill>
                  <a:srgbClr val="000000"/>
                </a:solidFill>
                <a:latin typeface="Fredoka Bold"/>
              </a:rPr>
              <a:t>RESULTS</a:t>
            </a:r>
          </a:p>
        </p:txBody>
      </p:sp>
      <p:sp>
        <p:nvSpPr>
          <p:cNvPr id="4" name="Rectangle 3">
            <a:extLst>
              <a:ext uri="{FF2B5EF4-FFF2-40B4-BE49-F238E27FC236}">
                <a16:creationId xmlns:a16="http://schemas.microsoft.com/office/drawing/2014/main" id="{1E7C55F1-A8BE-4CCF-AF9C-BCA70BC4E53C}"/>
              </a:ext>
            </a:extLst>
          </p:cNvPr>
          <p:cNvSpPr/>
          <p:nvPr/>
        </p:nvSpPr>
        <p:spPr>
          <a:xfrm>
            <a:off x="478611" y="2019300"/>
            <a:ext cx="17330778" cy="2862322"/>
          </a:xfrm>
          <a:prstGeom prst="rect">
            <a:avLst/>
          </a:prstGeom>
          <a:solidFill>
            <a:schemeClr val="bg1">
              <a:lumMod val="95000"/>
            </a:schemeClr>
          </a:solidFill>
        </p:spPr>
        <p:txBody>
          <a:bodyPr wrap="square">
            <a:spAutoFit/>
          </a:bodyPr>
          <a:lstStyle/>
          <a:p>
            <a:r>
              <a:rPr lang="en-US" sz="3600" b="1" dirty="0">
                <a:latin typeface="Bahnschrift" panose="020B0502040204020203" pitchFamily="34" charset="0"/>
              </a:rPr>
              <a:t>Rahul Gandhi:</a:t>
            </a:r>
            <a:endParaRPr lang="en-US" sz="3600" dirty="0">
              <a:latin typeface="Bahnschrift" panose="020B0502040204020203" pitchFamily="34" charset="0"/>
            </a:endParaRPr>
          </a:p>
          <a:p>
            <a:r>
              <a:rPr lang="en-US" sz="3600" dirty="0">
                <a:latin typeface="Bahnschrift" panose="020B0502040204020203" pitchFamily="34" charset="0"/>
              </a:rPr>
              <a:t>Negative sentiment is prevalent in posts about Rahul Gandhi among Hindi-speaking audiences (40.9%).</a:t>
            </a:r>
          </a:p>
          <a:p>
            <a:r>
              <a:rPr lang="en-US" sz="3600" dirty="0">
                <a:latin typeface="Bahnschrift" panose="020B0502040204020203" pitchFamily="34" charset="0"/>
              </a:rPr>
              <a:t>The dominance of Negative sentiment indicates potential challenges in public perception.</a:t>
            </a:r>
          </a:p>
        </p:txBody>
      </p:sp>
      <p:pic>
        <p:nvPicPr>
          <p:cNvPr id="5" name="Picture 4">
            <a:extLst>
              <a:ext uri="{FF2B5EF4-FFF2-40B4-BE49-F238E27FC236}">
                <a16:creationId xmlns:a16="http://schemas.microsoft.com/office/drawing/2014/main" id="{77C5390D-2C54-40EB-9C3F-88CA7E174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1" y="4914900"/>
            <a:ext cx="9144018" cy="5372100"/>
          </a:xfrm>
          <a:prstGeom prst="rect">
            <a:avLst/>
          </a:prstGeom>
        </p:spPr>
      </p:pic>
    </p:spTree>
    <p:extLst>
      <p:ext uri="{BB962C8B-B14F-4D97-AF65-F5344CB8AC3E}">
        <p14:creationId xmlns:p14="http://schemas.microsoft.com/office/powerpoint/2010/main" val="319317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313" y="2025856"/>
            <a:ext cx="17733382" cy="8166817"/>
            <a:chOff x="0" y="0"/>
            <a:chExt cx="4816593" cy="2150931"/>
          </a:xfrm>
        </p:grpSpPr>
        <p:sp>
          <p:nvSpPr>
            <p:cNvPr id="3" name="Freeform 3"/>
            <p:cNvSpPr/>
            <p:nvPr/>
          </p:nvSpPr>
          <p:spPr>
            <a:xfrm>
              <a:off x="0" y="0"/>
              <a:ext cx="4816592" cy="2150931"/>
            </a:xfrm>
            <a:custGeom>
              <a:avLst/>
              <a:gdLst/>
              <a:ahLst/>
              <a:cxnLst/>
              <a:rect l="l" t="t" r="r" b="b"/>
              <a:pathLst>
                <a:path w="4816592" h="2150931">
                  <a:moveTo>
                    <a:pt x="0" y="0"/>
                  </a:moveTo>
                  <a:lnTo>
                    <a:pt x="4816592" y="0"/>
                  </a:lnTo>
                  <a:lnTo>
                    <a:pt x="4816592" y="2150931"/>
                  </a:lnTo>
                  <a:lnTo>
                    <a:pt x="0" y="2150931"/>
                  </a:lnTo>
                  <a:close/>
                </a:path>
              </a:pathLst>
            </a:custGeom>
            <a:solidFill>
              <a:srgbClr val="F1F2F2"/>
            </a:solidFill>
          </p:spPr>
          <p:txBody>
            <a:bodyPr/>
            <a:lstStyle/>
            <a:p>
              <a:pPr algn="ctr"/>
              <a:endParaRPr lang="en-US" sz="6600" dirty="0">
                <a:latin typeface="Bahnschrift" panose="020B0502040204020203" pitchFamily="34" charset="0"/>
              </a:endParaRPr>
            </a:p>
          </p:txBody>
        </p:sp>
        <p:sp>
          <p:nvSpPr>
            <p:cNvPr id="4" name="TextBox 4"/>
            <p:cNvSpPr txBox="1"/>
            <p:nvPr/>
          </p:nvSpPr>
          <p:spPr>
            <a:xfrm>
              <a:off x="0" y="-57150"/>
              <a:ext cx="4816593" cy="2208081"/>
            </a:xfrm>
            <a:prstGeom prst="rect">
              <a:avLst/>
            </a:prstGeom>
          </p:spPr>
          <p:txBody>
            <a:bodyPr lIns="50800" tIns="50800" rIns="50800" bIns="50800" rtlCol="0" anchor="ctr"/>
            <a:lstStyle/>
            <a:p>
              <a:pPr>
                <a:lnSpc>
                  <a:spcPts val="4479"/>
                </a:lnSpc>
              </a:pPr>
              <a:endParaRPr/>
            </a:p>
            <a:p>
              <a:pPr>
                <a:lnSpc>
                  <a:spcPts val="4479"/>
                </a:lnSpc>
                <a:spcBef>
                  <a:spcPct val="0"/>
                </a:spcBef>
              </a:pPr>
              <a:endParaRPr/>
            </a:p>
          </p:txBody>
        </p:sp>
      </p:grpSp>
      <p:sp>
        <p:nvSpPr>
          <p:cNvPr id="5" name="TextBox 5"/>
          <p:cNvSpPr txBox="1"/>
          <p:nvPr/>
        </p:nvSpPr>
        <p:spPr>
          <a:xfrm>
            <a:off x="211056" y="439577"/>
            <a:ext cx="13940930" cy="1410643"/>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THANKS FOR LISTENING</a:t>
            </a:r>
          </a:p>
        </p:txBody>
      </p:sp>
      <p:sp>
        <p:nvSpPr>
          <p:cNvPr id="6" name="Freeform 6"/>
          <p:cNvSpPr/>
          <p:nvPr/>
        </p:nvSpPr>
        <p:spPr>
          <a:xfrm>
            <a:off x="306334" y="3390900"/>
            <a:ext cx="17704353" cy="4469106"/>
          </a:xfrm>
          <a:custGeom>
            <a:avLst/>
            <a:gdLst/>
            <a:ahLst/>
            <a:cxnLst/>
            <a:rect l="l" t="t" r="r" b="b"/>
            <a:pathLst>
              <a:path w="17846094" h="5778062">
                <a:moveTo>
                  <a:pt x="0" y="0"/>
                </a:moveTo>
                <a:lnTo>
                  <a:pt x="17846094" y="0"/>
                </a:lnTo>
                <a:lnTo>
                  <a:pt x="17846094" y="5778063"/>
                </a:lnTo>
                <a:lnTo>
                  <a:pt x="0" y="5778063"/>
                </a:lnTo>
                <a:lnTo>
                  <a:pt x="0" y="0"/>
                </a:lnTo>
                <a:close/>
              </a:path>
            </a:pathLst>
          </a:custGeom>
          <a:blipFill>
            <a:blip r:embed="rId3"/>
            <a:stretch>
              <a:fillRect t="-104429" b="-104429"/>
            </a:stretch>
          </a:blipFill>
        </p:spPr>
        <p:txBody>
          <a:bodyPr/>
          <a:lstStyle/>
          <a:p>
            <a:endParaRPr lang="en-US" dirty="0"/>
          </a:p>
        </p:txBody>
      </p:sp>
      <p:sp>
        <p:nvSpPr>
          <p:cNvPr id="7" name="Rectangle 6">
            <a:extLst>
              <a:ext uri="{FF2B5EF4-FFF2-40B4-BE49-F238E27FC236}">
                <a16:creationId xmlns:a16="http://schemas.microsoft.com/office/drawing/2014/main" id="{AAD66DEA-DAFB-40BA-9844-5D80078E13BA}"/>
              </a:ext>
            </a:extLst>
          </p:cNvPr>
          <p:cNvSpPr/>
          <p:nvPr/>
        </p:nvSpPr>
        <p:spPr>
          <a:xfrm>
            <a:off x="4800600" y="7784609"/>
            <a:ext cx="8686800" cy="584775"/>
          </a:xfrm>
          <a:prstGeom prst="rect">
            <a:avLst/>
          </a:prstGeom>
        </p:spPr>
        <p:txBody>
          <a:bodyPr wrap="square">
            <a:spAutoFit/>
          </a:bodyPr>
          <a:lstStyle/>
          <a:p>
            <a:pPr algn="ctr"/>
            <a:r>
              <a:rPr lang="en-US" sz="3200" dirty="0">
                <a:latin typeface="Bahnschrift" panose="020B0502040204020203" pitchFamily="34" charset="0"/>
              </a:rPr>
              <a:t>https://github.com/shashank23088/ir_project</a:t>
            </a:r>
          </a:p>
        </p:txBody>
      </p:sp>
    </p:spTree>
    <p:extLst>
      <p:ext uri="{BB962C8B-B14F-4D97-AF65-F5344CB8AC3E}">
        <p14:creationId xmlns:p14="http://schemas.microsoft.com/office/powerpoint/2010/main" val="211978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793062" y="7090950"/>
            <a:ext cx="17009841" cy="2893550"/>
          </a:xfrm>
          <a:custGeom>
            <a:avLst/>
            <a:gdLst/>
            <a:ahLst/>
            <a:cxnLst/>
            <a:rect l="l" t="t" r="r" b="b"/>
            <a:pathLst>
              <a:path w="17009841" h="2893550">
                <a:moveTo>
                  <a:pt x="0" y="0"/>
                </a:moveTo>
                <a:lnTo>
                  <a:pt x="17009840" y="0"/>
                </a:lnTo>
                <a:lnTo>
                  <a:pt x="17009840" y="2893550"/>
                </a:lnTo>
                <a:lnTo>
                  <a:pt x="0" y="2893550"/>
                </a:lnTo>
                <a:lnTo>
                  <a:pt x="0" y="0"/>
                </a:lnTo>
                <a:close/>
              </a:path>
            </a:pathLst>
          </a:custGeom>
          <a:blipFill>
            <a:blip r:embed="rId2"/>
            <a:stretch>
              <a:fillRect l="-1145" t="-238520" b="-256068"/>
            </a:stretch>
          </a:blipFill>
        </p:spPr>
      </p:sp>
      <p:sp>
        <p:nvSpPr>
          <p:cNvPr id="6" name="TextBox 6"/>
          <p:cNvSpPr txBox="1"/>
          <p:nvPr/>
        </p:nvSpPr>
        <p:spPr>
          <a:xfrm>
            <a:off x="838200" y="227591"/>
            <a:ext cx="16656738" cy="1449817"/>
          </a:xfrm>
          <a:prstGeom prst="rect">
            <a:avLst/>
          </a:prstGeom>
        </p:spPr>
        <p:txBody>
          <a:bodyPr wrap="square" lIns="0" tIns="0" rIns="0" bIns="0" rtlCol="0" anchor="t">
            <a:spAutoFit/>
          </a:bodyPr>
          <a:lstStyle/>
          <a:p>
            <a:pPr algn="ctr">
              <a:lnSpc>
                <a:spcPts val="11963"/>
              </a:lnSpc>
            </a:pPr>
            <a:r>
              <a:rPr lang="en-US" sz="8545" dirty="0">
                <a:solidFill>
                  <a:srgbClr val="000000"/>
                </a:solidFill>
                <a:latin typeface="Fredoka Bold"/>
              </a:rPr>
              <a:t>PROBLEM STATEMENT</a:t>
            </a:r>
          </a:p>
        </p:txBody>
      </p:sp>
      <p:grpSp>
        <p:nvGrpSpPr>
          <p:cNvPr id="7" name="Group 7"/>
          <p:cNvGrpSpPr/>
          <p:nvPr/>
        </p:nvGrpSpPr>
        <p:grpSpPr>
          <a:xfrm>
            <a:off x="793062" y="1464946"/>
            <a:ext cx="17009841" cy="5187854"/>
            <a:chOff x="0" y="0"/>
            <a:chExt cx="4479958" cy="1366348"/>
          </a:xfrm>
        </p:grpSpPr>
        <p:sp>
          <p:nvSpPr>
            <p:cNvPr id="8" name="Freeform 8"/>
            <p:cNvSpPr/>
            <p:nvPr/>
          </p:nvSpPr>
          <p:spPr>
            <a:xfrm>
              <a:off x="0" y="0"/>
              <a:ext cx="4479958" cy="1366348"/>
            </a:xfrm>
            <a:custGeom>
              <a:avLst/>
              <a:gdLst/>
              <a:ahLst/>
              <a:cxnLst/>
              <a:rect l="l" t="t" r="r" b="b"/>
              <a:pathLst>
                <a:path w="4479958" h="1366348">
                  <a:moveTo>
                    <a:pt x="0" y="0"/>
                  </a:moveTo>
                  <a:lnTo>
                    <a:pt x="4479958" y="0"/>
                  </a:lnTo>
                  <a:lnTo>
                    <a:pt x="4479958" y="1366348"/>
                  </a:lnTo>
                  <a:lnTo>
                    <a:pt x="0" y="1366348"/>
                  </a:lnTo>
                  <a:close/>
                </a:path>
              </a:pathLst>
            </a:custGeom>
            <a:solidFill>
              <a:srgbClr val="F1F2F2"/>
            </a:solidFill>
          </p:spPr>
        </p:sp>
        <p:sp>
          <p:nvSpPr>
            <p:cNvPr id="9" name="TextBox 9"/>
            <p:cNvSpPr txBox="1"/>
            <p:nvPr/>
          </p:nvSpPr>
          <p:spPr>
            <a:xfrm>
              <a:off x="0" y="-57150"/>
              <a:ext cx="4479958" cy="1423498"/>
            </a:xfrm>
            <a:prstGeom prst="rect">
              <a:avLst/>
            </a:prstGeom>
          </p:spPr>
          <p:txBody>
            <a:bodyPr lIns="50800" tIns="50800" rIns="50800" bIns="50800" rtlCol="0" anchor="ctr"/>
            <a:lstStyle/>
            <a:p>
              <a:pPr algn="ctr">
                <a:lnSpc>
                  <a:spcPts val="4479"/>
                </a:lnSpc>
                <a:spcBef>
                  <a:spcPct val="0"/>
                </a:spcBef>
              </a:pPr>
              <a:r>
                <a:rPr lang="en-US" sz="3199">
                  <a:solidFill>
                    <a:srgbClr val="000000"/>
                  </a:solidFill>
                  <a:latin typeface="Fredoka"/>
                </a:rPr>
                <a:t>The primary goal is to develop an automated system that can convert images posts of prominent political figures into multilingual textual content in the context of ShareChat.The system should be able to extract sentiments from this textual data across diverse languages, with a focus on accurately categorizing posts into positive, negative, and neutral sentiments.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6801" y="193514"/>
            <a:ext cx="17874397" cy="9743863"/>
          </a:xfrm>
          <a:custGeom>
            <a:avLst/>
            <a:gdLst/>
            <a:ahLst/>
            <a:cxnLst/>
            <a:rect l="l" t="t" r="r" b="b"/>
            <a:pathLst>
              <a:path w="17874397" h="9743863">
                <a:moveTo>
                  <a:pt x="0" y="0"/>
                </a:moveTo>
                <a:lnTo>
                  <a:pt x="17874397" y="0"/>
                </a:lnTo>
                <a:lnTo>
                  <a:pt x="17874397" y="9743864"/>
                </a:lnTo>
                <a:lnTo>
                  <a:pt x="0" y="9743864"/>
                </a:lnTo>
                <a:lnTo>
                  <a:pt x="0" y="0"/>
                </a:lnTo>
                <a:close/>
              </a:path>
            </a:pathLst>
          </a:custGeom>
          <a:blipFill>
            <a:blip r:embed="rId2"/>
            <a:stretch>
              <a:fillRect l="-1267" t="-10993" r="-633" b="-75937"/>
            </a:stretch>
          </a:blipFill>
        </p:spPr>
        <p:txBody>
          <a:bodyPr/>
          <a:lstStyle/>
          <a:p>
            <a:endParaRPr lang="en-US" dirty="0"/>
          </a:p>
        </p:txBody>
      </p:sp>
      <p:sp>
        <p:nvSpPr>
          <p:cNvPr id="3" name="TextBox 3"/>
          <p:cNvSpPr txBox="1"/>
          <p:nvPr/>
        </p:nvSpPr>
        <p:spPr>
          <a:xfrm>
            <a:off x="5181600" y="198484"/>
            <a:ext cx="7239000" cy="2151423"/>
          </a:xfrm>
          <a:prstGeom prst="rect">
            <a:avLst/>
          </a:prstGeom>
        </p:spPr>
        <p:txBody>
          <a:bodyPr wrap="square" lIns="0" tIns="0" rIns="0" bIns="0" rtlCol="0" anchor="t">
            <a:spAutoFit/>
          </a:bodyPr>
          <a:lstStyle/>
          <a:p>
            <a:pPr algn="ctr">
              <a:lnSpc>
                <a:spcPts val="19719"/>
              </a:lnSpc>
            </a:pPr>
            <a:r>
              <a:rPr lang="en-US" sz="8550" dirty="0">
                <a:solidFill>
                  <a:srgbClr val="FFFFFF"/>
                </a:solidFill>
                <a:latin typeface="Fredoka Bold"/>
              </a:rPr>
              <a:t>MOTIVATION</a:t>
            </a:r>
          </a:p>
        </p:txBody>
      </p:sp>
      <p:grpSp>
        <p:nvGrpSpPr>
          <p:cNvPr id="4" name="Group 4"/>
          <p:cNvGrpSpPr/>
          <p:nvPr/>
        </p:nvGrpSpPr>
        <p:grpSpPr>
          <a:xfrm>
            <a:off x="639077" y="2970181"/>
            <a:ext cx="17208964" cy="6129930"/>
            <a:chOff x="-52444" y="-57150"/>
            <a:chExt cx="4532402" cy="1614467"/>
          </a:xfrm>
        </p:grpSpPr>
        <p:sp>
          <p:nvSpPr>
            <p:cNvPr id="5" name="Freeform 5"/>
            <p:cNvSpPr/>
            <p:nvPr/>
          </p:nvSpPr>
          <p:spPr>
            <a:xfrm>
              <a:off x="-52444" y="0"/>
              <a:ext cx="4479958" cy="1557317"/>
            </a:xfrm>
            <a:custGeom>
              <a:avLst/>
              <a:gdLst/>
              <a:ahLst/>
              <a:cxnLst/>
              <a:rect l="l" t="t" r="r" b="b"/>
              <a:pathLst>
                <a:path w="4479958" h="1557317">
                  <a:moveTo>
                    <a:pt x="0" y="0"/>
                  </a:moveTo>
                  <a:lnTo>
                    <a:pt x="4479958" y="0"/>
                  </a:lnTo>
                  <a:lnTo>
                    <a:pt x="4479958" y="1557317"/>
                  </a:lnTo>
                  <a:lnTo>
                    <a:pt x="0" y="1557317"/>
                  </a:lnTo>
                  <a:close/>
                </a:path>
              </a:pathLst>
            </a:custGeom>
            <a:solidFill>
              <a:srgbClr val="F1F2F2"/>
            </a:solidFill>
          </p:spPr>
          <p:txBody>
            <a:bodyPr/>
            <a:lstStyle/>
            <a:p>
              <a:endParaRPr lang="en-US" dirty="0"/>
            </a:p>
          </p:txBody>
        </p:sp>
        <p:sp>
          <p:nvSpPr>
            <p:cNvPr id="6" name="TextBox 6"/>
            <p:cNvSpPr txBox="1"/>
            <p:nvPr/>
          </p:nvSpPr>
          <p:spPr>
            <a:xfrm>
              <a:off x="0" y="-57150"/>
              <a:ext cx="4479958" cy="1614467"/>
            </a:xfrm>
            <a:prstGeom prst="rect">
              <a:avLst/>
            </a:prstGeom>
          </p:spPr>
          <p:txBody>
            <a:bodyPr lIns="50800" tIns="50800" rIns="50800" bIns="50800" rtlCol="0" anchor="ctr"/>
            <a:lstStyle/>
            <a:p>
              <a:pPr algn="ctr">
                <a:lnSpc>
                  <a:spcPts val="4479"/>
                </a:lnSpc>
              </a:pPr>
              <a:r>
                <a:rPr lang="en-US" sz="3199" dirty="0">
                  <a:solidFill>
                    <a:srgbClr val="000000"/>
                  </a:solidFill>
                  <a:latin typeface="Fredoka"/>
                </a:rPr>
                <a:t>Insights into Public Sentiment: The project contributes valuable insights into public sentiment on social media, shedding light on perceptions and attitudes towards political figures.</a:t>
              </a:r>
            </a:p>
            <a:p>
              <a:pPr algn="ctr">
                <a:lnSpc>
                  <a:spcPts val="4479"/>
                </a:lnSpc>
              </a:pPr>
              <a:endParaRPr lang="en-US" sz="3199" dirty="0">
                <a:solidFill>
                  <a:srgbClr val="000000"/>
                </a:solidFill>
                <a:latin typeface="Fredoka"/>
              </a:endParaRPr>
            </a:p>
            <a:p>
              <a:pPr algn="ctr">
                <a:lnSpc>
                  <a:spcPts val="4479"/>
                </a:lnSpc>
                <a:spcBef>
                  <a:spcPct val="0"/>
                </a:spcBef>
              </a:pPr>
              <a:r>
                <a:rPr lang="en-US" sz="3199" dirty="0">
                  <a:solidFill>
                    <a:srgbClr val="000000"/>
                  </a:solidFill>
                  <a:latin typeface="Fredoka"/>
                </a:rPr>
                <a:t>Validation of Traditional Polling Methods: By comparing sentiment analysis results with traditional polling methods, the project validates the usefulness of sentiment analysis as a complementary approach for measuring public opinion.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42178" y="302500"/>
            <a:ext cx="12736114" cy="1410643"/>
          </a:xfrm>
          <a:prstGeom prst="rect">
            <a:avLst/>
          </a:prstGeom>
          <a:solidFill>
            <a:schemeClr val="bg1">
              <a:lumMod val="75000"/>
            </a:schemeClr>
          </a:solidFill>
        </p:spPr>
        <p:txBody>
          <a:bodyPr wrap="square" lIns="0" tIns="0" rIns="0" bIns="0" rtlCol="0" anchor="t">
            <a:spAutoFit/>
          </a:bodyPr>
          <a:lstStyle/>
          <a:p>
            <a:pPr algn="ctr">
              <a:lnSpc>
                <a:spcPts val="11963"/>
              </a:lnSpc>
            </a:pPr>
            <a:r>
              <a:rPr lang="en-US" sz="8545" dirty="0">
                <a:solidFill>
                  <a:srgbClr val="000000"/>
                </a:solidFill>
                <a:latin typeface="Fredoka Bold"/>
              </a:rPr>
              <a:t>LITERATURE REVIEW</a:t>
            </a:r>
          </a:p>
        </p:txBody>
      </p:sp>
      <p:sp>
        <p:nvSpPr>
          <p:cNvPr id="5" name="TextBox 5"/>
          <p:cNvSpPr txBox="1"/>
          <p:nvPr/>
        </p:nvSpPr>
        <p:spPr>
          <a:xfrm>
            <a:off x="1447800" y="3695700"/>
            <a:ext cx="16619247" cy="5334000"/>
          </a:xfrm>
          <a:prstGeom prst="rect">
            <a:avLst/>
          </a:prstGeom>
        </p:spPr>
        <p:txBody>
          <a:bodyPr lIns="50800" tIns="50800" rIns="50800" bIns="50800" rtlCol="0" anchor="ctr"/>
          <a:lstStyle/>
          <a:p>
            <a:pPr algn="just">
              <a:lnSpc>
                <a:spcPts val="4479"/>
              </a:lnSpc>
            </a:pPr>
            <a:endParaRPr lang="en-US" sz="3199" dirty="0">
              <a:solidFill>
                <a:srgbClr val="000000"/>
              </a:solidFill>
              <a:latin typeface="Fredoka"/>
            </a:endParaRPr>
          </a:p>
          <a:p>
            <a:pPr algn="just">
              <a:lnSpc>
                <a:spcPts val="4479"/>
              </a:lnSpc>
            </a:pPr>
            <a:r>
              <a:rPr lang="en-US" sz="3199" dirty="0">
                <a:solidFill>
                  <a:srgbClr val="000000"/>
                </a:solidFill>
                <a:latin typeface="Fredoka"/>
              </a:rPr>
              <a:t> </a:t>
            </a:r>
          </a:p>
          <a:p>
            <a:pPr algn="just">
              <a:lnSpc>
                <a:spcPts val="4479"/>
              </a:lnSpc>
              <a:spcBef>
                <a:spcPct val="0"/>
              </a:spcBef>
            </a:pPr>
            <a:endParaRPr lang="en-US" sz="3199" dirty="0">
              <a:solidFill>
                <a:srgbClr val="000000"/>
              </a:solidFill>
              <a:latin typeface="Fredoka"/>
            </a:endParaRPr>
          </a:p>
        </p:txBody>
      </p:sp>
      <p:sp>
        <p:nvSpPr>
          <p:cNvPr id="8" name="Freeform 5">
            <a:extLst>
              <a:ext uri="{FF2B5EF4-FFF2-40B4-BE49-F238E27FC236}">
                <a16:creationId xmlns:a16="http://schemas.microsoft.com/office/drawing/2014/main" id="{88DB07B2-541C-48E2-A7AF-D55B6884B78A}"/>
              </a:ext>
            </a:extLst>
          </p:cNvPr>
          <p:cNvSpPr/>
          <p:nvPr/>
        </p:nvSpPr>
        <p:spPr>
          <a:xfrm>
            <a:off x="599904" y="1943100"/>
            <a:ext cx="17088191" cy="7696200"/>
          </a:xfrm>
          <a:custGeom>
            <a:avLst/>
            <a:gdLst/>
            <a:ahLst/>
            <a:cxnLst/>
            <a:rect l="l" t="t" r="r" b="b"/>
            <a:pathLst>
              <a:path w="4479958" h="1557317">
                <a:moveTo>
                  <a:pt x="0" y="0"/>
                </a:moveTo>
                <a:lnTo>
                  <a:pt x="4479958" y="0"/>
                </a:lnTo>
                <a:lnTo>
                  <a:pt x="4479958" y="1557317"/>
                </a:lnTo>
                <a:lnTo>
                  <a:pt x="0" y="1557317"/>
                </a:lnTo>
                <a:close/>
              </a:path>
            </a:pathLst>
          </a:custGeom>
          <a:solidFill>
            <a:srgbClr val="F1F2F2"/>
          </a:solidFill>
        </p:spPr>
        <p:txBody>
          <a:bodyPr/>
          <a:lstStyle/>
          <a:p>
            <a:r>
              <a:rPr lang="en-US" sz="3200" dirty="0">
                <a:latin typeface="Bahnschrift" panose="020B0502040204020203" pitchFamily="34" charset="0"/>
              </a:rPr>
              <a:t>+ </a:t>
            </a:r>
            <a:r>
              <a:rPr lang="en-US" sz="3200" dirty="0" err="1">
                <a:latin typeface="Bahnschrift" panose="020B0502040204020203" pitchFamily="34" charset="0"/>
              </a:rPr>
              <a:t>Gauba</a:t>
            </a:r>
            <a:r>
              <a:rPr lang="en-US" sz="3200" dirty="0">
                <a:latin typeface="Bahnschrift" panose="020B0502040204020203" pitchFamily="34" charset="0"/>
              </a:rPr>
              <a:t> et al. used MARC Dataset and Twitter dataset for training and evaluating models, focusing on BERT-based multilingual classification and comparative analysis.</a:t>
            </a:r>
          </a:p>
          <a:p>
            <a:endParaRPr lang="en-US" sz="3200" dirty="0">
              <a:latin typeface="Bahnschrift" panose="020B0502040204020203" pitchFamily="34" charset="0"/>
            </a:endParaRPr>
          </a:p>
          <a:p>
            <a:r>
              <a:rPr lang="en-US" sz="3200" dirty="0">
                <a:latin typeface="Bahnschrift" panose="020B0502040204020203" pitchFamily="34" charset="0"/>
              </a:rPr>
              <a:t>+ MSA: State of the Art and Independent Comparison of Techniques implemented 11 sentiment analysis techniques in English and other languages, highlighting discrepancies between reported results and experimental outcomes.</a:t>
            </a:r>
          </a:p>
          <a:p>
            <a:endParaRPr lang="en-US" sz="3200" dirty="0">
              <a:latin typeface="Bahnschrift" panose="020B0502040204020203" pitchFamily="34" charset="0"/>
            </a:endParaRPr>
          </a:p>
          <a:p>
            <a:r>
              <a:rPr lang="en-US" sz="3200" dirty="0">
                <a:latin typeface="Bahnschrift" panose="020B0502040204020203" pitchFamily="34" charset="0"/>
              </a:rPr>
              <a:t>+ MSA for Under-Resourced Languages: A Systematic Review methodology following the PRISMA framework, emphasizing the significance of deep learning methods for under-resourced languages.</a:t>
            </a:r>
          </a:p>
          <a:p>
            <a:endParaRPr lang="en-US" sz="3200" dirty="0">
              <a:latin typeface="Bahnschrift" panose="020B0502040204020203" pitchFamily="34" charset="0"/>
            </a:endParaRPr>
          </a:p>
          <a:p>
            <a:r>
              <a:rPr lang="en-US" sz="3200" dirty="0">
                <a:latin typeface="Bahnschrift" panose="020B0502040204020203" pitchFamily="34" charset="0"/>
              </a:rPr>
              <a:t>+ Aspect-Based Sentiment Analysis in Hindi Language by </a:t>
            </a:r>
            <a:r>
              <a:rPr lang="en-US" sz="3200" dirty="0" err="1">
                <a:latin typeface="Bahnschrift" panose="020B0502040204020203" pitchFamily="34" charset="0"/>
              </a:rPr>
              <a:t>Ensembling</a:t>
            </a:r>
            <a:r>
              <a:rPr lang="en-US" sz="3200" dirty="0">
                <a:latin typeface="Bahnschrift" panose="020B0502040204020203" pitchFamily="34" charset="0"/>
              </a:rPr>
              <a:t> Pre-Trained </a:t>
            </a:r>
            <a:r>
              <a:rPr lang="en-US" sz="3200" dirty="0" err="1">
                <a:latin typeface="Bahnschrift" panose="020B0502040204020203" pitchFamily="34" charset="0"/>
              </a:rPr>
              <a:t>mBERT</a:t>
            </a:r>
            <a:r>
              <a:rPr lang="en-US" sz="3200" dirty="0">
                <a:latin typeface="Bahnschrift" panose="020B0502040204020203" pitchFamily="34" charset="0"/>
              </a:rPr>
              <a:t> Models, demonstrating the effectiveness of BERT-based models in aspect-based sentiment analysis in Hindi.</a:t>
            </a:r>
          </a:p>
          <a:p>
            <a:endParaRPr lang="en-US" sz="3200" dirty="0">
              <a:latin typeface="Fredoka" panose="020B0604020202020204" charset="0"/>
            </a:endParaRPr>
          </a:p>
        </p:txBody>
      </p:sp>
      <p:sp>
        <p:nvSpPr>
          <p:cNvPr id="12" name="Freeform 7">
            <a:extLst>
              <a:ext uri="{FF2B5EF4-FFF2-40B4-BE49-F238E27FC236}">
                <a16:creationId xmlns:a16="http://schemas.microsoft.com/office/drawing/2014/main" id="{7BA38B30-8D32-404C-8C1F-365C46CBC969}"/>
              </a:ext>
            </a:extLst>
          </p:cNvPr>
          <p:cNvSpPr/>
          <p:nvPr/>
        </p:nvSpPr>
        <p:spPr>
          <a:xfrm>
            <a:off x="15316200" y="302500"/>
            <a:ext cx="2750847" cy="1410643"/>
          </a:xfrm>
          <a:custGeom>
            <a:avLst/>
            <a:gdLst/>
            <a:ahLst/>
            <a:cxnLst/>
            <a:rect l="l" t="t" r="r" b="b"/>
            <a:pathLst>
              <a:path w="7412863" h="2928988">
                <a:moveTo>
                  <a:pt x="0" y="0"/>
                </a:moveTo>
                <a:lnTo>
                  <a:pt x="7412862" y="0"/>
                </a:lnTo>
                <a:lnTo>
                  <a:pt x="7412862" y="2928987"/>
                </a:lnTo>
                <a:lnTo>
                  <a:pt x="0" y="2928987"/>
                </a:lnTo>
                <a:lnTo>
                  <a:pt x="0" y="0"/>
                </a:lnTo>
                <a:close/>
              </a:path>
            </a:pathLst>
          </a:custGeom>
          <a:blipFill>
            <a:blip r:embed="rId2"/>
            <a:stretch>
              <a:fillRect l="-132895" t="-189570" r="-7849" b="-319722"/>
            </a:stretch>
          </a:blipFill>
        </p:spPr>
        <p:txBody>
          <a:bodyPr/>
          <a:lstStyle/>
          <a:p>
            <a:endParaRPr lang="en-US" dirty="0"/>
          </a:p>
        </p:txBody>
      </p:sp>
      <p:sp>
        <p:nvSpPr>
          <p:cNvPr id="13" name="Freeform 8">
            <a:extLst>
              <a:ext uri="{FF2B5EF4-FFF2-40B4-BE49-F238E27FC236}">
                <a16:creationId xmlns:a16="http://schemas.microsoft.com/office/drawing/2014/main" id="{6C7CA8BD-2C09-4E9D-B626-CEDDBB48DC5F}"/>
              </a:ext>
            </a:extLst>
          </p:cNvPr>
          <p:cNvSpPr/>
          <p:nvPr/>
        </p:nvSpPr>
        <p:spPr>
          <a:xfrm>
            <a:off x="153422" y="302500"/>
            <a:ext cx="2588755" cy="1410643"/>
          </a:xfrm>
          <a:custGeom>
            <a:avLst/>
            <a:gdLst/>
            <a:ahLst/>
            <a:cxnLst/>
            <a:rect l="l" t="t" r="r" b="b"/>
            <a:pathLst>
              <a:path w="6369539" h="2928988">
                <a:moveTo>
                  <a:pt x="0" y="0"/>
                </a:moveTo>
                <a:lnTo>
                  <a:pt x="6369539" y="0"/>
                </a:lnTo>
                <a:lnTo>
                  <a:pt x="6369539" y="2928987"/>
                </a:lnTo>
                <a:lnTo>
                  <a:pt x="0" y="2928987"/>
                </a:lnTo>
                <a:lnTo>
                  <a:pt x="0" y="0"/>
                </a:lnTo>
                <a:close/>
              </a:path>
            </a:pathLst>
          </a:custGeom>
          <a:blipFill>
            <a:blip r:embed="rId2"/>
            <a:stretch>
              <a:fillRect t="-213545" r="-180178" b="-295746"/>
            </a:stretch>
          </a:blipFill>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0" y="125909"/>
            <a:ext cx="18288000" cy="8383808"/>
          </a:xfrm>
          <a:prstGeom prst="rect">
            <a:avLst/>
          </a:prstGeom>
        </p:spPr>
        <p:txBody>
          <a:bodyPr lIns="50800" tIns="50800" rIns="50800" bIns="50800" rtlCol="0" anchor="ctr"/>
          <a:lstStyle/>
          <a:p>
            <a:pPr>
              <a:lnSpc>
                <a:spcPts val="4479"/>
              </a:lnSpc>
              <a:spcBef>
                <a:spcPct val="0"/>
              </a:spcBef>
            </a:pPr>
            <a:endParaRPr lang="en-US" sz="3199" dirty="0">
              <a:solidFill>
                <a:srgbClr val="000000"/>
              </a:solidFill>
              <a:latin typeface="Fredoka"/>
            </a:endParaRPr>
          </a:p>
        </p:txBody>
      </p:sp>
      <p:sp>
        <p:nvSpPr>
          <p:cNvPr id="6" name="Rectangle 5">
            <a:extLst>
              <a:ext uri="{FF2B5EF4-FFF2-40B4-BE49-F238E27FC236}">
                <a16:creationId xmlns:a16="http://schemas.microsoft.com/office/drawing/2014/main" id="{BABB50CE-5DB2-4B06-9539-433E5BC8EE19}"/>
              </a:ext>
            </a:extLst>
          </p:cNvPr>
          <p:cNvSpPr/>
          <p:nvPr/>
        </p:nvSpPr>
        <p:spPr>
          <a:xfrm>
            <a:off x="419100" y="723900"/>
            <a:ext cx="17449800" cy="8111772"/>
          </a:xfrm>
          <a:prstGeom prst="rect">
            <a:avLst/>
          </a:prstGeom>
          <a:solidFill>
            <a:schemeClr val="bg1">
              <a:lumMod val="95000"/>
            </a:schemeClr>
          </a:solidFill>
        </p:spPr>
        <p:txBody>
          <a:bodyPr wrap="square">
            <a:spAutoFit/>
          </a:bodyPr>
          <a:lstStyle/>
          <a:p>
            <a:pPr>
              <a:lnSpc>
                <a:spcPts val="4479"/>
              </a:lnSpc>
            </a:pPr>
            <a:r>
              <a:rPr lang="en-US" sz="3200" b="1" dirty="0">
                <a:solidFill>
                  <a:srgbClr val="FF0000"/>
                </a:solidFill>
                <a:latin typeface="Bahnschrift" panose="020B0502040204020203" pitchFamily="34" charset="0"/>
              </a:rPr>
              <a:t>Challenges and Limitations:</a:t>
            </a:r>
          </a:p>
          <a:p>
            <a:pPr>
              <a:lnSpc>
                <a:spcPts val="4479"/>
              </a:lnSpc>
            </a:pPr>
            <a:endParaRPr lang="en-US" sz="3200" dirty="0">
              <a:solidFill>
                <a:srgbClr val="FF3131"/>
              </a:solidFill>
              <a:latin typeface="Bahnschrift" panose="020B0502040204020203" pitchFamily="34" charset="0"/>
            </a:endParaRPr>
          </a:p>
          <a:p>
            <a:pPr>
              <a:lnSpc>
                <a:spcPts val="4479"/>
              </a:lnSpc>
            </a:pPr>
            <a:r>
              <a:rPr lang="en-US" sz="3200" dirty="0">
                <a:solidFill>
                  <a:srgbClr val="000000"/>
                </a:solidFill>
                <a:latin typeface="Bahnschrift" panose="020B0502040204020203" pitchFamily="34" charset="0"/>
              </a:rPr>
              <a:t>+ Limited word and character reviews in datasets, inability to capture negation of words and word combinations, and reliance on machine translation leading to translation errors.</a:t>
            </a:r>
          </a:p>
          <a:p>
            <a:pPr>
              <a:lnSpc>
                <a:spcPts val="4479"/>
              </a:lnSpc>
            </a:pPr>
            <a:endParaRPr lang="en-US" sz="3200" dirty="0">
              <a:solidFill>
                <a:srgbClr val="000000"/>
              </a:solidFill>
              <a:latin typeface="Bahnschrift" panose="020B0502040204020203" pitchFamily="34" charset="0"/>
            </a:endParaRPr>
          </a:p>
          <a:p>
            <a:pPr>
              <a:lnSpc>
                <a:spcPts val="4479"/>
              </a:lnSpc>
            </a:pPr>
            <a:r>
              <a:rPr lang="en-US" sz="3200" dirty="0">
                <a:solidFill>
                  <a:srgbClr val="000000"/>
                </a:solidFill>
                <a:latin typeface="Bahnschrift" panose="020B0502040204020203" pitchFamily="34" charset="0"/>
              </a:rPr>
              <a:t>+ Lack of cultural awareness in sentiment analysis models and the need for fine-grained sentiment analysis.</a:t>
            </a:r>
          </a:p>
          <a:p>
            <a:pPr>
              <a:lnSpc>
                <a:spcPts val="4479"/>
              </a:lnSpc>
            </a:pPr>
            <a:endParaRPr lang="en-US" sz="3200" dirty="0">
              <a:solidFill>
                <a:srgbClr val="000000"/>
              </a:solidFill>
              <a:latin typeface="Bahnschrift" panose="020B0502040204020203" pitchFamily="34" charset="0"/>
            </a:endParaRPr>
          </a:p>
          <a:p>
            <a:pPr>
              <a:lnSpc>
                <a:spcPts val="4479"/>
              </a:lnSpc>
            </a:pPr>
            <a:r>
              <a:rPr lang="en-US" sz="3200" b="1" dirty="0">
                <a:solidFill>
                  <a:srgbClr val="FF3131"/>
                </a:solidFill>
                <a:latin typeface="Bahnschrift" panose="020B0502040204020203" pitchFamily="34" charset="0"/>
              </a:rPr>
              <a:t>Future Research:</a:t>
            </a:r>
          </a:p>
          <a:p>
            <a:pPr>
              <a:lnSpc>
                <a:spcPts val="4479"/>
              </a:lnSpc>
            </a:pPr>
            <a:endParaRPr lang="en-US" sz="3200" dirty="0">
              <a:solidFill>
                <a:srgbClr val="FF3131"/>
              </a:solidFill>
              <a:latin typeface="Bahnschrift" panose="020B0502040204020203" pitchFamily="34" charset="0"/>
            </a:endParaRPr>
          </a:p>
          <a:p>
            <a:pPr>
              <a:lnSpc>
                <a:spcPts val="4479"/>
              </a:lnSpc>
            </a:pPr>
            <a:r>
              <a:rPr lang="en-US" sz="3200" dirty="0">
                <a:solidFill>
                  <a:srgbClr val="000000"/>
                </a:solidFill>
                <a:latin typeface="Bahnschrift" panose="020B0502040204020203" pitchFamily="34" charset="0"/>
              </a:rPr>
              <a:t>+ Further utilization and comparison of BERT-based models trained on Twitter datasets.</a:t>
            </a:r>
          </a:p>
          <a:p>
            <a:pPr>
              <a:lnSpc>
                <a:spcPts val="4479"/>
              </a:lnSpc>
            </a:pPr>
            <a:endParaRPr lang="en-US" sz="3200" dirty="0">
              <a:solidFill>
                <a:srgbClr val="000000"/>
              </a:solidFill>
              <a:latin typeface="Bahnschrift" panose="020B0502040204020203" pitchFamily="34" charset="0"/>
            </a:endParaRPr>
          </a:p>
          <a:p>
            <a:pPr>
              <a:lnSpc>
                <a:spcPts val="4479"/>
              </a:lnSpc>
            </a:pPr>
            <a:r>
              <a:rPr lang="en-US" sz="3200" dirty="0">
                <a:solidFill>
                  <a:srgbClr val="000000"/>
                </a:solidFill>
                <a:latin typeface="Bahnschrift" panose="020B0502040204020203" pitchFamily="34" charset="0"/>
              </a:rPr>
              <a:t>+Exploration of transfer learning techniques for cross-lingual sentiment analysis.</a:t>
            </a:r>
          </a:p>
          <a:p>
            <a:pPr>
              <a:lnSpc>
                <a:spcPts val="4479"/>
              </a:lnSpc>
              <a:spcBef>
                <a:spcPct val="0"/>
              </a:spcBef>
            </a:pPr>
            <a:endParaRPr lang="en-US" sz="3200" dirty="0">
              <a:solidFill>
                <a:srgbClr val="000000"/>
              </a:solidFill>
              <a:latin typeface="Bahnschrif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54614" y="1796117"/>
            <a:ext cx="18288000" cy="8383808"/>
          </a:xfrm>
          <a:prstGeom prst="rect">
            <a:avLst/>
          </a:prstGeom>
        </p:spPr>
        <p:txBody>
          <a:bodyPr lIns="50800" tIns="50800" rIns="50800" bIns="50800" rtlCol="0" anchor="ctr"/>
          <a:lstStyle/>
          <a:p>
            <a:pPr>
              <a:lnSpc>
                <a:spcPts val="4479"/>
              </a:lnSpc>
            </a:pPr>
            <a:endParaRPr/>
          </a:p>
          <a:p>
            <a:pPr>
              <a:lnSpc>
                <a:spcPts val="4479"/>
              </a:lnSpc>
              <a:spcBef>
                <a:spcPct val="0"/>
              </a:spcBef>
            </a:pPr>
            <a:endParaRPr/>
          </a:p>
        </p:txBody>
      </p:sp>
      <p:sp>
        <p:nvSpPr>
          <p:cNvPr id="5" name="TextBox 5"/>
          <p:cNvSpPr txBox="1"/>
          <p:nvPr/>
        </p:nvSpPr>
        <p:spPr>
          <a:xfrm>
            <a:off x="554614" y="85540"/>
            <a:ext cx="17276186" cy="1410643"/>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PROPOSED SOLUTION</a:t>
            </a:r>
          </a:p>
        </p:txBody>
      </p:sp>
      <p:sp>
        <p:nvSpPr>
          <p:cNvPr id="18" name="Rectangle 11">
            <a:extLst>
              <a:ext uri="{FF2B5EF4-FFF2-40B4-BE49-F238E27FC236}">
                <a16:creationId xmlns:a16="http://schemas.microsoft.com/office/drawing/2014/main" id="{94486DB3-D919-4233-B2F8-779299EF29AF}"/>
              </a:ext>
            </a:extLst>
          </p:cNvPr>
          <p:cNvSpPr>
            <a:spLocks noChangeArrowheads="1"/>
          </p:cNvSpPr>
          <p:nvPr/>
        </p:nvSpPr>
        <p:spPr bwMode="auto">
          <a:xfrm rot="10800000" flipV="1">
            <a:off x="777536" y="2535079"/>
            <a:ext cx="17145000" cy="5817492"/>
          </a:xfrm>
          <a:prstGeom prst="rect">
            <a:avLst/>
          </a:prstGeom>
          <a:solidFill>
            <a:schemeClr val="bg1">
              <a:lumMod val="95000"/>
            </a:schemeClr>
          </a:solidFill>
          <a:ln>
            <a:noFill/>
          </a:ln>
          <a:effectLs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Ground Truth Labeling</a:t>
            </a:r>
            <a:r>
              <a:rPr kumimoji="0" lang="en-US" altLang="en-US" sz="3200" b="0"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Bahnschrift" panose="020B0502040204020203" pitchFamily="34" charset="0"/>
                <a:cs typeface="Arial" panose="020B0604020202020204" pitchFamily="34" charset="0"/>
              </a:rPr>
              <a:t>	</a:t>
            </a:r>
            <a:r>
              <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rPr>
              <a:t>Manual labeling establishes sentiment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rPr>
              <a:t>         ground truth, ensuring reliability.</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Model Prediction and Labeling</a:t>
            </a:r>
            <a:r>
              <a:rPr kumimoji="0" lang="en-US" altLang="en-US" sz="3200"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Bahnschrift" panose="020B0502040204020203" pitchFamily="34" charset="0"/>
                <a:cs typeface="Arial" panose="020B0604020202020204" pitchFamily="34" charset="0"/>
              </a:rPr>
              <a:t>	</a:t>
            </a:r>
            <a:r>
              <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rPr>
              <a:t> Models predict sentiment scores; highest score determines label.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200" b="1"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Evaluation Metrics</a:t>
            </a:r>
            <a:r>
              <a:rPr kumimoji="0" lang="en-US" altLang="en-US" sz="3200" b="0" i="0" u="none" strike="noStrike" cap="none" normalizeH="0" baseline="0" dirty="0">
                <a:ln>
                  <a:noFill/>
                </a:ln>
                <a:solidFill>
                  <a:srgbClr val="FF0000"/>
                </a:solidFill>
                <a:effectLst/>
                <a:latin typeface="Bahnschrift" panose="020B0502040204020203"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Bahnschrift" panose="020B0502040204020203" pitchFamily="34" charset="0"/>
                <a:cs typeface="Arial" panose="020B0604020202020204" pitchFamily="34" charset="0"/>
              </a:rPr>
              <a:t>	</a:t>
            </a:r>
            <a:r>
              <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rPr>
              <a:t> Metrics like Accuracy, Precision, Recall, F1-Score, and ROC-AUC provide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Bahnschrift" panose="020B0502040204020203" pitchFamily="34" charset="0"/>
              <a:cs typeface="Arial" panose="020B0604020202020204" pitchFamily="34" charset="0"/>
            </a:endParaRPr>
          </a:p>
        </p:txBody>
      </p:sp>
      <p:sp>
        <p:nvSpPr>
          <p:cNvPr id="19" name="Rectangle 12">
            <a:extLst>
              <a:ext uri="{FF2B5EF4-FFF2-40B4-BE49-F238E27FC236}">
                <a16:creationId xmlns:a16="http://schemas.microsoft.com/office/drawing/2014/main" id="{A5EE27F8-9DE8-4173-B3ED-918C7EAA5663}"/>
              </a:ext>
            </a:extLst>
          </p:cNvPr>
          <p:cNvSpPr>
            <a:spLocks noChangeArrowheads="1"/>
          </p:cNvSpPr>
          <p:nvPr/>
        </p:nvSpPr>
        <p:spPr bwMode="auto">
          <a:xfrm>
            <a:off x="0" y="0"/>
            <a:ext cx="1552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54614" y="1796117"/>
            <a:ext cx="18288000" cy="8383808"/>
          </a:xfrm>
          <a:prstGeom prst="rect">
            <a:avLst/>
          </a:prstGeom>
        </p:spPr>
        <p:txBody>
          <a:bodyPr lIns="50800" tIns="50800" rIns="50800" bIns="50800" rtlCol="0" anchor="ctr"/>
          <a:lstStyle/>
          <a:p>
            <a:pPr>
              <a:lnSpc>
                <a:spcPts val="4479"/>
              </a:lnSpc>
            </a:pPr>
            <a:endParaRPr/>
          </a:p>
          <a:p>
            <a:pPr>
              <a:lnSpc>
                <a:spcPts val="4479"/>
              </a:lnSpc>
              <a:spcBef>
                <a:spcPct val="0"/>
              </a:spcBef>
            </a:pPr>
            <a:endParaRPr/>
          </a:p>
        </p:txBody>
      </p:sp>
      <p:sp>
        <p:nvSpPr>
          <p:cNvPr id="5" name="TextBox 5"/>
          <p:cNvSpPr txBox="1"/>
          <p:nvPr/>
        </p:nvSpPr>
        <p:spPr>
          <a:xfrm>
            <a:off x="554614" y="85540"/>
            <a:ext cx="17276186" cy="1410643"/>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PROPOSED SOLUTION</a:t>
            </a:r>
          </a:p>
        </p:txBody>
      </p:sp>
      <p:sp>
        <p:nvSpPr>
          <p:cNvPr id="18" name="Rectangle 11">
            <a:extLst>
              <a:ext uri="{FF2B5EF4-FFF2-40B4-BE49-F238E27FC236}">
                <a16:creationId xmlns:a16="http://schemas.microsoft.com/office/drawing/2014/main" id="{94486DB3-D919-4233-B2F8-779299EF29AF}"/>
              </a:ext>
            </a:extLst>
          </p:cNvPr>
          <p:cNvSpPr>
            <a:spLocks noChangeArrowheads="1"/>
          </p:cNvSpPr>
          <p:nvPr/>
        </p:nvSpPr>
        <p:spPr bwMode="auto">
          <a:xfrm rot="10800000" flipV="1">
            <a:off x="757549" y="2933700"/>
            <a:ext cx="17145000" cy="4832607"/>
          </a:xfrm>
          <a:prstGeom prst="rect">
            <a:avLst/>
          </a:prstGeom>
          <a:solidFill>
            <a:schemeClr val="bg1">
              <a:lumMod val="95000"/>
            </a:schemeClr>
          </a:solidFill>
          <a:ln>
            <a:noFill/>
          </a:ln>
          <a:effectLst/>
          <a:extLst/>
        </p:spPr>
        <p:txBody>
          <a:bodyPr vert="horz" wrap="square" lIns="0" tIns="198375" rIns="0" bIns="198375" numCol="1" anchor="ctr" anchorCtr="0" compatLnSpc="1">
            <a:prstTxWarp prst="textNoShape">
              <a:avLst/>
            </a:prstTxWarp>
            <a:spAutoFit/>
          </a:bodyPr>
          <a:lstStyle/>
          <a:p>
            <a:pPr lvl="0" eaLnBrk="0" fontAlgn="base" hangingPunct="0">
              <a:spcBef>
                <a:spcPct val="0"/>
              </a:spcBef>
              <a:spcAft>
                <a:spcPct val="0"/>
              </a:spcAft>
              <a:buFontTx/>
              <a:buAutoNum type="arabicPeriod" startAt="4"/>
            </a:pPr>
            <a:r>
              <a:rPr lang="en-US" altLang="en-US" sz="3200" b="1" dirty="0">
                <a:solidFill>
                  <a:srgbClr val="FF0000"/>
                </a:solidFill>
                <a:latin typeface="Bahnschrift" panose="020B0502040204020203" pitchFamily="34" charset="0"/>
                <a:cs typeface="Arial" panose="020B0604020202020204" pitchFamily="34" charset="0"/>
              </a:rPr>
              <a:t>Models Utilized</a:t>
            </a:r>
            <a:r>
              <a:rPr lang="en-US" altLang="en-US" sz="3200" dirty="0">
                <a:solidFill>
                  <a:srgbClr val="FF0000"/>
                </a:solidFill>
                <a:latin typeface="Bahnschrift" panose="020B0502040204020203" pitchFamily="34" charset="0"/>
                <a:cs typeface="Arial" panose="020B0604020202020204" pitchFamily="34" charset="0"/>
              </a:rPr>
              <a:t>:</a:t>
            </a: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pPr>
            <a:r>
              <a:rPr lang="en-US" altLang="en-US" sz="3200" dirty="0">
                <a:latin typeface="Bahnschrift" panose="020B0502040204020203" pitchFamily="34" charset="0"/>
                <a:cs typeface="Arial" panose="020B0604020202020204" pitchFamily="34" charset="0"/>
              </a:rPr>
              <a:t> 	</a:t>
            </a:r>
            <a:r>
              <a:rPr lang="en-US" altLang="en-US" sz="3200" dirty="0" err="1">
                <a:latin typeface="Bahnschrift" panose="020B0502040204020203" pitchFamily="34" charset="0"/>
                <a:cs typeface="Arial" panose="020B0604020202020204" pitchFamily="34" charset="0"/>
              </a:rPr>
              <a:t>DistilBERT</a:t>
            </a:r>
            <a:r>
              <a:rPr lang="en-US" altLang="en-US" sz="3200" dirty="0">
                <a:latin typeface="Bahnschrift" panose="020B0502040204020203" pitchFamily="34" charset="0"/>
                <a:cs typeface="Arial" panose="020B0604020202020204" pitchFamily="34" charset="0"/>
              </a:rPr>
              <a:t>, Flair Bi-LSTM, </a:t>
            </a:r>
            <a:r>
              <a:rPr lang="en-US" altLang="en-US" sz="3200" dirty="0" err="1">
                <a:latin typeface="Bahnschrift" panose="020B0502040204020203" pitchFamily="34" charset="0"/>
                <a:cs typeface="Arial" panose="020B0604020202020204" pitchFamily="34" charset="0"/>
              </a:rPr>
              <a:t>TextBlob</a:t>
            </a:r>
            <a:r>
              <a:rPr lang="en-US" altLang="en-US" sz="3200" dirty="0">
                <a:latin typeface="Bahnschrift" panose="020B0502040204020203" pitchFamily="34" charset="0"/>
                <a:cs typeface="Arial" panose="020B0604020202020204" pitchFamily="34" charset="0"/>
              </a:rPr>
              <a:t> NB-Classifier, and VADER models used.</a:t>
            </a:r>
          </a:p>
          <a:p>
            <a:pPr lvl="0" eaLnBrk="0" fontAlgn="base" hangingPunct="0">
              <a:spcBef>
                <a:spcPct val="0"/>
              </a:spcBef>
              <a:spcAft>
                <a:spcPct val="0"/>
              </a:spcAft>
            </a:pP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buFontTx/>
              <a:buAutoNum type="arabicPeriod" startAt="5"/>
            </a:pPr>
            <a:r>
              <a:rPr lang="en-US" altLang="en-US" sz="3200" b="1" dirty="0">
                <a:solidFill>
                  <a:srgbClr val="FF0000"/>
                </a:solidFill>
                <a:latin typeface="Bahnschrift" panose="020B0502040204020203" pitchFamily="34" charset="0"/>
                <a:cs typeface="Arial" panose="020B0604020202020204" pitchFamily="34" charset="0"/>
              </a:rPr>
              <a:t>Performance Comparison</a:t>
            </a:r>
            <a:r>
              <a:rPr lang="en-US" altLang="en-US" sz="3200" dirty="0">
                <a:solidFill>
                  <a:srgbClr val="FF0000"/>
                </a:solidFill>
                <a:latin typeface="Bahnschrift" panose="020B0502040204020203" pitchFamily="34" charset="0"/>
                <a:cs typeface="Arial" panose="020B0604020202020204" pitchFamily="34" charset="0"/>
              </a:rPr>
              <a:t>: </a:t>
            </a: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pPr>
            <a:r>
              <a:rPr lang="en-US" altLang="en-US" sz="3200" dirty="0">
                <a:latin typeface="Bahnschrift" panose="020B0502040204020203" pitchFamily="34" charset="0"/>
                <a:cs typeface="Arial" panose="020B0604020202020204" pitchFamily="34" charset="0"/>
              </a:rPr>
              <a:t>	Models compared against Bi-LSTM Transformer baseline.</a:t>
            </a:r>
          </a:p>
          <a:p>
            <a:pPr lvl="0" eaLnBrk="0" fontAlgn="base" hangingPunct="0">
              <a:spcBef>
                <a:spcPct val="0"/>
              </a:spcBef>
              <a:spcAft>
                <a:spcPct val="0"/>
              </a:spcAft>
            </a:pP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buFontTx/>
              <a:buAutoNum type="arabicPeriod" startAt="6"/>
            </a:pPr>
            <a:r>
              <a:rPr lang="en-US" altLang="en-US" sz="3200" b="1" dirty="0">
                <a:solidFill>
                  <a:srgbClr val="FF0000"/>
                </a:solidFill>
                <a:latin typeface="Bahnschrift" panose="020B0502040204020203" pitchFamily="34" charset="0"/>
                <a:cs typeface="Arial" panose="020B0604020202020204" pitchFamily="34" charset="0"/>
              </a:rPr>
              <a:t>Rigorous Evaluation</a:t>
            </a:r>
            <a:r>
              <a:rPr lang="en-US" altLang="en-US" sz="3200" dirty="0">
                <a:solidFill>
                  <a:srgbClr val="FF0000"/>
                </a:solidFill>
                <a:latin typeface="Bahnschrift" panose="020B0502040204020203" pitchFamily="34" charset="0"/>
                <a:cs typeface="Arial" panose="020B0604020202020204" pitchFamily="34" charset="0"/>
              </a:rPr>
              <a:t>:</a:t>
            </a:r>
            <a:endParaRPr lang="en-US" altLang="en-US" sz="3200" dirty="0">
              <a:latin typeface="Bahnschrift" panose="020B0502040204020203" pitchFamily="34" charset="0"/>
              <a:cs typeface="Arial" panose="020B0604020202020204" pitchFamily="34" charset="0"/>
            </a:endParaRPr>
          </a:p>
          <a:p>
            <a:pPr lvl="0" eaLnBrk="0" fontAlgn="base" hangingPunct="0">
              <a:spcBef>
                <a:spcPct val="0"/>
              </a:spcBef>
              <a:spcAft>
                <a:spcPct val="0"/>
              </a:spcAft>
            </a:pPr>
            <a:r>
              <a:rPr lang="en-US" altLang="en-US" sz="3200" dirty="0">
                <a:latin typeface="Bahnschrift" panose="020B0502040204020203" pitchFamily="34" charset="0"/>
                <a:cs typeface="Arial" panose="020B0604020202020204" pitchFamily="34" charset="0"/>
              </a:rPr>
              <a:t> 	Ensures methodological robustness for informed decision-making.</a:t>
            </a:r>
          </a:p>
          <a:p>
            <a:pPr lvl="0" eaLnBrk="0" fontAlgn="base" hangingPunct="0">
              <a:spcBef>
                <a:spcPct val="0"/>
              </a:spcBef>
              <a:spcAft>
                <a:spcPct val="0"/>
              </a:spcAft>
            </a:pPr>
            <a:endParaRPr lang="en-US" altLang="en-US" sz="3200" dirty="0">
              <a:latin typeface="Bahnschrift" panose="020B0502040204020203" pitchFamily="34" charset="0"/>
              <a:cs typeface="Arial" panose="020B0604020202020204" pitchFamily="34" charset="0"/>
            </a:endParaRPr>
          </a:p>
        </p:txBody>
      </p:sp>
      <p:sp>
        <p:nvSpPr>
          <p:cNvPr id="19" name="Rectangle 12">
            <a:extLst>
              <a:ext uri="{FF2B5EF4-FFF2-40B4-BE49-F238E27FC236}">
                <a16:creationId xmlns:a16="http://schemas.microsoft.com/office/drawing/2014/main" id="{A5EE27F8-9DE8-4173-B3ED-918C7EAA5663}"/>
              </a:ext>
            </a:extLst>
          </p:cNvPr>
          <p:cNvSpPr>
            <a:spLocks noChangeArrowheads="1"/>
          </p:cNvSpPr>
          <p:nvPr/>
        </p:nvSpPr>
        <p:spPr bwMode="auto">
          <a:xfrm>
            <a:off x="0" y="0"/>
            <a:ext cx="1552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461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7014" y="227591"/>
            <a:ext cx="5339477" cy="1449817"/>
          </a:xfrm>
          <a:prstGeom prst="rect">
            <a:avLst/>
          </a:prstGeom>
        </p:spPr>
        <p:txBody>
          <a:bodyPr lIns="0" tIns="0" rIns="0" bIns="0" rtlCol="0" anchor="t">
            <a:spAutoFit/>
          </a:bodyPr>
          <a:lstStyle/>
          <a:p>
            <a:pPr algn="ctr">
              <a:lnSpc>
                <a:spcPts val="11963"/>
              </a:lnSpc>
              <a:spcBef>
                <a:spcPct val="0"/>
              </a:spcBef>
            </a:pPr>
            <a:r>
              <a:rPr lang="en-US" sz="8545" dirty="0">
                <a:solidFill>
                  <a:srgbClr val="000000"/>
                </a:solidFill>
                <a:latin typeface="Fredoka Bold"/>
              </a:rPr>
              <a:t>NOVELTY</a:t>
            </a:r>
          </a:p>
        </p:txBody>
      </p:sp>
      <p:grpSp>
        <p:nvGrpSpPr>
          <p:cNvPr id="3" name="Group 3"/>
          <p:cNvGrpSpPr/>
          <p:nvPr/>
        </p:nvGrpSpPr>
        <p:grpSpPr>
          <a:xfrm>
            <a:off x="617014" y="1769665"/>
            <a:ext cx="17053971" cy="7782652"/>
            <a:chOff x="0" y="-57150"/>
            <a:chExt cx="4491581" cy="2049752"/>
          </a:xfrm>
        </p:grpSpPr>
        <p:sp>
          <p:nvSpPr>
            <p:cNvPr id="4" name="Freeform 4"/>
            <p:cNvSpPr/>
            <p:nvPr/>
          </p:nvSpPr>
          <p:spPr>
            <a:xfrm>
              <a:off x="0" y="0"/>
              <a:ext cx="4491581" cy="1992602"/>
            </a:xfrm>
            <a:custGeom>
              <a:avLst/>
              <a:gdLst/>
              <a:ahLst/>
              <a:cxnLst/>
              <a:rect l="l" t="t" r="r" b="b"/>
              <a:pathLst>
                <a:path w="4209025" h="1992602">
                  <a:moveTo>
                    <a:pt x="0" y="0"/>
                  </a:moveTo>
                  <a:lnTo>
                    <a:pt x="4209025" y="0"/>
                  </a:lnTo>
                  <a:lnTo>
                    <a:pt x="4209025" y="1992602"/>
                  </a:lnTo>
                  <a:lnTo>
                    <a:pt x="0" y="1992602"/>
                  </a:lnTo>
                  <a:close/>
                </a:path>
              </a:pathLst>
            </a:custGeom>
            <a:solidFill>
              <a:srgbClr val="F1F2F2"/>
            </a:solidFill>
          </p:spPr>
        </p:sp>
        <p:sp>
          <p:nvSpPr>
            <p:cNvPr id="5" name="TextBox 5"/>
            <p:cNvSpPr txBox="1"/>
            <p:nvPr/>
          </p:nvSpPr>
          <p:spPr>
            <a:xfrm>
              <a:off x="0" y="-57150"/>
              <a:ext cx="4491581" cy="2049752"/>
            </a:xfrm>
            <a:prstGeom prst="rect">
              <a:avLst/>
            </a:prstGeom>
          </p:spPr>
          <p:txBody>
            <a:bodyPr lIns="50800" tIns="50800" rIns="50800" bIns="50800" rtlCol="0" anchor="ctr"/>
            <a:lstStyle/>
            <a:p>
              <a:pPr>
                <a:lnSpc>
                  <a:spcPts val="4479"/>
                </a:lnSpc>
              </a:pPr>
              <a:r>
                <a:rPr lang="en-US" sz="3199" dirty="0">
                  <a:solidFill>
                    <a:srgbClr val="FF3131"/>
                  </a:solidFill>
                  <a:latin typeface="Bahnschrift" panose="020B0502040204020203" pitchFamily="34" charset="0"/>
                </a:rPr>
                <a:t>Approach:</a:t>
              </a:r>
              <a:r>
                <a:rPr lang="en-US" sz="3199" dirty="0">
                  <a:solidFill>
                    <a:srgbClr val="000000"/>
                  </a:solidFill>
                  <a:latin typeface="Bahnschrift" panose="020B0502040204020203" pitchFamily="34" charset="0"/>
                </a:rPr>
                <a:t> </a:t>
              </a:r>
            </a:p>
            <a:p>
              <a:pPr>
                <a:lnSpc>
                  <a:spcPts val="4479"/>
                </a:lnSpc>
              </a:pPr>
              <a:r>
                <a:rPr lang="en-US" sz="3199" dirty="0">
                  <a:solidFill>
                    <a:srgbClr val="000000"/>
                  </a:solidFill>
                  <a:latin typeface="Bahnschrift" panose="020B0502040204020203" pitchFamily="34" charset="0"/>
                </a:rPr>
                <a:t>Investigating multi-modal and multilingual data analysis on </a:t>
              </a:r>
              <a:r>
                <a:rPr lang="en-US" sz="3199" dirty="0" err="1">
                  <a:solidFill>
                    <a:srgbClr val="000000"/>
                  </a:solidFill>
                  <a:latin typeface="Bahnschrift" panose="020B0502040204020203" pitchFamily="34" charset="0"/>
                </a:rPr>
                <a:t>ShareChat</a:t>
              </a:r>
              <a:r>
                <a:rPr lang="en-US" sz="3199" dirty="0">
                  <a:solidFill>
                    <a:srgbClr val="000000"/>
                  </a:solidFill>
                  <a:latin typeface="Bahnschrift" panose="020B0502040204020203" pitchFamily="34" charset="0"/>
                </a:rPr>
                <a:t>, a platform with diverse user-generated content.</a:t>
              </a:r>
            </a:p>
            <a:p>
              <a:pPr>
                <a:lnSpc>
                  <a:spcPts val="4479"/>
                </a:lnSpc>
              </a:pPr>
              <a:endParaRPr lang="en-US" sz="3199" dirty="0">
                <a:solidFill>
                  <a:srgbClr val="000000"/>
                </a:solidFill>
                <a:latin typeface="Bahnschrift" panose="020B0502040204020203" pitchFamily="34" charset="0"/>
              </a:endParaRPr>
            </a:p>
            <a:p>
              <a:pPr>
                <a:lnSpc>
                  <a:spcPts val="4479"/>
                </a:lnSpc>
              </a:pPr>
              <a:r>
                <a:rPr lang="en-US" sz="3199" dirty="0">
                  <a:solidFill>
                    <a:srgbClr val="FF3131"/>
                  </a:solidFill>
                  <a:latin typeface="Bahnschrift" panose="020B0502040204020203" pitchFamily="34" charset="0"/>
                </a:rPr>
                <a:t>Bridging Gap: </a:t>
              </a:r>
            </a:p>
            <a:p>
              <a:pPr>
                <a:lnSpc>
                  <a:spcPts val="4479"/>
                </a:lnSpc>
              </a:pPr>
              <a:r>
                <a:rPr lang="en-US" sz="3199" dirty="0">
                  <a:solidFill>
                    <a:srgbClr val="000000"/>
                  </a:solidFill>
                  <a:latin typeface="Bahnschrift" panose="020B0502040204020203" pitchFamily="34" charset="0"/>
                </a:rPr>
                <a:t>content including textual, visual, and audio content, provides a holistic understanding of user interactions on </a:t>
              </a:r>
              <a:r>
                <a:rPr lang="en-US" sz="3199" dirty="0" err="1">
                  <a:solidFill>
                    <a:srgbClr val="000000"/>
                  </a:solidFill>
                  <a:latin typeface="Bahnschrift" panose="020B0502040204020203" pitchFamily="34" charset="0"/>
                </a:rPr>
                <a:t>ShareChat</a:t>
              </a:r>
              <a:r>
                <a:rPr lang="en-US" sz="3199" dirty="0">
                  <a:solidFill>
                    <a:srgbClr val="000000"/>
                  </a:solidFill>
                  <a:latin typeface="Bahnschrift" panose="020B0502040204020203" pitchFamily="34" charset="0"/>
                </a:rPr>
                <a:t>.</a:t>
              </a:r>
            </a:p>
            <a:p>
              <a:pPr>
                <a:lnSpc>
                  <a:spcPts val="4479"/>
                </a:lnSpc>
              </a:pPr>
              <a:endParaRPr lang="en-US" sz="3199" dirty="0">
                <a:solidFill>
                  <a:srgbClr val="000000"/>
                </a:solidFill>
                <a:latin typeface="Bahnschrift" panose="020B0502040204020203" pitchFamily="34" charset="0"/>
              </a:endParaRPr>
            </a:p>
            <a:p>
              <a:pPr>
                <a:lnSpc>
                  <a:spcPts val="4479"/>
                </a:lnSpc>
              </a:pPr>
              <a:r>
                <a:rPr lang="en-US" sz="3199" dirty="0">
                  <a:solidFill>
                    <a:srgbClr val="FF3131"/>
                  </a:solidFill>
                  <a:latin typeface="Bahnschrift" panose="020B0502040204020203" pitchFamily="34" charset="0"/>
                </a:rPr>
                <a:t>Advancing Insights:</a:t>
              </a:r>
            </a:p>
            <a:p>
              <a:pPr>
                <a:lnSpc>
                  <a:spcPts val="4479"/>
                </a:lnSpc>
              </a:pPr>
              <a:r>
                <a:rPr lang="en-US" sz="3199" dirty="0">
                  <a:solidFill>
                    <a:srgbClr val="000000"/>
                  </a:solidFill>
                  <a:latin typeface="Bahnschrift" panose="020B0502040204020203" pitchFamily="34" charset="0"/>
                </a:rPr>
                <a:t>By combining multi-modal and multilingual analyses, this research aims to uncover patterns, sentiments, and cultural nuances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383" y="227591"/>
            <a:ext cx="9469217" cy="1449817"/>
          </a:xfrm>
          <a:prstGeom prst="rect">
            <a:avLst/>
          </a:prstGeom>
        </p:spPr>
        <p:txBody>
          <a:bodyPr wrap="square" lIns="0" tIns="0" rIns="0" bIns="0" rtlCol="0" anchor="t">
            <a:spAutoFit/>
          </a:bodyPr>
          <a:lstStyle/>
          <a:p>
            <a:pPr algn="ctr">
              <a:lnSpc>
                <a:spcPts val="11963"/>
              </a:lnSpc>
              <a:spcBef>
                <a:spcPct val="0"/>
              </a:spcBef>
            </a:pPr>
            <a:r>
              <a:rPr lang="en-US" sz="8545" dirty="0">
                <a:solidFill>
                  <a:srgbClr val="000000"/>
                </a:solidFill>
                <a:latin typeface="Fredoka Bold"/>
              </a:rPr>
              <a:t>METHODOLOGY</a:t>
            </a:r>
          </a:p>
        </p:txBody>
      </p:sp>
      <p:sp>
        <p:nvSpPr>
          <p:cNvPr id="5" name="TextBox 5"/>
          <p:cNvSpPr txBox="1"/>
          <p:nvPr/>
        </p:nvSpPr>
        <p:spPr>
          <a:xfrm>
            <a:off x="220953" y="4753599"/>
            <a:ext cx="16337064" cy="5028779"/>
          </a:xfrm>
          <a:prstGeom prst="rect">
            <a:avLst/>
          </a:prstGeom>
        </p:spPr>
        <p:txBody>
          <a:bodyPr lIns="50800" tIns="50800" rIns="50800" bIns="50800" rtlCol="0" anchor="ctr"/>
          <a:lstStyle/>
          <a:p>
            <a:pPr marL="690872" lvl="1" indent="-345436" algn="just">
              <a:lnSpc>
                <a:spcPts val="4479"/>
              </a:lnSpc>
              <a:buAutoNum type="arabicPeriod"/>
            </a:pPr>
            <a:endParaRPr lang="en-US" sz="3199" dirty="0">
              <a:solidFill>
                <a:srgbClr val="000000"/>
              </a:solidFill>
              <a:latin typeface="Fredoka"/>
            </a:endParaRPr>
          </a:p>
        </p:txBody>
      </p:sp>
      <p:sp>
        <p:nvSpPr>
          <p:cNvPr id="8" name="TextBox 5">
            <a:extLst>
              <a:ext uri="{FF2B5EF4-FFF2-40B4-BE49-F238E27FC236}">
                <a16:creationId xmlns:a16="http://schemas.microsoft.com/office/drawing/2014/main" id="{D4ED193E-0FEA-4002-A933-B72AE85517A4}"/>
              </a:ext>
            </a:extLst>
          </p:cNvPr>
          <p:cNvSpPr txBox="1"/>
          <p:nvPr/>
        </p:nvSpPr>
        <p:spPr>
          <a:xfrm>
            <a:off x="613385" y="1790700"/>
            <a:ext cx="17450033" cy="7749072"/>
          </a:xfrm>
          <a:prstGeom prst="rect">
            <a:avLst/>
          </a:prstGeom>
          <a:solidFill>
            <a:schemeClr val="bg1">
              <a:lumMod val="95000"/>
            </a:schemeClr>
          </a:solidFill>
        </p:spPr>
        <p:txBody>
          <a:bodyPr lIns="50800" tIns="50800" rIns="50800" bIns="50800" rtlCol="0" anchor="ctr"/>
          <a:lstStyle/>
          <a:p>
            <a:pPr marL="859786" lvl="1" indent="-514350" algn="just">
              <a:lnSpc>
                <a:spcPts val="4479"/>
              </a:lnSpc>
              <a:buFont typeface="Arial" panose="020B0604020202020204" pitchFamily="34" charset="0"/>
              <a:buChar char="•"/>
            </a:pPr>
            <a:r>
              <a:rPr lang="en-US" sz="3200" dirty="0">
                <a:latin typeface="Bahnschrift" panose="020B0502040204020203" pitchFamily="34" charset="0"/>
              </a:rPr>
              <a:t>Scraping of data from </a:t>
            </a:r>
            <a:r>
              <a:rPr lang="en-US" sz="3200" dirty="0" err="1">
                <a:latin typeface="Bahnschrift" panose="020B0502040204020203" pitchFamily="34" charset="0"/>
              </a:rPr>
              <a:t>ShareChat</a:t>
            </a:r>
            <a:r>
              <a:rPr lang="en-US" sz="3200" dirty="0">
                <a:latin typeface="Bahnschrift" panose="020B0502040204020203" pitchFamily="34" charset="0"/>
              </a:rPr>
              <a:t> platform.</a:t>
            </a:r>
          </a:p>
          <a:p>
            <a:pPr marL="514350" indent="-514350" algn="just">
              <a:lnSpc>
                <a:spcPts val="4479"/>
              </a:lnSpc>
              <a:buFont typeface="Arial" panose="020B0604020202020204" pitchFamily="34" charset="0"/>
              <a:buChar char="•"/>
            </a:pPr>
            <a:endParaRPr lang="en-US" sz="3200" dirty="0">
              <a:latin typeface="Bahnschrift" panose="020B0502040204020203" pitchFamily="34" charset="0"/>
            </a:endParaRPr>
          </a:p>
          <a:p>
            <a:pPr marL="859786" lvl="1" indent="-514350" algn="just">
              <a:lnSpc>
                <a:spcPts val="4479"/>
              </a:lnSpc>
              <a:buFont typeface="Arial" panose="020B0604020202020204" pitchFamily="34" charset="0"/>
              <a:buChar char="•"/>
            </a:pPr>
            <a:r>
              <a:rPr lang="en-US" sz="3200" dirty="0">
                <a:latin typeface="Bahnschrift" panose="020B0502040204020203" pitchFamily="34" charset="0"/>
              </a:rPr>
              <a:t>Image-to-Text Conversion:</a:t>
            </a:r>
          </a:p>
          <a:p>
            <a:pPr marL="1378363" lvl="2" indent="-457200" algn="just">
              <a:lnSpc>
                <a:spcPts val="4479"/>
              </a:lnSpc>
              <a:buFont typeface="Courier New" panose="02070309020205020404" pitchFamily="49" charset="0"/>
              <a:buChar char="o"/>
            </a:pPr>
            <a:r>
              <a:rPr lang="en-US" sz="3200" dirty="0">
                <a:latin typeface="Bahnschrift" panose="020B0502040204020203" pitchFamily="34" charset="0"/>
              </a:rPr>
              <a:t>Utilization of Tesseract OCR for converting images to text.</a:t>
            </a:r>
          </a:p>
          <a:p>
            <a:pPr marL="514350" indent="-514350" algn="just">
              <a:lnSpc>
                <a:spcPts val="4479"/>
              </a:lnSpc>
              <a:buFont typeface="Arial" panose="020B0604020202020204" pitchFamily="34" charset="0"/>
              <a:buChar char="•"/>
            </a:pPr>
            <a:endParaRPr lang="en-US" sz="3200" dirty="0">
              <a:latin typeface="Bahnschrift" panose="020B0502040204020203" pitchFamily="34" charset="0"/>
            </a:endParaRPr>
          </a:p>
          <a:p>
            <a:pPr marL="859786" lvl="1" indent="-514350" algn="just">
              <a:lnSpc>
                <a:spcPts val="4479"/>
              </a:lnSpc>
              <a:buFont typeface="Arial" panose="020B0604020202020204" pitchFamily="34" charset="0"/>
              <a:buChar char="•"/>
            </a:pPr>
            <a:r>
              <a:rPr lang="en-US" sz="3200" dirty="0">
                <a:latin typeface="Bahnschrift" panose="020B0502040204020203" pitchFamily="34" charset="0"/>
              </a:rPr>
              <a:t>Text Translation :</a:t>
            </a:r>
          </a:p>
          <a:p>
            <a:pPr marL="1435513" lvl="2" indent="-514350" algn="just">
              <a:lnSpc>
                <a:spcPts val="4479"/>
              </a:lnSpc>
              <a:buFont typeface="Courier New" panose="02070309020205020404" pitchFamily="49" charset="0"/>
              <a:buChar char="o"/>
            </a:pPr>
            <a:r>
              <a:rPr lang="en-US" sz="3200" dirty="0">
                <a:latin typeface="Bahnschrift" panose="020B0502040204020203" pitchFamily="34" charset="0"/>
              </a:rPr>
              <a:t>Further processing of translated text using </a:t>
            </a:r>
            <a:r>
              <a:rPr lang="en-US" sz="3200" dirty="0" err="1">
                <a:latin typeface="Bahnschrift" panose="020B0502040204020203" pitchFamily="34" charset="0"/>
              </a:rPr>
              <a:t>DeepTranslator</a:t>
            </a:r>
            <a:r>
              <a:rPr lang="en-US" sz="3200" dirty="0">
                <a:latin typeface="Bahnschrift" panose="020B0502040204020203" pitchFamily="34" charset="0"/>
              </a:rPr>
              <a:t>.</a:t>
            </a:r>
          </a:p>
          <a:p>
            <a:pPr marL="1435513" lvl="2" indent="-514350" algn="just">
              <a:lnSpc>
                <a:spcPts val="4479"/>
              </a:lnSpc>
              <a:buFont typeface="Courier New" panose="02070309020205020404" pitchFamily="49" charset="0"/>
              <a:buChar char="o"/>
            </a:pPr>
            <a:r>
              <a:rPr lang="en-US" sz="3200" dirty="0">
                <a:latin typeface="Bahnschrift" panose="020B0502040204020203" pitchFamily="34" charset="0"/>
              </a:rPr>
              <a:t>Leveraging the </a:t>
            </a:r>
            <a:r>
              <a:rPr lang="en-US" sz="3200" dirty="0" err="1">
                <a:latin typeface="Bahnschrift" panose="020B0502040204020203" pitchFamily="34" charset="0"/>
              </a:rPr>
              <a:t>GoogleTranslator</a:t>
            </a:r>
            <a:r>
              <a:rPr lang="en-US" sz="3200" dirty="0">
                <a:latin typeface="Bahnschrift" panose="020B0502040204020203" pitchFamily="34" charset="0"/>
              </a:rPr>
              <a:t> module for efficient translation.</a:t>
            </a:r>
          </a:p>
          <a:p>
            <a:pPr marL="457200" indent="-457200" algn="just">
              <a:lnSpc>
                <a:spcPts val="4479"/>
              </a:lnSpc>
              <a:buFont typeface="Arial" panose="020B0604020202020204" pitchFamily="34" charset="0"/>
              <a:buChar char="•"/>
            </a:pPr>
            <a:endParaRPr lang="en-US" sz="3200" dirty="0">
              <a:latin typeface="Bahnschrift" panose="020B0502040204020203" pitchFamily="34" charset="0"/>
            </a:endParaRPr>
          </a:p>
          <a:p>
            <a:pPr marL="914400" lvl="1" indent="-457200" algn="just">
              <a:lnSpc>
                <a:spcPts val="4479"/>
              </a:lnSpc>
              <a:buFont typeface="Arial" panose="020B0604020202020204" pitchFamily="34" charset="0"/>
              <a:buChar char="•"/>
            </a:pPr>
            <a:r>
              <a:rPr lang="en-US" sz="3200" dirty="0">
                <a:latin typeface="Bahnschrift" panose="020B0502040204020203" pitchFamily="34" charset="0"/>
              </a:rPr>
              <a:t>Text Preprocessing Techniques:</a:t>
            </a:r>
          </a:p>
          <a:p>
            <a:pPr marL="1378363" lvl="2" indent="-457200" algn="just">
              <a:lnSpc>
                <a:spcPts val="4479"/>
              </a:lnSpc>
              <a:spcBef>
                <a:spcPct val="0"/>
              </a:spcBef>
              <a:buFont typeface="Courier New" panose="02070309020205020404" pitchFamily="49" charset="0"/>
              <a:buChar char="o"/>
            </a:pPr>
            <a:r>
              <a:rPr lang="en-US" sz="3200" dirty="0">
                <a:latin typeface="Bahnschrift" panose="020B0502040204020203" pitchFamily="34" charset="0"/>
              </a:rPr>
              <a:t>Standard preprocessing techniques are applied like Lowercase conversion, tokenization.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720</Words>
  <Application>Microsoft Office PowerPoint</Application>
  <PresentationFormat>Custom</PresentationFormat>
  <Paragraphs>103</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Nunito</vt:lpstr>
      <vt:lpstr>Courier New</vt:lpstr>
      <vt:lpstr>Fredoka</vt:lpstr>
      <vt:lpstr>Söhne</vt:lpstr>
      <vt:lpstr>Bahnschrift</vt:lpstr>
      <vt:lpstr>Calibri</vt:lpstr>
      <vt:lpstr>Arial</vt:lpstr>
      <vt:lpstr>Fredoka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dc:title>
  <cp:lastModifiedBy>Asus</cp:lastModifiedBy>
  <cp:revision>14</cp:revision>
  <dcterms:created xsi:type="dcterms:W3CDTF">2006-08-16T00:00:00Z</dcterms:created>
  <dcterms:modified xsi:type="dcterms:W3CDTF">2024-04-23T15:03:55Z</dcterms:modified>
  <dc:identifier>DAGDDbT44c4</dc:identifier>
</cp:coreProperties>
</file>