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6" r:id="rId4"/>
  </p:sldMasterIdLst>
  <p:notesMasterIdLst>
    <p:notesMasterId r:id="rId13"/>
  </p:notesMasterIdLst>
  <p:handoutMasterIdLst>
    <p:handoutMasterId r:id="rId14"/>
  </p:handoutMasterIdLst>
  <p:sldIdLst>
    <p:sldId id="338" r:id="rId5"/>
    <p:sldId id="327" r:id="rId6"/>
    <p:sldId id="315" r:id="rId7"/>
    <p:sldId id="329" r:id="rId8"/>
    <p:sldId id="302" r:id="rId9"/>
    <p:sldId id="332" r:id="rId10"/>
    <p:sldId id="339" r:id="rId11"/>
    <p:sldId id="30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6" d="100"/>
          <a:sy n="86" d="100"/>
        </p:scale>
        <p:origin x="466" y="53"/>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pPr/>
              <a:t>11/30/2023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pPr/>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pPr/>
              <a:t>11/30/2023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pPr/>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pPr/>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11/30/2023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598088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val="309453497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11/30/2023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42595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087724631"/>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434711855"/>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0540712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0976531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543192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11/30/2023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364684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340136915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331511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45931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650939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2A54C80-263E-416B-A8E0-580EDEADCBDC}" type="datetimeFigureOut">
              <a:rPr lang="en-US" smtClean="0"/>
              <a:pPr/>
              <a:t>11/30/2023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218716396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120129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11/30/2023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 name="Date Placeholder 3">
            <a:extLst>
              <a:ext uri="{FF2B5EF4-FFF2-40B4-BE49-F238E27FC236}">
                <a16:creationId xmlns:a16="http://schemas.microsoft.com/office/drawing/2014/main" id="{B1128AF8-D3F5-2141-8B6C-D3DC480DCCB2}"/>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11/30/2023</a:t>
            </a:fld>
            <a:endParaRPr lang="en-US" sz="1100" dirty="0">
              <a:solidFill>
                <a:schemeClr val="accent2"/>
              </a:solidFill>
            </a:endParaRPr>
          </a:p>
        </p:txBody>
      </p:sp>
      <p:sp>
        <p:nvSpPr>
          <p:cNvPr id="8" name="Footer Placeholder 4">
            <a:extLst>
              <a:ext uri="{FF2B5EF4-FFF2-40B4-BE49-F238E27FC236}">
                <a16:creationId xmlns:a16="http://schemas.microsoft.com/office/drawing/2014/main" id="{5187C291-B841-B8EB-D95B-0324D1C6E1C8}"/>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12" name="Slide Number Placeholder 5">
            <a:extLst>
              <a:ext uri="{FF2B5EF4-FFF2-40B4-BE49-F238E27FC236}">
                <a16:creationId xmlns:a16="http://schemas.microsoft.com/office/drawing/2014/main" id="{00B19EB2-C320-76F2-0028-E675A3304180}"/>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314787314"/>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690" r:id="rId16"/>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hashank257/AIMLtools/blob/82abc0bbccb7d4a10a27b8f2b8c6903d72581d8b/DiabetesClassification.ipynb" TargetMode="External"/><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518652" y="4064000"/>
            <a:ext cx="4101833" cy="861497"/>
          </a:xfrm>
        </p:spPr>
        <p:txBody>
          <a:bodyPr>
            <a:noAutofit/>
          </a:bodyPr>
          <a:lstStyle/>
          <a:p>
            <a:pPr algn="r"/>
            <a:r>
              <a:rPr lang="en-US" b="0" dirty="0">
                <a:solidFill>
                  <a:schemeClr val="tx1"/>
                </a:solidFill>
                <a:latin typeface="+mn-lt"/>
              </a:rPr>
              <a:t>SHASHANK R </a:t>
            </a:r>
            <a:r>
              <a:rPr lang="en-US" b="0" dirty="0" err="1">
                <a:solidFill>
                  <a:schemeClr val="tx1"/>
                </a:solidFill>
                <a:latin typeface="+mn-lt"/>
              </a:rPr>
              <a:t>R</a:t>
            </a:r>
            <a:endParaRPr lang="en-US" b="0" dirty="0">
              <a:solidFill>
                <a:schemeClr val="tx1"/>
              </a:solidFill>
              <a:latin typeface="+mn-lt"/>
            </a:endParaRPr>
          </a:p>
          <a:p>
            <a:pPr algn="r"/>
            <a:r>
              <a:rPr lang="en-IN" b="0" dirty="0">
                <a:solidFill>
                  <a:schemeClr val="tx1"/>
                </a:solidFill>
                <a:latin typeface="+mn-lt"/>
              </a:rPr>
              <a:t>STU6508501cd45be1695043612</a:t>
            </a:r>
          </a:p>
        </p:txBody>
      </p:sp>
      <p:sp>
        <p:nvSpPr>
          <p:cNvPr id="5" name="Picture Placeholder 4">
            <a:extLst>
              <a:ext uri="{FF2B5EF4-FFF2-40B4-BE49-F238E27FC236}">
                <a16:creationId xmlns:a16="http://schemas.microsoft.com/office/drawing/2014/main" id="{A5A2D4FF-02C8-4A3C-B55A-0D28641901E5}"/>
              </a:ext>
            </a:extLst>
          </p:cNvPr>
          <p:cNvSpPr>
            <a:spLocks noGrp="1"/>
          </p:cNvSpPr>
          <p:nvPr>
            <p:ph type="pic" sz="quarter" idx="12"/>
          </p:nvPr>
        </p:nvSpPr>
        <p:spPr>
          <a:blipFill>
            <a:blip r:embed="rId2"/>
            <a:tile tx="0" ty="0" sx="100000" sy="100000" flip="none" algn="tl"/>
          </a:blipFill>
        </p:spPr>
        <p:txBody>
          <a:bodyPr/>
          <a:lstStyle/>
          <a:p>
            <a:endParaRPr lang="en-IN" dirty="0"/>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241850" y="2130452"/>
            <a:ext cx="4446865" cy="1092142"/>
          </a:xfrm>
        </p:spPr>
        <p:txBody>
          <a:bodyPr>
            <a:normAutofit/>
          </a:bodyPr>
          <a:lstStyle/>
          <a:p>
            <a:pPr>
              <a:lnSpc>
                <a:spcPct val="50000"/>
              </a:lnSpc>
            </a:pPr>
            <a:r>
              <a:rPr lang="en-GB" sz="3200" u="sng" dirty="0"/>
              <a:t>Project Title</a:t>
            </a:r>
            <a:r>
              <a:rPr lang="en-GB" sz="3200" dirty="0"/>
              <a:t>:</a:t>
            </a:r>
            <a:br>
              <a:rPr lang="en-GB" sz="3200" dirty="0"/>
            </a:br>
            <a:r>
              <a:rPr lang="en-GB" sz="1800" dirty="0"/>
              <a:t> </a:t>
            </a:r>
            <a:br>
              <a:rPr lang="en-GB" sz="3200" dirty="0"/>
            </a:br>
            <a:r>
              <a:rPr lang="en-GB" sz="3200" dirty="0"/>
              <a:t> </a:t>
            </a:r>
            <a:r>
              <a:rPr lang="en-GB" sz="300" dirty="0"/>
              <a:t> </a:t>
            </a:r>
            <a:br>
              <a:rPr lang="en-GB" sz="1200" dirty="0"/>
            </a:br>
            <a:r>
              <a:rPr lang="en-GB" sz="3200" dirty="0"/>
              <a:t>Diabetes prediction</a:t>
            </a:r>
            <a:endParaRPr lang="en-IN" sz="32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5" dur="500"/>
                                        <p:tgtEl>
                                          <p:spTgt spid="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lstStyle/>
          <a:p>
            <a:pPr>
              <a:lnSpc>
                <a:spcPct val="150000"/>
              </a:lnSpc>
            </a:pPr>
            <a:r>
              <a:rPr lang="en-IN" sz="2800" dirty="0"/>
              <a:t>Classification of patients based on the chance of affecting diabetes </a:t>
            </a: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u="sng" dirty="0"/>
              <a:t>PROBLEM  STATEMENT</a:t>
            </a:r>
            <a:endParaRPr lang="en-IN" u="sng"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555896" y="0"/>
            <a:ext cx="6276109" cy="830997"/>
          </a:xfrm>
        </p:spPr>
        <p:txBody>
          <a:bodyPr>
            <a:normAutofit fontScale="90000"/>
          </a:bodyPr>
          <a:lstStyle/>
          <a:p>
            <a:pPr algn="just"/>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extBox 6"/>
          <p:cNvSpPr txBox="1"/>
          <p:nvPr/>
        </p:nvSpPr>
        <p:spPr>
          <a:xfrm>
            <a:off x="665846" y="654758"/>
            <a:ext cx="10850197" cy="5903749"/>
          </a:xfrm>
          <a:prstGeom prst="rect">
            <a:avLst/>
          </a:prstGeom>
          <a:noFill/>
        </p:spPr>
        <p:txBody>
          <a:bodyPr wrap="square" rtlCol="0">
            <a:spAutoFit/>
          </a:bodyPr>
          <a:lstStyle/>
          <a:p>
            <a:pPr algn="just"/>
            <a:r>
              <a:rPr lang="en-IN" b="1" u="sng" dirty="0"/>
              <a:t>Diabetics Prediction:</a:t>
            </a:r>
            <a:endParaRPr lang="en-US" u="sng" dirty="0"/>
          </a:p>
          <a:p>
            <a:pPr algn="just"/>
            <a:r>
              <a:rPr lang="en-IN" b="1" dirty="0"/>
              <a:t> </a:t>
            </a:r>
            <a:endParaRPr lang="en-US" dirty="0"/>
          </a:p>
          <a:p>
            <a:pPr algn="just"/>
            <a:r>
              <a:rPr lang="en-IN" dirty="0"/>
              <a:t>Learning Outcome:</a:t>
            </a:r>
            <a:endParaRPr lang="en-US" dirty="0"/>
          </a:p>
          <a:p>
            <a:pPr lvl="0" algn="just"/>
            <a:r>
              <a:rPr lang="en-US" dirty="0"/>
              <a:t>Gain a deep understanding of fundamental AI and ML concepts </a:t>
            </a:r>
          </a:p>
          <a:p>
            <a:pPr lvl="0" algn="just"/>
            <a:r>
              <a:rPr lang="en-IN" dirty="0"/>
              <a:t>Acquire proficiency in data preprocessing techniques</a:t>
            </a:r>
            <a:endParaRPr lang="en-US" dirty="0"/>
          </a:p>
          <a:p>
            <a:pPr lvl="0" algn="just"/>
            <a:r>
              <a:rPr lang="en-IN" dirty="0"/>
              <a:t>Learn how to build machine learning models using popular libraries </a:t>
            </a:r>
            <a:endParaRPr lang="en-US" dirty="0"/>
          </a:p>
          <a:p>
            <a:pPr lvl="0" algn="just"/>
            <a:r>
              <a:rPr lang="en-IN" dirty="0"/>
              <a:t>Develop the ability to identify and frame real-world problems that can be addressed with AI/ML solutions</a:t>
            </a:r>
            <a:endParaRPr lang="en-US" dirty="0"/>
          </a:p>
          <a:p>
            <a:pPr algn="just"/>
            <a:r>
              <a:rPr lang="en-US" dirty="0"/>
              <a:t> </a:t>
            </a:r>
          </a:p>
          <a:p>
            <a:pPr algn="just"/>
            <a:r>
              <a:rPr lang="en-US" dirty="0"/>
              <a:t>Software/Technology Requirements:</a:t>
            </a:r>
          </a:p>
          <a:p>
            <a:pPr lvl="0" algn="just"/>
            <a:r>
              <a:rPr lang="en-US" dirty="0" err="1"/>
              <a:t>Jupyter</a:t>
            </a:r>
            <a:r>
              <a:rPr lang="en-US" dirty="0"/>
              <a:t> Notebook or</a:t>
            </a:r>
          </a:p>
          <a:p>
            <a:pPr lvl="0" algn="just"/>
            <a:r>
              <a:rPr lang="en-US" dirty="0"/>
              <a:t>Anaconda</a:t>
            </a:r>
          </a:p>
          <a:p>
            <a:pPr algn="just"/>
            <a:r>
              <a:rPr lang="en-US" dirty="0"/>
              <a:t> </a:t>
            </a:r>
          </a:p>
          <a:p>
            <a:pPr algn="just"/>
            <a:r>
              <a:rPr lang="en-US" dirty="0"/>
              <a:t>About the Project:</a:t>
            </a:r>
          </a:p>
          <a:p>
            <a:pPr algn="just"/>
            <a:r>
              <a:rPr lang="en-IN" dirty="0"/>
              <a:t>The project's problem statement revolves around the urgent need to develop a robust and accurate machine-learning model for the classification of patients based on their risk of developing diabetes. Diabetes, a chronic health condition, is on the rise globally, and early detection and intervention are paramount for effective management and prevention of complications. The goal is to classify patients into two groups: those at elevated risk of developing diabetes and those not at risk, thereby assisting healthcare professionals in targeted intervention strategies, and preventive measures, and ultimately improving patient outcomes in the realm of diabetes management.</a:t>
            </a:r>
            <a:endParaRPr lang="en-US" dirty="0"/>
          </a:p>
          <a:p>
            <a:pPr algn="just"/>
            <a:endParaRPr lang="en-US"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algn="just">
              <a:lnSpc>
                <a:spcPct val="150000"/>
              </a:lnSpc>
            </a:pPr>
            <a:r>
              <a:rPr lang="en-IN" sz="3200" dirty="0"/>
              <a:t>The end users are the doctors and the patients </a:t>
            </a:r>
          </a:p>
          <a:p>
            <a:pPr algn="just">
              <a:lnSpc>
                <a:spcPct val="150000"/>
              </a:lnSpc>
            </a:pPr>
            <a:r>
              <a:rPr lang="en-IN" sz="3200" dirty="0"/>
              <a:t>This helps the doctors in easily able to classify the patients </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914400" y="416116"/>
            <a:ext cx="9027702" cy="5243448"/>
          </a:xfrm>
        </p:spPr>
        <p:txBody>
          <a:bodyPr/>
          <a:lstStyle/>
          <a:p>
            <a:pPr lvl="1">
              <a:lnSpc>
                <a:spcPct val="150000"/>
              </a:lnSpc>
            </a:pPr>
            <a:r>
              <a:rPr lang="en-US" dirty="0"/>
              <a:t>Artificial Intelligence </a:t>
            </a:r>
          </a:p>
          <a:p>
            <a:pPr lvl="1">
              <a:lnSpc>
                <a:spcPct val="150000"/>
              </a:lnSpc>
            </a:pPr>
            <a:r>
              <a:rPr lang="en-US" dirty="0"/>
              <a:t>Machine Learning </a:t>
            </a:r>
          </a:p>
          <a:p>
            <a:pPr lvl="1">
              <a:lnSpc>
                <a:spcPct val="150000"/>
              </a:lnSpc>
            </a:pPr>
            <a:r>
              <a:rPr lang="en-US" dirty="0"/>
              <a:t>Libraries Used - Pandas, Matplotlib, </a:t>
            </a:r>
            <a:r>
              <a:rPr lang="en-US" dirty="0" err="1"/>
              <a:t>Numpy</a:t>
            </a:r>
            <a:r>
              <a:rPr lang="en-US" dirty="0"/>
              <a:t>, Scikit-learn, </a:t>
            </a:r>
            <a:r>
              <a:rPr lang="en-US" dirty="0" err="1"/>
              <a:t>Sklearn</a:t>
            </a:r>
            <a:r>
              <a:rPr lang="en-US" dirty="0"/>
              <a:t> </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914400" y="723530"/>
            <a:ext cx="6397349" cy="847817"/>
          </a:xfrm>
        </p:spPr>
        <p:txBody>
          <a:bodyPr>
            <a:normAutofit fontScale="90000"/>
          </a:bodyPr>
          <a:lstStyle/>
          <a:p>
            <a:r>
              <a:rPr lang="en-US" u="sng" dirty="0"/>
              <a:t>Technology</a:t>
            </a:r>
            <a:r>
              <a:rPr lang="en-US" dirty="0"/>
              <a:t> </a:t>
            </a:r>
            <a:r>
              <a:rPr lang="en-US" u="sng" dirty="0"/>
              <a:t>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583BF4-5143-46D8-8653-78CB35A1FF5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8" name="TextBox 7">
            <a:extLst>
              <a:ext uri="{FF2B5EF4-FFF2-40B4-BE49-F238E27FC236}">
                <a16:creationId xmlns:a16="http://schemas.microsoft.com/office/drawing/2014/main" id="{61C164BE-2CBB-41DA-AE46-F2B63BB82E3B}"/>
              </a:ext>
            </a:extLst>
          </p:cNvPr>
          <p:cNvSpPr txBox="1"/>
          <p:nvPr/>
        </p:nvSpPr>
        <p:spPr>
          <a:xfrm>
            <a:off x="783771" y="1630664"/>
            <a:ext cx="5842000" cy="800219"/>
          </a:xfrm>
          <a:prstGeom prst="rect">
            <a:avLst/>
          </a:prstGeom>
          <a:noFill/>
        </p:spPr>
        <p:txBody>
          <a:bodyPr wrap="square">
            <a:spAutoFit/>
          </a:bodyPr>
          <a:lstStyle/>
          <a:p>
            <a:r>
              <a:rPr lang="en-GB" sz="2800" dirty="0"/>
              <a:t>I have used k nearest neighbour</a:t>
            </a:r>
          </a:p>
          <a:p>
            <a:endParaRPr lang="en-IN" dirty="0"/>
          </a:p>
        </p:txBody>
      </p:sp>
      <p:sp>
        <p:nvSpPr>
          <p:cNvPr id="13" name="Title 3">
            <a:extLst>
              <a:ext uri="{FF2B5EF4-FFF2-40B4-BE49-F238E27FC236}">
                <a16:creationId xmlns:a16="http://schemas.microsoft.com/office/drawing/2014/main" id="{A5D79D81-53FA-4FDD-A597-C60845F8ABAD}"/>
              </a:ext>
            </a:extLst>
          </p:cNvPr>
          <p:cNvSpPr>
            <a:spLocks noGrp="1"/>
          </p:cNvSpPr>
          <p:nvPr>
            <p:ph type="title"/>
          </p:nvPr>
        </p:nvSpPr>
        <p:spPr>
          <a:xfrm>
            <a:off x="675957" y="696571"/>
            <a:ext cx="6177280" cy="830997"/>
          </a:xfrm>
        </p:spPr>
        <p:txBody>
          <a:bodyPr>
            <a:normAutofit/>
          </a:bodyPr>
          <a:lstStyle/>
          <a:p>
            <a:r>
              <a:rPr lang="en-GB" u="sng" dirty="0"/>
              <a:t>MODELLING</a:t>
            </a:r>
            <a:r>
              <a:rPr lang="en-GB" dirty="0"/>
              <a:t> - </a:t>
            </a:r>
            <a:endParaRPr lang="en-IN" dirty="0"/>
          </a:p>
        </p:txBody>
      </p:sp>
      <p:sp>
        <p:nvSpPr>
          <p:cNvPr id="6" name="TextBox 5"/>
          <p:cNvSpPr txBox="1"/>
          <p:nvPr/>
        </p:nvSpPr>
        <p:spPr>
          <a:xfrm>
            <a:off x="783771" y="2430883"/>
            <a:ext cx="9052560" cy="3970318"/>
          </a:xfrm>
          <a:prstGeom prst="rect">
            <a:avLst/>
          </a:prstGeom>
          <a:noFill/>
        </p:spPr>
        <p:txBody>
          <a:bodyPr wrap="square" rtlCol="0">
            <a:spAutoFit/>
          </a:bodyPr>
          <a:lstStyle/>
          <a:p>
            <a:r>
              <a:rPr lang="en-US" sz="2800" dirty="0"/>
              <a:t>The K-Nearest Neighbors (KNN) algorithm is a robust and intuitive machine learning method employed to tackle classification and regression problems. By capitalizing on the concept of similarity, KNN predicts the label or value of a new data point by considering its K closest </a:t>
            </a:r>
            <a:r>
              <a:rPr lang="en-US" sz="2800" dirty="0" err="1"/>
              <a:t>neighbours</a:t>
            </a:r>
            <a:r>
              <a:rPr lang="en-US" sz="2800" dirty="0"/>
              <a:t> in the training dataset. In this article, we will learn about a supervised learning algorithm (KNN) or the k – Nearest </a:t>
            </a:r>
            <a:r>
              <a:rPr lang="en-US" sz="2800" dirty="0" err="1"/>
              <a:t>Neighbours</a:t>
            </a:r>
            <a:r>
              <a:rPr lang="en-US" sz="2800" dirty="0"/>
              <a:t>, highlighting it’s user-friendly nature.</a:t>
            </a:r>
          </a:p>
        </p:txBody>
      </p:sp>
    </p:spTree>
    <p:extLst>
      <p:ext uri="{BB962C8B-B14F-4D97-AF65-F5344CB8AC3E}">
        <p14:creationId xmlns:p14="http://schemas.microsoft.com/office/powerpoint/2010/main" val="28004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4605178" y="610893"/>
            <a:ext cx="2981643" cy="830997"/>
          </a:xfrm>
        </p:spPr>
        <p:txBody>
          <a:bodyPr>
            <a:normAutofit/>
          </a:bodyPr>
          <a:lstStyle/>
          <a:p>
            <a:r>
              <a:rPr lang="en-GB" u="sng" dirty="0"/>
              <a:t>RESULTS</a:t>
            </a:r>
            <a:r>
              <a:rPr lang="en-GB" dirty="0"/>
              <a:t>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1064616" y="5207184"/>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dirty="0">
                <a:solidFill>
                  <a:srgbClr val="0070C0"/>
                </a:solidFill>
              </a:rPr>
              <a:t> </a:t>
            </a:r>
            <a:r>
              <a:rPr lang="en-GB" sz="4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sz="4000" b="0" u="sng" dirty="0">
              <a:solidFill>
                <a:srgbClr val="0070C0"/>
              </a:solidFill>
            </a:endParaRPr>
          </a:p>
        </p:txBody>
      </p:sp>
      <p:pic>
        <p:nvPicPr>
          <p:cNvPr id="3073" name="Picture 1"/>
          <p:cNvPicPr>
            <a:picLocks noChangeAspect="1" noChangeArrowheads="1"/>
          </p:cNvPicPr>
          <p:nvPr/>
        </p:nvPicPr>
        <p:blipFill>
          <a:blip r:embed="rId4"/>
          <a:srcRect/>
          <a:stretch>
            <a:fillRect/>
          </a:stretch>
        </p:blipFill>
        <p:spPr bwMode="auto">
          <a:xfrm>
            <a:off x="4222599" y="1801082"/>
            <a:ext cx="4633549" cy="3115470"/>
          </a:xfrm>
          <a:prstGeom prst="rect">
            <a:avLst/>
          </a:prstGeom>
          <a:noFill/>
          <a:ln w="9525">
            <a:noFill/>
            <a:miter lim="800000"/>
            <a:headEnd/>
            <a:tailEnd/>
          </a:ln>
          <a:effectLst/>
        </p:spPr>
      </p:pic>
      <p:sp>
        <p:nvSpPr>
          <p:cNvPr id="12" name="TextBox 11"/>
          <p:cNvSpPr txBox="1"/>
          <p:nvPr/>
        </p:nvSpPr>
        <p:spPr>
          <a:xfrm>
            <a:off x="5640295" y="4807074"/>
            <a:ext cx="4381130" cy="400110"/>
          </a:xfrm>
          <a:prstGeom prst="rect">
            <a:avLst/>
          </a:prstGeom>
          <a:noFill/>
        </p:spPr>
        <p:txBody>
          <a:bodyPr wrap="square" rtlCol="0">
            <a:spAutoFit/>
          </a:bodyPr>
          <a:lstStyle/>
          <a:p>
            <a:r>
              <a:rPr lang="en-US" sz="2000" dirty="0" err="1"/>
              <a:t>Heatmap</a:t>
            </a:r>
            <a:r>
              <a:rPr lang="en-US" sz="2000" dirty="0"/>
              <a:t> </a:t>
            </a:r>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6000" y="3078943"/>
            <a:ext cx="11340000" cy="700114"/>
          </a:xfrm>
          <a:prstGeom prst="rect">
            <a:avLst/>
          </a:prstGeom>
        </p:spPr>
        <p:txBody>
          <a:bodyPr anchor="ctr">
            <a:noAutofit/>
          </a:bodyPr>
          <a:lstStyle/>
          <a:p>
            <a:pPr algn="ctr"/>
            <a:r>
              <a:rPr lang="en-US" sz="6000" b="1" dirty="0">
                <a:solidFill>
                  <a:schemeClr val="tx1"/>
                </a:solidFill>
                <a:latin typeface="Algerian" panose="04020705040A02060702" pitchFamily="82" charset="0"/>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1"/>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568</TotalTime>
  <Words>342</Words>
  <Application>Microsoft Office PowerPoint</Application>
  <PresentationFormat>Widescreen</PresentationFormat>
  <Paragraphs>37</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Calibri</vt:lpstr>
      <vt:lpstr>Gill Sans MT</vt:lpstr>
      <vt:lpstr>Wingdings</vt:lpstr>
      <vt:lpstr>Wingdings 2</vt:lpstr>
      <vt:lpstr>Wingdings 3</vt:lpstr>
      <vt:lpstr>Dividend</vt:lpstr>
      <vt:lpstr>Project Title:      Diabetes prediction</vt:lpstr>
      <vt:lpstr>PROBLEM  STATEMENT</vt:lpstr>
      <vt:lpstr>  </vt:lpstr>
      <vt:lpstr>WHO ARE THE END USERS?</vt:lpstr>
      <vt:lpstr>Technology Used</vt:lpstr>
      <vt:lpstr>MODELLING - </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user @</cp:lastModifiedBy>
  <cp:revision>75</cp:revision>
  <dcterms:created xsi:type="dcterms:W3CDTF">2021-07-11T13:13:15Z</dcterms:created>
  <dcterms:modified xsi:type="dcterms:W3CDTF">2023-11-30T09:46:46Z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2023-11-30T09:46:10Z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757942d5-ec50-4ed7-83e7-36bbdd6c4f54</vt:lpwstr>
  </property>
  <property fmtid="{D5CDD505-2E9C-101B-9397-08002B2CF9AE}" pid="8" name="MSIP_Label_defa4170-0d19-0005-0004-bc88714345d2_ActionId">
    <vt:lpwstr>c89ec79e-3ed7-49c7-8a74-6ab5a3dc462c</vt:lpwstr>
  </property>
  <property fmtid="{D5CDD505-2E9C-101B-9397-08002B2CF9AE}" pid="9" name="MSIP_Label_defa4170-0d19-0005-0004-bc88714345d2_ContentBits">
    <vt:lpwstr>0</vt:lpwstr>
  </property>
</Properties>
</file>