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8" r:id="rId5"/>
    <p:sldId id="270" r:id="rId6"/>
    <p:sldId id="260" r:id="rId7"/>
    <p:sldId id="261" r:id="rId8"/>
    <p:sldId id="275" r:id="rId9"/>
    <p:sldId id="273" r:id="rId10"/>
    <p:sldId id="276" r:id="rId11"/>
    <p:sldId id="263" r:id="rId12"/>
    <p:sldId id="271" r:id="rId13"/>
    <p:sldId id="272" r:id="rId14"/>
    <p:sldId id="274" r:id="rId15"/>
    <p:sldId id="26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vesh" initials="A" lastIdx="1" clrIdx="0">
    <p:extLst>
      <p:ext uri="{19B8F6BF-5375-455C-9EA6-DF929625EA0E}">
        <p15:presenceInfo xmlns:p15="http://schemas.microsoft.com/office/powerpoint/2012/main" userId="Anv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462494-A78D-41C3-9A38-60BC5F115A3B}" type="slidenum">
              <a:rPr lang="en-US" altLang="en-US"/>
              <a:pPr/>
              <a:t>‹#›</a:t>
            </a:fld>
            <a:endParaRPr lang="en-US" altLang="en-US"/>
          </a:p>
        </p:txBody>
      </p:sp>
    </p:spTree>
    <p:extLst>
      <p:ext uri="{BB962C8B-B14F-4D97-AF65-F5344CB8AC3E}">
        <p14:creationId xmlns:p14="http://schemas.microsoft.com/office/powerpoint/2010/main" val="19948014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0905579-E3DE-49BD-AA3C-971C86C928A4}" type="slidenum">
              <a:rPr lang="en-US" altLang="en-US"/>
              <a:pPr/>
              <a:t>‹#›</a:t>
            </a:fld>
            <a:endParaRPr lang="en-US" altLang="en-US"/>
          </a:p>
        </p:txBody>
      </p:sp>
    </p:spTree>
    <p:extLst>
      <p:ext uri="{BB962C8B-B14F-4D97-AF65-F5344CB8AC3E}">
        <p14:creationId xmlns:p14="http://schemas.microsoft.com/office/powerpoint/2010/main" val="106314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8D3B1B6-6A48-4C72-8834-678DFF6B9AC8}" type="slidenum">
              <a:rPr lang="en-US" altLang="en-US"/>
              <a:pPr/>
              <a:t>‹#›</a:t>
            </a:fld>
            <a:endParaRPr lang="en-US" altLang="en-US"/>
          </a:p>
        </p:txBody>
      </p:sp>
    </p:spTree>
    <p:extLst>
      <p:ext uri="{BB962C8B-B14F-4D97-AF65-F5344CB8AC3E}">
        <p14:creationId xmlns:p14="http://schemas.microsoft.com/office/powerpoint/2010/main" val="176972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BF9D89C-624B-4F42-A0D1-33229BEE0BC1}" type="slidenum">
              <a:rPr lang="en-US" altLang="en-US"/>
              <a:pPr/>
              <a:t>‹#›</a:t>
            </a:fld>
            <a:endParaRPr lang="en-US" altLang="en-US"/>
          </a:p>
        </p:txBody>
      </p:sp>
    </p:spTree>
    <p:extLst>
      <p:ext uri="{BB962C8B-B14F-4D97-AF65-F5344CB8AC3E}">
        <p14:creationId xmlns:p14="http://schemas.microsoft.com/office/powerpoint/2010/main" val="226201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F815CA8-54B7-46CB-B0B6-9CEBAD1F91C1}" type="slidenum">
              <a:rPr lang="en-US" altLang="en-US"/>
              <a:pPr/>
              <a:t>‹#›</a:t>
            </a:fld>
            <a:endParaRPr lang="en-US" altLang="en-US"/>
          </a:p>
        </p:txBody>
      </p:sp>
    </p:spTree>
    <p:extLst>
      <p:ext uri="{BB962C8B-B14F-4D97-AF65-F5344CB8AC3E}">
        <p14:creationId xmlns:p14="http://schemas.microsoft.com/office/powerpoint/2010/main" val="132278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5585BC6-E71F-4DA5-9F3C-6C0747962E8A}" type="slidenum">
              <a:rPr lang="en-US" altLang="en-US"/>
              <a:pPr/>
              <a:t>‹#›</a:t>
            </a:fld>
            <a:endParaRPr lang="en-US" altLang="en-US"/>
          </a:p>
        </p:txBody>
      </p:sp>
    </p:spTree>
    <p:extLst>
      <p:ext uri="{BB962C8B-B14F-4D97-AF65-F5344CB8AC3E}">
        <p14:creationId xmlns:p14="http://schemas.microsoft.com/office/powerpoint/2010/main" val="339836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9D8BDAF-89DF-4D83-858F-C76CE5AD3AE6}" type="slidenum">
              <a:rPr lang="en-US" altLang="en-US"/>
              <a:pPr/>
              <a:t>‹#›</a:t>
            </a:fld>
            <a:endParaRPr lang="en-US" altLang="en-US"/>
          </a:p>
        </p:txBody>
      </p:sp>
    </p:spTree>
    <p:extLst>
      <p:ext uri="{BB962C8B-B14F-4D97-AF65-F5344CB8AC3E}">
        <p14:creationId xmlns:p14="http://schemas.microsoft.com/office/powerpoint/2010/main" val="422151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CCCE8FD4-D69F-44D2-A1DE-7D8C89291E76}" type="slidenum">
              <a:rPr lang="en-US" altLang="en-US"/>
              <a:pPr/>
              <a:t>‹#›</a:t>
            </a:fld>
            <a:endParaRPr lang="en-US" altLang="en-US"/>
          </a:p>
        </p:txBody>
      </p:sp>
    </p:spTree>
    <p:extLst>
      <p:ext uri="{BB962C8B-B14F-4D97-AF65-F5344CB8AC3E}">
        <p14:creationId xmlns:p14="http://schemas.microsoft.com/office/powerpoint/2010/main" val="156950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112705-7F9E-48FF-ACFE-B3FA3F4F4F9B}" type="slidenum">
              <a:rPr lang="en-US" altLang="en-US"/>
              <a:pPr/>
              <a:t>‹#›</a:t>
            </a:fld>
            <a:endParaRPr lang="en-US" altLang="en-US"/>
          </a:p>
        </p:txBody>
      </p:sp>
    </p:spTree>
    <p:extLst>
      <p:ext uri="{BB962C8B-B14F-4D97-AF65-F5344CB8AC3E}">
        <p14:creationId xmlns:p14="http://schemas.microsoft.com/office/powerpoint/2010/main" val="42944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A166C92-7E16-443D-99F9-8821A8473F10}" type="slidenum">
              <a:rPr lang="en-US" altLang="en-US"/>
              <a:pPr/>
              <a:t>‹#›</a:t>
            </a:fld>
            <a:endParaRPr lang="en-US" altLang="en-US"/>
          </a:p>
        </p:txBody>
      </p:sp>
    </p:spTree>
    <p:extLst>
      <p:ext uri="{BB962C8B-B14F-4D97-AF65-F5344CB8AC3E}">
        <p14:creationId xmlns:p14="http://schemas.microsoft.com/office/powerpoint/2010/main" val="30139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E9B5642-4D10-4BD4-84F0-EC9E2B2CE923}" type="slidenum">
              <a:rPr lang="en-US" altLang="en-US"/>
              <a:pPr/>
              <a:t>‹#›</a:t>
            </a:fld>
            <a:endParaRPr lang="en-US" altLang="en-US"/>
          </a:p>
        </p:txBody>
      </p:sp>
    </p:spTree>
    <p:extLst>
      <p:ext uri="{BB962C8B-B14F-4D97-AF65-F5344CB8AC3E}">
        <p14:creationId xmlns:p14="http://schemas.microsoft.com/office/powerpoint/2010/main" val="58283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797370C-1F9E-486E-A36F-36AEA7AB7C46}" type="slidenum">
              <a:rPr lang="en-US" altLang="en-US"/>
              <a:pPr/>
              <a:t>‹#›</a:t>
            </a:fld>
            <a:endParaRPr lang="en-US" altLang="en-US"/>
          </a:p>
        </p:txBody>
      </p:sp>
    </p:spTree>
    <p:extLst>
      <p:ext uri="{BB962C8B-B14F-4D97-AF65-F5344CB8AC3E}">
        <p14:creationId xmlns:p14="http://schemas.microsoft.com/office/powerpoint/2010/main" val="389471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40D3CA4-DD78-4F57-95F8-3B2B834EC119}" type="slidenum">
              <a:rPr lang="en-US" altLang="en-US"/>
              <a:pPr/>
              <a:t>‹#›</a:t>
            </a:fld>
            <a:endParaRPr lang="en-US" altLang="en-US"/>
          </a:p>
        </p:txBody>
      </p:sp>
      <p:pic>
        <p:nvPicPr>
          <p:cNvPr id="1031" name="Picture 7" descr="forUC01_9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543550"/>
            <a:ext cx="9144000" cy="13906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ats.stackexchange.com/a/16053" TargetMode="External"/><Relationship Id="rId2" Type="http://schemas.openxmlformats.org/officeDocument/2006/relationships/hyperlink" Target="http://blogs.sas.com/content/iml/2011/03/30/ranking-with-confidence-part-2.html" TargetMode="External"/><Relationship Id="rId1" Type="http://schemas.openxmlformats.org/officeDocument/2006/relationships/slideLayout" Target="../slideLayouts/slideLayout2.xml"/><Relationship Id="rId4" Type="http://schemas.openxmlformats.org/officeDocument/2006/relationships/hyperlink" Target="http://www.bishophill.com/admin/sidebar_images/1741759940_tes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752" y="1371600"/>
            <a:ext cx="6686549" cy="1697086"/>
          </a:xfrm>
        </p:spPr>
        <p:txBody>
          <a:bodyPr/>
          <a:lstStyle/>
          <a:p>
            <a:r>
              <a:rPr lang="en-US" dirty="0" smtClean="0"/>
              <a:t>Restaurant Risk Classification	</a:t>
            </a:r>
            <a:endParaRPr lang="en-US" dirty="0"/>
          </a:p>
        </p:txBody>
      </p:sp>
    </p:spTree>
    <p:extLst>
      <p:ext uri="{BB962C8B-B14F-4D97-AF65-F5344CB8AC3E}">
        <p14:creationId xmlns:p14="http://schemas.microsoft.com/office/powerpoint/2010/main" val="1081737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Forecasting based on inspection scores</a:t>
            </a:r>
            <a:endParaRPr lang="en-US" sz="3500" dirty="0"/>
          </a:p>
        </p:txBody>
      </p:sp>
      <p:sp>
        <p:nvSpPr>
          <p:cNvPr id="3" name="Content Placeholder 2"/>
          <p:cNvSpPr>
            <a:spLocks noGrp="1"/>
          </p:cNvSpPr>
          <p:nvPr>
            <p:ph idx="1"/>
          </p:nvPr>
        </p:nvSpPr>
        <p:spPr>
          <a:xfrm>
            <a:off x="685800" y="1417638"/>
            <a:ext cx="6460435" cy="4525963"/>
          </a:xfrm>
        </p:spPr>
        <p:txBody>
          <a:bodyPr/>
          <a:lstStyle/>
          <a:p>
            <a:pPr marL="0" indent="0">
              <a:buNone/>
            </a:pPr>
            <a:r>
              <a:rPr lang="en-US" sz="2400" i="1" dirty="0" smtClean="0"/>
              <a:t>Methodology</a:t>
            </a:r>
            <a:endParaRPr lang="en-US" sz="2400" dirty="0"/>
          </a:p>
          <a:p>
            <a:r>
              <a:rPr lang="en-US" sz="2400" dirty="0" smtClean="0"/>
              <a:t>Do we have at least 5 inspection scores?</a:t>
            </a:r>
          </a:p>
          <a:p>
            <a:r>
              <a:rPr lang="en-US" sz="2400" dirty="0" smtClean="0"/>
              <a:t>Is there a clear trend (R-square &gt; 0.25)?</a:t>
            </a:r>
          </a:p>
          <a:p>
            <a:r>
              <a:rPr lang="en-US" sz="2400" dirty="0" smtClean="0"/>
              <a:t>Find slope where there is a clear trend</a:t>
            </a:r>
          </a:p>
          <a:p>
            <a:r>
              <a:rPr lang="en-US" sz="2400" dirty="0" smtClean="0"/>
              <a:t>Forecast = Score*(1+2*slope)  </a:t>
            </a:r>
          </a:p>
          <a:p>
            <a:pPr marL="0" indent="0">
              <a:buNone/>
            </a:pPr>
            <a:r>
              <a:rPr lang="en-US" sz="2400" i="1" dirty="0" smtClean="0"/>
              <a:t>      </a:t>
            </a:r>
            <a:r>
              <a:rPr lang="en-US" sz="1500" i="1" dirty="0" smtClean="0"/>
              <a:t>(Assumed that forecast for next year will be after two inspections)</a:t>
            </a:r>
          </a:p>
          <a:p>
            <a:r>
              <a:rPr lang="en-US" sz="2400" dirty="0" smtClean="0"/>
              <a:t>Recalibrate scores based on new forecast</a:t>
            </a:r>
            <a:endParaRPr lang="en-US" sz="2400" dirty="0"/>
          </a:p>
        </p:txBody>
      </p:sp>
      <p:pic>
        <p:nvPicPr>
          <p:cNvPr id="4" name="Picture 3"/>
          <p:cNvPicPr>
            <a:picLocks noChangeAspect="1"/>
          </p:cNvPicPr>
          <p:nvPr/>
        </p:nvPicPr>
        <p:blipFill>
          <a:blip r:embed="rId2"/>
          <a:stretch>
            <a:fillRect/>
          </a:stretch>
        </p:blipFill>
        <p:spPr>
          <a:xfrm>
            <a:off x="2461591" y="4686150"/>
            <a:ext cx="3533360" cy="1583920"/>
          </a:xfrm>
          <a:prstGeom prst="rect">
            <a:avLst/>
          </a:prstGeom>
        </p:spPr>
      </p:pic>
      <p:sp>
        <p:nvSpPr>
          <p:cNvPr id="5" name="TextBox 4"/>
          <p:cNvSpPr txBox="1"/>
          <p:nvPr/>
        </p:nvSpPr>
        <p:spPr>
          <a:xfrm>
            <a:off x="1462709" y="4925199"/>
            <a:ext cx="838200" cy="381000"/>
          </a:xfrm>
          <a:prstGeom prst="rect">
            <a:avLst/>
          </a:prstGeom>
          <a:noFill/>
        </p:spPr>
        <p:txBody>
          <a:bodyPr wrap="square" rtlCol="0">
            <a:spAutoFit/>
          </a:bodyPr>
          <a:lstStyle/>
          <a:p>
            <a:r>
              <a:rPr lang="en-US" dirty="0" smtClean="0"/>
              <a:t>Use</a:t>
            </a:r>
            <a:endParaRPr lang="en-US" dirty="0"/>
          </a:p>
        </p:txBody>
      </p:sp>
      <p:sp>
        <p:nvSpPr>
          <p:cNvPr id="6" name="TextBox 5"/>
          <p:cNvSpPr txBox="1"/>
          <p:nvPr/>
        </p:nvSpPr>
        <p:spPr>
          <a:xfrm>
            <a:off x="6513444" y="5029200"/>
            <a:ext cx="838200" cy="369332"/>
          </a:xfrm>
          <a:prstGeom prst="rect">
            <a:avLst/>
          </a:prstGeom>
          <a:noFill/>
        </p:spPr>
        <p:txBody>
          <a:bodyPr wrap="square" rtlCol="0">
            <a:spAutoFit/>
          </a:bodyPr>
          <a:lstStyle/>
          <a:p>
            <a:r>
              <a:rPr lang="en-US" dirty="0" smtClean="0"/>
              <a:t>Ignore</a:t>
            </a:r>
            <a:endParaRPr lang="en-US" dirty="0"/>
          </a:p>
        </p:txBody>
      </p:sp>
      <p:cxnSp>
        <p:nvCxnSpPr>
          <p:cNvPr id="8" name="Straight Arrow Connector 7"/>
          <p:cNvCxnSpPr/>
          <p:nvPr/>
        </p:nvCxnSpPr>
        <p:spPr>
          <a:xfrm>
            <a:off x="1981200" y="5213866"/>
            <a:ext cx="381000"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H="1">
            <a:off x="5999094" y="5193556"/>
            <a:ext cx="599661" cy="1719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5134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683765" cy="960668"/>
          </a:xfrm>
        </p:spPr>
        <p:txBody>
          <a:bodyPr>
            <a:normAutofit fontScale="90000"/>
          </a:bodyPr>
          <a:lstStyle/>
          <a:p>
            <a:r>
              <a:rPr lang="en-US" dirty="0" smtClean="0"/>
              <a:t>Bonus Part: Scanning </a:t>
            </a:r>
            <a:r>
              <a:rPr lang="en-US" dirty="0"/>
              <a:t>key words from inspection detail	</a:t>
            </a:r>
          </a:p>
        </p:txBody>
      </p:sp>
      <p:sp>
        <p:nvSpPr>
          <p:cNvPr id="3" name="Content Placeholder 2"/>
          <p:cNvSpPr>
            <a:spLocks noGrp="1"/>
          </p:cNvSpPr>
          <p:nvPr>
            <p:ph idx="1"/>
          </p:nvPr>
        </p:nvSpPr>
        <p:spPr>
          <a:xfrm>
            <a:off x="887417" y="1828800"/>
            <a:ext cx="7194929" cy="3263504"/>
          </a:xfrm>
        </p:spPr>
        <p:txBody>
          <a:bodyPr>
            <a:noAutofit/>
          </a:bodyPr>
          <a:lstStyle/>
          <a:p>
            <a:pPr marL="0" indent="0">
              <a:buNone/>
            </a:pPr>
            <a:r>
              <a:rPr lang="en-US" sz="2200" i="1" dirty="0"/>
              <a:t>Methodology for identifying key words associated with violation types</a:t>
            </a:r>
          </a:p>
          <a:p>
            <a:r>
              <a:rPr lang="en-US" sz="2200" dirty="0"/>
              <a:t>Represent each comment as a matrix of n-grams (bag of words)</a:t>
            </a:r>
          </a:p>
          <a:p>
            <a:r>
              <a:rPr lang="en-US" sz="2200" dirty="0"/>
              <a:t>Apply TF-IDF as a weighting factor in identifying importance of n-grams</a:t>
            </a:r>
          </a:p>
          <a:p>
            <a:r>
              <a:rPr lang="en-US" sz="2200" dirty="0"/>
              <a:t>Build a linear support vector machine (SVM) model against the violation category </a:t>
            </a:r>
          </a:p>
          <a:p>
            <a:r>
              <a:rPr lang="en-US" sz="2200" dirty="0"/>
              <a:t>Identify key n-grams associated with each category of violation based on the weight of the coefficients</a:t>
            </a:r>
          </a:p>
          <a:p>
            <a:r>
              <a:rPr lang="en-US" sz="2200" dirty="0"/>
              <a:t>Plot the features in word cloud</a:t>
            </a:r>
          </a:p>
          <a:p>
            <a:endParaRPr lang="en-US" sz="2200" dirty="0"/>
          </a:p>
          <a:p>
            <a:pPr marL="0" indent="0">
              <a:buNone/>
            </a:pPr>
            <a:endParaRPr lang="en-US" sz="2200" dirty="0"/>
          </a:p>
        </p:txBody>
      </p:sp>
    </p:spTree>
    <p:extLst>
      <p:ext uri="{BB962C8B-B14F-4D97-AF65-F5344CB8AC3E}">
        <p14:creationId xmlns:p14="http://schemas.microsoft.com/office/powerpoint/2010/main" val="2746150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64" y="183823"/>
            <a:ext cx="8229600" cy="1143000"/>
          </a:xfrm>
        </p:spPr>
        <p:txBody>
          <a:bodyPr/>
          <a:lstStyle/>
          <a:p>
            <a:r>
              <a:rPr lang="en-US" dirty="0" smtClean="0"/>
              <a:t>Word Clouds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9351" y="3926151"/>
            <a:ext cx="4343400" cy="284492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2950" y="1295400"/>
            <a:ext cx="4491050" cy="294163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1295400"/>
            <a:ext cx="4491050" cy="2941638"/>
          </a:xfrm>
          <a:prstGeom prst="rect">
            <a:avLst/>
          </a:prstGeom>
        </p:spPr>
      </p:pic>
    </p:spTree>
    <p:extLst>
      <p:ext uri="{BB962C8B-B14F-4D97-AF65-F5344CB8AC3E}">
        <p14:creationId xmlns:p14="http://schemas.microsoft.com/office/powerpoint/2010/main" val="128501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use Word Clouds?</a:t>
            </a:r>
            <a:endParaRPr lang="en-US" dirty="0"/>
          </a:p>
        </p:txBody>
      </p:sp>
      <p:sp>
        <p:nvSpPr>
          <p:cNvPr id="3" name="Content Placeholder 2"/>
          <p:cNvSpPr>
            <a:spLocks noGrp="1"/>
          </p:cNvSpPr>
          <p:nvPr>
            <p:ph idx="1"/>
          </p:nvPr>
        </p:nvSpPr>
        <p:spPr/>
        <p:txBody>
          <a:bodyPr/>
          <a:lstStyle/>
          <a:p>
            <a:r>
              <a:rPr lang="en-US" sz="2800" dirty="0" smtClean="0"/>
              <a:t>Currently weightages for violations are set based on intuition</a:t>
            </a:r>
          </a:p>
          <a:p>
            <a:r>
              <a:rPr lang="en-US" sz="2800" dirty="0" smtClean="0"/>
              <a:t>Based on the word clouds a subject matter expert can construct possible risk scenarios and their probability of occurrences</a:t>
            </a:r>
          </a:p>
          <a:p>
            <a:r>
              <a:rPr lang="en-US" sz="2800" dirty="0"/>
              <a:t>W</a:t>
            </a:r>
            <a:r>
              <a:rPr lang="en-US" sz="2800" dirty="0" smtClean="0"/>
              <a:t>eightages for violations can then be set proportional to the estimated insurance risk</a:t>
            </a:r>
          </a:p>
          <a:p>
            <a:r>
              <a:rPr lang="en-US" sz="2800" dirty="0" smtClean="0"/>
              <a:t>The code can be used to find key phrases against any risk, inspection or violation type</a:t>
            </a:r>
            <a:endParaRPr lang="en-US" sz="2800" dirty="0"/>
          </a:p>
        </p:txBody>
      </p:sp>
    </p:spTree>
    <p:extLst>
      <p:ext uri="{BB962C8B-B14F-4D97-AF65-F5344CB8AC3E}">
        <p14:creationId xmlns:p14="http://schemas.microsoft.com/office/powerpoint/2010/main" val="3438742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3429000" y="2819400"/>
            <a:ext cx="2895600" cy="1143000"/>
          </a:xfrm>
        </p:spPr>
        <p:txBody>
          <a:bodyPr/>
          <a:lstStyle/>
          <a:p>
            <a:pPr marL="0" indent="0">
              <a:buNone/>
            </a:pPr>
            <a:r>
              <a:rPr lang="en-US" dirty="0" smtClean="0"/>
              <a:t>Thank You</a:t>
            </a:r>
            <a:endParaRPr lang="en-US" dirty="0"/>
          </a:p>
        </p:txBody>
      </p:sp>
    </p:spTree>
    <p:extLst>
      <p:ext uri="{BB962C8B-B14F-4D97-AF65-F5344CB8AC3E}">
        <p14:creationId xmlns:p14="http://schemas.microsoft.com/office/powerpoint/2010/main" val="1033322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205"/>
            <a:ext cx="8229600" cy="738195"/>
          </a:xfrm>
        </p:spPr>
        <p:txBody>
          <a:bodyPr/>
          <a:lstStyle/>
          <a:p>
            <a:r>
              <a:rPr lang="en-US" sz="3600" dirty="0" smtClean="0"/>
              <a:t>Appendix</a:t>
            </a:r>
            <a:endParaRPr lang="en-US" sz="3600" dirty="0"/>
          </a:p>
        </p:txBody>
      </p:sp>
      <p:sp>
        <p:nvSpPr>
          <p:cNvPr id="3" name="Content Placeholder 2"/>
          <p:cNvSpPr>
            <a:spLocks noGrp="1"/>
          </p:cNvSpPr>
          <p:nvPr>
            <p:ph idx="1"/>
          </p:nvPr>
        </p:nvSpPr>
        <p:spPr>
          <a:xfrm>
            <a:off x="457200" y="1066454"/>
            <a:ext cx="8229600" cy="4525963"/>
          </a:xfrm>
        </p:spPr>
        <p:txBody>
          <a:bodyPr/>
          <a:lstStyle/>
          <a:p>
            <a:r>
              <a:rPr lang="en-US" sz="1800" dirty="0" smtClean="0"/>
              <a:t>(1) </a:t>
            </a:r>
            <a:r>
              <a:rPr lang="en-US" sz="1800" dirty="0" smtClean="0">
                <a:hlinkClick r:id="rId2"/>
              </a:rPr>
              <a:t>http://blogs.sas.com/content/iml/2011/03/30/ranking-with-confidence-part-2.html</a:t>
            </a:r>
            <a:endParaRPr lang="en-US" sz="1800" dirty="0" smtClean="0"/>
          </a:p>
          <a:p>
            <a:r>
              <a:rPr lang="en-US" sz="1800" dirty="0" smtClean="0"/>
              <a:t>(2) </a:t>
            </a:r>
            <a:r>
              <a:rPr lang="en-US" sz="1800" dirty="0" smtClean="0">
                <a:hlinkClick r:id="rId3"/>
              </a:rPr>
              <a:t>http://stats.stackexchange.com/a/16053</a:t>
            </a:r>
            <a:endParaRPr lang="en-US" sz="1800" dirty="0" smtClean="0"/>
          </a:p>
          <a:p>
            <a:r>
              <a:rPr lang="en-US" sz="1800" dirty="0" smtClean="0"/>
              <a:t>(3) We assume the standard deviation of the scores of all restaurants to be the standard deviation of the scores for each restaurant </a:t>
            </a:r>
          </a:p>
          <a:p>
            <a:r>
              <a:rPr lang="en-US" sz="1800" dirty="0" smtClean="0"/>
              <a:t>(4) X is the point at which the p-values for both distributions become equal. One can think of it as the point at which the competing distributions have the equal probability. The strength of these distributions is encapsulated in the standard deviation of these distributions</a:t>
            </a:r>
          </a:p>
          <a:p>
            <a:r>
              <a:rPr lang="en-US" sz="1800" dirty="0" smtClean="0"/>
              <a:t>(5) List </a:t>
            </a:r>
            <a:r>
              <a:rPr lang="en-US" sz="1800" dirty="0"/>
              <a:t>of features and weights for each violation type </a:t>
            </a:r>
            <a:r>
              <a:rPr lang="en-US" sz="1800" dirty="0" smtClean="0"/>
              <a:t>–</a:t>
            </a:r>
            <a:endParaRPr lang="en-US" sz="1800" dirty="0"/>
          </a:p>
          <a:p>
            <a:r>
              <a:rPr lang="en-US" sz="1800" dirty="0" smtClean="0"/>
              <a:t>(6) Python </a:t>
            </a:r>
            <a:r>
              <a:rPr lang="en-US" sz="1800" dirty="0"/>
              <a:t>code to identify ke</a:t>
            </a:r>
            <a:r>
              <a:rPr lang="en-US" sz="1800" i="1" dirty="0"/>
              <a:t>y</a:t>
            </a:r>
            <a:r>
              <a:rPr lang="en-US" sz="1800" dirty="0"/>
              <a:t> words </a:t>
            </a:r>
            <a:r>
              <a:rPr lang="en-US" sz="1800" dirty="0" smtClean="0"/>
              <a:t>– </a:t>
            </a:r>
          </a:p>
          <a:p>
            <a:r>
              <a:rPr lang="en-US" sz="1800" dirty="0" smtClean="0"/>
              <a:t>(7</a:t>
            </a:r>
            <a:r>
              <a:rPr lang="en-US" sz="1800" dirty="0"/>
              <a:t>) Forecasting methods - </a:t>
            </a:r>
            <a:r>
              <a:rPr lang="en-US" sz="1800" dirty="0">
                <a:hlinkClick r:id="rId4"/>
              </a:rPr>
              <a:t>http://</a:t>
            </a:r>
            <a:r>
              <a:rPr lang="en-US" sz="1800" dirty="0" smtClean="0">
                <a:hlinkClick r:id="rId4"/>
              </a:rPr>
              <a:t>www.bishophill.com/admin/sidebar_images/1741759940_test.pdf</a:t>
            </a:r>
            <a:endParaRPr lang="en-US" sz="1800" dirty="0" smtClean="0"/>
          </a:p>
          <a:p>
            <a:endParaRPr lang="en-US" sz="1800" dirty="0"/>
          </a:p>
          <a:p>
            <a:endParaRPr lang="en-US" sz="1800" dirty="0" smtClean="0"/>
          </a:p>
          <a:p>
            <a:endParaRPr lang="en-US" sz="1800" dirty="0"/>
          </a:p>
        </p:txBody>
      </p:sp>
    </p:spTree>
    <p:extLst>
      <p:ext uri="{BB962C8B-B14F-4D97-AF65-F5344CB8AC3E}">
        <p14:creationId xmlns:p14="http://schemas.microsoft.com/office/powerpoint/2010/main" val="2212656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130" y="533400"/>
            <a:ext cx="6683765" cy="960668"/>
          </a:xfrm>
        </p:spPr>
        <p:txBody>
          <a:bodyPr/>
          <a:lstStyle/>
          <a:p>
            <a:r>
              <a:rPr lang="en-US" sz="3600" dirty="0" smtClean="0"/>
              <a:t>Part A: Risk Score </a:t>
            </a:r>
            <a:r>
              <a:rPr lang="en-US" sz="3600" dirty="0"/>
              <a:t>B</a:t>
            </a:r>
            <a:r>
              <a:rPr lang="en-US" sz="3600" dirty="0" smtClean="0"/>
              <a:t>ased on Inspection Reasons and Results</a:t>
            </a:r>
            <a:endParaRPr lang="en-US" sz="3600" dirty="0"/>
          </a:p>
        </p:txBody>
      </p:sp>
      <p:sp>
        <p:nvSpPr>
          <p:cNvPr id="3" name="Content Placeholder 2"/>
          <p:cNvSpPr>
            <a:spLocks noGrp="1"/>
          </p:cNvSpPr>
          <p:nvPr>
            <p:ph idx="1"/>
          </p:nvPr>
        </p:nvSpPr>
        <p:spPr>
          <a:xfrm>
            <a:off x="838200" y="2057400"/>
            <a:ext cx="6686550" cy="2053250"/>
          </a:xfrm>
        </p:spPr>
        <p:txBody>
          <a:bodyPr>
            <a:noAutofit/>
          </a:bodyPr>
          <a:lstStyle/>
          <a:p>
            <a:pPr marL="0" indent="0">
              <a:buNone/>
            </a:pPr>
            <a:r>
              <a:rPr lang="en-US" sz="2000" i="1" dirty="0"/>
              <a:t>Methodology</a:t>
            </a:r>
            <a:r>
              <a:rPr lang="en-US" sz="2000" i="1" dirty="0" smtClean="0"/>
              <a:t>:</a:t>
            </a:r>
          </a:p>
          <a:p>
            <a:pPr marL="0" indent="0">
              <a:buNone/>
            </a:pPr>
            <a:endParaRPr lang="en-US" sz="2000" i="1" dirty="0"/>
          </a:p>
          <a:p>
            <a:r>
              <a:rPr lang="en-US" sz="2000" dirty="0" smtClean="0"/>
              <a:t>(I</a:t>
            </a:r>
            <a:r>
              <a:rPr lang="en-US" sz="2000" dirty="0"/>
              <a:t>) </a:t>
            </a:r>
            <a:r>
              <a:rPr lang="en-US" sz="2000" dirty="0" smtClean="0"/>
              <a:t>For each restaurant, calculate the percentage </a:t>
            </a:r>
            <a:r>
              <a:rPr lang="en-US" sz="2000" dirty="0"/>
              <a:t>of each type of </a:t>
            </a:r>
            <a:r>
              <a:rPr lang="en-US" sz="2000" dirty="0" smtClean="0"/>
              <a:t>inspection out of total inspections and</a:t>
            </a:r>
          </a:p>
          <a:p>
            <a:r>
              <a:rPr lang="en-US" sz="2000" dirty="0" smtClean="0"/>
              <a:t>(II) percentage </a:t>
            </a:r>
            <a:r>
              <a:rPr lang="en-US" sz="2000" dirty="0"/>
              <a:t>of each type of inspection results </a:t>
            </a:r>
            <a:r>
              <a:rPr lang="en-US" sz="2000" dirty="0" smtClean="0"/>
              <a:t>to compare </a:t>
            </a:r>
            <a:r>
              <a:rPr lang="en-US" sz="2000" dirty="0"/>
              <a:t>all restaurants on </a:t>
            </a:r>
            <a:r>
              <a:rPr lang="en-US" sz="2000" dirty="0" smtClean="0"/>
              <a:t>the same scale irrespective of number of inspections and finally</a:t>
            </a:r>
            <a:endParaRPr lang="en-US" sz="2000" dirty="0"/>
          </a:p>
          <a:p>
            <a:r>
              <a:rPr lang="en-US" sz="2000" dirty="0" smtClean="0"/>
              <a:t>(III) Assign weights </a:t>
            </a:r>
            <a:r>
              <a:rPr lang="en-US" sz="2000" dirty="0"/>
              <a:t>and calculated the </a:t>
            </a:r>
            <a:r>
              <a:rPr lang="en-US" sz="2000" dirty="0" smtClean="0"/>
              <a:t>risk score based on I and II</a:t>
            </a:r>
            <a:endParaRPr lang="en-US" sz="2000" dirty="0"/>
          </a:p>
        </p:txBody>
      </p:sp>
    </p:spTree>
    <p:extLst>
      <p:ext uri="{BB962C8B-B14F-4D97-AF65-F5344CB8AC3E}">
        <p14:creationId xmlns:p14="http://schemas.microsoft.com/office/powerpoint/2010/main" val="1338104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95400" y="914400"/>
            <a:ext cx="6683765" cy="960668"/>
          </a:xfrm>
        </p:spPr>
        <p:txBody>
          <a:bodyPr/>
          <a:lstStyle/>
          <a:p>
            <a:r>
              <a:rPr lang="en-US" sz="3600" dirty="0" smtClean="0"/>
              <a:t>Part A: Risk Score based </a:t>
            </a:r>
            <a:r>
              <a:rPr lang="en-US" sz="3600" dirty="0"/>
              <a:t>on Inspection Reasons and Results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67209875"/>
              </p:ext>
            </p:extLst>
          </p:nvPr>
        </p:nvGraphicFramePr>
        <p:xfrm>
          <a:off x="1741682" y="2286000"/>
          <a:ext cx="5791200" cy="3178522"/>
        </p:xfrm>
        <a:graphic>
          <a:graphicData uri="http://schemas.openxmlformats.org/drawingml/2006/table">
            <a:tbl>
              <a:tblPr>
                <a:tableStyleId>{7DF18680-E054-41AD-8BC1-D1AEF772440D}</a:tableStyleId>
              </a:tblPr>
              <a:tblGrid>
                <a:gridCol w="772918">
                  <a:extLst>
                    <a:ext uri="{9D8B030D-6E8A-4147-A177-3AD203B41FA5}">
                      <a16:colId xmlns:a16="http://schemas.microsoft.com/office/drawing/2014/main" val="20000"/>
                    </a:ext>
                  </a:extLst>
                </a:gridCol>
                <a:gridCol w="986434">
                  <a:extLst>
                    <a:ext uri="{9D8B030D-6E8A-4147-A177-3AD203B41FA5}">
                      <a16:colId xmlns:a16="http://schemas.microsoft.com/office/drawing/2014/main" val="20001"/>
                    </a:ext>
                  </a:extLst>
                </a:gridCol>
                <a:gridCol w="2584048">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250190">
                <a:tc>
                  <a:txBody>
                    <a:bodyPr/>
                    <a:lstStyle/>
                    <a:p>
                      <a:pPr algn="l" fontAlgn="b"/>
                      <a:r>
                        <a:rPr lang="en-US" sz="1100" b="1" u="none" strike="noStrike" dirty="0" smtClean="0">
                          <a:effectLst/>
                        </a:rPr>
                        <a:t>Value</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State</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smtClean="0">
                          <a:effectLst/>
                        </a:rPr>
                        <a:t>Field</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For</a:t>
                      </a:r>
                      <a:endParaRPr lang="en-US"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6212">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FL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Complaint Full</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Inspection-Type</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6212">
                <a:tc>
                  <a:txBody>
                    <a:bodyPr/>
                    <a:lstStyle/>
                    <a:p>
                      <a:pPr algn="ct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FL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Complaint Partial</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Inspection-Type</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6212">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FL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'Facility Temporarily Closed</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Inspection-Result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6212">
                <a:tc>
                  <a:txBody>
                    <a:bodyPr/>
                    <a:lstStyle/>
                    <a:p>
                      <a:pPr algn="ct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FL</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'Follow-up Inspection Required</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Inspection-Result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6212">
                <a:tc>
                  <a:txBody>
                    <a:bodyPr/>
                    <a:lstStyle/>
                    <a:p>
                      <a:pPr algn="l"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Complaint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Inspection-Type</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6212">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Consultation/Education Field</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Inspection-Type</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6212">
                <a:tc>
                  <a:txBody>
                    <a:bodyPr/>
                    <a:lstStyle/>
                    <a:p>
                      <a:pPr algn="l"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err="1">
                          <a:effectLst/>
                        </a:rPr>
                        <a:t>Reinspection</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Inspection-Type</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6212">
                <a:tc>
                  <a:txBody>
                    <a:bodyPr/>
                    <a:lstStyle/>
                    <a:p>
                      <a:pPr algn="l"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Return Inspection</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Inspection-Type</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6212">
                <a:tc>
                  <a:txBody>
                    <a:bodyPr/>
                    <a:lstStyle/>
                    <a:p>
                      <a:pPr algn="l"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Needs Assessment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Inspection-Result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66212">
                <a:tc>
                  <a:txBody>
                    <a:bodyPr/>
                    <a:lstStyle/>
                    <a:p>
                      <a:pPr algn="l"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Not Ready For </a:t>
                      </a:r>
                      <a:r>
                        <a:rPr lang="en-US" sz="1100" u="none" strike="noStrike" dirty="0" err="1">
                          <a:effectLst/>
                        </a:rPr>
                        <a:t>Inspecti</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Inspection-Result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66212">
                <a:tc>
                  <a:txBody>
                    <a:bodyPr/>
                    <a:lstStyle/>
                    <a:p>
                      <a:pPr algn="l"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WA</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Unsatisfactory</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Inspection-Result</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0498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Part A: </a:t>
            </a:r>
            <a:r>
              <a:rPr lang="en-US" sz="3600" dirty="0" smtClean="0"/>
              <a:t>Adjusted Risk Score based on number of inspections</a:t>
            </a:r>
            <a:endParaRPr lang="en-US" sz="3600" dirty="0"/>
          </a:p>
        </p:txBody>
      </p:sp>
      <p:sp>
        <p:nvSpPr>
          <p:cNvPr id="3" name="Content Placeholder 2"/>
          <p:cNvSpPr>
            <a:spLocks noGrp="1"/>
          </p:cNvSpPr>
          <p:nvPr>
            <p:ph idx="1"/>
          </p:nvPr>
        </p:nvSpPr>
        <p:spPr>
          <a:xfrm>
            <a:off x="457200" y="1981200"/>
            <a:ext cx="8229600" cy="4525963"/>
          </a:xfrm>
        </p:spPr>
        <p:txBody>
          <a:bodyPr/>
          <a:lstStyle/>
          <a:p>
            <a:pPr marL="0" indent="0">
              <a:buNone/>
            </a:pPr>
            <a:r>
              <a:rPr lang="en-US" sz="2400" i="1" dirty="0" smtClean="0"/>
              <a:t>Methodologies Considered:</a:t>
            </a:r>
          </a:p>
          <a:p>
            <a:r>
              <a:rPr lang="en-US" sz="2400" dirty="0" smtClean="0"/>
              <a:t>Confidence intervals</a:t>
            </a:r>
            <a:r>
              <a:rPr lang="en-US" sz="2400" baseline="30000" dirty="0" smtClean="0"/>
              <a:t>(1)</a:t>
            </a:r>
          </a:p>
          <a:p>
            <a:pPr lvl="1">
              <a:buFont typeface="Wingdings" panose="05000000000000000000" pitchFamily="2" charset="2"/>
              <a:buChar char="Ø"/>
            </a:pPr>
            <a:r>
              <a:rPr lang="en-US" sz="2400" dirty="0" smtClean="0"/>
              <a:t>How to rank based on confidence interval?</a:t>
            </a:r>
          </a:p>
          <a:p>
            <a:r>
              <a:rPr lang="en-US" sz="2400" dirty="0" smtClean="0"/>
              <a:t>Bayesian Methods</a:t>
            </a:r>
            <a:r>
              <a:rPr lang="en-US" sz="2400" baseline="30000" dirty="0" smtClean="0"/>
              <a:t>(2)</a:t>
            </a:r>
          </a:p>
          <a:p>
            <a:pPr lvl="1">
              <a:buFont typeface="Wingdings" panose="05000000000000000000" pitchFamily="2" charset="2"/>
              <a:buChar char="Ø"/>
            </a:pPr>
            <a:r>
              <a:rPr lang="en-US" sz="2400" dirty="0" smtClean="0"/>
              <a:t>How to account for known standard dev.?</a:t>
            </a:r>
          </a:p>
          <a:p>
            <a:r>
              <a:rPr lang="en-US" sz="2400" dirty="0" smtClean="0"/>
              <a:t>Fusion method combining the above</a:t>
            </a:r>
            <a:r>
              <a:rPr lang="en-US" sz="2400" baseline="30000" dirty="0" smtClean="0"/>
              <a:t>(3)</a:t>
            </a:r>
            <a:endParaRPr lang="en-US" sz="2400" baseline="30000" dirty="0"/>
          </a:p>
        </p:txBody>
      </p:sp>
    </p:spTree>
    <p:extLst>
      <p:ext uri="{BB962C8B-B14F-4D97-AF65-F5344CB8AC3E}">
        <p14:creationId xmlns:p14="http://schemas.microsoft.com/office/powerpoint/2010/main" val="2966683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z="3600" dirty="0"/>
              <a:t>Part A: </a:t>
            </a:r>
            <a:r>
              <a:rPr lang="en-US" sz="3600" dirty="0" smtClean="0"/>
              <a:t>Adjusted Risk Score based on Number of inspections</a:t>
            </a:r>
            <a:endParaRPr lang="en-US" sz="3600" dirty="0"/>
          </a:p>
        </p:txBody>
      </p:sp>
      <p:sp>
        <p:nvSpPr>
          <p:cNvPr id="7" name="Freeform 6"/>
          <p:cNvSpPr/>
          <p:nvPr/>
        </p:nvSpPr>
        <p:spPr>
          <a:xfrm>
            <a:off x="1791093" y="2394398"/>
            <a:ext cx="1329179" cy="1621421"/>
          </a:xfrm>
          <a:custGeom>
            <a:avLst/>
            <a:gdLst>
              <a:gd name="connsiteX0" fmla="*/ 0 w 1329179"/>
              <a:gd name="connsiteY0" fmla="*/ 1621421 h 1621421"/>
              <a:gd name="connsiteX1" fmla="*/ 678730 w 1329179"/>
              <a:gd name="connsiteY1" fmla="*/ 10 h 1621421"/>
              <a:gd name="connsiteX2" fmla="*/ 1329179 w 1329179"/>
              <a:gd name="connsiteY2" fmla="*/ 1593140 h 1621421"/>
            </a:gdLst>
            <a:ahLst/>
            <a:cxnLst>
              <a:cxn ang="0">
                <a:pos x="connsiteX0" y="connsiteY0"/>
              </a:cxn>
              <a:cxn ang="0">
                <a:pos x="connsiteX1" y="connsiteY1"/>
              </a:cxn>
              <a:cxn ang="0">
                <a:pos x="connsiteX2" y="connsiteY2"/>
              </a:cxn>
            </a:cxnLst>
            <a:rect l="l" t="t" r="r" b="b"/>
            <a:pathLst>
              <a:path w="1329179" h="1621421">
                <a:moveTo>
                  <a:pt x="0" y="1621421"/>
                </a:moveTo>
                <a:cubicBezTo>
                  <a:pt x="228600" y="813072"/>
                  <a:pt x="457200" y="4723"/>
                  <a:pt x="678730" y="10"/>
                </a:cubicBezTo>
                <a:cubicBezTo>
                  <a:pt x="900260" y="-4704"/>
                  <a:pt x="1291472" y="1542864"/>
                  <a:pt x="1329179" y="159314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611225" y="3054173"/>
            <a:ext cx="4402317" cy="923938"/>
          </a:xfrm>
          <a:custGeom>
            <a:avLst/>
            <a:gdLst>
              <a:gd name="connsiteX0" fmla="*/ 0 w 4402317"/>
              <a:gd name="connsiteY0" fmla="*/ 923938 h 923938"/>
              <a:gd name="connsiteX1" fmla="*/ 2121031 w 4402317"/>
              <a:gd name="connsiteY1" fmla="*/ 112 h 923938"/>
              <a:gd name="connsiteX2" fmla="*/ 4402317 w 4402317"/>
              <a:gd name="connsiteY2" fmla="*/ 857951 h 923938"/>
            </a:gdLst>
            <a:ahLst/>
            <a:cxnLst>
              <a:cxn ang="0">
                <a:pos x="connsiteX0" y="connsiteY0"/>
              </a:cxn>
              <a:cxn ang="0">
                <a:pos x="connsiteX1" y="connsiteY1"/>
              </a:cxn>
              <a:cxn ang="0">
                <a:pos x="connsiteX2" y="connsiteY2"/>
              </a:cxn>
            </a:cxnLst>
            <a:rect l="l" t="t" r="r" b="b"/>
            <a:pathLst>
              <a:path w="4402317" h="923938">
                <a:moveTo>
                  <a:pt x="0" y="923938"/>
                </a:moveTo>
                <a:cubicBezTo>
                  <a:pt x="693656" y="467524"/>
                  <a:pt x="1387312" y="11110"/>
                  <a:pt x="2121031" y="112"/>
                </a:cubicBezTo>
                <a:cubicBezTo>
                  <a:pt x="2854750" y="-10886"/>
                  <a:pt x="3998536" y="788821"/>
                  <a:pt x="4402317" y="85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838200" y="4085287"/>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6961" y="1844768"/>
            <a:ext cx="1981200"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t>Score distribution of a particular restaurant.</a:t>
            </a:r>
          </a:p>
          <a:p>
            <a:r>
              <a:rPr lang="en-US" sz="1400" dirty="0" smtClean="0"/>
              <a:t>Mean=m, </a:t>
            </a:r>
            <a:r>
              <a:rPr lang="en-US" sz="1400" dirty="0" err="1" smtClean="0"/>
              <a:t>Stdev</a:t>
            </a:r>
            <a:r>
              <a:rPr lang="en-US" sz="1400" dirty="0" smtClean="0"/>
              <a:t>=σ</a:t>
            </a:r>
            <a:r>
              <a:rPr lang="en-US" sz="1400" b="1" dirty="0" smtClean="0"/>
              <a:t>/√</a:t>
            </a:r>
            <a:r>
              <a:rPr lang="en-US" sz="1400" dirty="0" smtClean="0"/>
              <a:t>n</a:t>
            </a:r>
          </a:p>
        </p:txBody>
      </p:sp>
      <p:sp>
        <p:nvSpPr>
          <p:cNvPr id="13" name="TextBox 12"/>
          <p:cNvSpPr txBox="1"/>
          <p:nvPr/>
        </p:nvSpPr>
        <p:spPr>
          <a:xfrm>
            <a:off x="5360315" y="2148546"/>
            <a:ext cx="1764777"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t>Score distribution of all restaurants.</a:t>
            </a:r>
            <a:endParaRPr lang="en-US" sz="1400" dirty="0"/>
          </a:p>
          <a:p>
            <a:r>
              <a:rPr lang="en-US" sz="1400" dirty="0"/>
              <a:t>Mean=m, </a:t>
            </a:r>
            <a:r>
              <a:rPr lang="en-US" sz="1400" dirty="0" err="1" smtClean="0"/>
              <a:t>Stdev</a:t>
            </a:r>
            <a:r>
              <a:rPr lang="en-US" sz="1400" dirty="0" smtClean="0"/>
              <a:t>=σ</a:t>
            </a:r>
            <a:endParaRPr lang="en-US" sz="1400" dirty="0"/>
          </a:p>
          <a:p>
            <a:endParaRPr lang="en-US" sz="1400" dirty="0"/>
          </a:p>
        </p:txBody>
      </p:sp>
      <p:cxnSp>
        <p:nvCxnSpPr>
          <p:cNvPr id="15" name="Straight Connector 14"/>
          <p:cNvCxnSpPr/>
          <p:nvPr/>
        </p:nvCxnSpPr>
        <p:spPr>
          <a:xfrm>
            <a:off x="2455682" y="1866573"/>
            <a:ext cx="0" cy="29340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90387" y="1846211"/>
            <a:ext cx="0" cy="2934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21883" y="4089211"/>
            <a:ext cx="381000" cy="369332"/>
          </a:xfrm>
          <a:prstGeom prst="rect">
            <a:avLst/>
          </a:prstGeom>
          <a:noFill/>
        </p:spPr>
        <p:txBody>
          <a:bodyPr wrap="square" rtlCol="0">
            <a:spAutoFit/>
          </a:bodyPr>
          <a:lstStyle/>
          <a:p>
            <a:r>
              <a:rPr lang="en-US" dirty="0" smtClean="0"/>
              <a:t>M </a:t>
            </a:r>
            <a:endParaRPr lang="en-US" dirty="0"/>
          </a:p>
        </p:txBody>
      </p:sp>
      <p:sp>
        <p:nvSpPr>
          <p:cNvPr id="18" name="TextBox 17"/>
          <p:cNvSpPr txBox="1"/>
          <p:nvPr/>
        </p:nvSpPr>
        <p:spPr>
          <a:xfrm>
            <a:off x="2265182" y="4136344"/>
            <a:ext cx="381000" cy="369332"/>
          </a:xfrm>
          <a:prstGeom prst="rect">
            <a:avLst/>
          </a:prstGeom>
          <a:noFill/>
        </p:spPr>
        <p:txBody>
          <a:bodyPr wrap="square" rtlCol="0">
            <a:spAutoFit/>
          </a:bodyPr>
          <a:lstStyle/>
          <a:p>
            <a:r>
              <a:rPr lang="en-US" dirty="0"/>
              <a:t>m</a:t>
            </a:r>
            <a:r>
              <a:rPr lang="en-US" dirty="0" smtClean="0"/>
              <a:t> </a:t>
            </a:r>
            <a:endParaRPr lang="en-US" dirty="0"/>
          </a:p>
        </p:txBody>
      </p:sp>
      <p:cxnSp>
        <p:nvCxnSpPr>
          <p:cNvPr id="20" name="Straight Connector 19"/>
          <p:cNvCxnSpPr/>
          <p:nvPr/>
        </p:nvCxnSpPr>
        <p:spPr>
          <a:xfrm>
            <a:off x="2895600" y="3205108"/>
            <a:ext cx="0" cy="838200"/>
          </a:xfrm>
          <a:prstGeom prst="line">
            <a:avLst/>
          </a:prstGeom>
          <a:ln w="38100">
            <a:solidFill>
              <a:srgbClr val="7030A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895600" y="3505200"/>
            <a:ext cx="76200" cy="762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893736" y="3771058"/>
            <a:ext cx="178665" cy="11043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863626" y="3852967"/>
            <a:ext cx="241929" cy="1563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893736" y="3931135"/>
            <a:ext cx="226535" cy="14532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93736" y="3624209"/>
            <a:ext cx="113267" cy="7196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43200" y="3881492"/>
            <a:ext cx="117382" cy="9661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678735" y="3938054"/>
            <a:ext cx="117382" cy="9661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612238" y="4004428"/>
            <a:ext cx="104698" cy="8085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59868" y="4027754"/>
            <a:ext cx="637009" cy="461665"/>
          </a:xfrm>
          <a:prstGeom prst="rect">
            <a:avLst/>
          </a:prstGeom>
          <a:noFill/>
        </p:spPr>
        <p:txBody>
          <a:bodyPr wrap="square" rtlCol="0">
            <a:spAutoFit/>
          </a:bodyPr>
          <a:lstStyle/>
          <a:p>
            <a:r>
              <a:rPr lang="en-US" sz="2400" dirty="0" smtClean="0">
                <a:solidFill>
                  <a:schemeClr val="accent6">
                    <a:lumMod val="50000"/>
                  </a:schemeClr>
                </a:solidFill>
              </a:rPr>
              <a:t>x</a:t>
            </a:r>
            <a:r>
              <a:rPr lang="en-US" baseline="30000" dirty="0" smtClean="0">
                <a:solidFill>
                  <a:schemeClr val="accent6">
                    <a:lumMod val="50000"/>
                  </a:schemeClr>
                </a:solidFill>
              </a:rPr>
              <a:t>(4)</a:t>
            </a:r>
            <a:r>
              <a:rPr lang="en-US" sz="2400" dirty="0" smtClean="0">
                <a:solidFill>
                  <a:schemeClr val="accent6">
                    <a:lumMod val="50000"/>
                  </a:schemeClr>
                </a:solidFill>
              </a:rPr>
              <a:t> </a:t>
            </a:r>
            <a:endParaRPr lang="en-US" sz="2400" dirty="0">
              <a:solidFill>
                <a:schemeClr val="accent6">
                  <a:lumMod val="50000"/>
                </a:schemeClr>
              </a:solidFill>
            </a:endParaRPr>
          </a:p>
        </p:txBody>
      </p:sp>
      <p:sp>
        <p:nvSpPr>
          <p:cNvPr id="55" name="TextBox 54"/>
          <p:cNvSpPr txBox="1"/>
          <p:nvPr/>
        </p:nvSpPr>
        <p:spPr>
          <a:xfrm>
            <a:off x="3085510" y="4392598"/>
            <a:ext cx="140263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t>x is the point at which both shaded regions have equal areas</a:t>
            </a:r>
            <a:endParaRPr lang="en-US" sz="1200" dirty="0"/>
          </a:p>
        </p:txBody>
      </p:sp>
      <p:sp>
        <p:nvSpPr>
          <p:cNvPr id="3" name="TextBox 2"/>
          <p:cNvSpPr txBox="1"/>
          <p:nvPr/>
        </p:nvSpPr>
        <p:spPr>
          <a:xfrm>
            <a:off x="1456833" y="5370636"/>
            <a:ext cx="6667107" cy="646331"/>
          </a:xfrm>
          <a:prstGeom prst="rect">
            <a:avLst/>
          </a:prstGeom>
          <a:noFill/>
        </p:spPr>
        <p:txBody>
          <a:bodyPr wrap="square" rtlCol="0">
            <a:spAutoFit/>
          </a:bodyPr>
          <a:lstStyle/>
          <a:p>
            <a:r>
              <a:rPr lang="en-US" i="1" dirty="0" smtClean="0"/>
              <a:t>As number of inspections for a restaurant increases, the adjusted score ‘x’ moves closer and closer to actual score ‘m’</a:t>
            </a:r>
            <a:endParaRPr lang="en-US" i="1" dirty="0"/>
          </a:p>
        </p:txBody>
      </p:sp>
    </p:spTree>
    <p:extLst>
      <p:ext uri="{BB962C8B-B14F-4D97-AF65-F5344CB8AC3E}">
        <p14:creationId xmlns:p14="http://schemas.microsoft.com/office/powerpoint/2010/main" val="4012373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130" y="902936"/>
            <a:ext cx="7052381" cy="657858"/>
          </a:xfrm>
        </p:spPr>
        <p:txBody>
          <a:bodyPr>
            <a:normAutofit fontScale="90000"/>
          </a:bodyPr>
          <a:lstStyle/>
          <a:p>
            <a:r>
              <a:rPr lang="en-US" dirty="0" smtClean="0"/>
              <a:t>Part B: Risk Score Based on Number of Infractions</a:t>
            </a:r>
            <a:endParaRPr lang="en-US" dirty="0"/>
          </a:p>
        </p:txBody>
      </p:sp>
      <p:sp>
        <p:nvSpPr>
          <p:cNvPr id="6" name="Rectangle 5"/>
          <p:cNvSpPr/>
          <p:nvPr/>
        </p:nvSpPr>
        <p:spPr>
          <a:xfrm>
            <a:off x="961534" y="2209800"/>
            <a:ext cx="7391400" cy="2862322"/>
          </a:xfrm>
          <a:prstGeom prst="rect">
            <a:avLst/>
          </a:prstGeom>
        </p:spPr>
        <p:txBody>
          <a:bodyPr wrap="square">
            <a:spAutoFit/>
          </a:bodyPr>
          <a:lstStyle/>
          <a:p>
            <a:pPr marL="0" indent="0">
              <a:buNone/>
            </a:pPr>
            <a:r>
              <a:rPr lang="en-US" i="1" dirty="0"/>
              <a:t>Methodology:</a:t>
            </a:r>
          </a:p>
          <a:p>
            <a:pPr marL="0" indent="0">
              <a:buNone/>
            </a:pPr>
            <a:endParaRPr lang="en-US" i="1" dirty="0" smtClean="0"/>
          </a:p>
          <a:p>
            <a:pPr marL="0" indent="0">
              <a:buNone/>
            </a:pPr>
            <a:r>
              <a:rPr lang="en-US" dirty="0"/>
              <a:t> </a:t>
            </a:r>
            <a:r>
              <a:rPr lang="en-US" dirty="0" smtClean="0"/>
              <a:t>We follow a similar procedure to how we calculate the score in part A</a:t>
            </a:r>
            <a:endParaRPr lang="en-US" dirty="0"/>
          </a:p>
          <a:p>
            <a:r>
              <a:rPr lang="en-US" dirty="0"/>
              <a:t>(I) For each restaurant, </a:t>
            </a:r>
            <a:r>
              <a:rPr lang="en-US" dirty="0" smtClean="0"/>
              <a:t>calculate the </a:t>
            </a:r>
            <a:r>
              <a:rPr lang="en-US" dirty="0"/>
              <a:t>percentage of each type of </a:t>
            </a:r>
            <a:r>
              <a:rPr lang="en-US" dirty="0" smtClean="0"/>
              <a:t>violation </a:t>
            </a:r>
            <a:r>
              <a:rPr lang="en-US" dirty="0"/>
              <a:t>out of total </a:t>
            </a:r>
            <a:r>
              <a:rPr lang="en-US" dirty="0" smtClean="0"/>
              <a:t>violations </a:t>
            </a:r>
            <a:r>
              <a:rPr lang="en-US" dirty="0"/>
              <a:t>and</a:t>
            </a:r>
          </a:p>
          <a:p>
            <a:r>
              <a:rPr lang="en-US" dirty="0"/>
              <a:t>(II) </a:t>
            </a:r>
            <a:r>
              <a:rPr lang="en-US" dirty="0" smtClean="0"/>
              <a:t>Calculate percentages </a:t>
            </a:r>
            <a:r>
              <a:rPr lang="en-US" dirty="0"/>
              <a:t>of </a:t>
            </a:r>
            <a:r>
              <a:rPr lang="en-US" dirty="0" smtClean="0"/>
              <a:t>criticality, priority and responsiveness to violations and</a:t>
            </a:r>
            <a:endParaRPr lang="en-US" dirty="0"/>
          </a:p>
          <a:p>
            <a:r>
              <a:rPr lang="en-US" dirty="0" smtClean="0"/>
              <a:t>(III) Assign </a:t>
            </a:r>
            <a:r>
              <a:rPr lang="en-US" dirty="0"/>
              <a:t>different weights and calculated the risk score based on I</a:t>
            </a:r>
            <a:r>
              <a:rPr lang="en-US" dirty="0" smtClean="0"/>
              <a:t> and II and finally</a:t>
            </a:r>
          </a:p>
          <a:p>
            <a:r>
              <a:rPr lang="en-US" dirty="0" smtClean="0"/>
              <a:t>(IV) Calculate the adjusted score as explained in the previous slide</a:t>
            </a:r>
            <a:endParaRPr lang="en-US" dirty="0"/>
          </a:p>
        </p:txBody>
      </p:sp>
    </p:spTree>
    <p:extLst>
      <p:ext uri="{BB962C8B-B14F-4D97-AF65-F5344CB8AC3E}">
        <p14:creationId xmlns:p14="http://schemas.microsoft.com/office/powerpoint/2010/main" val="3355100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6896840" cy="657858"/>
          </a:xfrm>
        </p:spPr>
        <p:txBody>
          <a:bodyPr>
            <a:normAutofit fontScale="90000"/>
          </a:bodyPr>
          <a:lstStyle/>
          <a:p>
            <a:r>
              <a:rPr lang="en-US" dirty="0" smtClean="0"/>
              <a:t>Part B: Risk Score Based No. of Violations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57986395"/>
              </p:ext>
            </p:extLst>
          </p:nvPr>
        </p:nvGraphicFramePr>
        <p:xfrm>
          <a:off x="1371600" y="1981200"/>
          <a:ext cx="5867400" cy="2895600"/>
        </p:xfrm>
        <a:graphic>
          <a:graphicData uri="http://schemas.openxmlformats.org/drawingml/2006/table">
            <a:tbl>
              <a:tblPr>
                <a:tableStyleId>{35758FB7-9AC5-4552-8A53-C91805E547FA}</a:tableStyleId>
              </a:tblPr>
              <a:tblGrid>
                <a:gridCol w="765313">
                  <a:extLst>
                    <a:ext uri="{9D8B030D-6E8A-4147-A177-3AD203B41FA5}">
                      <a16:colId xmlns:a16="http://schemas.microsoft.com/office/drawing/2014/main" val="20000"/>
                    </a:ext>
                  </a:extLst>
                </a:gridCol>
                <a:gridCol w="1017190">
                  <a:extLst>
                    <a:ext uri="{9D8B030D-6E8A-4147-A177-3AD203B41FA5}">
                      <a16:colId xmlns:a16="http://schemas.microsoft.com/office/drawing/2014/main" val="20001"/>
                    </a:ext>
                  </a:extLst>
                </a:gridCol>
                <a:gridCol w="2822293">
                  <a:extLst>
                    <a:ext uri="{9D8B030D-6E8A-4147-A177-3AD203B41FA5}">
                      <a16:colId xmlns:a16="http://schemas.microsoft.com/office/drawing/2014/main" val="20002"/>
                    </a:ext>
                  </a:extLst>
                </a:gridCol>
                <a:gridCol w="1262604">
                  <a:extLst>
                    <a:ext uri="{9D8B030D-6E8A-4147-A177-3AD203B41FA5}">
                      <a16:colId xmlns:a16="http://schemas.microsoft.com/office/drawing/2014/main" val="20003"/>
                    </a:ext>
                  </a:extLst>
                </a:gridCol>
              </a:tblGrid>
              <a:tr h="241300">
                <a:tc>
                  <a:txBody>
                    <a:bodyPr/>
                    <a:lstStyle/>
                    <a:p>
                      <a:pPr algn="l" fontAlgn="b"/>
                      <a:r>
                        <a:rPr lang="en-US" sz="1200" b="1" u="none" strike="noStrike" dirty="0" smtClean="0">
                          <a:effectLst/>
                        </a:rPr>
                        <a:t>Value</a:t>
                      </a:r>
                      <a:endParaRPr lang="en-US" sz="12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a:effectLst/>
                        </a:rPr>
                        <a:t>State</a:t>
                      </a:r>
                      <a:endParaRPr lang="en-US" sz="12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smtClean="0">
                          <a:effectLst/>
                        </a:rPr>
                        <a:t>Field</a:t>
                      </a:r>
                      <a:endParaRPr lang="en-US" sz="12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For</a:t>
                      </a:r>
                      <a:endParaRPr lang="en-US" sz="12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1300">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correctedOnSite   False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Violation</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1300">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repeatViolation   True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1300">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priorityFoundationItem   True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1300">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coreItem   True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Violation</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1300">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riskCategory   'Basic'</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Violation-Risk</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1300">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riskCategory   'High Priority'</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Violation-Risk</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1300">
                <a:tc>
                  <a:txBody>
                    <a:bodyPr/>
                    <a:lstStyle/>
                    <a:p>
                      <a:pPr algn="ctr" fontAlgn="b"/>
                      <a:r>
                        <a:rPr lang="en-US" sz="1200" u="none" strike="noStrike" dirty="0">
                          <a:effectLst/>
                        </a:rPr>
                        <a:t>6</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riskCategory   'Intermediate'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Violation-Risk</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41300">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FL</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critical   True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413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FL</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priorityItem   True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41300">
                <a:tc>
                  <a:txBody>
                    <a:bodyPr/>
                    <a:lstStyle/>
                    <a:p>
                      <a:pPr algn="l"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WA</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Critical  True</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Violation</a:t>
                      </a:r>
                      <a:endParaRPr lang="en-US" sz="12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41300">
                <a:tc>
                  <a:txBody>
                    <a:bodyPr/>
                    <a:lstStyle/>
                    <a:p>
                      <a:pPr algn="l"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WA</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Points</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Violation</a:t>
                      </a:r>
                      <a:endParaRPr lang="en-US" sz="12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8703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score based on  from Parts A and B</a:t>
            </a:r>
            <a:endParaRPr lang="en-US" dirty="0"/>
          </a:p>
        </p:txBody>
      </p:sp>
      <p:sp>
        <p:nvSpPr>
          <p:cNvPr id="3" name="Content Placeholder 2"/>
          <p:cNvSpPr>
            <a:spLocks noGrp="1"/>
          </p:cNvSpPr>
          <p:nvPr>
            <p:ph idx="1"/>
          </p:nvPr>
        </p:nvSpPr>
        <p:spPr>
          <a:xfrm>
            <a:off x="457200" y="1828800"/>
            <a:ext cx="8229600" cy="4525963"/>
          </a:xfrm>
        </p:spPr>
        <p:txBody>
          <a:bodyPr/>
          <a:lstStyle/>
          <a:p>
            <a:r>
              <a:rPr lang="en-US" sz="2000" dirty="0" smtClean="0"/>
              <a:t>A correlation analysis with HD score shows that Part A - risk score has a correlation of 0.27 and the Part B – risk score has a correlation very close to zero</a:t>
            </a:r>
          </a:p>
          <a:p>
            <a:r>
              <a:rPr lang="en-US" sz="2000" dirty="0" smtClean="0"/>
              <a:t>Regressing HD score with risk scores from Part A and Part B also shows similar results with HD score having very excellent linear dependency on </a:t>
            </a:r>
            <a:r>
              <a:rPr lang="en-US" sz="2000" dirty="0"/>
              <a:t>i</a:t>
            </a:r>
            <a:r>
              <a:rPr lang="en-US" sz="2000" dirty="0" smtClean="0"/>
              <a:t>nspection-based results</a:t>
            </a:r>
          </a:p>
          <a:p>
            <a:r>
              <a:rPr lang="en-US" sz="2000" b="1" dirty="0" smtClean="0"/>
              <a:t>Therefore we will simply consider Part A risk score as the composite score and ignore Part B risk score</a:t>
            </a:r>
          </a:p>
          <a:p>
            <a:endParaRPr lang="en-US" sz="2000" dirty="0"/>
          </a:p>
        </p:txBody>
      </p:sp>
    </p:spTree>
    <p:extLst>
      <p:ext uri="{BB962C8B-B14F-4D97-AF65-F5344CB8AC3E}">
        <p14:creationId xmlns:p14="http://schemas.microsoft.com/office/powerpoint/2010/main" val="1176715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for the next year</a:t>
            </a:r>
            <a:endParaRPr lang="en-US" dirty="0"/>
          </a:p>
        </p:txBody>
      </p:sp>
      <p:sp>
        <p:nvSpPr>
          <p:cNvPr id="3" name="Content Placeholder 2"/>
          <p:cNvSpPr>
            <a:spLocks noGrp="1"/>
          </p:cNvSpPr>
          <p:nvPr>
            <p:ph idx="1"/>
          </p:nvPr>
        </p:nvSpPr>
        <p:spPr/>
        <p:txBody>
          <a:bodyPr/>
          <a:lstStyle/>
          <a:p>
            <a:pPr marL="0" indent="0">
              <a:buNone/>
            </a:pPr>
            <a:r>
              <a:rPr lang="en-US" sz="2400" dirty="0" smtClean="0"/>
              <a:t>Major issue here is the small size of sample to forecast</a:t>
            </a:r>
          </a:p>
          <a:p>
            <a:pPr marL="0" indent="0">
              <a:buNone/>
            </a:pPr>
            <a:endParaRPr lang="en-US" sz="2400" dirty="0" smtClean="0"/>
          </a:p>
          <a:p>
            <a:pPr marL="0" indent="0">
              <a:buNone/>
            </a:pPr>
            <a:r>
              <a:rPr lang="en-US" sz="2400" i="1" dirty="0" smtClean="0"/>
              <a:t>Methodologies considered:</a:t>
            </a:r>
          </a:p>
          <a:p>
            <a:r>
              <a:rPr lang="en-US" sz="2400" dirty="0" smtClean="0"/>
              <a:t>Moving Average model with first difference</a:t>
            </a:r>
          </a:p>
          <a:p>
            <a:r>
              <a:rPr lang="en-US" sz="2400" dirty="0" smtClean="0"/>
              <a:t>Holts – Winter method</a:t>
            </a:r>
          </a:p>
          <a:p>
            <a:r>
              <a:rPr lang="en-US" sz="2400" dirty="0" smtClean="0"/>
              <a:t>Simple Regression on Inspection Scores</a:t>
            </a:r>
          </a:p>
        </p:txBody>
      </p:sp>
    </p:spTree>
    <p:extLst>
      <p:ext uri="{BB962C8B-B14F-4D97-AF65-F5344CB8AC3E}">
        <p14:creationId xmlns:p14="http://schemas.microsoft.com/office/powerpoint/2010/main" val="3472652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879</Words>
  <Application>Microsoft Office PowerPoint</Application>
  <PresentationFormat>On-screen Show (4:3)</PresentationFormat>
  <Paragraphs>175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Default Design</vt:lpstr>
      <vt:lpstr>Restaurant Risk Classification </vt:lpstr>
      <vt:lpstr>Part A: Risk Score Based on Inspection Reasons and Results</vt:lpstr>
      <vt:lpstr>Part A: Risk Score based on Inspection Reasons and Results</vt:lpstr>
      <vt:lpstr>Part A: Adjusted Risk Score based on number of inspections</vt:lpstr>
      <vt:lpstr>Part A: Adjusted Risk Score based on Number of inspections</vt:lpstr>
      <vt:lpstr>Part B: Risk Score Based on Number of Infractions</vt:lpstr>
      <vt:lpstr>Part B: Risk Score Based No. of Violations</vt:lpstr>
      <vt:lpstr>Composite score based on  from Parts A and B</vt:lpstr>
      <vt:lpstr>Forecasting for the next year</vt:lpstr>
      <vt:lpstr>Forecasting based on inspection scores</vt:lpstr>
      <vt:lpstr>Bonus Part: Scanning key words from inspection detail </vt:lpstr>
      <vt:lpstr>Word Clouds</vt:lpstr>
      <vt:lpstr>How do we use Word Clouds?</vt:lpstr>
      <vt:lpstr>Questions?</vt:lpstr>
      <vt:lpstr>Appendix</vt:lpstr>
    </vt:vector>
  </TitlesOfParts>
  <Company>University of Cincinnati, uc.edu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Anvesh</dc:creator>
  <cp:lastModifiedBy>shashank s</cp:lastModifiedBy>
  <cp:revision>44</cp:revision>
  <dcterms:created xsi:type="dcterms:W3CDTF">2007-07-19T21:04:34Z</dcterms:created>
  <dcterms:modified xsi:type="dcterms:W3CDTF">2016-06-12T04:20:32Z</dcterms:modified>
</cp:coreProperties>
</file>