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4.xml"/>
  <Override ContentType="application/vnd.ms-office.chartcolorstyle+xml" PartName="/ppt/charts/colors1.xml"/>
  <Override ContentType="application/vnd.ms-office.chartcolorstyle+xml" PartName="/ppt/charts/colors2.xml"/>
  <Override ContentType="application/vnd.ms-office.chartcolorstyle+xml" PartName="/ppt/charts/colors3.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4.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binary" PartName="/ppt/metadata"/>
  <Override ContentType="application/vnd.openxmlformats-officedocument.presentationml.notesMaster+xml" PartName="/ppt/notesMasters/notesMaster1.xml"/>
  <Override ContentType="application/vnd.ms-office.chartstyle+xml" PartName="/ppt/charts/style3.xml"/>
  <Override ContentType="application/vnd.ms-office.chartstyle+xml" PartName="/ppt/charts/style4.xml"/>
  <Override ContentType="application/vnd.ms-office.chartstyle+xml" PartName="/ppt/charts/style1.xml"/>
  <Override ContentType="application/vnd.ms-office.chartstyle+xml" PartName="/ppt/charts/style2.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embeddedFontLst>
    <p:embeddedFont>
      <p:font typeface="Corbel"/>
      <p:regular r:id="rId11"/>
      <p:bold r:id="rId12"/>
      <p:italic r:id="rId13"/>
      <p:boldItalic r:id="rId14"/>
    </p:embeddedFont>
    <p:embeddedFont>
      <p:font typeface="Arial Black"/>
      <p:regular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jnDOgoeTLs8rGcSkTvd2FH+vdN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Corbel-regular.fntdata"/><Relationship Id="rId10" Type="http://schemas.openxmlformats.org/officeDocument/2006/relationships/slide" Target="slides/slide6.xml"/><Relationship Id="rId13" Type="http://schemas.openxmlformats.org/officeDocument/2006/relationships/font" Target="fonts/Corbel-italic.fntdata"/><Relationship Id="rId12" Type="http://schemas.openxmlformats.org/officeDocument/2006/relationships/font" Target="fonts/Corbel-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ArialBlack-regular.fntdata"/><Relationship Id="rId14" Type="http://schemas.openxmlformats.org/officeDocument/2006/relationships/font" Target="fonts/Corbel-boldItalic.fntdata"/><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C:\Users\sahil\OneDrive\Desktop\FINAL_PROJECTsub2.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C:\Users\sahil\OneDrive\Desktop\FINAL_PROJECTsub2.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C:\Users\sahil\OneDrive\Desktop\FINAL_PROJECTsub3.xlsx" TargetMode="Externa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file:///C:\Users\sahil\OneDrive\Desktop\FINAL_PROJECTsub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[FINAL_PROJECTsub2.xlsx]Comparison of number of jobs ac!PivotTable1</c:name>
    <c:fmtId val="7"/>
  </c:pivotSource>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IN" dirty="0"/>
              <a:t>Job across different cities at various levels</a:t>
            </a:r>
            <a:endParaRPr lang="en-US" dirty="0"/>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miter lim="800000"/>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miter lim="800000"/>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9525" cap="flat" cmpd="sng" algn="ctr">
            <a:noFill/>
            <a:miter lim="800000"/>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9525" cap="flat" cmpd="sng" algn="ctr">
            <a:noFill/>
            <a:miter lim="800000"/>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9525" cap="flat" cmpd="sng" algn="ctr">
            <a:noFill/>
            <a:miter lim="800000"/>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w="9525" cap="flat" cmpd="sng" algn="ctr">
            <a:noFill/>
            <a:miter lim="800000"/>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'Comparison of number of jobs ac'!$B$4:$B$5</c:f>
              <c:strCache>
                <c:ptCount val="1"/>
                <c:pt idx="0">
                  <c:v>Entry level</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'Comparison of number of jobs ac'!$A$6:$A$73</c:f>
              <c:strCache>
                <c:ptCount val="67"/>
                <c:pt idx="0">
                  <c:v>India</c:v>
                </c:pt>
                <c:pt idx="1">
                  <c:v>Gurugram, Haryana, India</c:v>
                </c:pt>
                <c:pt idx="2">
                  <c:v>Pune, Maharashtra, India</c:v>
                </c:pt>
                <c:pt idx="3">
                  <c:v>Bengaluru, Karnataka, India</c:v>
                </c:pt>
                <c:pt idx="4">
                  <c:v>Mumbai, Maharashtra, India</c:v>
                </c:pt>
                <c:pt idx="5">
                  <c:v>New Delhi, Delhi, India</c:v>
                </c:pt>
                <c:pt idx="6">
                  <c:v>Gurgaon, Haryana, India</c:v>
                </c:pt>
                <c:pt idx="7">
                  <c:v>Chennai, Tamil Nadu, India</c:v>
                </c:pt>
                <c:pt idx="8">
                  <c:v>Delhi, Delhi, India</c:v>
                </c:pt>
                <c:pt idx="9">
                  <c:v>Delhi, India</c:v>
                </c:pt>
                <c:pt idx="10">
                  <c:v>Hyderabad, Telangana, India</c:v>
                </c:pt>
                <c:pt idx="11">
                  <c:v>Kolkata, West Bengal, India</c:v>
                </c:pt>
                <c:pt idx="12">
                  <c:v>Kochi, Kerala, India</c:v>
                </c:pt>
                <c:pt idx="13">
                  <c:v>Navi Mumbai, Maharashtra, India</c:v>
                </c:pt>
                <c:pt idx="14">
                  <c:v>Ahmedabad, Gujarat, India</c:v>
                </c:pt>
                <c:pt idx="15">
                  <c:v>Greater Madurai Area</c:v>
                </c:pt>
                <c:pt idx="16">
                  <c:v>Nagpur, Maharashtra, India</c:v>
                </c:pt>
                <c:pt idx="17">
                  <c:v>Salem, Tamil Nadu, India</c:v>
                </c:pt>
                <c:pt idx="18">
                  <c:v>Noida, Uttar Pradesh, India</c:v>
                </c:pt>
                <c:pt idx="19">
                  <c:v>Faridabad, Haryana, India</c:v>
                </c:pt>
                <c:pt idx="20">
                  <c:v>Chandigarh, Chandigarh, India</c:v>
                </c:pt>
                <c:pt idx="21">
                  <c:v>Dehradun, Uttarakhand, India</c:v>
                </c:pt>
                <c:pt idx="22">
                  <c:v>Guwahati, Assam, India</c:v>
                </c:pt>
                <c:pt idx="23">
                  <c:v>Delhi Cantonment, Delhi, India</c:v>
                </c:pt>
                <c:pt idx="24">
                  <c:v>Tamil Nadu, India</c:v>
                </c:pt>
                <c:pt idx="25">
                  <c:v>Dakshina Kannada, Karnataka, India</c:v>
                </c:pt>
                <c:pt idx="26">
                  <c:v>Peerancheru, Telangana, India</c:v>
                </c:pt>
                <c:pt idx="27">
                  <c:v>Ghaziabad, Uttar Pradesh, India</c:v>
                </c:pt>
                <c:pt idx="28">
                  <c:v>Baddi, Himachal Pradesh, India</c:v>
                </c:pt>
                <c:pt idx="29">
                  <c:v>Rajkot, Gujarat, India</c:v>
                </c:pt>
                <c:pt idx="30">
                  <c:v>Bhopal, Madhya Pradesh, India</c:v>
                </c:pt>
                <c:pt idx="31">
                  <c:v>Bengaluru East, Karnataka, India</c:v>
                </c:pt>
                <c:pt idx="32">
                  <c:v>Hyderabad House, Delhi, India</c:v>
                </c:pt>
                <c:pt idx="33">
                  <c:v>Goa, India</c:v>
                </c:pt>
                <c:pt idx="34">
                  <c:v>Bahadurgarh, Haryana, India</c:v>
                </c:pt>
                <c:pt idx="35">
                  <c:v>Puducherry, Puducherry, India</c:v>
                </c:pt>
                <c:pt idx="36">
                  <c:v>Srinagar, Jammu &amp; Kashmir, India</c:v>
                </c:pt>
                <c:pt idx="37">
                  <c:v>Rewari, Haryana, India</c:v>
                </c:pt>
                <c:pt idx="38">
                  <c:v>Ahmadnagar, Maharashtra, India</c:v>
                </c:pt>
                <c:pt idx="39">
                  <c:v>Sivakasi, Tamil Nadu, India</c:v>
                </c:pt>
                <c:pt idx="40">
                  <c:v>Vijayawada, Andhra Pradesh, India</c:v>
                </c:pt>
                <c:pt idx="41">
                  <c:v>Nagaland, India</c:v>
                </c:pt>
                <c:pt idx="42">
                  <c:v>Agra, Uttar Pradesh, India</c:v>
                </c:pt>
                <c:pt idx="43">
                  <c:v>Goa, Goa, India</c:v>
                </c:pt>
                <c:pt idx="44">
                  <c:v>Jamnagar, Gujarat, India</c:v>
                </c:pt>
                <c:pt idx="45">
                  <c:v>Greater Delhi Area</c:v>
                </c:pt>
                <c:pt idx="46">
                  <c:v>Jhagadia, Gujarat, India</c:v>
                </c:pt>
                <c:pt idx="47">
                  <c:v>Periyakulam, Tamil Nadu, India</c:v>
                </c:pt>
                <c:pt idx="48">
                  <c:v>Jodhpur, Rajasthan, India</c:v>
                </c:pt>
                <c:pt idx="49">
                  <c:v>Greater Kolkata Area</c:v>
                </c:pt>
                <c:pt idx="50">
                  <c:v>Kheda, Gujarat, India</c:v>
                </c:pt>
                <c:pt idx="51">
                  <c:v>Ranchi, Jharkhand, India</c:v>
                </c:pt>
                <c:pt idx="52">
                  <c:v>Bangalore Urban, Karnataka, India</c:v>
                </c:pt>
                <c:pt idx="53">
                  <c:v>Sahibzada Ajit Singh Nagar, Punjab, India</c:v>
                </c:pt>
                <c:pt idx="54">
                  <c:v>Farrukhnagar, Haryana, India</c:v>
                </c:pt>
                <c:pt idx="55">
                  <c:v>Sanand, Gujarat, India</c:v>
                </c:pt>
                <c:pt idx="56">
                  <c:v>Lucknow, Uttar Pradesh, India</c:v>
                </c:pt>
                <c:pt idx="57">
                  <c:v>South Delhi, Delhi, India</c:v>
                </c:pt>
                <c:pt idx="58">
                  <c:v>Manesar, Haryana, India</c:v>
                </c:pt>
                <c:pt idx="59">
                  <c:v>Gautam Buddha Nagar, Uttar Pradesh, India</c:v>
                </c:pt>
                <c:pt idx="60">
                  <c:v>Tiruchirappalli, Tamil Nadu, India</c:v>
                </c:pt>
                <c:pt idx="61">
                  <c:v>Tiruvallur, Tamil Nadu, India</c:v>
                </c:pt>
                <c:pt idx="62">
                  <c:v>Tumkur, Karnataka, India</c:v>
                </c:pt>
                <c:pt idx="63">
                  <c:v>Indore, Madhya Pradesh, India</c:v>
                </c:pt>
                <c:pt idx="64">
                  <c:v>Vishakhapatnam, Andhra Pradesh, India</c:v>
                </c:pt>
                <c:pt idx="65">
                  <c:v>Jabalpur, Madhya Pradesh, India</c:v>
                </c:pt>
                <c:pt idx="66">
                  <c:v>Jaipur, Rajasthan, India</c:v>
                </c:pt>
              </c:strCache>
            </c:strRef>
          </c:cat>
          <c:val>
            <c:numRef>
              <c:f>'Comparison of number of jobs ac'!$B$6:$B$73</c:f>
              <c:numCache>
                <c:formatCode>General</c:formatCode>
                <c:ptCount val="67"/>
                <c:pt idx="0">
                  <c:v>32</c:v>
                </c:pt>
                <c:pt idx="1">
                  <c:v>18</c:v>
                </c:pt>
                <c:pt idx="2">
                  <c:v>20</c:v>
                </c:pt>
                <c:pt idx="3">
                  <c:v>16</c:v>
                </c:pt>
                <c:pt idx="4">
                  <c:v>12</c:v>
                </c:pt>
                <c:pt idx="5">
                  <c:v>15</c:v>
                </c:pt>
                <c:pt idx="6">
                  <c:v>13</c:v>
                </c:pt>
                <c:pt idx="7">
                  <c:v>9</c:v>
                </c:pt>
                <c:pt idx="8">
                  <c:v>8</c:v>
                </c:pt>
                <c:pt idx="9">
                  <c:v>10</c:v>
                </c:pt>
                <c:pt idx="10">
                  <c:v>5</c:v>
                </c:pt>
                <c:pt idx="11">
                  <c:v>7</c:v>
                </c:pt>
                <c:pt idx="12">
                  <c:v>2</c:v>
                </c:pt>
                <c:pt idx="13">
                  <c:v>6</c:v>
                </c:pt>
                <c:pt idx="14">
                  <c:v>2</c:v>
                </c:pt>
                <c:pt idx="15">
                  <c:v>2</c:v>
                </c:pt>
                <c:pt idx="16">
                  <c:v>1</c:v>
                </c:pt>
                <c:pt idx="17">
                  <c:v>3</c:v>
                </c:pt>
                <c:pt idx="18">
                  <c:v>1</c:v>
                </c:pt>
                <c:pt idx="19">
                  <c:v>2</c:v>
                </c:pt>
                <c:pt idx="22">
                  <c:v>2</c:v>
                </c:pt>
                <c:pt idx="24">
                  <c:v>1</c:v>
                </c:pt>
                <c:pt idx="25">
                  <c:v>1</c:v>
                </c:pt>
                <c:pt idx="27">
                  <c:v>1</c:v>
                </c:pt>
                <c:pt idx="28">
                  <c:v>1</c:v>
                </c:pt>
                <c:pt idx="29">
                  <c:v>1</c:v>
                </c:pt>
                <c:pt idx="30">
                  <c:v>1</c:v>
                </c:pt>
                <c:pt idx="31">
                  <c:v>1</c:v>
                </c:pt>
                <c:pt idx="33">
                  <c:v>1</c:v>
                </c:pt>
                <c:pt idx="35">
                  <c:v>1</c:v>
                </c:pt>
                <c:pt idx="36">
                  <c:v>1</c:v>
                </c:pt>
                <c:pt idx="37">
                  <c:v>1</c:v>
                </c:pt>
                <c:pt idx="38">
                  <c:v>1</c:v>
                </c:pt>
                <c:pt idx="39">
                  <c:v>1</c:v>
                </c:pt>
                <c:pt idx="40">
                  <c:v>1</c:v>
                </c:pt>
                <c:pt idx="41">
                  <c:v>1</c:v>
                </c:pt>
                <c:pt idx="42">
                  <c:v>1</c:v>
                </c:pt>
                <c:pt idx="43">
                  <c:v>1</c:v>
                </c:pt>
                <c:pt idx="44">
                  <c:v>1</c:v>
                </c:pt>
                <c:pt idx="47">
                  <c:v>1</c:v>
                </c:pt>
                <c:pt idx="48">
                  <c:v>1</c:v>
                </c:pt>
                <c:pt idx="49">
                  <c:v>1</c:v>
                </c:pt>
                <c:pt idx="50">
                  <c:v>1</c:v>
                </c:pt>
                <c:pt idx="51">
                  <c:v>1</c:v>
                </c:pt>
                <c:pt idx="52">
                  <c:v>1</c:v>
                </c:pt>
                <c:pt idx="53">
                  <c:v>1</c:v>
                </c:pt>
                <c:pt idx="54">
                  <c:v>1</c:v>
                </c:pt>
                <c:pt idx="55">
                  <c:v>1</c:v>
                </c:pt>
                <c:pt idx="56">
                  <c:v>1</c:v>
                </c:pt>
                <c:pt idx="57">
                  <c:v>1</c:v>
                </c:pt>
                <c:pt idx="58">
                  <c:v>1</c:v>
                </c:pt>
                <c:pt idx="60">
                  <c:v>1</c:v>
                </c:pt>
                <c:pt idx="61">
                  <c:v>1</c:v>
                </c:pt>
                <c:pt idx="62">
                  <c:v>1</c:v>
                </c:pt>
                <c:pt idx="65">
                  <c:v>1</c:v>
                </c:pt>
                <c:pt idx="66">
                  <c:v>1</c:v>
                </c:pt>
              </c:numCache>
            </c:numRef>
          </c:val>
          <c:extLst>
            <c:ext xmlns:c16="http://schemas.microsoft.com/office/drawing/2014/chart" uri="{C3380CC4-5D6E-409C-BE32-E72D297353CC}">
              <c16:uniqueId val="{00000000-ADF5-4C8F-AC7F-5D4F8A0AA270}"/>
            </c:ext>
          </c:extLst>
        </c:ser>
        <c:ser>
          <c:idx val="1"/>
          <c:order val="1"/>
          <c:tx>
            <c:strRef>
              <c:f>'Comparison of number of jobs ac'!$C$4:$C$5</c:f>
              <c:strCache>
                <c:ptCount val="1"/>
                <c:pt idx="0">
                  <c:v>Mid-Senior level</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cat>
            <c:strRef>
              <c:f>'Comparison of number of jobs ac'!$A$6:$A$73</c:f>
              <c:strCache>
                <c:ptCount val="67"/>
                <c:pt idx="0">
                  <c:v>India</c:v>
                </c:pt>
                <c:pt idx="1">
                  <c:v>Gurugram, Haryana, India</c:v>
                </c:pt>
                <c:pt idx="2">
                  <c:v>Pune, Maharashtra, India</c:v>
                </c:pt>
                <c:pt idx="3">
                  <c:v>Bengaluru, Karnataka, India</c:v>
                </c:pt>
                <c:pt idx="4">
                  <c:v>Mumbai, Maharashtra, India</c:v>
                </c:pt>
                <c:pt idx="5">
                  <c:v>New Delhi, Delhi, India</c:v>
                </c:pt>
                <c:pt idx="6">
                  <c:v>Gurgaon, Haryana, India</c:v>
                </c:pt>
                <c:pt idx="7">
                  <c:v>Chennai, Tamil Nadu, India</c:v>
                </c:pt>
                <c:pt idx="8">
                  <c:v>Delhi, Delhi, India</c:v>
                </c:pt>
                <c:pt idx="9">
                  <c:v>Delhi, India</c:v>
                </c:pt>
                <c:pt idx="10">
                  <c:v>Hyderabad, Telangana, India</c:v>
                </c:pt>
                <c:pt idx="11">
                  <c:v>Kolkata, West Bengal, India</c:v>
                </c:pt>
                <c:pt idx="12">
                  <c:v>Kochi, Kerala, India</c:v>
                </c:pt>
                <c:pt idx="13">
                  <c:v>Navi Mumbai, Maharashtra, India</c:v>
                </c:pt>
                <c:pt idx="14">
                  <c:v>Ahmedabad, Gujarat, India</c:v>
                </c:pt>
                <c:pt idx="15">
                  <c:v>Greater Madurai Area</c:v>
                </c:pt>
                <c:pt idx="16">
                  <c:v>Nagpur, Maharashtra, India</c:v>
                </c:pt>
                <c:pt idx="17">
                  <c:v>Salem, Tamil Nadu, India</c:v>
                </c:pt>
                <c:pt idx="18">
                  <c:v>Noida, Uttar Pradesh, India</c:v>
                </c:pt>
                <c:pt idx="19">
                  <c:v>Faridabad, Haryana, India</c:v>
                </c:pt>
                <c:pt idx="20">
                  <c:v>Chandigarh, Chandigarh, India</c:v>
                </c:pt>
                <c:pt idx="21">
                  <c:v>Dehradun, Uttarakhand, India</c:v>
                </c:pt>
                <c:pt idx="22">
                  <c:v>Guwahati, Assam, India</c:v>
                </c:pt>
                <c:pt idx="23">
                  <c:v>Delhi Cantonment, Delhi, India</c:v>
                </c:pt>
                <c:pt idx="24">
                  <c:v>Tamil Nadu, India</c:v>
                </c:pt>
                <c:pt idx="25">
                  <c:v>Dakshina Kannada, Karnataka, India</c:v>
                </c:pt>
                <c:pt idx="26">
                  <c:v>Peerancheru, Telangana, India</c:v>
                </c:pt>
                <c:pt idx="27">
                  <c:v>Ghaziabad, Uttar Pradesh, India</c:v>
                </c:pt>
                <c:pt idx="28">
                  <c:v>Baddi, Himachal Pradesh, India</c:v>
                </c:pt>
                <c:pt idx="29">
                  <c:v>Rajkot, Gujarat, India</c:v>
                </c:pt>
                <c:pt idx="30">
                  <c:v>Bhopal, Madhya Pradesh, India</c:v>
                </c:pt>
                <c:pt idx="31">
                  <c:v>Bengaluru East, Karnataka, India</c:v>
                </c:pt>
                <c:pt idx="32">
                  <c:v>Hyderabad House, Delhi, India</c:v>
                </c:pt>
                <c:pt idx="33">
                  <c:v>Goa, India</c:v>
                </c:pt>
                <c:pt idx="34">
                  <c:v>Bahadurgarh, Haryana, India</c:v>
                </c:pt>
                <c:pt idx="35">
                  <c:v>Puducherry, Puducherry, India</c:v>
                </c:pt>
                <c:pt idx="36">
                  <c:v>Srinagar, Jammu &amp; Kashmir, India</c:v>
                </c:pt>
                <c:pt idx="37">
                  <c:v>Rewari, Haryana, India</c:v>
                </c:pt>
                <c:pt idx="38">
                  <c:v>Ahmadnagar, Maharashtra, India</c:v>
                </c:pt>
                <c:pt idx="39">
                  <c:v>Sivakasi, Tamil Nadu, India</c:v>
                </c:pt>
                <c:pt idx="40">
                  <c:v>Vijayawada, Andhra Pradesh, India</c:v>
                </c:pt>
                <c:pt idx="41">
                  <c:v>Nagaland, India</c:v>
                </c:pt>
                <c:pt idx="42">
                  <c:v>Agra, Uttar Pradesh, India</c:v>
                </c:pt>
                <c:pt idx="43">
                  <c:v>Goa, Goa, India</c:v>
                </c:pt>
                <c:pt idx="44">
                  <c:v>Jamnagar, Gujarat, India</c:v>
                </c:pt>
                <c:pt idx="45">
                  <c:v>Greater Delhi Area</c:v>
                </c:pt>
                <c:pt idx="46">
                  <c:v>Jhagadia, Gujarat, India</c:v>
                </c:pt>
                <c:pt idx="47">
                  <c:v>Periyakulam, Tamil Nadu, India</c:v>
                </c:pt>
                <c:pt idx="48">
                  <c:v>Jodhpur, Rajasthan, India</c:v>
                </c:pt>
                <c:pt idx="49">
                  <c:v>Greater Kolkata Area</c:v>
                </c:pt>
                <c:pt idx="50">
                  <c:v>Kheda, Gujarat, India</c:v>
                </c:pt>
                <c:pt idx="51">
                  <c:v>Ranchi, Jharkhand, India</c:v>
                </c:pt>
                <c:pt idx="52">
                  <c:v>Bangalore Urban, Karnataka, India</c:v>
                </c:pt>
                <c:pt idx="53">
                  <c:v>Sahibzada Ajit Singh Nagar, Punjab, India</c:v>
                </c:pt>
                <c:pt idx="54">
                  <c:v>Farrukhnagar, Haryana, India</c:v>
                </c:pt>
                <c:pt idx="55">
                  <c:v>Sanand, Gujarat, India</c:v>
                </c:pt>
                <c:pt idx="56">
                  <c:v>Lucknow, Uttar Pradesh, India</c:v>
                </c:pt>
                <c:pt idx="57">
                  <c:v>South Delhi, Delhi, India</c:v>
                </c:pt>
                <c:pt idx="58">
                  <c:v>Manesar, Haryana, India</c:v>
                </c:pt>
                <c:pt idx="59">
                  <c:v>Gautam Buddha Nagar, Uttar Pradesh, India</c:v>
                </c:pt>
                <c:pt idx="60">
                  <c:v>Tiruchirappalli, Tamil Nadu, India</c:v>
                </c:pt>
                <c:pt idx="61">
                  <c:v>Tiruvallur, Tamil Nadu, India</c:v>
                </c:pt>
                <c:pt idx="62">
                  <c:v>Tumkur, Karnataka, India</c:v>
                </c:pt>
                <c:pt idx="63">
                  <c:v>Indore, Madhya Pradesh, India</c:v>
                </c:pt>
                <c:pt idx="64">
                  <c:v>Vishakhapatnam, Andhra Pradesh, India</c:v>
                </c:pt>
                <c:pt idx="65">
                  <c:v>Jabalpur, Madhya Pradesh, India</c:v>
                </c:pt>
                <c:pt idx="66">
                  <c:v>Jaipur, Rajasthan, India</c:v>
                </c:pt>
              </c:strCache>
            </c:strRef>
          </c:cat>
          <c:val>
            <c:numRef>
              <c:f>'Comparison of number of jobs ac'!$C$6:$C$73</c:f>
              <c:numCache>
                <c:formatCode>General</c:formatCode>
                <c:ptCount val="67"/>
                <c:pt idx="0">
                  <c:v>1</c:v>
                </c:pt>
                <c:pt idx="1">
                  <c:v>6</c:v>
                </c:pt>
                <c:pt idx="3">
                  <c:v>4</c:v>
                </c:pt>
                <c:pt idx="4">
                  <c:v>5</c:v>
                </c:pt>
                <c:pt idx="5">
                  <c:v>2</c:v>
                </c:pt>
                <c:pt idx="6">
                  <c:v>4</c:v>
                </c:pt>
                <c:pt idx="7">
                  <c:v>3</c:v>
                </c:pt>
                <c:pt idx="8">
                  <c:v>2</c:v>
                </c:pt>
                <c:pt idx="9">
                  <c:v>2</c:v>
                </c:pt>
                <c:pt idx="10">
                  <c:v>5</c:v>
                </c:pt>
                <c:pt idx="11">
                  <c:v>2</c:v>
                </c:pt>
                <c:pt idx="12">
                  <c:v>1</c:v>
                </c:pt>
                <c:pt idx="14">
                  <c:v>2</c:v>
                </c:pt>
                <c:pt idx="15">
                  <c:v>3</c:v>
                </c:pt>
                <c:pt idx="18">
                  <c:v>2</c:v>
                </c:pt>
                <c:pt idx="20">
                  <c:v>1</c:v>
                </c:pt>
                <c:pt idx="23">
                  <c:v>1</c:v>
                </c:pt>
                <c:pt idx="26">
                  <c:v>1</c:v>
                </c:pt>
                <c:pt idx="34">
                  <c:v>1</c:v>
                </c:pt>
                <c:pt idx="45">
                  <c:v>1</c:v>
                </c:pt>
                <c:pt idx="46">
                  <c:v>1</c:v>
                </c:pt>
                <c:pt idx="63">
                  <c:v>1</c:v>
                </c:pt>
                <c:pt idx="64">
                  <c:v>1</c:v>
                </c:pt>
              </c:numCache>
            </c:numRef>
          </c:val>
          <c:extLst>
            <c:ext xmlns:c16="http://schemas.microsoft.com/office/drawing/2014/chart" uri="{C3380CC4-5D6E-409C-BE32-E72D297353CC}">
              <c16:uniqueId val="{00000001-ADF5-4C8F-AC7F-5D4F8A0AA270}"/>
            </c:ext>
          </c:extLst>
        </c:ser>
        <c:ser>
          <c:idx val="2"/>
          <c:order val="2"/>
          <c:tx>
            <c:strRef>
              <c:f>'Comparison of number of jobs ac'!$D$4:$D$5</c:f>
              <c:strCache>
                <c:ptCount val="1"/>
                <c:pt idx="0">
                  <c:v>Executive</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cat>
            <c:strRef>
              <c:f>'Comparison of number of jobs ac'!$A$6:$A$73</c:f>
              <c:strCache>
                <c:ptCount val="67"/>
                <c:pt idx="0">
                  <c:v>India</c:v>
                </c:pt>
                <c:pt idx="1">
                  <c:v>Gurugram, Haryana, India</c:v>
                </c:pt>
                <c:pt idx="2">
                  <c:v>Pune, Maharashtra, India</c:v>
                </c:pt>
                <c:pt idx="3">
                  <c:v>Bengaluru, Karnataka, India</c:v>
                </c:pt>
                <c:pt idx="4">
                  <c:v>Mumbai, Maharashtra, India</c:v>
                </c:pt>
                <c:pt idx="5">
                  <c:v>New Delhi, Delhi, India</c:v>
                </c:pt>
                <c:pt idx="6">
                  <c:v>Gurgaon, Haryana, India</c:v>
                </c:pt>
                <c:pt idx="7">
                  <c:v>Chennai, Tamil Nadu, India</c:v>
                </c:pt>
                <c:pt idx="8">
                  <c:v>Delhi, Delhi, India</c:v>
                </c:pt>
                <c:pt idx="9">
                  <c:v>Delhi, India</c:v>
                </c:pt>
                <c:pt idx="10">
                  <c:v>Hyderabad, Telangana, India</c:v>
                </c:pt>
                <c:pt idx="11">
                  <c:v>Kolkata, West Bengal, India</c:v>
                </c:pt>
                <c:pt idx="12">
                  <c:v>Kochi, Kerala, India</c:v>
                </c:pt>
                <c:pt idx="13">
                  <c:v>Navi Mumbai, Maharashtra, India</c:v>
                </c:pt>
                <c:pt idx="14">
                  <c:v>Ahmedabad, Gujarat, India</c:v>
                </c:pt>
                <c:pt idx="15">
                  <c:v>Greater Madurai Area</c:v>
                </c:pt>
                <c:pt idx="16">
                  <c:v>Nagpur, Maharashtra, India</c:v>
                </c:pt>
                <c:pt idx="17">
                  <c:v>Salem, Tamil Nadu, India</c:v>
                </c:pt>
                <c:pt idx="18">
                  <c:v>Noida, Uttar Pradesh, India</c:v>
                </c:pt>
                <c:pt idx="19">
                  <c:v>Faridabad, Haryana, India</c:v>
                </c:pt>
                <c:pt idx="20">
                  <c:v>Chandigarh, Chandigarh, India</c:v>
                </c:pt>
                <c:pt idx="21">
                  <c:v>Dehradun, Uttarakhand, India</c:v>
                </c:pt>
                <c:pt idx="22">
                  <c:v>Guwahati, Assam, India</c:v>
                </c:pt>
                <c:pt idx="23">
                  <c:v>Delhi Cantonment, Delhi, India</c:v>
                </c:pt>
                <c:pt idx="24">
                  <c:v>Tamil Nadu, India</c:v>
                </c:pt>
                <c:pt idx="25">
                  <c:v>Dakshina Kannada, Karnataka, India</c:v>
                </c:pt>
                <c:pt idx="26">
                  <c:v>Peerancheru, Telangana, India</c:v>
                </c:pt>
                <c:pt idx="27">
                  <c:v>Ghaziabad, Uttar Pradesh, India</c:v>
                </c:pt>
                <c:pt idx="28">
                  <c:v>Baddi, Himachal Pradesh, India</c:v>
                </c:pt>
                <c:pt idx="29">
                  <c:v>Rajkot, Gujarat, India</c:v>
                </c:pt>
                <c:pt idx="30">
                  <c:v>Bhopal, Madhya Pradesh, India</c:v>
                </c:pt>
                <c:pt idx="31">
                  <c:v>Bengaluru East, Karnataka, India</c:v>
                </c:pt>
                <c:pt idx="32">
                  <c:v>Hyderabad House, Delhi, India</c:v>
                </c:pt>
                <c:pt idx="33">
                  <c:v>Goa, India</c:v>
                </c:pt>
                <c:pt idx="34">
                  <c:v>Bahadurgarh, Haryana, India</c:v>
                </c:pt>
                <c:pt idx="35">
                  <c:v>Puducherry, Puducherry, India</c:v>
                </c:pt>
                <c:pt idx="36">
                  <c:v>Srinagar, Jammu &amp; Kashmir, India</c:v>
                </c:pt>
                <c:pt idx="37">
                  <c:v>Rewari, Haryana, India</c:v>
                </c:pt>
                <c:pt idx="38">
                  <c:v>Ahmadnagar, Maharashtra, India</c:v>
                </c:pt>
                <c:pt idx="39">
                  <c:v>Sivakasi, Tamil Nadu, India</c:v>
                </c:pt>
                <c:pt idx="40">
                  <c:v>Vijayawada, Andhra Pradesh, India</c:v>
                </c:pt>
                <c:pt idx="41">
                  <c:v>Nagaland, India</c:v>
                </c:pt>
                <c:pt idx="42">
                  <c:v>Agra, Uttar Pradesh, India</c:v>
                </c:pt>
                <c:pt idx="43">
                  <c:v>Goa, Goa, India</c:v>
                </c:pt>
                <c:pt idx="44">
                  <c:v>Jamnagar, Gujarat, India</c:v>
                </c:pt>
                <c:pt idx="45">
                  <c:v>Greater Delhi Area</c:v>
                </c:pt>
                <c:pt idx="46">
                  <c:v>Jhagadia, Gujarat, India</c:v>
                </c:pt>
                <c:pt idx="47">
                  <c:v>Periyakulam, Tamil Nadu, India</c:v>
                </c:pt>
                <c:pt idx="48">
                  <c:v>Jodhpur, Rajasthan, India</c:v>
                </c:pt>
                <c:pt idx="49">
                  <c:v>Greater Kolkata Area</c:v>
                </c:pt>
                <c:pt idx="50">
                  <c:v>Kheda, Gujarat, India</c:v>
                </c:pt>
                <c:pt idx="51">
                  <c:v>Ranchi, Jharkhand, India</c:v>
                </c:pt>
                <c:pt idx="52">
                  <c:v>Bangalore Urban, Karnataka, India</c:v>
                </c:pt>
                <c:pt idx="53">
                  <c:v>Sahibzada Ajit Singh Nagar, Punjab, India</c:v>
                </c:pt>
                <c:pt idx="54">
                  <c:v>Farrukhnagar, Haryana, India</c:v>
                </c:pt>
                <c:pt idx="55">
                  <c:v>Sanand, Gujarat, India</c:v>
                </c:pt>
                <c:pt idx="56">
                  <c:v>Lucknow, Uttar Pradesh, India</c:v>
                </c:pt>
                <c:pt idx="57">
                  <c:v>South Delhi, Delhi, India</c:v>
                </c:pt>
                <c:pt idx="58">
                  <c:v>Manesar, Haryana, India</c:v>
                </c:pt>
                <c:pt idx="59">
                  <c:v>Gautam Buddha Nagar, Uttar Pradesh, India</c:v>
                </c:pt>
                <c:pt idx="60">
                  <c:v>Tiruchirappalli, Tamil Nadu, India</c:v>
                </c:pt>
                <c:pt idx="61">
                  <c:v>Tiruvallur, Tamil Nadu, India</c:v>
                </c:pt>
                <c:pt idx="62">
                  <c:v>Tumkur, Karnataka, India</c:v>
                </c:pt>
                <c:pt idx="63">
                  <c:v>Indore, Madhya Pradesh, India</c:v>
                </c:pt>
                <c:pt idx="64">
                  <c:v>Vishakhapatnam, Andhra Pradesh, India</c:v>
                </c:pt>
                <c:pt idx="65">
                  <c:v>Jabalpur, Madhya Pradesh, India</c:v>
                </c:pt>
                <c:pt idx="66">
                  <c:v>Jaipur, Rajasthan, India</c:v>
                </c:pt>
              </c:strCache>
            </c:strRef>
          </c:cat>
          <c:val>
            <c:numRef>
              <c:f>'Comparison of number of jobs ac'!$D$6:$D$73</c:f>
              <c:numCache>
                <c:formatCode>General</c:formatCode>
                <c:ptCount val="67"/>
                <c:pt idx="1">
                  <c:v>1</c:v>
                </c:pt>
                <c:pt idx="2">
                  <c:v>3</c:v>
                </c:pt>
                <c:pt idx="4">
                  <c:v>1</c:v>
                </c:pt>
                <c:pt idx="7">
                  <c:v>2</c:v>
                </c:pt>
                <c:pt idx="12">
                  <c:v>5</c:v>
                </c:pt>
                <c:pt idx="14">
                  <c:v>1</c:v>
                </c:pt>
                <c:pt idx="16">
                  <c:v>3</c:v>
                </c:pt>
                <c:pt idx="20">
                  <c:v>1</c:v>
                </c:pt>
                <c:pt idx="21">
                  <c:v>1</c:v>
                </c:pt>
                <c:pt idx="24">
                  <c:v>1</c:v>
                </c:pt>
              </c:numCache>
            </c:numRef>
          </c:val>
          <c:extLst>
            <c:ext xmlns:c16="http://schemas.microsoft.com/office/drawing/2014/chart" uri="{C3380CC4-5D6E-409C-BE32-E72D297353CC}">
              <c16:uniqueId val="{00000002-ADF5-4C8F-AC7F-5D4F8A0AA270}"/>
            </c:ext>
          </c:extLst>
        </c:ser>
        <c:ser>
          <c:idx val="3"/>
          <c:order val="3"/>
          <c:tx>
            <c:strRef>
              <c:f>'Comparison of number of jobs ac'!$E$4:$E$5</c:f>
              <c:strCache>
                <c:ptCount val="1"/>
                <c:pt idx="0">
                  <c:v>Internship</c:v>
                </c:pt>
              </c:strCache>
            </c:strRef>
          </c:tx>
          <c:spPr>
            <a:noFill/>
            <a:ln w="9525" cap="flat" cmpd="sng" algn="ctr">
              <a:solidFill>
                <a:schemeClr val="accent4"/>
              </a:solidFill>
              <a:miter lim="800000"/>
            </a:ln>
            <a:effectLst>
              <a:glow rad="63500">
                <a:schemeClr val="accent4">
                  <a:satMod val="175000"/>
                  <a:alpha val="25000"/>
                </a:schemeClr>
              </a:glow>
            </a:effectLst>
          </c:spPr>
          <c:invertIfNegative val="0"/>
          <c:cat>
            <c:strRef>
              <c:f>'Comparison of number of jobs ac'!$A$6:$A$73</c:f>
              <c:strCache>
                <c:ptCount val="67"/>
                <c:pt idx="0">
                  <c:v>India</c:v>
                </c:pt>
                <c:pt idx="1">
                  <c:v>Gurugram, Haryana, India</c:v>
                </c:pt>
                <c:pt idx="2">
                  <c:v>Pune, Maharashtra, India</c:v>
                </c:pt>
                <c:pt idx="3">
                  <c:v>Bengaluru, Karnataka, India</c:v>
                </c:pt>
                <c:pt idx="4">
                  <c:v>Mumbai, Maharashtra, India</c:v>
                </c:pt>
                <c:pt idx="5">
                  <c:v>New Delhi, Delhi, India</c:v>
                </c:pt>
                <c:pt idx="6">
                  <c:v>Gurgaon, Haryana, India</c:v>
                </c:pt>
                <c:pt idx="7">
                  <c:v>Chennai, Tamil Nadu, India</c:v>
                </c:pt>
                <c:pt idx="8">
                  <c:v>Delhi, Delhi, India</c:v>
                </c:pt>
                <c:pt idx="9">
                  <c:v>Delhi, India</c:v>
                </c:pt>
                <c:pt idx="10">
                  <c:v>Hyderabad, Telangana, India</c:v>
                </c:pt>
                <c:pt idx="11">
                  <c:v>Kolkata, West Bengal, India</c:v>
                </c:pt>
                <c:pt idx="12">
                  <c:v>Kochi, Kerala, India</c:v>
                </c:pt>
                <c:pt idx="13">
                  <c:v>Navi Mumbai, Maharashtra, India</c:v>
                </c:pt>
                <c:pt idx="14">
                  <c:v>Ahmedabad, Gujarat, India</c:v>
                </c:pt>
                <c:pt idx="15">
                  <c:v>Greater Madurai Area</c:v>
                </c:pt>
                <c:pt idx="16">
                  <c:v>Nagpur, Maharashtra, India</c:v>
                </c:pt>
                <c:pt idx="17">
                  <c:v>Salem, Tamil Nadu, India</c:v>
                </c:pt>
                <c:pt idx="18">
                  <c:v>Noida, Uttar Pradesh, India</c:v>
                </c:pt>
                <c:pt idx="19">
                  <c:v>Faridabad, Haryana, India</c:v>
                </c:pt>
                <c:pt idx="20">
                  <c:v>Chandigarh, Chandigarh, India</c:v>
                </c:pt>
                <c:pt idx="21">
                  <c:v>Dehradun, Uttarakhand, India</c:v>
                </c:pt>
                <c:pt idx="22">
                  <c:v>Guwahati, Assam, India</c:v>
                </c:pt>
                <c:pt idx="23">
                  <c:v>Delhi Cantonment, Delhi, India</c:v>
                </c:pt>
                <c:pt idx="24">
                  <c:v>Tamil Nadu, India</c:v>
                </c:pt>
                <c:pt idx="25">
                  <c:v>Dakshina Kannada, Karnataka, India</c:v>
                </c:pt>
                <c:pt idx="26">
                  <c:v>Peerancheru, Telangana, India</c:v>
                </c:pt>
                <c:pt idx="27">
                  <c:v>Ghaziabad, Uttar Pradesh, India</c:v>
                </c:pt>
                <c:pt idx="28">
                  <c:v>Baddi, Himachal Pradesh, India</c:v>
                </c:pt>
                <c:pt idx="29">
                  <c:v>Rajkot, Gujarat, India</c:v>
                </c:pt>
                <c:pt idx="30">
                  <c:v>Bhopal, Madhya Pradesh, India</c:v>
                </c:pt>
                <c:pt idx="31">
                  <c:v>Bengaluru East, Karnataka, India</c:v>
                </c:pt>
                <c:pt idx="32">
                  <c:v>Hyderabad House, Delhi, India</c:v>
                </c:pt>
                <c:pt idx="33">
                  <c:v>Goa, India</c:v>
                </c:pt>
                <c:pt idx="34">
                  <c:v>Bahadurgarh, Haryana, India</c:v>
                </c:pt>
                <c:pt idx="35">
                  <c:v>Puducherry, Puducherry, India</c:v>
                </c:pt>
                <c:pt idx="36">
                  <c:v>Srinagar, Jammu &amp; Kashmir, India</c:v>
                </c:pt>
                <c:pt idx="37">
                  <c:v>Rewari, Haryana, India</c:v>
                </c:pt>
                <c:pt idx="38">
                  <c:v>Ahmadnagar, Maharashtra, India</c:v>
                </c:pt>
                <c:pt idx="39">
                  <c:v>Sivakasi, Tamil Nadu, India</c:v>
                </c:pt>
                <c:pt idx="40">
                  <c:v>Vijayawada, Andhra Pradesh, India</c:v>
                </c:pt>
                <c:pt idx="41">
                  <c:v>Nagaland, India</c:v>
                </c:pt>
                <c:pt idx="42">
                  <c:v>Agra, Uttar Pradesh, India</c:v>
                </c:pt>
                <c:pt idx="43">
                  <c:v>Goa, Goa, India</c:v>
                </c:pt>
                <c:pt idx="44">
                  <c:v>Jamnagar, Gujarat, India</c:v>
                </c:pt>
                <c:pt idx="45">
                  <c:v>Greater Delhi Area</c:v>
                </c:pt>
                <c:pt idx="46">
                  <c:v>Jhagadia, Gujarat, India</c:v>
                </c:pt>
                <c:pt idx="47">
                  <c:v>Periyakulam, Tamil Nadu, India</c:v>
                </c:pt>
                <c:pt idx="48">
                  <c:v>Jodhpur, Rajasthan, India</c:v>
                </c:pt>
                <c:pt idx="49">
                  <c:v>Greater Kolkata Area</c:v>
                </c:pt>
                <c:pt idx="50">
                  <c:v>Kheda, Gujarat, India</c:v>
                </c:pt>
                <c:pt idx="51">
                  <c:v>Ranchi, Jharkhand, India</c:v>
                </c:pt>
                <c:pt idx="52">
                  <c:v>Bangalore Urban, Karnataka, India</c:v>
                </c:pt>
                <c:pt idx="53">
                  <c:v>Sahibzada Ajit Singh Nagar, Punjab, India</c:v>
                </c:pt>
                <c:pt idx="54">
                  <c:v>Farrukhnagar, Haryana, India</c:v>
                </c:pt>
                <c:pt idx="55">
                  <c:v>Sanand, Gujarat, India</c:v>
                </c:pt>
                <c:pt idx="56">
                  <c:v>Lucknow, Uttar Pradesh, India</c:v>
                </c:pt>
                <c:pt idx="57">
                  <c:v>South Delhi, Delhi, India</c:v>
                </c:pt>
                <c:pt idx="58">
                  <c:v>Manesar, Haryana, India</c:v>
                </c:pt>
                <c:pt idx="59">
                  <c:v>Gautam Buddha Nagar, Uttar Pradesh, India</c:v>
                </c:pt>
                <c:pt idx="60">
                  <c:v>Tiruchirappalli, Tamil Nadu, India</c:v>
                </c:pt>
                <c:pt idx="61">
                  <c:v>Tiruvallur, Tamil Nadu, India</c:v>
                </c:pt>
                <c:pt idx="62">
                  <c:v>Tumkur, Karnataka, India</c:v>
                </c:pt>
                <c:pt idx="63">
                  <c:v>Indore, Madhya Pradesh, India</c:v>
                </c:pt>
                <c:pt idx="64">
                  <c:v>Vishakhapatnam, Andhra Pradesh, India</c:v>
                </c:pt>
                <c:pt idx="65">
                  <c:v>Jabalpur, Madhya Pradesh, India</c:v>
                </c:pt>
                <c:pt idx="66">
                  <c:v>Jaipur, Rajasthan, India</c:v>
                </c:pt>
              </c:strCache>
            </c:strRef>
          </c:cat>
          <c:val>
            <c:numRef>
              <c:f>'Comparison of number of jobs ac'!$E$6:$E$73</c:f>
              <c:numCache>
                <c:formatCode>General</c:formatCode>
                <c:ptCount val="67"/>
                <c:pt idx="1">
                  <c:v>2</c:v>
                </c:pt>
                <c:pt idx="2">
                  <c:v>5</c:v>
                </c:pt>
                <c:pt idx="3">
                  <c:v>3</c:v>
                </c:pt>
                <c:pt idx="8">
                  <c:v>2</c:v>
                </c:pt>
                <c:pt idx="32">
                  <c:v>1</c:v>
                </c:pt>
                <c:pt idx="59">
                  <c:v>1</c:v>
                </c:pt>
              </c:numCache>
            </c:numRef>
          </c:val>
          <c:extLst>
            <c:ext xmlns:c16="http://schemas.microsoft.com/office/drawing/2014/chart" uri="{C3380CC4-5D6E-409C-BE32-E72D297353CC}">
              <c16:uniqueId val="{00000003-ADF5-4C8F-AC7F-5D4F8A0AA270}"/>
            </c:ext>
          </c:extLst>
        </c:ser>
        <c:ser>
          <c:idx val="4"/>
          <c:order val="4"/>
          <c:tx>
            <c:strRef>
              <c:f>'Comparison of number of jobs ac'!$F$4:$F$5</c:f>
              <c:strCache>
                <c:ptCount val="1"/>
                <c:pt idx="0">
                  <c:v>Associate</c:v>
                </c:pt>
              </c:strCache>
            </c:strRef>
          </c:tx>
          <c:spPr>
            <a:noFill/>
            <a:ln w="9525" cap="flat" cmpd="sng" algn="ctr">
              <a:solidFill>
                <a:schemeClr val="accent5"/>
              </a:solidFill>
              <a:miter lim="800000"/>
            </a:ln>
            <a:effectLst>
              <a:glow rad="63500">
                <a:schemeClr val="accent5">
                  <a:satMod val="175000"/>
                  <a:alpha val="25000"/>
                </a:schemeClr>
              </a:glow>
            </a:effectLst>
          </c:spPr>
          <c:invertIfNegative val="0"/>
          <c:cat>
            <c:strRef>
              <c:f>'Comparison of number of jobs ac'!$A$6:$A$73</c:f>
              <c:strCache>
                <c:ptCount val="67"/>
                <c:pt idx="0">
                  <c:v>India</c:v>
                </c:pt>
                <c:pt idx="1">
                  <c:v>Gurugram, Haryana, India</c:v>
                </c:pt>
                <c:pt idx="2">
                  <c:v>Pune, Maharashtra, India</c:v>
                </c:pt>
                <c:pt idx="3">
                  <c:v>Bengaluru, Karnataka, India</c:v>
                </c:pt>
                <c:pt idx="4">
                  <c:v>Mumbai, Maharashtra, India</c:v>
                </c:pt>
                <c:pt idx="5">
                  <c:v>New Delhi, Delhi, India</c:v>
                </c:pt>
                <c:pt idx="6">
                  <c:v>Gurgaon, Haryana, India</c:v>
                </c:pt>
                <c:pt idx="7">
                  <c:v>Chennai, Tamil Nadu, India</c:v>
                </c:pt>
                <c:pt idx="8">
                  <c:v>Delhi, Delhi, India</c:v>
                </c:pt>
                <c:pt idx="9">
                  <c:v>Delhi, India</c:v>
                </c:pt>
                <c:pt idx="10">
                  <c:v>Hyderabad, Telangana, India</c:v>
                </c:pt>
                <c:pt idx="11">
                  <c:v>Kolkata, West Bengal, India</c:v>
                </c:pt>
                <c:pt idx="12">
                  <c:v>Kochi, Kerala, India</c:v>
                </c:pt>
                <c:pt idx="13">
                  <c:v>Navi Mumbai, Maharashtra, India</c:v>
                </c:pt>
                <c:pt idx="14">
                  <c:v>Ahmedabad, Gujarat, India</c:v>
                </c:pt>
                <c:pt idx="15">
                  <c:v>Greater Madurai Area</c:v>
                </c:pt>
                <c:pt idx="16">
                  <c:v>Nagpur, Maharashtra, India</c:v>
                </c:pt>
                <c:pt idx="17">
                  <c:v>Salem, Tamil Nadu, India</c:v>
                </c:pt>
                <c:pt idx="18">
                  <c:v>Noida, Uttar Pradesh, India</c:v>
                </c:pt>
                <c:pt idx="19">
                  <c:v>Faridabad, Haryana, India</c:v>
                </c:pt>
                <c:pt idx="20">
                  <c:v>Chandigarh, Chandigarh, India</c:v>
                </c:pt>
                <c:pt idx="21">
                  <c:v>Dehradun, Uttarakhand, India</c:v>
                </c:pt>
                <c:pt idx="22">
                  <c:v>Guwahati, Assam, India</c:v>
                </c:pt>
                <c:pt idx="23">
                  <c:v>Delhi Cantonment, Delhi, India</c:v>
                </c:pt>
                <c:pt idx="24">
                  <c:v>Tamil Nadu, India</c:v>
                </c:pt>
                <c:pt idx="25">
                  <c:v>Dakshina Kannada, Karnataka, India</c:v>
                </c:pt>
                <c:pt idx="26">
                  <c:v>Peerancheru, Telangana, India</c:v>
                </c:pt>
                <c:pt idx="27">
                  <c:v>Ghaziabad, Uttar Pradesh, India</c:v>
                </c:pt>
                <c:pt idx="28">
                  <c:v>Baddi, Himachal Pradesh, India</c:v>
                </c:pt>
                <c:pt idx="29">
                  <c:v>Rajkot, Gujarat, India</c:v>
                </c:pt>
                <c:pt idx="30">
                  <c:v>Bhopal, Madhya Pradesh, India</c:v>
                </c:pt>
                <c:pt idx="31">
                  <c:v>Bengaluru East, Karnataka, India</c:v>
                </c:pt>
                <c:pt idx="32">
                  <c:v>Hyderabad House, Delhi, India</c:v>
                </c:pt>
                <c:pt idx="33">
                  <c:v>Goa, India</c:v>
                </c:pt>
                <c:pt idx="34">
                  <c:v>Bahadurgarh, Haryana, India</c:v>
                </c:pt>
                <c:pt idx="35">
                  <c:v>Puducherry, Puducherry, India</c:v>
                </c:pt>
                <c:pt idx="36">
                  <c:v>Srinagar, Jammu &amp; Kashmir, India</c:v>
                </c:pt>
                <c:pt idx="37">
                  <c:v>Rewari, Haryana, India</c:v>
                </c:pt>
                <c:pt idx="38">
                  <c:v>Ahmadnagar, Maharashtra, India</c:v>
                </c:pt>
                <c:pt idx="39">
                  <c:v>Sivakasi, Tamil Nadu, India</c:v>
                </c:pt>
                <c:pt idx="40">
                  <c:v>Vijayawada, Andhra Pradesh, India</c:v>
                </c:pt>
                <c:pt idx="41">
                  <c:v>Nagaland, India</c:v>
                </c:pt>
                <c:pt idx="42">
                  <c:v>Agra, Uttar Pradesh, India</c:v>
                </c:pt>
                <c:pt idx="43">
                  <c:v>Goa, Goa, India</c:v>
                </c:pt>
                <c:pt idx="44">
                  <c:v>Jamnagar, Gujarat, India</c:v>
                </c:pt>
                <c:pt idx="45">
                  <c:v>Greater Delhi Area</c:v>
                </c:pt>
                <c:pt idx="46">
                  <c:v>Jhagadia, Gujarat, India</c:v>
                </c:pt>
                <c:pt idx="47">
                  <c:v>Periyakulam, Tamil Nadu, India</c:v>
                </c:pt>
                <c:pt idx="48">
                  <c:v>Jodhpur, Rajasthan, India</c:v>
                </c:pt>
                <c:pt idx="49">
                  <c:v>Greater Kolkata Area</c:v>
                </c:pt>
                <c:pt idx="50">
                  <c:v>Kheda, Gujarat, India</c:v>
                </c:pt>
                <c:pt idx="51">
                  <c:v>Ranchi, Jharkhand, India</c:v>
                </c:pt>
                <c:pt idx="52">
                  <c:v>Bangalore Urban, Karnataka, India</c:v>
                </c:pt>
                <c:pt idx="53">
                  <c:v>Sahibzada Ajit Singh Nagar, Punjab, India</c:v>
                </c:pt>
                <c:pt idx="54">
                  <c:v>Farrukhnagar, Haryana, India</c:v>
                </c:pt>
                <c:pt idx="55">
                  <c:v>Sanand, Gujarat, India</c:v>
                </c:pt>
                <c:pt idx="56">
                  <c:v>Lucknow, Uttar Pradesh, India</c:v>
                </c:pt>
                <c:pt idx="57">
                  <c:v>South Delhi, Delhi, India</c:v>
                </c:pt>
                <c:pt idx="58">
                  <c:v>Manesar, Haryana, India</c:v>
                </c:pt>
                <c:pt idx="59">
                  <c:v>Gautam Buddha Nagar, Uttar Pradesh, India</c:v>
                </c:pt>
                <c:pt idx="60">
                  <c:v>Tiruchirappalli, Tamil Nadu, India</c:v>
                </c:pt>
                <c:pt idx="61">
                  <c:v>Tiruvallur, Tamil Nadu, India</c:v>
                </c:pt>
                <c:pt idx="62">
                  <c:v>Tumkur, Karnataka, India</c:v>
                </c:pt>
                <c:pt idx="63">
                  <c:v>Indore, Madhya Pradesh, India</c:v>
                </c:pt>
                <c:pt idx="64">
                  <c:v>Vishakhapatnam, Andhra Pradesh, India</c:v>
                </c:pt>
                <c:pt idx="65">
                  <c:v>Jabalpur, Madhya Pradesh, India</c:v>
                </c:pt>
                <c:pt idx="66">
                  <c:v>Jaipur, Rajasthan, India</c:v>
                </c:pt>
              </c:strCache>
            </c:strRef>
          </c:cat>
          <c:val>
            <c:numRef>
              <c:f>'Comparison of number of jobs ac'!$F$6:$F$73</c:f>
              <c:numCache>
                <c:formatCode>General</c:formatCode>
                <c:ptCount val="67"/>
                <c:pt idx="1">
                  <c:v>4</c:v>
                </c:pt>
                <c:pt idx="3">
                  <c:v>1</c:v>
                </c:pt>
                <c:pt idx="8">
                  <c:v>2</c:v>
                </c:pt>
                <c:pt idx="9">
                  <c:v>1</c:v>
                </c:pt>
                <c:pt idx="10">
                  <c:v>1</c:v>
                </c:pt>
                <c:pt idx="21">
                  <c:v>1</c:v>
                </c:pt>
                <c:pt idx="23">
                  <c:v>1</c:v>
                </c:pt>
              </c:numCache>
            </c:numRef>
          </c:val>
          <c:extLst>
            <c:ext xmlns:c16="http://schemas.microsoft.com/office/drawing/2014/chart" uri="{C3380CC4-5D6E-409C-BE32-E72D297353CC}">
              <c16:uniqueId val="{00000004-ADF5-4C8F-AC7F-5D4F8A0AA270}"/>
            </c:ext>
          </c:extLst>
        </c:ser>
        <c:ser>
          <c:idx val="5"/>
          <c:order val="5"/>
          <c:tx>
            <c:strRef>
              <c:f>'Comparison of number of jobs ac'!$G$4:$G$5</c:f>
              <c:strCache>
                <c:ptCount val="1"/>
                <c:pt idx="0">
                  <c:v>Director</c:v>
                </c:pt>
              </c:strCache>
            </c:strRef>
          </c:tx>
          <c:spPr>
            <a:noFill/>
            <a:ln w="9525" cap="flat" cmpd="sng" algn="ctr">
              <a:solidFill>
                <a:schemeClr val="accent6"/>
              </a:solidFill>
              <a:miter lim="800000"/>
            </a:ln>
            <a:effectLst>
              <a:glow rad="63500">
                <a:schemeClr val="accent6">
                  <a:satMod val="175000"/>
                  <a:alpha val="25000"/>
                </a:schemeClr>
              </a:glow>
            </a:effectLst>
          </c:spPr>
          <c:invertIfNegative val="0"/>
          <c:cat>
            <c:strRef>
              <c:f>'Comparison of number of jobs ac'!$A$6:$A$73</c:f>
              <c:strCache>
                <c:ptCount val="67"/>
                <c:pt idx="0">
                  <c:v>India</c:v>
                </c:pt>
                <c:pt idx="1">
                  <c:v>Gurugram, Haryana, India</c:v>
                </c:pt>
                <c:pt idx="2">
                  <c:v>Pune, Maharashtra, India</c:v>
                </c:pt>
                <c:pt idx="3">
                  <c:v>Bengaluru, Karnataka, India</c:v>
                </c:pt>
                <c:pt idx="4">
                  <c:v>Mumbai, Maharashtra, India</c:v>
                </c:pt>
                <c:pt idx="5">
                  <c:v>New Delhi, Delhi, India</c:v>
                </c:pt>
                <c:pt idx="6">
                  <c:v>Gurgaon, Haryana, India</c:v>
                </c:pt>
                <c:pt idx="7">
                  <c:v>Chennai, Tamil Nadu, India</c:v>
                </c:pt>
                <c:pt idx="8">
                  <c:v>Delhi, Delhi, India</c:v>
                </c:pt>
                <c:pt idx="9">
                  <c:v>Delhi, India</c:v>
                </c:pt>
                <c:pt idx="10">
                  <c:v>Hyderabad, Telangana, India</c:v>
                </c:pt>
                <c:pt idx="11">
                  <c:v>Kolkata, West Bengal, India</c:v>
                </c:pt>
                <c:pt idx="12">
                  <c:v>Kochi, Kerala, India</c:v>
                </c:pt>
                <c:pt idx="13">
                  <c:v>Navi Mumbai, Maharashtra, India</c:v>
                </c:pt>
                <c:pt idx="14">
                  <c:v>Ahmedabad, Gujarat, India</c:v>
                </c:pt>
                <c:pt idx="15">
                  <c:v>Greater Madurai Area</c:v>
                </c:pt>
                <c:pt idx="16">
                  <c:v>Nagpur, Maharashtra, India</c:v>
                </c:pt>
                <c:pt idx="17">
                  <c:v>Salem, Tamil Nadu, India</c:v>
                </c:pt>
                <c:pt idx="18">
                  <c:v>Noida, Uttar Pradesh, India</c:v>
                </c:pt>
                <c:pt idx="19">
                  <c:v>Faridabad, Haryana, India</c:v>
                </c:pt>
                <c:pt idx="20">
                  <c:v>Chandigarh, Chandigarh, India</c:v>
                </c:pt>
                <c:pt idx="21">
                  <c:v>Dehradun, Uttarakhand, India</c:v>
                </c:pt>
                <c:pt idx="22">
                  <c:v>Guwahati, Assam, India</c:v>
                </c:pt>
                <c:pt idx="23">
                  <c:v>Delhi Cantonment, Delhi, India</c:v>
                </c:pt>
                <c:pt idx="24">
                  <c:v>Tamil Nadu, India</c:v>
                </c:pt>
                <c:pt idx="25">
                  <c:v>Dakshina Kannada, Karnataka, India</c:v>
                </c:pt>
                <c:pt idx="26">
                  <c:v>Peerancheru, Telangana, India</c:v>
                </c:pt>
                <c:pt idx="27">
                  <c:v>Ghaziabad, Uttar Pradesh, India</c:v>
                </c:pt>
                <c:pt idx="28">
                  <c:v>Baddi, Himachal Pradesh, India</c:v>
                </c:pt>
                <c:pt idx="29">
                  <c:v>Rajkot, Gujarat, India</c:v>
                </c:pt>
                <c:pt idx="30">
                  <c:v>Bhopal, Madhya Pradesh, India</c:v>
                </c:pt>
                <c:pt idx="31">
                  <c:v>Bengaluru East, Karnataka, India</c:v>
                </c:pt>
                <c:pt idx="32">
                  <c:v>Hyderabad House, Delhi, India</c:v>
                </c:pt>
                <c:pt idx="33">
                  <c:v>Goa, India</c:v>
                </c:pt>
                <c:pt idx="34">
                  <c:v>Bahadurgarh, Haryana, India</c:v>
                </c:pt>
                <c:pt idx="35">
                  <c:v>Puducherry, Puducherry, India</c:v>
                </c:pt>
                <c:pt idx="36">
                  <c:v>Srinagar, Jammu &amp; Kashmir, India</c:v>
                </c:pt>
                <c:pt idx="37">
                  <c:v>Rewari, Haryana, India</c:v>
                </c:pt>
                <c:pt idx="38">
                  <c:v>Ahmadnagar, Maharashtra, India</c:v>
                </c:pt>
                <c:pt idx="39">
                  <c:v>Sivakasi, Tamil Nadu, India</c:v>
                </c:pt>
                <c:pt idx="40">
                  <c:v>Vijayawada, Andhra Pradesh, India</c:v>
                </c:pt>
                <c:pt idx="41">
                  <c:v>Nagaland, India</c:v>
                </c:pt>
                <c:pt idx="42">
                  <c:v>Agra, Uttar Pradesh, India</c:v>
                </c:pt>
                <c:pt idx="43">
                  <c:v>Goa, Goa, India</c:v>
                </c:pt>
                <c:pt idx="44">
                  <c:v>Jamnagar, Gujarat, India</c:v>
                </c:pt>
                <c:pt idx="45">
                  <c:v>Greater Delhi Area</c:v>
                </c:pt>
                <c:pt idx="46">
                  <c:v>Jhagadia, Gujarat, India</c:v>
                </c:pt>
                <c:pt idx="47">
                  <c:v>Periyakulam, Tamil Nadu, India</c:v>
                </c:pt>
                <c:pt idx="48">
                  <c:v>Jodhpur, Rajasthan, India</c:v>
                </c:pt>
                <c:pt idx="49">
                  <c:v>Greater Kolkata Area</c:v>
                </c:pt>
                <c:pt idx="50">
                  <c:v>Kheda, Gujarat, India</c:v>
                </c:pt>
                <c:pt idx="51">
                  <c:v>Ranchi, Jharkhand, India</c:v>
                </c:pt>
                <c:pt idx="52">
                  <c:v>Bangalore Urban, Karnataka, India</c:v>
                </c:pt>
                <c:pt idx="53">
                  <c:v>Sahibzada Ajit Singh Nagar, Punjab, India</c:v>
                </c:pt>
                <c:pt idx="54">
                  <c:v>Farrukhnagar, Haryana, India</c:v>
                </c:pt>
                <c:pt idx="55">
                  <c:v>Sanand, Gujarat, India</c:v>
                </c:pt>
                <c:pt idx="56">
                  <c:v>Lucknow, Uttar Pradesh, India</c:v>
                </c:pt>
                <c:pt idx="57">
                  <c:v>South Delhi, Delhi, India</c:v>
                </c:pt>
                <c:pt idx="58">
                  <c:v>Manesar, Haryana, India</c:v>
                </c:pt>
                <c:pt idx="59">
                  <c:v>Gautam Buddha Nagar, Uttar Pradesh, India</c:v>
                </c:pt>
                <c:pt idx="60">
                  <c:v>Tiruchirappalli, Tamil Nadu, India</c:v>
                </c:pt>
                <c:pt idx="61">
                  <c:v>Tiruvallur, Tamil Nadu, India</c:v>
                </c:pt>
                <c:pt idx="62">
                  <c:v>Tumkur, Karnataka, India</c:v>
                </c:pt>
                <c:pt idx="63">
                  <c:v>Indore, Madhya Pradesh, India</c:v>
                </c:pt>
                <c:pt idx="64">
                  <c:v>Vishakhapatnam, Andhra Pradesh, India</c:v>
                </c:pt>
                <c:pt idx="65">
                  <c:v>Jabalpur, Madhya Pradesh, India</c:v>
                </c:pt>
                <c:pt idx="66">
                  <c:v>Jaipur, Rajasthan, India</c:v>
                </c:pt>
              </c:strCache>
            </c:strRef>
          </c:cat>
          <c:val>
            <c:numRef>
              <c:f>'Comparison of number of jobs ac'!$G$6:$G$73</c:f>
              <c:numCache>
                <c:formatCode>General</c:formatCode>
                <c:ptCount val="67"/>
                <c:pt idx="3">
                  <c:v>2</c:v>
                </c:pt>
              </c:numCache>
            </c:numRef>
          </c:val>
          <c:extLst>
            <c:ext xmlns:c16="http://schemas.microsoft.com/office/drawing/2014/chart" uri="{C3380CC4-5D6E-409C-BE32-E72D297353CC}">
              <c16:uniqueId val="{00000005-ADF5-4C8F-AC7F-5D4F8A0AA270}"/>
            </c:ext>
          </c:extLst>
        </c:ser>
        <c:dLbls>
          <c:showLegendKey val="0"/>
          <c:showVal val="0"/>
          <c:showCatName val="0"/>
          <c:showSerName val="0"/>
          <c:showPercent val="0"/>
          <c:showBubbleSize val="0"/>
        </c:dLbls>
        <c:gapWidth val="182"/>
        <c:overlap val="-50"/>
        <c:axId val="915151600"/>
        <c:axId val="915145776"/>
      </c:barChart>
      <c:catAx>
        <c:axId val="915151600"/>
        <c:scaling>
          <c:orientation val="minMax"/>
        </c:scaling>
        <c:delete val="0"/>
        <c:axPos val="l"/>
        <c:majorGridlines>
          <c:spPr>
            <a:ln w="9525" cap="flat" cmpd="sng" algn="ctr">
              <a:gradFill>
                <a:gsLst>
                  <a:gs pos="0">
                    <a:schemeClr val="dk1">
                      <a:lumMod val="65000"/>
                      <a:lumOff val="35000"/>
                    </a:schemeClr>
                  </a:gs>
                  <a:gs pos="100000">
                    <a:schemeClr val="dk1">
                      <a:lumMod val="75000"/>
                      <a:lumOff val="25000"/>
                    </a:schemeClr>
                  </a:gs>
                </a:gsLst>
                <a:lin ang="108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915145776"/>
        <c:crosses val="autoZero"/>
        <c:auto val="1"/>
        <c:lblAlgn val="ctr"/>
        <c:lblOffset val="100"/>
        <c:noMultiLvlLbl val="0"/>
      </c:catAx>
      <c:valAx>
        <c:axId val="915145776"/>
        <c:scaling>
          <c:orientation val="minMax"/>
        </c:scaling>
        <c:delete val="0"/>
        <c:axPos val="b"/>
        <c:majorGridlines>
          <c:spPr>
            <a:ln w="9525" cap="flat" cmpd="sng" algn="ctr">
              <a:gradFill>
                <a:gsLst>
                  <a:gs pos="0">
                    <a:schemeClr val="dk1">
                      <a:lumMod val="65000"/>
                      <a:lumOff val="35000"/>
                    </a:schemeClr>
                  </a:gs>
                  <a:gs pos="100000">
                    <a:schemeClr val="dk1">
                      <a:lumMod val="75000"/>
                      <a:lumOff val="25000"/>
                    </a:schemeClr>
                  </a:gs>
                </a:gsLst>
                <a:lin ang="108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9151516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a:scene3d>
      <a:camera prst="orthographicFront"/>
      <a:lightRig rig="threePt" dir="t"/>
    </a:scene3d>
    <a:sp3d>
      <a:bevelT w="190500" h="38100"/>
    </a:sp3d>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[FINAL_PROJECTsub2.xlsx]Jobs distribution across variou!PivotTable2</c:name>
    <c:fmtId val="18"/>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Jobs</a:t>
            </a:r>
            <a:r>
              <a:rPr lang="en-US" baseline="0"/>
              <a:t> in various Industries</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scene3d>
            <a:sp3d>
              <a:bevelT w="508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'Jobs distribution across variou'!$B$3</c:f>
              <c:strCache>
                <c:ptCount val="1"/>
                <c:pt idx="0">
                  <c:v>Total</c:v>
                </c:pt>
              </c:strCache>
            </c:strRef>
          </c:tx>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invertIfNegative val="0"/>
          <c:cat>
            <c:strRef>
              <c:f>'Jobs distribution across variou'!$A$4:$A$39</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'Jobs distribution across variou'!$B$4:$B$39</c:f>
              <c:numCache>
                <c:formatCode>General</c:formatCode>
                <c:ptCount val="35"/>
                <c:pt idx="0">
                  <c:v>108</c:v>
                </c:pt>
                <c:pt idx="1">
                  <c:v>66</c:v>
                </c:pt>
                <c:pt idx="2">
                  <c:v>31</c:v>
                </c:pt>
                <c:pt idx="3">
                  <c:v>16</c:v>
                </c:pt>
                <c:pt idx="4">
                  <c:v>9</c:v>
                </c:pt>
                <c:pt idx="5">
                  <c:v>8</c:v>
                </c:pt>
                <c:pt idx="6">
                  <c:v>7</c:v>
                </c:pt>
                <c:pt idx="7">
                  <c:v>7</c:v>
                </c:pt>
                <c:pt idx="8">
                  <c:v>6</c:v>
                </c:pt>
                <c:pt idx="9">
                  <c:v>6</c:v>
                </c:pt>
                <c:pt idx="10">
                  <c:v>5</c:v>
                </c:pt>
                <c:pt idx="11">
                  <c:v>5</c:v>
                </c:pt>
                <c:pt idx="12">
                  <c:v>4</c:v>
                </c:pt>
                <c:pt idx="13">
                  <c:v>4</c:v>
                </c:pt>
                <c:pt idx="14">
                  <c:v>4</c:v>
                </c:pt>
                <c:pt idx="15">
                  <c:v>3</c:v>
                </c:pt>
                <c:pt idx="16">
                  <c:v>3</c:v>
                </c:pt>
                <c:pt idx="17">
                  <c:v>3</c:v>
                </c:pt>
                <c:pt idx="18">
                  <c:v>3</c:v>
                </c:pt>
                <c:pt idx="19">
                  <c:v>2</c:v>
                </c:pt>
                <c:pt idx="20">
                  <c:v>2</c:v>
                </c:pt>
                <c:pt idx="21">
                  <c:v>2</c:v>
                </c:pt>
                <c:pt idx="22">
                  <c:v>2</c:v>
                </c:pt>
                <c:pt idx="23">
                  <c:v>2</c:v>
                </c:pt>
                <c:pt idx="24">
                  <c:v>1</c:v>
                </c:pt>
                <c:pt idx="25">
                  <c:v>1</c:v>
                </c:pt>
                <c:pt idx="26">
                  <c:v>1</c:v>
                </c:pt>
                <c:pt idx="27">
                  <c:v>1</c:v>
                </c:pt>
                <c:pt idx="28">
                  <c:v>1</c:v>
                </c:pt>
                <c:pt idx="29">
                  <c:v>1</c:v>
                </c:pt>
                <c:pt idx="30">
                  <c:v>1</c:v>
                </c:pt>
                <c:pt idx="31">
                  <c:v>1</c:v>
                </c:pt>
                <c:pt idx="32">
                  <c:v>1</c:v>
                </c:pt>
                <c:pt idx="33">
                  <c:v>1</c:v>
                </c:pt>
                <c:pt idx="34">
                  <c:v>1</c:v>
                </c:pt>
              </c:numCache>
            </c:numRef>
          </c:val>
          <c:extLst>
            <c:ext xmlns:c16="http://schemas.microsoft.com/office/drawing/2014/chart" uri="{C3380CC4-5D6E-409C-BE32-E72D297353CC}">
              <c16:uniqueId val="{00000000-D962-43A2-BFCB-346658EB5E6C}"/>
            </c:ext>
          </c:extLst>
        </c:ser>
        <c:dLbls>
          <c:showLegendKey val="0"/>
          <c:showVal val="0"/>
          <c:showCatName val="0"/>
          <c:showSerName val="0"/>
          <c:showPercent val="0"/>
          <c:showBubbleSize val="0"/>
        </c:dLbls>
        <c:gapWidth val="150"/>
        <c:shape val="box"/>
        <c:axId val="1072129136"/>
        <c:axId val="1072152016"/>
        <c:axId val="0"/>
      </c:bar3DChart>
      <c:catAx>
        <c:axId val="107212913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72152016"/>
        <c:crosses val="autoZero"/>
        <c:auto val="1"/>
        <c:lblAlgn val="ctr"/>
        <c:lblOffset val="100"/>
        <c:noMultiLvlLbl val="0"/>
      </c:catAx>
      <c:valAx>
        <c:axId val="1072152016"/>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721291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a:softEdge rad="38100"/>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[FINAL_PROJECTsub3.xlsx]Number of opening!PivotTable3</c:name>
    <c:fmtId val="11"/>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Number of Employees</a:t>
            </a:r>
          </a:p>
        </c:rich>
      </c:tx>
      <c:layout>
        <c:manualLayout>
          <c:xMode val="edge"/>
          <c:yMode val="edge"/>
          <c:x val="0.29203408494384003"/>
          <c:y val="4.9738606334889773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pivotFmt>
      <c:pivotFmt>
        <c:idx val="14"/>
      </c:pivotFmt>
      <c:pivotFmt>
        <c:idx val="15"/>
      </c:pivotFmt>
      <c:pivotFmt>
        <c:idx val="16"/>
      </c:pivotFmt>
      <c:pivotFmt>
        <c:idx val="17"/>
      </c:pivotFmt>
      <c:pivotFmt>
        <c:idx val="18"/>
      </c:pivotFmt>
      <c:pivotFmt>
        <c:idx val="19"/>
      </c:pivotFmt>
      <c:pivotFmt>
        <c:idx val="20"/>
      </c:pivotFmt>
      <c:pivotFmt>
        <c:idx val="21"/>
      </c:pivotFmt>
      <c:pivotFmt>
        <c:idx val="22"/>
      </c:pivotFmt>
      <c:pivotFmt>
        <c:idx val="23"/>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marker>
          <c:symbol val="circle"/>
          <c:size val="6"/>
        </c:marker>
        <c:dLbl>
          <c:idx val="0"/>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24"/>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1.324367006922085E-3"/>
              <c:y val="1.3798806007466111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25"/>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1.2654835336694712E-2"/>
              <c:y val="-1.3649191215683393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26"/>
        <c:spPr>
          <a:gradFill rotWithShape="1">
            <a:gsLst>
              <a:gs pos="0">
                <a:schemeClr val="accent3">
                  <a:tint val="96000"/>
                  <a:satMod val="100000"/>
                  <a:lumMod val="104000"/>
                </a:schemeClr>
              </a:gs>
              <a:gs pos="78000">
                <a:schemeClr val="accent3">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5.5465642021536423E-3"/>
              <c:y val="1.277477587704187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27"/>
        <c:spPr>
          <a:gradFill rotWithShape="1">
            <a:gsLst>
              <a:gs pos="0">
                <a:schemeClr val="accent4">
                  <a:tint val="96000"/>
                  <a:satMod val="100000"/>
                  <a:lumMod val="104000"/>
                </a:schemeClr>
              </a:gs>
              <a:gs pos="78000">
                <a:schemeClr val="accent4">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1.3211979311046245E-2"/>
              <c:y val="9.4536599767797835E-3"/>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28"/>
        <c:spPr>
          <a:gradFill rotWithShape="1">
            <a:gsLst>
              <a:gs pos="0">
                <a:schemeClr val="accent5">
                  <a:tint val="96000"/>
                  <a:satMod val="100000"/>
                  <a:lumMod val="104000"/>
                </a:schemeClr>
              </a:gs>
              <a:gs pos="78000">
                <a:schemeClr val="accent5">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2.5702738303001187E-3"/>
              <c:y val="-1.4928231446768388E-3"/>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4.3200977847308121E-2"/>
                  <c:h val="8.0353449984107581E-2"/>
                </c:manualLayout>
              </c15:layout>
            </c:ext>
          </c:extLst>
        </c:dLbl>
      </c:pivotFmt>
      <c:pivotFmt>
        <c:idx val="29"/>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1.1918706730827429E-2"/>
              <c:y val="-7.1306409763661829E-3"/>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4.536480918500399E-2"/>
                  <c:h val="7.6130988082683121E-2"/>
                </c:manualLayout>
              </c15:layout>
            </c:ext>
          </c:extLst>
        </c:dLbl>
      </c:pivotFmt>
      <c:pivotFmt>
        <c:idx val="30"/>
        <c:spPr>
          <a:gradFill rotWithShape="1">
            <a:gsLst>
              <a:gs pos="0">
                <a:schemeClr val="accent1">
                  <a:lumMod val="60000"/>
                  <a:tint val="96000"/>
                  <a:satMod val="100000"/>
                  <a:lumMod val="104000"/>
                </a:schemeClr>
              </a:gs>
              <a:gs pos="78000">
                <a:schemeClr val="accent1">
                  <a:lumMod val="6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3.8012042147345326E-2"/>
              <c:y val="-3.5739981461065065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31"/>
        <c:spPr>
          <a:gradFill rotWithShape="1">
            <a:gsLst>
              <a:gs pos="0">
                <a:schemeClr val="accent2">
                  <a:lumMod val="60000"/>
                  <a:tint val="96000"/>
                  <a:satMod val="100000"/>
                  <a:lumMod val="104000"/>
                </a:schemeClr>
              </a:gs>
              <a:gs pos="78000">
                <a:schemeClr val="accent2">
                  <a:lumMod val="6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8.9885894528726907E-3"/>
              <c:y val="2.519197240172303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4.9670663166598489E-2"/>
                  <c:h val="5.5018678575560781E-2"/>
                </c:manualLayout>
              </c15:layout>
            </c:ext>
          </c:extLst>
        </c:dLbl>
      </c:pivotFmt>
      <c:pivotFmt>
        <c:idx val="32"/>
        <c:spPr>
          <a:gradFill rotWithShape="1">
            <a:gsLst>
              <a:gs pos="0">
                <a:schemeClr val="accent3">
                  <a:lumMod val="60000"/>
                  <a:tint val="96000"/>
                  <a:satMod val="100000"/>
                  <a:lumMod val="104000"/>
                </a:schemeClr>
              </a:gs>
              <a:gs pos="78000">
                <a:schemeClr val="accent3">
                  <a:lumMod val="6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4.6635676739954866E-3"/>
              <c:y val="8.3975457854510591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4.752864052269986E-2"/>
                  <c:h val="6.7686064279834202E-2"/>
                </c:manualLayout>
              </c15:layout>
            </c:ext>
          </c:extLst>
        </c:dLbl>
      </c:pivotFmt>
      <c:pivotFmt>
        <c:idx val="33"/>
        <c:spPr>
          <a:gradFill rotWithShape="1">
            <a:gsLst>
              <a:gs pos="0">
                <a:schemeClr val="accent4">
                  <a:lumMod val="60000"/>
                  <a:tint val="96000"/>
                  <a:satMod val="100000"/>
                  <a:lumMod val="104000"/>
                </a:schemeClr>
              </a:gs>
              <a:gs pos="78000">
                <a:schemeClr val="accent4">
                  <a:lumMod val="6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3.4506039048807002E-2"/>
              <c:y val="0.10923242957133027"/>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4.9692471860395729E-2"/>
                  <c:h val="7.6130988082683121E-2"/>
                </c:manualLayout>
              </c15:layout>
            </c:ext>
          </c:extLst>
        </c:dLbl>
      </c:pivotFmt>
      <c:pivotFmt>
        <c:idx val="34"/>
        <c:spPr>
          <a:gradFill rotWithShape="1">
            <a:gsLst>
              <a:gs pos="0">
                <a:schemeClr val="accent5">
                  <a:lumMod val="60000"/>
                  <a:tint val="96000"/>
                  <a:satMod val="100000"/>
                  <a:lumMod val="104000"/>
                </a:schemeClr>
              </a:gs>
              <a:gs pos="78000">
                <a:schemeClr val="accent5">
                  <a:lumMod val="6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1.2694533974622517E-2"/>
              <c:y val="4.299031427085722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35"/>
        <c:spPr>
          <a:gradFill rotWithShape="1">
            <a:gsLst>
              <a:gs pos="0">
                <a:schemeClr val="accent6">
                  <a:lumMod val="60000"/>
                  <a:tint val="96000"/>
                  <a:satMod val="100000"/>
                  <a:lumMod val="104000"/>
                </a:schemeClr>
              </a:gs>
              <a:gs pos="78000">
                <a:schemeClr val="accent6">
                  <a:lumMod val="6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3.0351738451061375E-2"/>
              <c:y val="0.10697042015823245"/>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5.1856303198091605E-2"/>
                  <c:h val="7.1908526181258647E-2"/>
                </c:manualLayout>
              </c15:layout>
            </c:ext>
          </c:extLst>
        </c:dLbl>
      </c:pivotFmt>
      <c:pivotFmt>
        <c:idx val="36"/>
        <c:spPr>
          <a:gradFill rotWithShape="1">
            <a:gsLst>
              <a:gs pos="0">
                <a:schemeClr val="accent1">
                  <a:lumMod val="80000"/>
                  <a:lumOff val="20000"/>
                  <a:tint val="96000"/>
                  <a:satMod val="100000"/>
                  <a:lumMod val="104000"/>
                </a:schemeClr>
              </a:gs>
              <a:gs pos="78000">
                <a:schemeClr val="accent1">
                  <a:lumMod val="80000"/>
                  <a:lumOff val="2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5.4916931877989218E-2"/>
              <c:y val="5.9847579099678028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3.6709483834220534E-2"/>
                  <c:h val="8.8798373786956514E-2"/>
                </c:manualLayout>
              </c15:layout>
            </c:ext>
          </c:extLst>
        </c:dLbl>
      </c:pivotFmt>
      <c:pivotFmt>
        <c:idx val="37"/>
        <c:spPr>
          <a:gradFill rotWithShape="1">
            <a:gsLst>
              <a:gs pos="0">
                <a:schemeClr val="accent2">
                  <a:lumMod val="80000"/>
                  <a:lumOff val="20000"/>
                  <a:tint val="96000"/>
                  <a:satMod val="100000"/>
                  <a:lumMod val="104000"/>
                </a:schemeClr>
              </a:gs>
              <a:gs pos="78000">
                <a:schemeClr val="accent2">
                  <a:lumMod val="80000"/>
                  <a:lumOff val="2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7.1547935083015296E-2"/>
              <c:y val="2.6431281593656854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3.8873315171916396E-2"/>
                  <c:h val="8.8798373786956514E-2"/>
                </c:manualLayout>
              </c15:layout>
            </c:ext>
          </c:extLst>
        </c:dLbl>
      </c:pivotFmt>
      <c:pivotFmt>
        <c:idx val="38"/>
        <c:spPr>
          <a:gradFill rotWithShape="1">
            <a:gsLst>
              <a:gs pos="0">
                <a:schemeClr val="accent3">
                  <a:lumMod val="80000"/>
                  <a:lumOff val="20000"/>
                  <a:tint val="96000"/>
                  <a:satMod val="100000"/>
                  <a:lumMod val="104000"/>
                </a:schemeClr>
              </a:gs>
              <a:gs pos="78000">
                <a:schemeClr val="accent3">
                  <a:lumMod val="80000"/>
                  <a:lumOff val="2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8.0476465437735414E-2"/>
              <c:y val="-1.7089001517426466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39"/>
        <c:spPr>
          <a:gradFill rotWithShape="1">
            <a:gsLst>
              <a:gs pos="0">
                <a:schemeClr val="accent4">
                  <a:lumMod val="80000"/>
                  <a:lumOff val="20000"/>
                  <a:tint val="96000"/>
                  <a:satMod val="100000"/>
                  <a:lumMod val="104000"/>
                </a:schemeClr>
              </a:gs>
              <a:gs pos="78000">
                <a:schemeClr val="accent4">
                  <a:lumMod val="80000"/>
                  <a:lumOff val="2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3.3191809676892275E-3"/>
              <c:y val="-4.4138025962488581E-3"/>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5.1856303198091605E-2"/>
                  <c:h val="8.457591188553204E-2"/>
                </c:manualLayout>
              </c15:layout>
            </c:ext>
          </c:extLst>
        </c:dLbl>
      </c:pivotFmt>
      <c:pivotFmt>
        <c:idx val="40"/>
        <c:spPr>
          <a:gradFill rotWithShape="1">
            <a:gsLst>
              <a:gs pos="0">
                <a:schemeClr val="accent5">
                  <a:lumMod val="80000"/>
                  <a:lumOff val="20000"/>
                  <a:tint val="96000"/>
                  <a:satMod val="100000"/>
                  <a:lumMod val="104000"/>
                </a:schemeClr>
              </a:gs>
              <a:gs pos="78000">
                <a:schemeClr val="accent5">
                  <a:lumMod val="80000"/>
                  <a:lumOff val="2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4.725671337191541E-3"/>
              <c:y val="-4.2927143580993504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41"/>
        <c:spPr>
          <a:gradFill rotWithShape="1">
            <a:gsLst>
              <a:gs pos="0">
                <a:schemeClr val="accent6">
                  <a:lumMod val="80000"/>
                  <a:lumOff val="20000"/>
                  <a:tint val="96000"/>
                  <a:satMod val="100000"/>
                  <a:lumMod val="104000"/>
                </a:schemeClr>
              </a:gs>
              <a:gs pos="78000">
                <a:schemeClr val="accent6">
                  <a:lumMod val="80000"/>
                  <a:lumOff val="2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1.8531085652111465E-2"/>
              <c:y val="-2.524865978394298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42"/>
        <c:spPr>
          <a:gradFill rotWithShape="1">
            <a:gsLst>
              <a:gs pos="0">
                <a:schemeClr val="accent1">
                  <a:lumMod val="80000"/>
                  <a:tint val="96000"/>
                  <a:satMod val="100000"/>
                  <a:lumMod val="104000"/>
                </a:schemeClr>
              </a:gs>
              <a:gs pos="78000">
                <a:schemeClr val="accent1">
                  <a:lumMod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3.2734679009251484E-2"/>
              <c:y val="1.7886282118970982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43"/>
        <c:spPr>
          <a:gradFill rotWithShape="1">
            <a:gsLst>
              <a:gs pos="0">
                <a:schemeClr val="accent2">
                  <a:lumMod val="80000"/>
                  <a:tint val="96000"/>
                  <a:satMod val="100000"/>
                  <a:lumMod val="104000"/>
                </a:schemeClr>
              </a:gs>
              <a:gs pos="78000">
                <a:schemeClr val="accent2">
                  <a:lumMod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3.6282169740130675E-2"/>
              <c:y val="-1.966204345877479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44"/>
        <c:spPr>
          <a:gradFill rotWithShape="1">
            <a:gsLst>
              <a:gs pos="0">
                <a:schemeClr val="accent3">
                  <a:lumMod val="80000"/>
                  <a:tint val="96000"/>
                  <a:satMod val="100000"/>
                  <a:lumMod val="104000"/>
                </a:schemeClr>
              </a:gs>
              <a:gs pos="78000">
                <a:schemeClr val="accent3">
                  <a:lumMod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8.488778489948964E-3"/>
              <c:y val="-1.9630458113842893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4.9692471860395729E-2"/>
                  <c:h val="7.6130988082683121E-2"/>
                </c:manualLayout>
              </c15:layout>
            </c:ext>
          </c:extLst>
        </c:dLbl>
      </c:pivotFmt>
      <c:pivotFmt>
        <c:idx val="45"/>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46"/>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1.324367006922085E-3"/>
              <c:y val="1.3798806007466111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47"/>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1.2654835336694712E-2"/>
              <c:y val="-1.3649191215683393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48"/>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5.5465642021536423E-3"/>
              <c:y val="1.277477587704187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49"/>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1.3211979311046245E-2"/>
              <c:y val="9.4536599767797835E-3"/>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50"/>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2.5702738303001187E-3"/>
              <c:y val="-1.4928231446768388E-3"/>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4.3200977847308121E-2"/>
                  <c:h val="8.0353449984107581E-2"/>
                </c:manualLayout>
              </c15:layout>
            </c:ext>
          </c:extLst>
        </c:dLbl>
      </c:pivotFmt>
      <c:pivotFmt>
        <c:idx val="51"/>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1.1918706730827429E-2"/>
              <c:y val="-7.1306409763661829E-3"/>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4.536480918500399E-2"/>
                  <c:h val="7.6130988082683121E-2"/>
                </c:manualLayout>
              </c15:layout>
            </c:ext>
          </c:extLst>
        </c:dLbl>
      </c:pivotFmt>
      <c:pivotFmt>
        <c:idx val="52"/>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3.8012042147345326E-2"/>
              <c:y val="-3.5739981461065065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53"/>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8.9885894528726907E-3"/>
              <c:y val="2.519197240172303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4.9670663166598489E-2"/>
                  <c:h val="5.5018678575560781E-2"/>
                </c:manualLayout>
              </c15:layout>
            </c:ext>
          </c:extLst>
        </c:dLbl>
      </c:pivotFmt>
      <c:pivotFmt>
        <c:idx val="54"/>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4.6635676739954866E-3"/>
              <c:y val="8.3975457854510591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4.752864052269986E-2"/>
                  <c:h val="6.7686064279834202E-2"/>
                </c:manualLayout>
              </c15:layout>
            </c:ext>
          </c:extLst>
        </c:dLbl>
      </c:pivotFmt>
      <c:pivotFmt>
        <c:idx val="55"/>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3.4506039048807002E-2"/>
              <c:y val="0.10923242957133027"/>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4.9692471860395729E-2"/>
                  <c:h val="7.6130988082683121E-2"/>
                </c:manualLayout>
              </c15:layout>
            </c:ext>
          </c:extLst>
        </c:dLbl>
      </c:pivotFmt>
      <c:pivotFmt>
        <c:idx val="56"/>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1.2694533974622517E-2"/>
              <c:y val="4.299031427085722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57"/>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3.0351738451061375E-2"/>
              <c:y val="0.10697042015823245"/>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5.1856303198091605E-2"/>
                  <c:h val="7.1908526181258647E-2"/>
                </c:manualLayout>
              </c15:layout>
            </c:ext>
          </c:extLst>
        </c:dLbl>
      </c:pivotFmt>
      <c:pivotFmt>
        <c:idx val="58"/>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5.4916931877989218E-2"/>
              <c:y val="5.9847579099678028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3.6709483834220534E-2"/>
                  <c:h val="8.8798373786956514E-2"/>
                </c:manualLayout>
              </c15:layout>
            </c:ext>
          </c:extLst>
        </c:dLbl>
      </c:pivotFmt>
      <c:pivotFmt>
        <c:idx val="59"/>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7.1547935083015296E-2"/>
              <c:y val="2.6431281593656854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3.8873315171916396E-2"/>
                  <c:h val="8.8798373786956514E-2"/>
                </c:manualLayout>
              </c15:layout>
            </c:ext>
          </c:extLst>
        </c:dLbl>
      </c:pivotFmt>
      <c:pivotFmt>
        <c:idx val="60"/>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8.0476465437735414E-2"/>
              <c:y val="-1.7089001517426466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61"/>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3.3191809676892275E-3"/>
              <c:y val="-4.4138025962488581E-3"/>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5.1856303198091605E-2"/>
                  <c:h val="8.457591188553204E-2"/>
                </c:manualLayout>
              </c15:layout>
            </c:ext>
          </c:extLst>
        </c:dLbl>
      </c:pivotFmt>
      <c:pivotFmt>
        <c:idx val="62"/>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4.725671337191541E-3"/>
              <c:y val="-4.2927143580993504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63"/>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1.8531085652111465E-2"/>
              <c:y val="-2.524865978394298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64"/>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3.2734679009251484E-2"/>
              <c:y val="1.7886282118970982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65"/>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3.6282169740130675E-2"/>
              <c:y val="-1.966204345877479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66"/>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8.488778489948964E-3"/>
              <c:y val="-1.9630458113842893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4.9692471860395729E-2"/>
                  <c:h val="7.6130988082683121E-2"/>
                </c:manualLayout>
              </c15:layout>
            </c:ext>
          </c:extLst>
        </c:dLbl>
      </c:pivotFmt>
      <c:pivotFmt>
        <c:idx val="67"/>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marker>
          <c:symbol val="none"/>
        </c:marker>
        <c:dLbl>
          <c:idx val="0"/>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68"/>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1.324367006922085E-3"/>
              <c:y val="1.3798806007466111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69"/>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1.2654835336694712E-2"/>
              <c:y val="-1.3649191215683393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70"/>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5.5465642021536423E-3"/>
              <c:y val="1.277477587704187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71"/>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1.3211979311046245E-2"/>
              <c:y val="9.4536599767797835E-3"/>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72"/>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2.5702738303001187E-3"/>
              <c:y val="-1.4928231446768388E-3"/>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4.3200977847308121E-2"/>
                  <c:h val="8.0353449984107581E-2"/>
                </c:manualLayout>
              </c15:layout>
            </c:ext>
          </c:extLst>
        </c:dLbl>
      </c:pivotFmt>
      <c:pivotFmt>
        <c:idx val="73"/>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1.1918706730827429E-2"/>
              <c:y val="-7.1306409763661829E-3"/>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4.536480918500399E-2"/>
                  <c:h val="7.6130988082683121E-2"/>
                </c:manualLayout>
              </c15:layout>
            </c:ext>
          </c:extLst>
        </c:dLbl>
      </c:pivotFmt>
      <c:pivotFmt>
        <c:idx val="74"/>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3.8012042147345326E-2"/>
              <c:y val="-3.5739981461065065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75"/>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8.9885894528726907E-3"/>
              <c:y val="2.519197240172303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4.9670663166598489E-2"/>
                  <c:h val="5.5018678575560781E-2"/>
                </c:manualLayout>
              </c15:layout>
            </c:ext>
          </c:extLst>
        </c:dLbl>
      </c:pivotFmt>
      <c:pivotFmt>
        <c:idx val="76"/>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4.6635676739954866E-3"/>
              <c:y val="8.3975457854510591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4.752864052269986E-2"/>
                  <c:h val="6.7686064279834202E-2"/>
                </c:manualLayout>
              </c15:layout>
            </c:ext>
          </c:extLst>
        </c:dLbl>
      </c:pivotFmt>
      <c:pivotFmt>
        <c:idx val="77"/>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3.4506039048807002E-2"/>
              <c:y val="0.10923242957133027"/>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4.9692471860395729E-2"/>
                  <c:h val="7.6130988082683121E-2"/>
                </c:manualLayout>
              </c15:layout>
            </c:ext>
          </c:extLst>
        </c:dLbl>
      </c:pivotFmt>
      <c:pivotFmt>
        <c:idx val="78"/>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1.2694533974622517E-2"/>
              <c:y val="4.299031427085722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79"/>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3.0351738451061375E-2"/>
              <c:y val="0.10697042015823245"/>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5.1856303198091605E-2"/>
                  <c:h val="7.1908526181258647E-2"/>
                </c:manualLayout>
              </c15:layout>
            </c:ext>
          </c:extLst>
        </c:dLbl>
      </c:pivotFmt>
      <c:pivotFmt>
        <c:idx val="80"/>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5.4916931877989218E-2"/>
              <c:y val="5.9847579099678028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3.6709483834220534E-2"/>
                  <c:h val="8.8798373786956514E-2"/>
                </c:manualLayout>
              </c15:layout>
            </c:ext>
          </c:extLst>
        </c:dLbl>
      </c:pivotFmt>
      <c:pivotFmt>
        <c:idx val="81"/>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7.1547935083015296E-2"/>
              <c:y val="2.6431281593656854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3.8873315171916396E-2"/>
                  <c:h val="8.8798373786956514E-2"/>
                </c:manualLayout>
              </c15:layout>
            </c:ext>
          </c:extLst>
        </c:dLbl>
      </c:pivotFmt>
      <c:pivotFmt>
        <c:idx val="82"/>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8.0476465437735414E-2"/>
              <c:y val="-1.7089001517426466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83"/>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3.3191809676892275E-3"/>
              <c:y val="-4.4138025962488581E-3"/>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5.1856303198091605E-2"/>
                  <c:h val="8.457591188553204E-2"/>
                </c:manualLayout>
              </c15:layout>
            </c:ext>
          </c:extLst>
        </c:dLbl>
      </c:pivotFmt>
      <c:pivotFmt>
        <c:idx val="84"/>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4.725671337191541E-3"/>
              <c:y val="-4.2927143580993504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85"/>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1.8531085652111465E-2"/>
              <c:y val="-2.524865978394298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86"/>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3.2734679009251484E-2"/>
              <c:y val="1.7886282118970982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87"/>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3.6282169740130675E-2"/>
              <c:y val="-1.966204345877479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88"/>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dLbl>
          <c:idx val="0"/>
          <c:layout>
            <c:manualLayout>
              <c:x val="8.488778489948964E-3"/>
              <c:y val="-1.9630458113842893E-2"/>
            </c:manualLayout>
          </c:layout>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spPr xmlns:c15="http://schemas.microsoft.com/office/drawing/2012/chart">
                <a:prstGeom prst="rect">
                  <a:avLst/>
                </a:prstGeom>
                <a:noFill/>
                <a:ln>
                  <a:noFill/>
                </a:ln>
              </c15:spPr>
              <c15:layout>
                <c:manualLayout>
                  <c:w val="4.9692471860395729E-2"/>
                  <c:h val="7.6130988082683121E-2"/>
                </c:manualLayout>
              </c15:layout>
            </c:ext>
          </c:extLst>
        </c:dLbl>
      </c:pivotFmt>
    </c:pivotFmts>
    <c:plotArea>
      <c:layout>
        <c:manualLayout>
          <c:layoutTarget val="inner"/>
          <c:xMode val="edge"/>
          <c:yMode val="edge"/>
          <c:x val="0.15375793610700161"/>
          <c:y val="0.26115727373921277"/>
          <c:w val="0.35482318857074513"/>
          <c:h val="0.6923956453451181"/>
        </c:manualLayout>
      </c:layout>
      <c:pieChart>
        <c:varyColors val="1"/>
        <c:ser>
          <c:idx val="0"/>
          <c:order val="0"/>
          <c:tx>
            <c:strRef>
              <c:f>'Number of opening'!$B$3</c:f>
              <c:strCache>
                <c:ptCount val="1"/>
                <c:pt idx="0">
                  <c:v>Total</c:v>
                </c:pt>
              </c:strCache>
            </c:strRef>
          </c:tx>
          <c:explosion val="7"/>
          <c:dPt>
            <c:idx val="0"/>
            <c:bubble3D val="0"/>
            <c:spPr>
              <a:gradFill rotWithShape="1">
                <a:gsLst>
                  <a:gs pos="0">
                    <a:schemeClr val="accent1">
                      <a:tint val="96000"/>
                      <a:satMod val="100000"/>
                      <a:lumMod val="104000"/>
                    </a:schemeClr>
                  </a:gs>
                  <a:gs pos="78000">
                    <a:schemeClr val="accent1">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1-2DDF-43EB-AE3B-98C21C7A421C}"/>
              </c:ext>
            </c:extLst>
          </c:dPt>
          <c:dPt>
            <c:idx val="1"/>
            <c:bubble3D val="0"/>
            <c:spPr>
              <a:gradFill rotWithShape="1">
                <a:gsLst>
                  <a:gs pos="0">
                    <a:schemeClr val="accent2">
                      <a:tint val="96000"/>
                      <a:satMod val="100000"/>
                      <a:lumMod val="104000"/>
                    </a:schemeClr>
                  </a:gs>
                  <a:gs pos="78000">
                    <a:schemeClr val="accent2">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3-2DDF-43EB-AE3B-98C21C7A421C}"/>
              </c:ext>
            </c:extLst>
          </c:dPt>
          <c:dPt>
            <c:idx val="2"/>
            <c:bubble3D val="0"/>
            <c:spPr>
              <a:gradFill rotWithShape="1">
                <a:gsLst>
                  <a:gs pos="0">
                    <a:schemeClr val="accent3">
                      <a:tint val="96000"/>
                      <a:satMod val="100000"/>
                      <a:lumMod val="104000"/>
                    </a:schemeClr>
                  </a:gs>
                  <a:gs pos="78000">
                    <a:schemeClr val="accent3">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5-2DDF-43EB-AE3B-98C21C7A421C}"/>
              </c:ext>
            </c:extLst>
          </c:dPt>
          <c:dPt>
            <c:idx val="3"/>
            <c:bubble3D val="0"/>
            <c:spPr>
              <a:gradFill rotWithShape="1">
                <a:gsLst>
                  <a:gs pos="0">
                    <a:schemeClr val="accent4">
                      <a:tint val="96000"/>
                      <a:satMod val="100000"/>
                      <a:lumMod val="104000"/>
                    </a:schemeClr>
                  </a:gs>
                  <a:gs pos="78000">
                    <a:schemeClr val="accent4">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7-2DDF-43EB-AE3B-98C21C7A421C}"/>
              </c:ext>
            </c:extLst>
          </c:dPt>
          <c:dPt>
            <c:idx val="4"/>
            <c:bubble3D val="0"/>
            <c:spPr>
              <a:gradFill rotWithShape="1">
                <a:gsLst>
                  <a:gs pos="0">
                    <a:schemeClr val="accent5">
                      <a:tint val="96000"/>
                      <a:satMod val="100000"/>
                      <a:lumMod val="104000"/>
                    </a:schemeClr>
                  </a:gs>
                  <a:gs pos="78000">
                    <a:schemeClr val="accent5">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9-2DDF-43EB-AE3B-98C21C7A421C}"/>
              </c:ext>
            </c:extLst>
          </c:dPt>
          <c:dPt>
            <c:idx val="5"/>
            <c:bubble3D val="0"/>
            <c:spPr>
              <a:gradFill rotWithShape="1">
                <a:gsLst>
                  <a:gs pos="0">
                    <a:schemeClr val="accent6">
                      <a:tint val="96000"/>
                      <a:satMod val="100000"/>
                      <a:lumMod val="104000"/>
                    </a:schemeClr>
                  </a:gs>
                  <a:gs pos="78000">
                    <a:schemeClr val="accent6">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B-2DDF-43EB-AE3B-98C21C7A421C}"/>
              </c:ext>
            </c:extLst>
          </c:dPt>
          <c:dPt>
            <c:idx val="6"/>
            <c:bubble3D val="0"/>
            <c:spPr>
              <a:gradFill rotWithShape="1">
                <a:gsLst>
                  <a:gs pos="0">
                    <a:schemeClr val="accent1">
                      <a:lumMod val="60000"/>
                      <a:tint val="96000"/>
                      <a:satMod val="100000"/>
                      <a:lumMod val="104000"/>
                    </a:schemeClr>
                  </a:gs>
                  <a:gs pos="78000">
                    <a:schemeClr val="accent1">
                      <a:lumMod val="6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D-2DDF-43EB-AE3B-98C21C7A421C}"/>
              </c:ext>
            </c:extLst>
          </c:dPt>
          <c:dPt>
            <c:idx val="7"/>
            <c:bubble3D val="0"/>
            <c:spPr>
              <a:gradFill rotWithShape="1">
                <a:gsLst>
                  <a:gs pos="0">
                    <a:schemeClr val="accent2">
                      <a:lumMod val="60000"/>
                      <a:tint val="96000"/>
                      <a:satMod val="100000"/>
                      <a:lumMod val="104000"/>
                    </a:schemeClr>
                  </a:gs>
                  <a:gs pos="78000">
                    <a:schemeClr val="accent2">
                      <a:lumMod val="6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0F-2DDF-43EB-AE3B-98C21C7A421C}"/>
              </c:ext>
            </c:extLst>
          </c:dPt>
          <c:dPt>
            <c:idx val="8"/>
            <c:bubble3D val="0"/>
            <c:spPr>
              <a:gradFill rotWithShape="1">
                <a:gsLst>
                  <a:gs pos="0">
                    <a:schemeClr val="accent3">
                      <a:lumMod val="60000"/>
                      <a:tint val="96000"/>
                      <a:satMod val="100000"/>
                      <a:lumMod val="104000"/>
                    </a:schemeClr>
                  </a:gs>
                  <a:gs pos="78000">
                    <a:schemeClr val="accent3">
                      <a:lumMod val="6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1-2DDF-43EB-AE3B-98C21C7A421C}"/>
              </c:ext>
            </c:extLst>
          </c:dPt>
          <c:dPt>
            <c:idx val="9"/>
            <c:bubble3D val="0"/>
            <c:spPr>
              <a:gradFill rotWithShape="1">
                <a:gsLst>
                  <a:gs pos="0">
                    <a:schemeClr val="accent4">
                      <a:lumMod val="60000"/>
                      <a:tint val="96000"/>
                      <a:satMod val="100000"/>
                      <a:lumMod val="104000"/>
                    </a:schemeClr>
                  </a:gs>
                  <a:gs pos="78000">
                    <a:schemeClr val="accent4">
                      <a:lumMod val="6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3-2DDF-43EB-AE3B-98C21C7A421C}"/>
              </c:ext>
            </c:extLst>
          </c:dPt>
          <c:dPt>
            <c:idx val="10"/>
            <c:bubble3D val="0"/>
            <c:spPr>
              <a:gradFill rotWithShape="1">
                <a:gsLst>
                  <a:gs pos="0">
                    <a:schemeClr val="accent5">
                      <a:lumMod val="60000"/>
                      <a:tint val="96000"/>
                      <a:satMod val="100000"/>
                      <a:lumMod val="104000"/>
                    </a:schemeClr>
                  </a:gs>
                  <a:gs pos="78000">
                    <a:schemeClr val="accent5">
                      <a:lumMod val="6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5-2DDF-43EB-AE3B-98C21C7A421C}"/>
              </c:ext>
            </c:extLst>
          </c:dPt>
          <c:dPt>
            <c:idx val="11"/>
            <c:bubble3D val="0"/>
            <c:spPr>
              <a:gradFill rotWithShape="1">
                <a:gsLst>
                  <a:gs pos="0">
                    <a:schemeClr val="accent6">
                      <a:lumMod val="60000"/>
                      <a:tint val="96000"/>
                      <a:satMod val="100000"/>
                      <a:lumMod val="104000"/>
                    </a:schemeClr>
                  </a:gs>
                  <a:gs pos="78000">
                    <a:schemeClr val="accent6">
                      <a:lumMod val="6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7-2DDF-43EB-AE3B-98C21C7A421C}"/>
              </c:ext>
            </c:extLst>
          </c:dPt>
          <c:dPt>
            <c:idx val="12"/>
            <c:bubble3D val="0"/>
            <c:spPr>
              <a:gradFill rotWithShape="1">
                <a:gsLst>
                  <a:gs pos="0">
                    <a:schemeClr val="accent1">
                      <a:lumMod val="80000"/>
                      <a:lumOff val="20000"/>
                      <a:tint val="96000"/>
                      <a:satMod val="100000"/>
                      <a:lumMod val="104000"/>
                    </a:schemeClr>
                  </a:gs>
                  <a:gs pos="78000">
                    <a:schemeClr val="accent1">
                      <a:lumMod val="80000"/>
                      <a:lumOff val="2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9-2DDF-43EB-AE3B-98C21C7A421C}"/>
              </c:ext>
            </c:extLst>
          </c:dPt>
          <c:dPt>
            <c:idx val="13"/>
            <c:bubble3D val="0"/>
            <c:spPr>
              <a:gradFill rotWithShape="1">
                <a:gsLst>
                  <a:gs pos="0">
                    <a:schemeClr val="accent2">
                      <a:lumMod val="80000"/>
                      <a:lumOff val="20000"/>
                      <a:tint val="96000"/>
                      <a:satMod val="100000"/>
                      <a:lumMod val="104000"/>
                    </a:schemeClr>
                  </a:gs>
                  <a:gs pos="78000">
                    <a:schemeClr val="accent2">
                      <a:lumMod val="80000"/>
                      <a:lumOff val="2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B-2DDF-43EB-AE3B-98C21C7A421C}"/>
              </c:ext>
            </c:extLst>
          </c:dPt>
          <c:dPt>
            <c:idx val="14"/>
            <c:bubble3D val="0"/>
            <c:spPr>
              <a:gradFill rotWithShape="1">
                <a:gsLst>
                  <a:gs pos="0">
                    <a:schemeClr val="accent3">
                      <a:lumMod val="80000"/>
                      <a:lumOff val="20000"/>
                      <a:tint val="96000"/>
                      <a:satMod val="100000"/>
                      <a:lumMod val="104000"/>
                    </a:schemeClr>
                  </a:gs>
                  <a:gs pos="78000">
                    <a:schemeClr val="accent3">
                      <a:lumMod val="80000"/>
                      <a:lumOff val="2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D-2DDF-43EB-AE3B-98C21C7A421C}"/>
              </c:ext>
            </c:extLst>
          </c:dPt>
          <c:dPt>
            <c:idx val="15"/>
            <c:bubble3D val="0"/>
            <c:spPr>
              <a:gradFill rotWithShape="1">
                <a:gsLst>
                  <a:gs pos="0">
                    <a:schemeClr val="accent4">
                      <a:lumMod val="80000"/>
                      <a:lumOff val="20000"/>
                      <a:tint val="96000"/>
                      <a:satMod val="100000"/>
                      <a:lumMod val="104000"/>
                    </a:schemeClr>
                  </a:gs>
                  <a:gs pos="78000">
                    <a:schemeClr val="accent4">
                      <a:lumMod val="80000"/>
                      <a:lumOff val="2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1F-2DDF-43EB-AE3B-98C21C7A421C}"/>
              </c:ext>
            </c:extLst>
          </c:dPt>
          <c:dPt>
            <c:idx val="16"/>
            <c:bubble3D val="0"/>
            <c:spPr>
              <a:gradFill rotWithShape="1">
                <a:gsLst>
                  <a:gs pos="0">
                    <a:schemeClr val="accent5">
                      <a:lumMod val="80000"/>
                      <a:lumOff val="20000"/>
                      <a:tint val="96000"/>
                      <a:satMod val="100000"/>
                      <a:lumMod val="104000"/>
                    </a:schemeClr>
                  </a:gs>
                  <a:gs pos="78000">
                    <a:schemeClr val="accent5">
                      <a:lumMod val="80000"/>
                      <a:lumOff val="2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21-2DDF-43EB-AE3B-98C21C7A421C}"/>
              </c:ext>
            </c:extLst>
          </c:dPt>
          <c:dPt>
            <c:idx val="17"/>
            <c:bubble3D val="0"/>
            <c:spPr>
              <a:gradFill rotWithShape="1">
                <a:gsLst>
                  <a:gs pos="0">
                    <a:schemeClr val="accent6">
                      <a:lumMod val="80000"/>
                      <a:lumOff val="20000"/>
                      <a:tint val="96000"/>
                      <a:satMod val="100000"/>
                      <a:lumMod val="104000"/>
                    </a:schemeClr>
                  </a:gs>
                  <a:gs pos="78000">
                    <a:schemeClr val="accent6">
                      <a:lumMod val="80000"/>
                      <a:lumOff val="2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23-2DDF-43EB-AE3B-98C21C7A421C}"/>
              </c:ext>
            </c:extLst>
          </c:dPt>
          <c:dPt>
            <c:idx val="18"/>
            <c:bubble3D val="0"/>
            <c:spPr>
              <a:gradFill rotWithShape="1">
                <a:gsLst>
                  <a:gs pos="0">
                    <a:schemeClr val="accent1">
                      <a:lumMod val="80000"/>
                      <a:tint val="96000"/>
                      <a:satMod val="100000"/>
                      <a:lumMod val="104000"/>
                    </a:schemeClr>
                  </a:gs>
                  <a:gs pos="78000">
                    <a:schemeClr val="accent1">
                      <a:lumMod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25-2DDF-43EB-AE3B-98C21C7A421C}"/>
              </c:ext>
            </c:extLst>
          </c:dPt>
          <c:dPt>
            <c:idx val="19"/>
            <c:bubble3D val="0"/>
            <c:spPr>
              <a:gradFill rotWithShape="1">
                <a:gsLst>
                  <a:gs pos="0">
                    <a:schemeClr val="accent2">
                      <a:lumMod val="80000"/>
                      <a:tint val="96000"/>
                      <a:satMod val="100000"/>
                      <a:lumMod val="104000"/>
                    </a:schemeClr>
                  </a:gs>
                  <a:gs pos="78000">
                    <a:schemeClr val="accent2">
                      <a:lumMod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27-2DDF-43EB-AE3B-98C21C7A421C}"/>
              </c:ext>
            </c:extLst>
          </c:dPt>
          <c:dPt>
            <c:idx val="20"/>
            <c:bubble3D val="0"/>
            <c:spPr>
              <a:gradFill rotWithShape="1">
                <a:gsLst>
                  <a:gs pos="0">
                    <a:schemeClr val="accent3">
                      <a:lumMod val="80000"/>
                      <a:tint val="96000"/>
                      <a:satMod val="100000"/>
                      <a:lumMod val="104000"/>
                    </a:schemeClr>
                  </a:gs>
                  <a:gs pos="78000">
                    <a:schemeClr val="accent3">
                      <a:lumMod val="80000"/>
                      <a:shade val="100000"/>
                      <a:satMod val="110000"/>
                      <a:lumMod val="100000"/>
                    </a:schemeClr>
                  </a:gs>
                </a:gsLst>
                <a:lin ang="5400000" scaled="0"/>
              </a:gradFill>
              <a:ln>
                <a:noFill/>
              </a:ln>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c:spPr>
            <c:extLst>
              <c:ext xmlns:c16="http://schemas.microsoft.com/office/drawing/2014/chart" uri="{C3380CC4-5D6E-409C-BE32-E72D297353CC}">
                <c16:uniqueId val="{00000029-2DDF-43EB-AE3B-98C21C7A421C}"/>
              </c:ext>
            </c:extLst>
          </c:dPt>
          <c:dLbls>
            <c:dLbl>
              <c:idx val="0"/>
              <c:layout>
                <c:manualLayout>
                  <c:x val="1.9401180210584033E-2"/>
                  <c:y val="-1.8338761989392043E-2"/>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4.1217750375887499E-2"/>
                      <c:h val="7.0990732394426215E-2"/>
                    </c:manualLayout>
                  </c15:layout>
                </c:ext>
                <c:ext xmlns:c16="http://schemas.microsoft.com/office/drawing/2014/chart" uri="{C3380CC4-5D6E-409C-BE32-E72D297353CC}">
                  <c16:uniqueId val="{00000001-2DDF-43EB-AE3B-98C21C7A421C}"/>
                </c:ext>
              </c:extLst>
            </c:dLbl>
            <c:dLbl>
              <c:idx val="1"/>
              <c:layout>
                <c:manualLayout>
                  <c:x val="5.6430178489443539E-2"/>
                  <c:y val="-3.3946680901572476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2DDF-43EB-AE3B-98C21C7A421C}"/>
                </c:ext>
              </c:extLst>
            </c:dLbl>
            <c:dLbl>
              <c:idx val="2"/>
              <c:layout>
                <c:manualLayout>
                  <c:x val="5.5465642021536423E-3"/>
                  <c:y val="1.277477587704187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2DDF-43EB-AE3B-98C21C7A421C}"/>
                </c:ext>
              </c:extLst>
            </c:dLbl>
            <c:dLbl>
              <c:idx val="3"/>
              <c:layout>
                <c:manualLayout>
                  <c:x val="1.3211979311046245E-2"/>
                  <c:y val="9.4536599767797835E-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2DDF-43EB-AE3B-98C21C7A421C}"/>
                </c:ext>
              </c:extLst>
            </c:dLbl>
            <c:dLbl>
              <c:idx val="4"/>
              <c:layout>
                <c:manualLayout>
                  <c:x val="-5.1609734126232924E-3"/>
                  <c:y val="-4.0396339839196709E-2"/>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3.8019578788412875E-2"/>
                      <c:h val="7.0204669390051336E-2"/>
                    </c:manualLayout>
                  </c15:layout>
                </c:ext>
                <c:ext xmlns:c16="http://schemas.microsoft.com/office/drawing/2014/chart" uri="{C3380CC4-5D6E-409C-BE32-E72D297353CC}">
                  <c16:uniqueId val="{00000009-2DDF-43EB-AE3B-98C21C7A421C}"/>
                </c:ext>
              </c:extLst>
            </c:dLbl>
            <c:dLbl>
              <c:idx val="5"/>
              <c:layout>
                <c:manualLayout>
                  <c:x val="-1.1918706730827429E-2"/>
                  <c:y val="-7.1306409763661829E-3"/>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4.536480918500399E-2"/>
                      <c:h val="7.6130988082683121E-2"/>
                    </c:manualLayout>
                  </c15:layout>
                </c:ext>
                <c:ext xmlns:c16="http://schemas.microsoft.com/office/drawing/2014/chart" uri="{C3380CC4-5D6E-409C-BE32-E72D297353CC}">
                  <c16:uniqueId val="{0000000B-2DDF-43EB-AE3B-98C21C7A421C}"/>
                </c:ext>
              </c:extLst>
            </c:dLbl>
            <c:dLbl>
              <c:idx val="6"/>
              <c:layout>
                <c:manualLayout>
                  <c:x val="1.7117568470273882E-3"/>
                  <c:y val="-1.2059447779418628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D-2DDF-43EB-AE3B-98C21C7A421C}"/>
                </c:ext>
              </c:extLst>
            </c:dLbl>
            <c:dLbl>
              <c:idx val="7"/>
              <c:layout>
                <c:manualLayout>
                  <c:x val="1.3742196662597725E-3"/>
                  <c:y val="4.8943143484866886E-3"/>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4.9670663166598489E-2"/>
                      <c:h val="5.5018678575560781E-2"/>
                    </c:manualLayout>
                  </c15:layout>
                </c:ext>
                <c:ext xmlns:c16="http://schemas.microsoft.com/office/drawing/2014/chart" uri="{C3380CC4-5D6E-409C-BE32-E72D297353CC}">
                  <c16:uniqueId val="{0000000F-2DDF-43EB-AE3B-98C21C7A421C}"/>
                </c:ext>
              </c:extLst>
            </c:dLbl>
            <c:dLbl>
              <c:idx val="8"/>
              <c:layout>
                <c:manualLayout>
                  <c:x val="5.7512894953859944E-2"/>
                  <c:y val="-2.4278052673413392E-2"/>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4.752864052269986E-2"/>
                      <c:h val="6.7686064279834202E-2"/>
                    </c:manualLayout>
                  </c15:layout>
                </c:ext>
                <c:ext xmlns:c16="http://schemas.microsoft.com/office/drawing/2014/chart" uri="{C3380CC4-5D6E-409C-BE32-E72D297353CC}">
                  <c16:uniqueId val="{00000011-2DDF-43EB-AE3B-98C21C7A421C}"/>
                </c:ext>
              </c:extLst>
            </c:dLbl>
            <c:dLbl>
              <c:idx val="9"/>
              <c:layout>
                <c:manualLayout>
                  <c:x val="2.7670365160288004E-2"/>
                  <c:y val="-9.1698471452407899E-3"/>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4.9692471860395729E-2"/>
                      <c:h val="7.6130988082683121E-2"/>
                    </c:manualLayout>
                  </c15:layout>
                </c:ext>
                <c:ext xmlns:c16="http://schemas.microsoft.com/office/drawing/2014/chart" uri="{C3380CC4-5D6E-409C-BE32-E72D297353CC}">
                  <c16:uniqueId val="{00000013-2DDF-43EB-AE3B-98C21C7A421C}"/>
                </c:ext>
              </c:extLst>
            </c:dLbl>
            <c:dLbl>
              <c:idx val="10"/>
              <c:layout>
                <c:manualLayout>
                  <c:x val="4.430059902650034E-2"/>
                  <c:y val="3.9607346745683177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15-2DDF-43EB-AE3B-98C21C7A421C}"/>
                </c:ext>
              </c:extLst>
            </c:dLbl>
            <c:dLbl>
              <c:idx val="11"/>
              <c:layout>
                <c:manualLayout>
                  <c:x val="4.2187523798955066E-2"/>
                  <c:y val="4.6077915864887728E-2"/>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5.1856303198091605E-2"/>
                      <c:h val="7.1908526181258647E-2"/>
                    </c:manualLayout>
                  </c15:layout>
                </c:ext>
                <c:ext xmlns:c16="http://schemas.microsoft.com/office/drawing/2014/chart" uri="{C3380CC4-5D6E-409C-BE32-E72D297353CC}">
                  <c16:uniqueId val="{00000017-2DDF-43EB-AE3B-98C21C7A421C}"/>
                </c:ext>
              </c:extLst>
            </c:dLbl>
            <c:dLbl>
              <c:idx val="12"/>
              <c:layout>
                <c:manualLayout>
                  <c:x val="2.4530806999449369E-2"/>
                  <c:y val="3.2784101442882442E-2"/>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3.6709483834220534E-2"/>
                      <c:h val="8.8798373786956514E-2"/>
                    </c:manualLayout>
                  </c15:layout>
                </c:ext>
                <c:ext xmlns:c16="http://schemas.microsoft.com/office/drawing/2014/chart" uri="{C3380CC4-5D6E-409C-BE32-E72D297353CC}">
                  <c16:uniqueId val="{00000019-2DDF-43EB-AE3B-98C21C7A421C}"/>
                </c:ext>
              </c:extLst>
            </c:dLbl>
            <c:dLbl>
              <c:idx val="13"/>
              <c:layout>
                <c:manualLayout>
                  <c:x val="2.3443942717138948E-2"/>
                  <c:y val="1.9665559625715742E-2"/>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3.8873315171916396E-2"/>
                      <c:h val="8.8798373786956514E-2"/>
                    </c:manualLayout>
                  </c15:layout>
                </c:ext>
                <c:ext xmlns:c16="http://schemas.microsoft.com/office/drawing/2014/chart" uri="{C3380CC4-5D6E-409C-BE32-E72D297353CC}">
                  <c16:uniqueId val="{0000001B-2DDF-43EB-AE3B-98C21C7A421C}"/>
                </c:ext>
              </c:extLst>
            </c:dLbl>
            <c:dLbl>
              <c:idx val="14"/>
              <c:layout>
                <c:manualLayout>
                  <c:x val="8.4703881160801513E-3"/>
                  <c:y val="-1.2403900729318879E-16"/>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3.9654770996934152E-2"/>
                      <c:h val="5.822566587607534E-2"/>
                    </c:manualLayout>
                  </c15:layout>
                </c:ext>
                <c:ext xmlns:c16="http://schemas.microsoft.com/office/drawing/2014/chart" uri="{C3380CC4-5D6E-409C-BE32-E72D297353CC}">
                  <c16:uniqueId val="{0000001D-2DDF-43EB-AE3B-98C21C7A421C}"/>
                </c:ext>
              </c:extLst>
            </c:dLbl>
            <c:dLbl>
              <c:idx val="15"/>
              <c:layout>
                <c:manualLayout>
                  <c:x val="-1.2224911277495273E-2"/>
                  <c:y val="-1.0309918191911249E-3"/>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5.1856303198091605E-2"/>
                      <c:h val="8.457591188553204E-2"/>
                    </c:manualLayout>
                  </c15:layout>
                </c:ext>
                <c:ext xmlns:c16="http://schemas.microsoft.com/office/drawing/2014/chart" uri="{C3380CC4-5D6E-409C-BE32-E72D297353CC}">
                  <c16:uniqueId val="{0000001F-2DDF-43EB-AE3B-98C21C7A421C}"/>
                </c:ext>
              </c:extLst>
            </c:dLbl>
            <c:dLbl>
              <c:idx val="16"/>
              <c:layout>
                <c:manualLayout>
                  <c:x val="-4.8815192817774557E-2"/>
                  <c:y val="-3.4581253231399057E-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21-2DDF-43EB-AE3B-98C21C7A421C}"/>
                </c:ext>
              </c:extLst>
            </c:dLbl>
            <c:dLbl>
              <c:idx val="17"/>
              <c:layout>
                <c:manualLayout>
                  <c:x val="-5.6486480017581466E-3"/>
                  <c:y val="-8.3339726255091603E-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23-2DDF-43EB-AE3B-98C21C7A421C}"/>
                </c:ext>
              </c:extLst>
            </c:dLbl>
            <c:dLbl>
              <c:idx val="18"/>
              <c:layout>
                <c:manualLayout>
                  <c:x val="-3.2734679009251484E-2"/>
                  <c:y val="1.7886282118970982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25-2DDF-43EB-AE3B-98C21C7A421C}"/>
                </c:ext>
              </c:extLst>
            </c:dLbl>
            <c:dLbl>
              <c:idx val="19"/>
              <c:layout>
                <c:manualLayout>
                  <c:x val="-3.6282169740130675E-2"/>
                  <c:y val="-1.966204345877479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27-2DDF-43EB-AE3B-98C21C7A421C}"/>
                </c:ext>
              </c:extLst>
            </c:dLbl>
            <c:dLbl>
              <c:idx val="20"/>
              <c:layout>
                <c:manualLayout>
                  <c:x val="-3.6010538993296037E-3"/>
                  <c:y val="-1.6247610645493311E-2"/>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4.9692471860395729E-2"/>
                      <c:h val="7.6130988082683121E-2"/>
                    </c:manualLayout>
                  </c15:layout>
                </c:ext>
                <c:ext xmlns:c16="http://schemas.microsoft.com/office/drawing/2014/chart" uri="{C3380CC4-5D6E-409C-BE32-E72D297353CC}">
                  <c16:uniqueId val="{00000029-2DDF-43EB-AE3B-98C21C7A421C}"/>
                </c:ext>
              </c:extLst>
            </c:dLbl>
            <c:spPr>
              <a:noFill/>
              <a:ln>
                <a:noFill/>
              </a:ln>
              <a:effectLst/>
            </c:spPr>
            <c:txPr>
              <a:bodyPr rot="0" spcFirstLastPara="1" vertOverflow="ellipsis" horzOverflow="clip"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pPr xmlns:c15="http://schemas.microsoft.com/office/drawing/2012/chart">
                  <a:prstGeom prst="rect">
                    <a:avLst/>
                  </a:prstGeom>
                  <a:noFill/>
                  <a:ln>
                    <a:noFill/>
                  </a:ln>
                </c15:spPr>
              </c:ext>
            </c:extLst>
          </c:dLbls>
          <c:cat>
            <c:strRef>
              <c:f>'Number of opening'!$A$4:$A$25</c:f>
              <c:strCache>
                <c:ptCount val="21"/>
                <c:pt idx="0">
                  <c:v>NAHAR SINGH is hiring for this job</c:v>
                </c:pt>
                <c:pt idx="1">
                  <c:v>Financial Services</c:v>
                </c:pt>
                <c:pt idx="2">
                  <c:v>51-200 employees </c:v>
                </c:pt>
                <c:pt idx="3">
                  <c:v>51-200 employees</c:v>
                </c:pt>
                <c:pt idx="4">
                  <c:v>51-100 employees</c:v>
                </c:pt>
                <c:pt idx="5">
                  <c:v>501-1,000 employees </c:v>
                </c:pt>
                <c:pt idx="6">
                  <c:v>501-1,000 employees</c:v>
                </c:pt>
                <c:pt idx="7">
                  <c:v>500+ employees</c:v>
                </c:pt>
                <c:pt idx="8">
                  <c:v>5,001-10,000 employees </c:v>
                </c:pt>
                <c:pt idx="9">
                  <c:v>5,001-10,000 employees</c:v>
                </c:pt>
                <c:pt idx="10">
                  <c:v>25-50 employees</c:v>
                </c:pt>
                <c:pt idx="11">
                  <c:v>201-500 employees </c:v>
                </c:pt>
                <c:pt idx="12">
                  <c:v>201-500 employees</c:v>
                </c:pt>
                <c:pt idx="13">
                  <c:v>11-50 employees </c:v>
                </c:pt>
                <c:pt idx="14">
                  <c:v>11-50 employees</c:v>
                </c:pt>
                <c:pt idx="15">
                  <c:v>1-10 employees </c:v>
                </c:pt>
                <c:pt idx="16">
                  <c:v>1-10 employees</c:v>
                </c:pt>
                <c:pt idx="17">
                  <c:v>10,001+ employees </c:v>
                </c:pt>
                <c:pt idx="18">
                  <c:v>10,001+ employees</c:v>
                </c:pt>
                <c:pt idx="19">
                  <c:v>1,001-5,000 employees </c:v>
                </c:pt>
                <c:pt idx="20">
                  <c:v>1,001-5,000 employees</c:v>
                </c:pt>
              </c:strCache>
            </c:strRef>
          </c:cat>
          <c:val>
            <c:numRef>
              <c:f>'Number of opening'!$B$4:$B$25</c:f>
              <c:numCache>
                <c:formatCode>General</c:formatCode>
                <c:ptCount val="21"/>
                <c:pt idx="0">
                  <c:v>1</c:v>
                </c:pt>
                <c:pt idx="1">
                  <c:v>1</c:v>
                </c:pt>
                <c:pt idx="2">
                  <c:v>15</c:v>
                </c:pt>
                <c:pt idx="3">
                  <c:v>33</c:v>
                </c:pt>
                <c:pt idx="4">
                  <c:v>1</c:v>
                </c:pt>
                <c:pt idx="5">
                  <c:v>7</c:v>
                </c:pt>
                <c:pt idx="6">
                  <c:v>4</c:v>
                </c:pt>
                <c:pt idx="7">
                  <c:v>1</c:v>
                </c:pt>
                <c:pt idx="8">
                  <c:v>8</c:v>
                </c:pt>
                <c:pt idx="9">
                  <c:v>1</c:v>
                </c:pt>
                <c:pt idx="10">
                  <c:v>1</c:v>
                </c:pt>
                <c:pt idx="11">
                  <c:v>14</c:v>
                </c:pt>
                <c:pt idx="12">
                  <c:v>10</c:v>
                </c:pt>
                <c:pt idx="13">
                  <c:v>31</c:v>
                </c:pt>
                <c:pt idx="14">
                  <c:v>18</c:v>
                </c:pt>
                <c:pt idx="15">
                  <c:v>5</c:v>
                </c:pt>
                <c:pt idx="16">
                  <c:v>15</c:v>
                </c:pt>
                <c:pt idx="17">
                  <c:v>114</c:v>
                </c:pt>
                <c:pt idx="18">
                  <c:v>11</c:v>
                </c:pt>
                <c:pt idx="19">
                  <c:v>12</c:v>
                </c:pt>
                <c:pt idx="20">
                  <c:v>16</c:v>
                </c:pt>
              </c:numCache>
            </c:numRef>
          </c:val>
          <c:extLst>
            <c:ext xmlns:c16="http://schemas.microsoft.com/office/drawing/2014/chart" uri="{C3380CC4-5D6E-409C-BE32-E72D297353CC}">
              <c16:uniqueId val="{0000002A-2DDF-43EB-AE3B-98C21C7A421C}"/>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7617768109508924"/>
          <c:y val="3.3627567557200679E-2"/>
          <c:w val="0.31345957387086876"/>
          <c:h val="0.91424002011639383"/>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[FINAL_PROJECTsub2.xlsx]Count the number of jobs across!PivotTable4</c:name>
    <c:fmtId val="1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Jobs</a:t>
            </a:r>
            <a:r>
              <a:rPr lang="en-IN" b="1" baseline="0"/>
              <a:t> in Different Cities</a:t>
            </a:r>
            <a:endParaRPr lang="en-IN"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5743056238556706E-2"/>
          <c:y val="9.2874989451468479E-2"/>
          <c:w val="0.72078412319890839"/>
          <c:h val="0.50620490256311568"/>
        </c:manualLayout>
      </c:layout>
      <c:barChart>
        <c:barDir val="col"/>
        <c:grouping val="stacked"/>
        <c:varyColors val="0"/>
        <c:ser>
          <c:idx val="0"/>
          <c:order val="0"/>
          <c:tx>
            <c:strRef>
              <c:f>'Count the number of jobs across'!$B$3:$B$4</c:f>
              <c:strCache>
                <c:ptCount val="1"/>
                <c:pt idx="0">
                  <c:v>India</c:v>
                </c:pt>
              </c:strCache>
            </c:strRef>
          </c:tx>
          <c:spPr>
            <a:solidFill>
              <a:schemeClr val="accent1"/>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across'!$B$5:$B$40</c:f>
              <c:numCache>
                <c:formatCode>General</c:formatCode>
                <c:ptCount val="35"/>
                <c:pt idx="0">
                  <c:v>28</c:v>
                </c:pt>
                <c:pt idx="2">
                  <c:v>1</c:v>
                </c:pt>
                <c:pt idx="6">
                  <c:v>1</c:v>
                </c:pt>
                <c:pt idx="7">
                  <c:v>1</c:v>
                </c:pt>
                <c:pt idx="8">
                  <c:v>1</c:v>
                </c:pt>
                <c:pt idx="9">
                  <c:v>1</c:v>
                </c:pt>
              </c:numCache>
            </c:numRef>
          </c:val>
          <c:extLst>
            <c:ext xmlns:c16="http://schemas.microsoft.com/office/drawing/2014/chart" uri="{C3380CC4-5D6E-409C-BE32-E72D297353CC}">
              <c16:uniqueId val="{00000000-F1C5-4817-ACCB-D94157EB43F3}"/>
            </c:ext>
          </c:extLst>
        </c:ser>
        <c:ser>
          <c:idx val="1"/>
          <c:order val="1"/>
          <c:tx>
            <c:strRef>
              <c:f>'Count the number of jobs across'!$C$3:$C$4</c:f>
              <c:strCache>
                <c:ptCount val="1"/>
                <c:pt idx="0">
                  <c:v>Gurugram, Haryana, India</c:v>
                </c:pt>
              </c:strCache>
            </c:strRef>
          </c:tx>
          <c:spPr>
            <a:solidFill>
              <a:schemeClr val="accent2"/>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across'!$C$5:$C$40</c:f>
              <c:numCache>
                <c:formatCode>General</c:formatCode>
                <c:ptCount val="35"/>
                <c:pt idx="0">
                  <c:v>18</c:v>
                </c:pt>
                <c:pt idx="2">
                  <c:v>2</c:v>
                </c:pt>
                <c:pt idx="4">
                  <c:v>1</c:v>
                </c:pt>
                <c:pt idx="7">
                  <c:v>2</c:v>
                </c:pt>
                <c:pt idx="12">
                  <c:v>1</c:v>
                </c:pt>
                <c:pt idx="16">
                  <c:v>2</c:v>
                </c:pt>
                <c:pt idx="22">
                  <c:v>1</c:v>
                </c:pt>
                <c:pt idx="23">
                  <c:v>2</c:v>
                </c:pt>
                <c:pt idx="30">
                  <c:v>1</c:v>
                </c:pt>
                <c:pt idx="33">
                  <c:v>1</c:v>
                </c:pt>
              </c:numCache>
            </c:numRef>
          </c:val>
          <c:extLst>
            <c:ext xmlns:c16="http://schemas.microsoft.com/office/drawing/2014/chart" uri="{C3380CC4-5D6E-409C-BE32-E72D297353CC}">
              <c16:uniqueId val="{00000001-F1C5-4817-ACCB-D94157EB43F3}"/>
            </c:ext>
          </c:extLst>
        </c:ser>
        <c:ser>
          <c:idx val="2"/>
          <c:order val="2"/>
          <c:tx>
            <c:strRef>
              <c:f>'Count the number of jobs across'!$D$3:$D$4</c:f>
              <c:strCache>
                <c:ptCount val="1"/>
                <c:pt idx="0">
                  <c:v>Pune, Maharashtra, India</c:v>
                </c:pt>
              </c:strCache>
            </c:strRef>
          </c:tx>
          <c:spPr>
            <a:solidFill>
              <a:schemeClr val="accent3"/>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across'!$D$5:$D$40</c:f>
              <c:numCache>
                <c:formatCode>General</c:formatCode>
                <c:ptCount val="35"/>
                <c:pt idx="0">
                  <c:v>2</c:v>
                </c:pt>
                <c:pt idx="1">
                  <c:v>22</c:v>
                </c:pt>
                <c:pt idx="6">
                  <c:v>1</c:v>
                </c:pt>
                <c:pt idx="11">
                  <c:v>1</c:v>
                </c:pt>
                <c:pt idx="13">
                  <c:v>2</c:v>
                </c:pt>
              </c:numCache>
            </c:numRef>
          </c:val>
          <c:extLst>
            <c:ext xmlns:c16="http://schemas.microsoft.com/office/drawing/2014/chart" uri="{C3380CC4-5D6E-409C-BE32-E72D297353CC}">
              <c16:uniqueId val="{00000002-F1C5-4817-ACCB-D94157EB43F3}"/>
            </c:ext>
          </c:extLst>
        </c:ser>
        <c:ser>
          <c:idx val="3"/>
          <c:order val="3"/>
          <c:tx>
            <c:strRef>
              <c:f>'Count the number of jobs across'!$E$3:$E$4</c:f>
              <c:strCache>
                <c:ptCount val="1"/>
                <c:pt idx="0">
                  <c:v>Bengaluru, Karnataka, India</c:v>
                </c:pt>
              </c:strCache>
            </c:strRef>
          </c:tx>
          <c:spPr>
            <a:solidFill>
              <a:schemeClr val="accent4"/>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across'!$E$5:$E$40</c:f>
              <c:numCache>
                <c:formatCode>General</c:formatCode>
                <c:ptCount val="35"/>
                <c:pt idx="0">
                  <c:v>6</c:v>
                </c:pt>
                <c:pt idx="1">
                  <c:v>7</c:v>
                </c:pt>
                <c:pt idx="2">
                  <c:v>2</c:v>
                </c:pt>
                <c:pt idx="4">
                  <c:v>1</c:v>
                </c:pt>
                <c:pt idx="5">
                  <c:v>1</c:v>
                </c:pt>
                <c:pt idx="6">
                  <c:v>2</c:v>
                </c:pt>
                <c:pt idx="7">
                  <c:v>1</c:v>
                </c:pt>
                <c:pt idx="8">
                  <c:v>1</c:v>
                </c:pt>
                <c:pt idx="9">
                  <c:v>1</c:v>
                </c:pt>
                <c:pt idx="17">
                  <c:v>1</c:v>
                </c:pt>
                <c:pt idx="18">
                  <c:v>2</c:v>
                </c:pt>
                <c:pt idx="21">
                  <c:v>1</c:v>
                </c:pt>
              </c:numCache>
            </c:numRef>
          </c:val>
          <c:extLst>
            <c:ext xmlns:c16="http://schemas.microsoft.com/office/drawing/2014/chart" uri="{C3380CC4-5D6E-409C-BE32-E72D297353CC}">
              <c16:uniqueId val="{00000003-F1C5-4817-ACCB-D94157EB43F3}"/>
            </c:ext>
          </c:extLst>
        </c:ser>
        <c:ser>
          <c:idx val="4"/>
          <c:order val="4"/>
          <c:tx>
            <c:strRef>
              <c:f>'Count the number of jobs across'!$F$3:$F$4</c:f>
              <c:strCache>
                <c:ptCount val="1"/>
                <c:pt idx="0">
                  <c:v>Mumbai, Maharashtra, India</c:v>
                </c:pt>
              </c:strCache>
            </c:strRef>
          </c:tx>
          <c:spPr>
            <a:solidFill>
              <a:schemeClr val="accent5"/>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across'!$F$5:$F$40</c:f>
              <c:numCache>
                <c:formatCode>General</c:formatCode>
                <c:ptCount val="35"/>
                <c:pt idx="0">
                  <c:v>7</c:v>
                </c:pt>
                <c:pt idx="1">
                  <c:v>3</c:v>
                </c:pt>
                <c:pt idx="2">
                  <c:v>2</c:v>
                </c:pt>
                <c:pt idx="3">
                  <c:v>1</c:v>
                </c:pt>
                <c:pt idx="4">
                  <c:v>1</c:v>
                </c:pt>
                <c:pt idx="7">
                  <c:v>2</c:v>
                </c:pt>
                <c:pt idx="8">
                  <c:v>1</c:v>
                </c:pt>
                <c:pt idx="34">
                  <c:v>1</c:v>
                </c:pt>
              </c:numCache>
            </c:numRef>
          </c:val>
          <c:extLst>
            <c:ext xmlns:c16="http://schemas.microsoft.com/office/drawing/2014/chart" uri="{C3380CC4-5D6E-409C-BE32-E72D297353CC}">
              <c16:uniqueId val="{00000004-F1C5-4817-ACCB-D94157EB43F3}"/>
            </c:ext>
          </c:extLst>
        </c:ser>
        <c:ser>
          <c:idx val="5"/>
          <c:order val="5"/>
          <c:tx>
            <c:strRef>
              <c:f>'Count the number of jobs across'!$G$3:$G$4</c:f>
              <c:strCache>
                <c:ptCount val="1"/>
                <c:pt idx="0">
                  <c:v>New Delhi, Delhi, India</c:v>
                </c:pt>
              </c:strCache>
            </c:strRef>
          </c:tx>
          <c:spPr>
            <a:solidFill>
              <a:schemeClr val="accent6"/>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across'!$G$5:$G$40</c:f>
              <c:numCache>
                <c:formatCode>General</c:formatCode>
                <c:ptCount val="35"/>
                <c:pt idx="0">
                  <c:v>12</c:v>
                </c:pt>
                <c:pt idx="1">
                  <c:v>2</c:v>
                </c:pt>
                <c:pt idx="2">
                  <c:v>1</c:v>
                </c:pt>
                <c:pt idx="17">
                  <c:v>1</c:v>
                </c:pt>
                <c:pt idx="18">
                  <c:v>1</c:v>
                </c:pt>
              </c:numCache>
            </c:numRef>
          </c:val>
          <c:extLst>
            <c:ext xmlns:c16="http://schemas.microsoft.com/office/drawing/2014/chart" uri="{C3380CC4-5D6E-409C-BE32-E72D297353CC}">
              <c16:uniqueId val="{00000005-F1C5-4817-ACCB-D94157EB43F3}"/>
            </c:ext>
          </c:extLst>
        </c:ser>
        <c:ser>
          <c:idx val="6"/>
          <c:order val="6"/>
          <c:tx>
            <c:strRef>
              <c:f>'Count the number of jobs across'!$H$3:$H$4</c:f>
              <c:strCache>
                <c:ptCount val="1"/>
                <c:pt idx="0">
                  <c:v>Gurgaon, Haryana, India</c:v>
                </c:pt>
              </c:strCache>
            </c:strRef>
          </c:tx>
          <c:spPr>
            <a:solidFill>
              <a:schemeClr val="accent1">
                <a:lumMod val="6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across'!$H$5:$H$40</c:f>
              <c:numCache>
                <c:formatCode>General</c:formatCode>
                <c:ptCount val="35"/>
                <c:pt idx="0">
                  <c:v>3</c:v>
                </c:pt>
                <c:pt idx="2">
                  <c:v>1</c:v>
                </c:pt>
                <c:pt idx="3">
                  <c:v>6</c:v>
                </c:pt>
                <c:pt idx="4">
                  <c:v>1</c:v>
                </c:pt>
                <c:pt idx="11">
                  <c:v>1</c:v>
                </c:pt>
                <c:pt idx="13">
                  <c:v>1</c:v>
                </c:pt>
                <c:pt idx="14">
                  <c:v>1</c:v>
                </c:pt>
                <c:pt idx="21">
                  <c:v>1</c:v>
                </c:pt>
                <c:pt idx="24">
                  <c:v>1</c:v>
                </c:pt>
                <c:pt idx="32">
                  <c:v>1</c:v>
                </c:pt>
              </c:numCache>
            </c:numRef>
          </c:val>
          <c:extLst>
            <c:ext xmlns:c16="http://schemas.microsoft.com/office/drawing/2014/chart" uri="{C3380CC4-5D6E-409C-BE32-E72D297353CC}">
              <c16:uniqueId val="{00000006-F1C5-4817-ACCB-D94157EB43F3}"/>
            </c:ext>
          </c:extLst>
        </c:ser>
        <c:ser>
          <c:idx val="7"/>
          <c:order val="7"/>
          <c:tx>
            <c:strRef>
              <c:f>'Count the number of jobs across'!$I$3:$I$4</c:f>
              <c:strCache>
                <c:ptCount val="1"/>
                <c:pt idx="0">
                  <c:v>Chennai, Tamil Nadu, India</c:v>
                </c:pt>
              </c:strCache>
            </c:strRef>
          </c:tx>
          <c:spPr>
            <a:solidFill>
              <a:schemeClr val="accent2">
                <a:lumMod val="6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across'!$I$5:$I$40</c:f>
              <c:numCache>
                <c:formatCode>General</c:formatCode>
                <c:ptCount val="35"/>
                <c:pt idx="0">
                  <c:v>1</c:v>
                </c:pt>
                <c:pt idx="1">
                  <c:v>5</c:v>
                </c:pt>
                <c:pt idx="2">
                  <c:v>3</c:v>
                </c:pt>
                <c:pt idx="5">
                  <c:v>1</c:v>
                </c:pt>
                <c:pt idx="6">
                  <c:v>1</c:v>
                </c:pt>
                <c:pt idx="9">
                  <c:v>1</c:v>
                </c:pt>
                <c:pt idx="11">
                  <c:v>1</c:v>
                </c:pt>
                <c:pt idx="19">
                  <c:v>1</c:v>
                </c:pt>
              </c:numCache>
            </c:numRef>
          </c:val>
          <c:extLst>
            <c:ext xmlns:c16="http://schemas.microsoft.com/office/drawing/2014/chart" uri="{C3380CC4-5D6E-409C-BE32-E72D297353CC}">
              <c16:uniqueId val="{00000007-F1C5-4817-ACCB-D94157EB43F3}"/>
            </c:ext>
          </c:extLst>
        </c:ser>
        <c:ser>
          <c:idx val="8"/>
          <c:order val="8"/>
          <c:tx>
            <c:strRef>
              <c:f>'Count the number of jobs across'!$J$3:$J$4</c:f>
              <c:strCache>
                <c:ptCount val="1"/>
                <c:pt idx="0">
                  <c:v>Delhi, Delhi, India</c:v>
                </c:pt>
              </c:strCache>
            </c:strRef>
          </c:tx>
          <c:spPr>
            <a:solidFill>
              <a:schemeClr val="accent3">
                <a:lumMod val="6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across'!$J$5:$J$40</c:f>
              <c:numCache>
                <c:formatCode>General</c:formatCode>
                <c:ptCount val="35"/>
                <c:pt idx="0">
                  <c:v>3</c:v>
                </c:pt>
                <c:pt idx="1">
                  <c:v>3</c:v>
                </c:pt>
                <c:pt idx="2">
                  <c:v>1</c:v>
                </c:pt>
                <c:pt idx="3">
                  <c:v>2</c:v>
                </c:pt>
                <c:pt idx="9">
                  <c:v>1</c:v>
                </c:pt>
                <c:pt idx="10">
                  <c:v>1</c:v>
                </c:pt>
                <c:pt idx="17">
                  <c:v>1</c:v>
                </c:pt>
                <c:pt idx="20">
                  <c:v>1</c:v>
                </c:pt>
                <c:pt idx="22">
                  <c:v>1</c:v>
                </c:pt>
              </c:numCache>
            </c:numRef>
          </c:val>
          <c:extLst>
            <c:ext xmlns:c16="http://schemas.microsoft.com/office/drawing/2014/chart" uri="{C3380CC4-5D6E-409C-BE32-E72D297353CC}">
              <c16:uniqueId val="{00000008-F1C5-4817-ACCB-D94157EB43F3}"/>
            </c:ext>
          </c:extLst>
        </c:ser>
        <c:ser>
          <c:idx val="9"/>
          <c:order val="9"/>
          <c:tx>
            <c:strRef>
              <c:f>'Count the number of jobs across'!$K$3:$K$4</c:f>
              <c:strCache>
                <c:ptCount val="1"/>
                <c:pt idx="0">
                  <c:v>Delhi, India</c:v>
                </c:pt>
              </c:strCache>
            </c:strRef>
          </c:tx>
          <c:spPr>
            <a:solidFill>
              <a:schemeClr val="accent4">
                <a:lumMod val="6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across'!$K$5:$K$40</c:f>
              <c:numCache>
                <c:formatCode>General</c:formatCode>
                <c:ptCount val="35"/>
                <c:pt idx="0">
                  <c:v>6</c:v>
                </c:pt>
                <c:pt idx="1">
                  <c:v>1</c:v>
                </c:pt>
                <c:pt idx="2">
                  <c:v>2</c:v>
                </c:pt>
                <c:pt idx="6">
                  <c:v>1</c:v>
                </c:pt>
                <c:pt idx="9">
                  <c:v>1</c:v>
                </c:pt>
                <c:pt idx="11">
                  <c:v>2</c:v>
                </c:pt>
              </c:numCache>
            </c:numRef>
          </c:val>
          <c:extLst>
            <c:ext xmlns:c16="http://schemas.microsoft.com/office/drawing/2014/chart" uri="{C3380CC4-5D6E-409C-BE32-E72D297353CC}">
              <c16:uniqueId val="{00000009-F1C5-4817-ACCB-D94157EB43F3}"/>
            </c:ext>
          </c:extLst>
        </c:ser>
        <c:ser>
          <c:idx val="10"/>
          <c:order val="10"/>
          <c:tx>
            <c:strRef>
              <c:f>'Count the number of jobs across'!$L$3:$L$4</c:f>
              <c:strCache>
                <c:ptCount val="1"/>
                <c:pt idx="0">
                  <c:v>Hyderabad, Telangana, India</c:v>
                </c:pt>
              </c:strCache>
            </c:strRef>
          </c:tx>
          <c:spPr>
            <a:solidFill>
              <a:schemeClr val="accent5">
                <a:lumMod val="6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across'!$L$5:$L$40</c:f>
              <c:numCache>
                <c:formatCode>General</c:formatCode>
                <c:ptCount val="35"/>
                <c:pt idx="0">
                  <c:v>2</c:v>
                </c:pt>
                <c:pt idx="1">
                  <c:v>4</c:v>
                </c:pt>
                <c:pt idx="2">
                  <c:v>1</c:v>
                </c:pt>
                <c:pt idx="5">
                  <c:v>1</c:v>
                </c:pt>
                <c:pt idx="14">
                  <c:v>3</c:v>
                </c:pt>
              </c:numCache>
            </c:numRef>
          </c:val>
          <c:extLst>
            <c:ext xmlns:c16="http://schemas.microsoft.com/office/drawing/2014/chart" uri="{C3380CC4-5D6E-409C-BE32-E72D297353CC}">
              <c16:uniqueId val="{0000000A-F1C5-4817-ACCB-D94157EB43F3}"/>
            </c:ext>
          </c:extLst>
        </c:ser>
        <c:ser>
          <c:idx val="11"/>
          <c:order val="11"/>
          <c:tx>
            <c:strRef>
              <c:f>'Count the number of jobs across'!$M$3:$M$4</c:f>
              <c:strCache>
                <c:ptCount val="1"/>
                <c:pt idx="0">
                  <c:v>Kolkata, West Bengal, India</c:v>
                </c:pt>
              </c:strCache>
            </c:strRef>
          </c:tx>
          <c:spPr>
            <a:solidFill>
              <a:schemeClr val="accent6">
                <a:lumMod val="6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across'!$M$5:$M$40</c:f>
              <c:numCache>
                <c:formatCode>General</c:formatCode>
                <c:ptCount val="35"/>
                <c:pt idx="0">
                  <c:v>2</c:v>
                </c:pt>
                <c:pt idx="1">
                  <c:v>2</c:v>
                </c:pt>
                <c:pt idx="2">
                  <c:v>3</c:v>
                </c:pt>
                <c:pt idx="5">
                  <c:v>1</c:v>
                </c:pt>
                <c:pt idx="31">
                  <c:v>1</c:v>
                </c:pt>
              </c:numCache>
            </c:numRef>
          </c:val>
          <c:extLst>
            <c:ext xmlns:c16="http://schemas.microsoft.com/office/drawing/2014/chart" uri="{C3380CC4-5D6E-409C-BE32-E72D297353CC}">
              <c16:uniqueId val="{0000000B-F1C5-4817-ACCB-D94157EB43F3}"/>
            </c:ext>
          </c:extLst>
        </c:ser>
        <c:ser>
          <c:idx val="12"/>
          <c:order val="12"/>
          <c:tx>
            <c:strRef>
              <c:f>'Count the number of jobs across'!$N$3:$N$4</c:f>
              <c:strCache>
                <c:ptCount val="1"/>
                <c:pt idx="0">
                  <c:v>Kochi, Kerala, India</c:v>
                </c:pt>
              </c:strCache>
            </c:strRef>
          </c:tx>
          <c:spPr>
            <a:solidFill>
              <a:schemeClr val="accent1">
                <a:lumMod val="80000"/>
                <a:lumOff val="2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across'!$N$5:$N$40</c:f>
              <c:numCache>
                <c:formatCode>General</c:formatCode>
                <c:ptCount val="35"/>
                <c:pt idx="2">
                  <c:v>5</c:v>
                </c:pt>
                <c:pt idx="8">
                  <c:v>1</c:v>
                </c:pt>
                <c:pt idx="9">
                  <c:v>1</c:v>
                </c:pt>
                <c:pt idx="19">
                  <c:v>1</c:v>
                </c:pt>
              </c:numCache>
            </c:numRef>
          </c:val>
          <c:extLst>
            <c:ext xmlns:c16="http://schemas.microsoft.com/office/drawing/2014/chart" uri="{C3380CC4-5D6E-409C-BE32-E72D297353CC}">
              <c16:uniqueId val="{0000000C-F1C5-4817-ACCB-D94157EB43F3}"/>
            </c:ext>
          </c:extLst>
        </c:ser>
        <c:ser>
          <c:idx val="13"/>
          <c:order val="13"/>
          <c:tx>
            <c:strRef>
              <c:f>'Count the number of jobs across'!$O$3:$O$4</c:f>
              <c:strCache>
                <c:ptCount val="1"/>
                <c:pt idx="0">
                  <c:v>Navi Mumbai, Maharashtra, India</c:v>
                </c:pt>
              </c:strCache>
            </c:strRef>
          </c:tx>
          <c:spPr>
            <a:solidFill>
              <a:schemeClr val="accent2">
                <a:lumMod val="80000"/>
                <a:lumOff val="2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across'!$O$5:$O$40</c:f>
              <c:numCache>
                <c:formatCode>General</c:formatCode>
                <c:ptCount val="35"/>
                <c:pt idx="1">
                  <c:v>5</c:v>
                </c:pt>
                <c:pt idx="13">
                  <c:v>1</c:v>
                </c:pt>
              </c:numCache>
            </c:numRef>
          </c:val>
          <c:extLst>
            <c:ext xmlns:c16="http://schemas.microsoft.com/office/drawing/2014/chart" uri="{C3380CC4-5D6E-409C-BE32-E72D297353CC}">
              <c16:uniqueId val="{0000000D-F1C5-4817-ACCB-D94157EB43F3}"/>
            </c:ext>
          </c:extLst>
        </c:ser>
        <c:ser>
          <c:idx val="14"/>
          <c:order val="14"/>
          <c:tx>
            <c:strRef>
              <c:f>'Count the number of jobs across'!$P$3:$P$4</c:f>
              <c:strCache>
                <c:ptCount val="1"/>
                <c:pt idx="0">
                  <c:v>Ahmedabad, Gujarat, India</c:v>
                </c:pt>
              </c:strCache>
            </c:strRef>
          </c:tx>
          <c:spPr>
            <a:solidFill>
              <a:schemeClr val="accent3">
                <a:lumMod val="80000"/>
                <a:lumOff val="2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across'!$P$5:$P$40</c:f>
              <c:numCache>
                <c:formatCode>General</c:formatCode>
                <c:ptCount val="35"/>
                <c:pt idx="0">
                  <c:v>1</c:v>
                </c:pt>
                <c:pt idx="3">
                  <c:v>1</c:v>
                </c:pt>
                <c:pt idx="5">
                  <c:v>3</c:v>
                </c:pt>
              </c:numCache>
            </c:numRef>
          </c:val>
          <c:extLst>
            <c:ext xmlns:c16="http://schemas.microsoft.com/office/drawing/2014/chart" uri="{C3380CC4-5D6E-409C-BE32-E72D297353CC}">
              <c16:uniqueId val="{0000000E-F1C5-4817-ACCB-D94157EB43F3}"/>
            </c:ext>
          </c:extLst>
        </c:ser>
        <c:ser>
          <c:idx val="15"/>
          <c:order val="15"/>
          <c:tx>
            <c:strRef>
              <c:f>'Count the number of jobs across'!$Q$3:$Q$4</c:f>
              <c:strCache>
                <c:ptCount val="1"/>
                <c:pt idx="0">
                  <c:v>Greater Madurai Area</c:v>
                </c:pt>
              </c:strCache>
            </c:strRef>
          </c:tx>
          <c:spPr>
            <a:solidFill>
              <a:schemeClr val="accent4">
                <a:lumMod val="80000"/>
                <a:lumOff val="2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across'!$Q$5:$Q$40</c:f>
              <c:numCache>
                <c:formatCode>General</c:formatCode>
                <c:ptCount val="35"/>
                <c:pt idx="3">
                  <c:v>2</c:v>
                </c:pt>
                <c:pt idx="15">
                  <c:v>3</c:v>
                </c:pt>
              </c:numCache>
            </c:numRef>
          </c:val>
          <c:extLst>
            <c:ext xmlns:c16="http://schemas.microsoft.com/office/drawing/2014/chart" uri="{C3380CC4-5D6E-409C-BE32-E72D297353CC}">
              <c16:uniqueId val="{0000000F-F1C5-4817-ACCB-D94157EB43F3}"/>
            </c:ext>
          </c:extLst>
        </c:ser>
        <c:ser>
          <c:idx val="16"/>
          <c:order val="16"/>
          <c:tx>
            <c:strRef>
              <c:f>'Count the number of jobs across'!$R$3:$R$4</c:f>
              <c:strCache>
                <c:ptCount val="1"/>
                <c:pt idx="0">
                  <c:v>Nagpur, Maharashtra, India</c:v>
                </c:pt>
              </c:strCache>
            </c:strRef>
          </c:tx>
          <c:spPr>
            <a:solidFill>
              <a:schemeClr val="accent5">
                <a:lumMod val="80000"/>
                <a:lumOff val="2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across'!$R$5:$R$40</c:f>
              <c:numCache>
                <c:formatCode>General</c:formatCode>
                <c:ptCount val="35"/>
                <c:pt idx="1">
                  <c:v>4</c:v>
                </c:pt>
              </c:numCache>
            </c:numRef>
          </c:val>
          <c:extLst>
            <c:ext xmlns:c16="http://schemas.microsoft.com/office/drawing/2014/chart" uri="{C3380CC4-5D6E-409C-BE32-E72D297353CC}">
              <c16:uniqueId val="{00000010-F1C5-4817-ACCB-D94157EB43F3}"/>
            </c:ext>
          </c:extLst>
        </c:ser>
        <c:ser>
          <c:idx val="17"/>
          <c:order val="17"/>
          <c:tx>
            <c:strRef>
              <c:f>'Count the number of jobs across'!$S$3:$S$4</c:f>
              <c:strCache>
                <c:ptCount val="1"/>
                <c:pt idx="0">
                  <c:v>Salem, Tamil Nadu, India</c:v>
                </c:pt>
              </c:strCache>
            </c:strRef>
          </c:tx>
          <c:spPr>
            <a:solidFill>
              <a:schemeClr val="accent6">
                <a:lumMod val="80000"/>
                <a:lumOff val="2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across'!$S$5:$S$40</c:f>
              <c:numCache>
                <c:formatCode>General</c:formatCode>
                <c:ptCount val="35"/>
                <c:pt idx="4">
                  <c:v>3</c:v>
                </c:pt>
              </c:numCache>
            </c:numRef>
          </c:val>
          <c:extLst>
            <c:ext xmlns:c16="http://schemas.microsoft.com/office/drawing/2014/chart" uri="{C3380CC4-5D6E-409C-BE32-E72D297353CC}">
              <c16:uniqueId val="{00000011-F1C5-4817-ACCB-D94157EB43F3}"/>
            </c:ext>
          </c:extLst>
        </c:ser>
        <c:ser>
          <c:idx val="18"/>
          <c:order val="18"/>
          <c:tx>
            <c:strRef>
              <c:f>'Count the number of jobs across'!$T$3:$T$4</c:f>
              <c:strCache>
                <c:ptCount val="1"/>
                <c:pt idx="0">
                  <c:v>Noida, Uttar Pradesh, India</c:v>
                </c:pt>
              </c:strCache>
            </c:strRef>
          </c:tx>
          <c:spPr>
            <a:solidFill>
              <a:schemeClr val="accent1">
                <a:lumMod val="8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across'!$T$5:$T$40</c:f>
              <c:numCache>
                <c:formatCode>General</c:formatCode>
                <c:ptCount val="35"/>
                <c:pt idx="0">
                  <c:v>1</c:v>
                </c:pt>
                <c:pt idx="4">
                  <c:v>1</c:v>
                </c:pt>
                <c:pt idx="29">
                  <c:v>1</c:v>
                </c:pt>
              </c:numCache>
            </c:numRef>
          </c:val>
          <c:extLst>
            <c:ext xmlns:c16="http://schemas.microsoft.com/office/drawing/2014/chart" uri="{C3380CC4-5D6E-409C-BE32-E72D297353CC}">
              <c16:uniqueId val="{00000012-F1C5-4817-ACCB-D94157EB43F3}"/>
            </c:ext>
          </c:extLst>
        </c:ser>
        <c:ser>
          <c:idx val="19"/>
          <c:order val="19"/>
          <c:tx>
            <c:strRef>
              <c:f>'Count the number of jobs across'!$U$3:$U$4</c:f>
              <c:strCache>
                <c:ptCount val="1"/>
                <c:pt idx="0">
                  <c:v>Faridabad, Haryana, India</c:v>
                </c:pt>
              </c:strCache>
            </c:strRef>
          </c:tx>
          <c:spPr>
            <a:solidFill>
              <a:schemeClr val="accent2">
                <a:lumMod val="8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across'!$U$5:$U$40</c:f>
              <c:numCache>
                <c:formatCode>General</c:formatCode>
                <c:ptCount val="35"/>
                <c:pt idx="0">
                  <c:v>2</c:v>
                </c:pt>
              </c:numCache>
            </c:numRef>
          </c:val>
          <c:extLst>
            <c:ext xmlns:c16="http://schemas.microsoft.com/office/drawing/2014/chart" uri="{C3380CC4-5D6E-409C-BE32-E72D297353CC}">
              <c16:uniqueId val="{00000013-F1C5-4817-ACCB-D94157EB43F3}"/>
            </c:ext>
          </c:extLst>
        </c:ser>
        <c:ser>
          <c:idx val="20"/>
          <c:order val="20"/>
          <c:tx>
            <c:strRef>
              <c:f>'Count the number of jobs across'!$V$3:$V$4</c:f>
              <c:strCache>
                <c:ptCount val="1"/>
                <c:pt idx="0">
                  <c:v>Chandigarh, Chandigarh, India</c:v>
                </c:pt>
              </c:strCache>
            </c:strRef>
          </c:tx>
          <c:spPr>
            <a:solidFill>
              <a:schemeClr val="accent3">
                <a:lumMod val="8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across'!$V$5:$V$40</c:f>
              <c:numCache>
                <c:formatCode>General</c:formatCode>
                <c:ptCount val="35"/>
                <c:pt idx="1">
                  <c:v>1</c:v>
                </c:pt>
                <c:pt idx="10">
                  <c:v>1</c:v>
                </c:pt>
              </c:numCache>
            </c:numRef>
          </c:val>
          <c:extLst>
            <c:ext xmlns:c16="http://schemas.microsoft.com/office/drawing/2014/chart" uri="{C3380CC4-5D6E-409C-BE32-E72D297353CC}">
              <c16:uniqueId val="{00000014-F1C5-4817-ACCB-D94157EB43F3}"/>
            </c:ext>
          </c:extLst>
        </c:ser>
        <c:ser>
          <c:idx val="21"/>
          <c:order val="21"/>
          <c:tx>
            <c:strRef>
              <c:f>'Count the number of jobs across'!$W$3:$W$4</c:f>
              <c:strCache>
                <c:ptCount val="1"/>
                <c:pt idx="0">
                  <c:v>Dehradun, Uttarakhand, India</c:v>
                </c:pt>
              </c:strCache>
            </c:strRef>
          </c:tx>
          <c:spPr>
            <a:solidFill>
              <a:schemeClr val="accent4">
                <a:lumMod val="8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across'!$W$5:$W$40</c:f>
              <c:numCache>
                <c:formatCode>General</c:formatCode>
                <c:ptCount val="35"/>
                <c:pt idx="1">
                  <c:v>1</c:v>
                </c:pt>
                <c:pt idx="12">
                  <c:v>1</c:v>
                </c:pt>
              </c:numCache>
            </c:numRef>
          </c:val>
          <c:extLst>
            <c:ext xmlns:c16="http://schemas.microsoft.com/office/drawing/2014/chart" uri="{C3380CC4-5D6E-409C-BE32-E72D297353CC}">
              <c16:uniqueId val="{00000015-F1C5-4817-ACCB-D94157EB43F3}"/>
            </c:ext>
          </c:extLst>
        </c:ser>
        <c:ser>
          <c:idx val="22"/>
          <c:order val="22"/>
          <c:tx>
            <c:strRef>
              <c:f>'Count the number of jobs across'!$X$3:$X$4</c:f>
              <c:strCache>
                <c:ptCount val="1"/>
                <c:pt idx="0">
                  <c:v>Guwahati, Assam, India</c:v>
                </c:pt>
              </c:strCache>
            </c:strRef>
          </c:tx>
          <c:spPr>
            <a:solidFill>
              <a:schemeClr val="accent5">
                <a:lumMod val="8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across'!$X$5:$X$40</c:f>
              <c:numCache>
                <c:formatCode>General</c:formatCode>
                <c:ptCount val="35"/>
                <c:pt idx="0">
                  <c:v>2</c:v>
                </c:pt>
              </c:numCache>
            </c:numRef>
          </c:val>
          <c:extLst>
            <c:ext xmlns:c16="http://schemas.microsoft.com/office/drawing/2014/chart" uri="{C3380CC4-5D6E-409C-BE32-E72D297353CC}">
              <c16:uniqueId val="{00000016-F1C5-4817-ACCB-D94157EB43F3}"/>
            </c:ext>
          </c:extLst>
        </c:ser>
        <c:ser>
          <c:idx val="23"/>
          <c:order val="23"/>
          <c:tx>
            <c:strRef>
              <c:f>'Count the number of jobs across'!$Y$3:$Y$4</c:f>
              <c:strCache>
                <c:ptCount val="1"/>
                <c:pt idx="0">
                  <c:v>Delhi Cantonment, Delhi, India</c:v>
                </c:pt>
              </c:strCache>
            </c:strRef>
          </c:tx>
          <c:spPr>
            <a:solidFill>
              <a:schemeClr val="accent6">
                <a:lumMod val="8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across'!$Y$5:$Y$40</c:f>
              <c:numCache>
                <c:formatCode>General</c:formatCode>
                <c:ptCount val="35"/>
                <c:pt idx="12">
                  <c:v>1</c:v>
                </c:pt>
                <c:pt idx="25">
                  <c:v>1</c:v>
                </c:pt>
              </c:numCache>
            </c:numRef>
          </c:val>
          <c:extLst>
            <c:ext xmlns:c16="http://schemas.microsoft.com/office/drawing/2014/chart" uri="{C3380CC4-5D6E-409C-BE32-E72D297353CC}">
              <c16:uniqueId val="{00000017-F1C5-4817-ACCB-D94157EB43F3}"/>
            </c:ext>
          </c:extLst>
        </c:ser>
        <c:ser>
          <c:idx val="24"/>
          <c:order val="24"/>
          <c:tx>
            <c:strRef>
              <c:f>'Count the number of jobs across'!$Z$3:$Z$4</c:f>
              <c:strCache>
                <c:ptCount val="1"/>
                <c:pt idx="0">
                  <c:v>Tamil Nadu, India</c:v>
                </c:pt>
              </c:strCache>
            </c:strRef>
          </c:tx>
          <c:spPr>
            <a:solidFill>
              <a:schemeClr val="accent1">
                <a:lumMod val="60000"/>
                <a:lumOff val="4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across'!$Z$5:$Z$40</c:f>
              <c:numCache>
                <c:formatCode>General</c:formatCode>
                <c:ptCount val="35"/>
                <c:pt idx="0">
                  <c:v>1</c:v>
                </c:pt>
                <c:pt idx="2">
                  <c:v>1</c:v>
                </c:pt>
              </c:numCache>
            </c:numRef>
          </c:val>
          <c:extLst>
            <c:ext xmlns:c16="http://schemas.microsoft.com/office/drawing/2014/chart" uri="{C3380CC4-5D6E-409C-BE32-E72D297353CC}">
              <c16:uniqueId val="{00000018-F1C5-4817-ACCB-D94157EB43F3}"/>
            </c:ext>
          </c:extLst>
        </c:ser>
        <c:ser>
          <c:idx val="25"/>
          <c:order val="25"/>
          <c:tx>
            <c:strRef>
              <c:f>'Count the number of jobs across'!$AA$3:$AA$4</c:f>
              <c:strCache>
                <c:ptCount val="1"/>
                <c:pt idx="0">
                  <c:v>Dakshina Kannada, Karnataka, India</c:v>
                </c:pt>
              </c:strCache>
            </c:strRef>
          </c:tx>
          <c:spPr>
            <a:solidFill>
              <a:schemeClr val="accent2">
                <a:lumMod val="60000"/>
                <a:lumOff val="4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across'!$AA$5:$AA$40</c:f>
              <c:numCache>
                <c:formatCode>General</c:formatCode>
                <c:ptCount val="35"/>
                <c:pt idx="1">
                  <c:v>1</c:v>
                </c:pt>
              </c:numCache>
            </c:numRef>
          </c:val>
          <c:extLst>
            <c:ext xmlns:c16="http://schemas.microsoft.com/office/drawing/2014/chart" uri="{C3380CC4-5D6E-409C-BE32-E72D297353CC}">
              <c16:uniqueId val="{00000019-F1C5-4817-ACCB-D94157EB43F3}"/>
            </c:ext>
          </c:extLst>
        </c:ser>
        <c:ser>
          <c:idx val="26"/>
          <c:order val="26"/>
          <c:tx>
            <c:strRef>
              <c:f>'Count the number of jobs across'!$AB$3:$AB$4</c:f>
              <c:strCache>
                <c:ptCount val="1"/>
                <c:pt idx="0">
                  <c:v>Peerancheru, Telangana, India</c:v>
                </c:pt>
              </c:strCache>
            </c:strRef>
          </c:tx>
          <c:spPr>
            <a:solidFill>
              <a:schemeClr val="accent3">
                <a:lumMod val="60000"/>
                <a:lumOff val="4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across'!$AB$5:$AB$40</c:f>
              <c:numCache>
                <c:formatCode>General</c:formatCode>
                <c:ptCount val="35"/>
                <c:pt idx="28">
                  <c:v>1</c:v>
                </c:pt>
              </c:numCache>
            </c:numRef>
          </c:val>
          <c:extLst>
            <c:ext xmlns:c16="http://schemas.microsoft.com/office/drawing/2014/chart" uri="{C3380CC4-5D6E-409C-BE32-E72D297353CC}">
              <c16:uniqueId val="{0000001A-F1C5-4817-ACCB-D94157EB43F3}"/>
            </c:ext>
          </c:extLst>
        </c:ser>
        <c:ser>
          <c:idx val="27"/>
          <c:order val="27"/>
          <c:tx>
            <c:strRef>
              <c:f>'Count the number of jobs across'!$AC$3:$AC$4</c:f>
              <c:strCache>
                <c:ptCount val="1"/>
                <c:pt idx="0">
                  <c:v>Ghaziabad, Uttar Pradesh, India</c:v>
                </c:pt>
              </c:strCache>
            </c:strRef>
          </c:tx>
          <c:spPr>
            <a:solidFill>
              <a:schemeClr val="accent4">
                <a:lumMod val="60000"/>
                <a:lumOff val="4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across'!$AC$5:$AC$40</c:f>
              <c:numCache>
                <c:formatCode>General</c:formatCode>
                <c:ptCount val="35"/>
                <c:pt idx="12">
                  <c:v>1</c:v>
                </c:pt>
              </c:numCache>
            </c:numRef>
          </c:val>
          <c:extLst>
            <c:ext xmlns:c16="http://schemas.microsoft.com/office/drawing/2014/chart" uri="{C3380CC4-5D6E-409C-BE32-E72D297353CC}">
              <c16:uniqueId val="{0000001B-F1C5-4817-ACCB-D94157EB43F3}"/>
            </c:ext>
          </c:extLst>
        </c:ser>
        <c:ser>
          <c:idx val="28"/>
          <c:order val="28"/>
          <c:tx>
            <c:strRef>
              <c:f>'Count the number of jobs across'!$AD$3:$AD$4</c:f>
              <c:strCache>
                <c:ptCount val="1"/>
                <c:pt idx="0">
                  <c:v>Baddi, Himachal Pradesh, India</c:v>
                </c:pt>
              </c:strCache>
            </c:strRef>
          </c:tx>
          <c:spPr>
            <a:solidFill>
              <a:schemeClr val="accent5">
                <a:lumMod val="60000"/>
                <a:lumOff val="4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across'!$AD$5:$AD$40</c:f>
              <c:numCache>
                <c:formatCode>General</c:formatCode>
                <c:ptCount val="35"/>
                <c:pt idx="5">
                  <c:v>1</c:v>
                </c:pt>
              </c:numCache>
            </c:numRef>
          </c:val>
          <c:extLst>
            <c:ext xmlns:c16="http://schemas.microsoft.com/office/drawing/2014/chart" uri="{C3380CC4-5D6E-409C-BE32-E72D297353CC}">
              <c16:uniqueId val="{0000001C-F1C5-4817-ACCB-D94157EB43F3}"/>
            </c:ext>
          </c:extLst>
        </c:ser>
        <c:ser>
          <c:idx val="29"/>
          <c:order val="29"/>
          <c:tx>
            <c:strRef>
              <c:f>'Count the number of jobs across'!$AE$3:$AE$4</c:f>
              <c:strCache>
                <c:ptCount val="1"/>
                <c:pt idx="0">
                  <c:v>Rajkot, Gujarat, India</c:v>
                </c:pt>
              </c:strCache>
            </c:strRef>
          </c:tx>
          <c:spPr>
            <a:solidFill>
              <a:schemeClr val="accent6">
                <a:lumMod val="60000"/>
                <a:lumOff val="4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across'!$AE$5:$AE$40</c:f>
              <c:numCache>
                <c:formatCode>General</c:formatCode>
                <c:ptCount val="35"/>
                <c:pt idx="1">
                  <c:v>1</c:v>
                </c:pt>
              </c:numCache>
            </c:numRef>
          </c:val>
          <c:extLst>
            <c:ext xmlns:c16="http://schemas.microsoft.com/office/drawing/2014/chart" uri="{C3380CC4-5D6E-409C-BE32-E72D297353CC}">
              <c16:uniqueId val="{0000001D-F1C5-4817-ACCB-D94157EB43F3}"/>
            </c:ext>
          </c:extLst>
        </c:ser>
        <c:ser>
          <c:idx val="30"/>
          <c:order val="30"/>
          <c:tx>
            <c:strRef>
              <c:f>'Count the number of jobs across'!$AF$3:$AF$4</c:f>
              <c:strCache>
                <c:ptCount val="1"/>
                <c:pt idx="0">
                  <c:v>Bhopal, Madhya Pradesh, India</c:v>
                </c:pt>
              </c:strCache>
            </c:strRef>
          </c:tx>
          <c:spPr>
            <a:solidFill>
              <a:schemeClr val="accent1">
                <a:lumMod val="5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across'!$AF$5:$AF$40</c:f>
              <c:numCache>
                <c:formatCode>General</c:formatCode>
                <c:ptCount val="35"/>
                <c:pt idx="2">
                  <c:v>1</c:v>
                </c:pt>
              </c:numCache>
            </c:numRef>
          </c:val>
          <c:extLst>
            <c:ext xmlns:c16="http://schemas.microsoft.com/office/drawing/2014/chart" uri="{C3380CC4-5D6E-409C-BE32-E72D297353CC}">
              <c16:uniqueId val="{0000001E-F1C5-4817-ACCB-D94157EB43F3}"/>
            </c:ext>
          </c:extLst>
        </c:ser>
        <c:ser>
          <c:idx val="31"/>
          <c:order val="31"/>
          <c:tx>
            <c:strRef>
              <c:f>'Count the number of jobs across'!$AG$3:$AG$4</c:f>
              <c:strCache>
                <c:ptCount val="1"/>
                <c:pt idx="0">
                  <c:v>Bengaluru East, Karnataka, India</c:v>
                </c:pt>
              </c:strCache>
            </c:strRef>
          </c:tx>
          <c:spPr>
            <a:solidFill>
              <a:schemeClr val="accent2">
                <a:lumMod val="5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across'!$AG$5:$AG$40</c:f>
              <c:numCache>
                <c:formatCode>General</c:formatCode>
                <c:ptCount val="35"/>
                <c:pt idx="0">
                  <c:v>1</c:v>
                </c:pt>
              </c:numCache>
            </c:numRef>
          </c:val>
          <c:extLst>
            <c:ext xmlns:c16="http://schemas.microsoft.com/office/drawing/2014/chart" uri="{C3380CC4-5D6E-409C-BE32-E72D297353CC}">
              <c16:uniqueId val="{0000001F-F1C5-4817-ACCB-D94157EB43F3}"/>
            </c:ext>
          </c:extLst>
        </c:ser>
        <c:ser>
          <c:idx val="32"/>
          <c:order val="32"/>
          <c:tx>
            <c:strRef>
              <c:f>'Count the number of jobs across'!$AH$3:$AH$4</c:f>
              <c:strCache>
                <c:ptCount val="1"/>
                <c:pt idx="0">
                  <c:v>Hyderabad House, Delhi, India</c:v>
                </c:pt>
              </c:strCache>
            </c:strRef>
          </c:tx>
          <c:spPr>
            <a:solidFill>
              <a:schemeClr val="accent3">
                <a:lumMod val="5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across'!$AH$5:$AH$40</c:f>
              <c:numCache>
                <c:formatCode>General</c:formatCode>
                <c:ptCount val="35"/>
                <c:pt idx="2">
                  <c:v>1</c:v>
                </c:pt>
              </c:numCache>
            </c:numRef>
          </c:val>
          <c:extLst>
            <c:ext xmlns:c16="http://schemas.microsoft.com/office/drawing/2014/chart" uri="{C3380CC4-5D6E-409C-BE32-E72D297353CC}">
              <c16:uniqueId val="{00000020-F1C5-4817-ACCB-D94157EB43F3}"/>
            </c:ext>
          </c:extLst>
        </c:ser>
        <c:ser>
          <c:idx val="33"/>
          <c:order val="33"/>
          <c:tx>
            <c:strRef>
              <c:f>'Count the number of jobs across'!$AI$3:$AI$4</c:f>
              <c:strCache>
                <c:ptCount val="1"/>
                <c:pt idx="0">
                  <c:v>Goa, India</c:v>
                </c:pt>
              </c:strCache>
            </c:strRef>
          </c:tx>
          <c:spPr>
            <a:solidFill>
              <a:schemeClr val="accent4">
                <a:lumMod val="5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across'!$AI$5:$AI$40</c:f>
              <c:numCache>
                <c:formatCode>General</c:formatCode>
                <c:ptCount val="35"/>
                <c:pt idx="10">
                  <c:v>1</c:v>
                </c:pt>
              </c:numCache>
            </c:numRef>
          </c:val>
          <c:extLst>
            <c:ext xmlns:c16="http://schemas.microsoft.com/office/drawing/2014/chart" uri="{C3380CC4-5D6E-409C-BE32-E72D297353CC}">
              <c16:uniqueId val="{00000021-F1C5-4817-ACCB-D94157EB43F3}"/>
            </c:ext>
          </c:extLst>
        </c:ser>
        <c:ser>
          <c:idx val="34"/>
          <c:order val="34"/>
          <c:tx>
            <c:strRef>
              <c:f>'Count the number of jobs across'!$AJ$3:$AJ$4</c:f>
              <c:strCache>
                <c:ptCount val="1"/>
                <c:pt idx="0">
                  <c:v>Bahadurgarh, Haryana, India</c:v>
                </c:pt>
              </c:strCache>
            </c:strRef>
          </c:tx>
          <c:spPr>
            <a:solidFill>
              <a:schemeClr val="accent5">
                <a:lumMod val="5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across'!$AJ$5:$AJ$40</c:f>
              <c:numCache>
                <c:formatCode>General</c:formatCode>
                <c:ptCount val="35"/>
                <c:pt idx="1">
                  <c:v>1</c:v>
                </c:pt>
              </c:numCache>
            </c:numRef>
          </c:val>
          <c:extLst>
            <c:ext xmlns:c16="http://schemas.microsoft.com/office/drawing/2014/chart" uri="{C3380CC4-5D6E-409C-BE32-E72D297353CC}">
              <c16:uniqueId val="{00000022-F1C5-4817-ACCB-D94157EB43F3}"/>
            </c:ext>
          </c:extLst>
        </c:ser>
        <c:ser>
          <c:idx val="35"/>
          <c:order val="35"/>
          <c:tx>
            <c:strRef>
              <c:f>'Count the number of jobs across'!$AK$3:$AK$4</c:f>
              <c:strCache>
                <c:ptCount val="1"/>
                <c:pt idx="0">
                  <c:v>Puducherry, Puducherry, India</c:v>
                </c:pt>
              </c:strCache>
            </c:strRef>
          </c:tx>
          <c:spPr>
            <a:solidFill>
              <a:schemeClr val="accent6">
                <a:lumMod val="5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across'!$AK$5:$AK$40</c:f>
              <c:numCache>
                <c:formatCode>General</c:formatCode>
                <c:ptCount val="35"/>
                <c:pt idx="2">
                  <c:v>1</c:v>
                </c:pt>
              </c:numCache>
            </c:numRef>
          </c:val>
          <c:extLst>
            <c:ext xmlns:c16="http://schemas.microsoft.com/office/drawing/2014/chart" uri="{C3380CC4-5D6E-409C-BE32-E72D297353CC}">
              <c16:uniqueId val="{00000023-F1C5-4817-ACCB-D94157EB43F3}"/>
            </c:ext>
          </c:extLst>
        </c:ser>
        <c:ser>
          <c:idx val="36"/>
          <c:order val="36"/>
          <c:tx>
            <c:strRef>
              <c:f>'Count the number of jobs across'!$AL$3:$AL$4</c:f>
              <c:strCache>
                <c:ptCount val="1"/>
                <c:pt idx="0">
                  <c:v>Srinagar, Jammu &amp; Kashmir, India</c:v>
                </c:pt>
              </c:strCache>
            </c:strRef>
          </c:tx>
          <c:spPr>
            <a:solidFill>
              <a:schemeClr val="accent1">
                <a:lumMod val="70000"/>
                <a:lumOff val="3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across'!$AL$5:$AL$40</c:f>
              <c:numCache>
                <c:formatCode>General</c:formatCode>
                <c:ptCount val="35"/>
                <c:pt idx="0">
                  <c:v>1</c:v>
                </c:pt>
              </c:numCache>
            </c:numRef>
          </c:val>
          <c:extLst>
            <c:ext xmlns:c16="http://schemas.microsoft.com/office/drawing/2014/chart" uri="{C3380CC4-5D6E-409C-BE32-E72D297353CC}">
              <c16:uniqueId val="{00000024-F1C5-4817-ACCB-D94157EB43F3}"/>
            </c:ext>
          </c:extLst>
        </c:ser>
        <c:ser>
          <c:idx val="37"/>
          <c:order val="37"/>
          <c:tx>
            <c:strRef>
              <c:f>'Count the number of jobs across'!$AM$3:$AM$4</c:f>
              <c:strCache>
                <c:ptCount val="1"/>
                <c:pt idx="0">
                  <c:v>Rewari, Haryana, India</c:v>
                </c:pt>
              </c:strCache>
            </c:strRef>
          </c:tx>
          <c:spPr>
            <a:solidFill>
              <a:schemeClr val="accent2">
                <a:lumMod val="70000"/>
                <a:lumOff val="3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across'!$AM$5:$AM$40</c:f>
              <c:numCache>
                <c:formatCode>General</c:formatCode>
                <c:ptCount val="35"/>
                <c:pt idx="2">
                  <c:v>1</c:v>
                </c:pt>
              </c:numCache>
            </c:numRef>
          </c:val>
          <c:extLst>
            <c:ext xmlns:c16="http://schemas.microsoft.com/office/drawing/2014/chart" uri="{C3380CC4-5D6E-409C-BE32-E72D297353CC}">
              <c16:uniqueId val="{00000025-F1C5-4817-ACCB-D94157EB43F3}"/>
            </c:ext>
          </c:extLst>
        </c:ser>
        <c:ser>
          <c:idx val="38"/>
          <c:order val="38"/>
          <c:tx>
            <c:strRef>
              <c:f>'Count the number of jobs across'!$AN$3:$AN$4</c:f>
              <c:strCache>
                <c:ptCount val="1"/>
                <c:pt idx="0">
                  <c:v>Ahmadnagar, Maharashtra, India</c:v>
                </c:pt>
              </c:strCache>
            </c:strRef>
          </c:tx>
          <c:spPr>
            <a:solidFill>
              <a:schemeClr val="accent3">
                <a:lumMod val="70000"/>
                <a:lumOff val="3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across'!$AN$5:$AN$40</c:f>
              <c:numCache>
                <c:formatCode>General</c:formatCode>
                <c:ptCount val="35"/>
                <c:pt idx="2">
                  <c:v>1</c:v>
                </c:pt>
              </c:numCache>
            </c:numRef>
          </c:val>
          <c:extLst>
            <c:ext xmlns:c16="http://schemas.microsoft.com/office/drawing/2014/chart" uri="{C3380CC4-5D6E-409C-BE32-E72D297353CC}">
              <c16:uniqueId val="{00000026-F1C5-4817-ACCB-D94157EB43F3}"/>
            </c:ext>
          </c:extLst>
        </c:ser>
        <c:ser>
          <c:idx val="39"/>
          <c:order val="39"/>
          <c:tx>
            <c:strRef>
              <c:f>'Count the number of jobs across'!$AO$3:$AO$4</c:f>
              <c:strCache>
                <c:ptCount val="1"/>
                <c:pt idx="0">
                  <c:v>Sivakasi, Tamil Nadu, India</c:v>
                </c:pt>
              </c:strCache>
            </c:strRef>
          </c:tx>
          <c:spPr>
            <a:solidFill>
              <a:schemeClr val="accent4">
                <a:lumMod val="70000"/>
                <a:lumOff val="3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across'!$AO$5:$AO$40</c:f>
              <c:numCache>
                <c:formatCode>General</c:formatCode>
                <c:ptCount val="35"/>
                <c:pt idx="3">
                  <c:v>1</c:v>
                </c:pt>
              </c:numCache>
            </c:numRef>
          </c:val>
          <c:extLst>
            <c:ext xmlns:c16="http://schemas.microsoft.com/office/drawing/2014/chart" uri="{C3380CC4-5D6E-409C-BE32-E72D297353CC}">
              <c16:uniqueId val="{00000027-F1C5-4817-ACCB-D94157EB43F3}"/>
            </c:ext>
          </c:extLst>
        </c:ser>
        <c:ser>
          <c:idx val="40"/>
          <c:order val="40"/>
          <c:tx>
            <c:strRef>
              <c:f>'Count the number of jobs across'!$AP$3:$AP$4</c:f>
              <c:strCache>
                <c:ptCount val="1"/>
                <c:pt idx="0">
                  <c:v>Vijayawada, Andhra Pradesh, India</c:v>
                </c:pt>
              </c:strCache>
            </c:strRef>
          </c:tx>
          <c:spPr>
            <a:solidFill>
              <a:schemeClr val="accent5">
                <a:lumMod val="70000"/>
                <a:lumOff val="3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across'!$AP$5:$AP$40</c:f>
              <c:numCache>
                <c:formatCode>General</c:formatCode>
                <c:ptCount val="35"/>
                <c:pt idx="2">
                  <c:v>1</c:v>
                </c:pt>
              </c:numCache>
            </c:numRef>
          </c:val>
          <c:extLst>
            <c:ext xmlns:c16="http://schemas.microsoft.com/office/drawing/2014/chart" uri="{C3380CC4-5D6E-409C-BE32-E72D297353CC}">
              <c16:uniqueId val="{00000028-F1C5-4817-ACCB-D94157EB43F3}"/>
            </c:ext>
          </c:extLst>
        </c:ser>
        <c:ser>
          <c:idx val="41"/>
          <c:order val="41"/>
          <c:tx>
            <c:strRef>
              <c:f>'Count the number of jobs across'!$AQ$3:$AQ$4</c:f>
              <c:strCache>
                <c:ptCount val="1"/>
                <c:pt idx="0">
                  <c:v>Nagaland, India</c:v>
                </c:pt>
              </c:strCache>
            </c:strRef>
          </c:tx>
          <c:spPr>
            <a:solidFill>
              <a:schemeClr val="accent6">
                <a:lumMod val="70000"/>
                <a:lumOff val="3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across'!$AQ$5:$AQ$40</c:f>
              <c:numCache>
                <c:formatCode>General</c:formatCode>
                <c:ptCount val="35"/>
                <c:pt idx="1">
                  <c:v>1</c:v>
                </c:pt>
              </c:numCache>
            </c:numRef>
          </c:val>
          <c:extLst>
            <c:ext xmlns:c16="http://schemas.microsoft.com/office/drawing/2014/chart" uri="{C3380CC4-5D6E-409C-BE32-E72D297353CC}">
              <c16:uniqueId val="{00000029-F1C5-4817-ACCB-D94157EB43F3}"/>
            </c:ext>
          </c:extLst>
        </c:ser>
        <c:ser>
          <c:idx val="42"/>
          <c:order val="42"/>
          <c:tx>
            <c:strRef>
              <c:f>'Count the number of jobs across'!$AR$3:$AR$4</c:f>
              <c:strCache>
                <c:ptCount val="1"/>
                <c:pt idx="0">
                  <c:v>Agra, Uttar Pradesh, India</c:v>
                </c:pt>
              </c:strCache>
            </c:strRef>
          </c:tx>
          <c:spPr>
            <a:solidFill>
              <a:schemeClr val="accent1">
                <a:lumMod val="7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across'!$AR$5:$AR$40</c:f>
              <c:numCache>
                <c:formatCode>General</c:formatCode>
                <c:ptCount val="35"/>
                <c:pt idx="0">
                  <c:v>1</c:v>
                </c:pt>
              </c:numCache>
            </c:numRef>
          </c:val>
          <c:extLst>
            <c:ext xmlns:c16="http://schemas.microsoft.com/office/drawing/2014/chart" uri="{C3380CC4-5D6E-409C-BE32-E72D297353CC}">
              <c16:uniqueId val="{0000002A-F1C5-4817-ACCB-D94157EB43F3}"/>
            </c:ext>
          </c:extLst>
        </c:ser>
        <c:ser>
          <c:idx val="43"/>
          <c:order val="43"/>
          <c:tx>
            <c:strRef>
              <c:f>'Count the number of jobs across'!$AS$3:$AS$4</c:f>
              <c:strCache>
                <c:ptCount val="1"/>
                <c:pt idx="0">
                  <c:v>Goa, Goa, India</c:v>
                </c:pt>
              </c:strCache>
            </c:strRef>
          </c:tx>
          <c:spPr>
            <a:solidFill>
              <a:schemeClr val="accent2">
                <a:lumMod val="7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across'!$AS$5:$AS$40</c:f>
              <c:numCache>
                <c:formatCode>General</c:formatCode>
                <c:ptCount val="35"/>
                <c:pt idx="10">
                  <c:v>1</c:v>
                </c:pt>
              </c:numCache>
            </c:numRef>
          </c:val>
          <c:extLst>
            <c:ext xmlns:c16="http://schemas.microsoft.com/office/drawing/2014/chart" uri="{C3380CC4-5D6E-409C-BE32-E72D297353CC}">
              <c16:uniqueId val="{0000002B-F1C5-4817-ACCB-D94157EB43F3}"/>
            </c:ext>
          </c:extLst>
        </c:ser>
        <c:ser>
          <c:idx val="44"/>
          <c:order val="44"/>
          <c:tx>
            <c:strRef>
              <c:f>'Count the number of jobs across'!$AT$3:$AT$4</c:f>
              <c:strCache>
                <c:ptCount val="1"/>
                <c:pt idx="0">
                  <c:v>Jamnagar, Gujarat, India</c:v>
                </c:pt>
              </c:strCache>
            </c:strRef>
          </c:tx>
          <c:spPr>
            <a:solidFill>
              <a:schemeClr val="accent3">
                <a:lumMod val="7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across'!$AT$5:$AT$40</c:f>
              <c:numCache>
                <c:formatCode>General</c:formatCode>
                <c:ptCount val="35"/>
                <c:pt idx="10">
                  <c:v>1</c:v>
                </c:pt>
              </c:numCache>
            </c:numRef>
          </c:val>
          <c:extLst>
            <c:ext xmlns:c16="http://schemas.microsoft.com/office/drawing/2014/chart" uri="{C3380CC4-5D6E-409C-BE32-E72D297353CC}">
              <c16:uniqueId val="{0000002C-F1C5-4817-ACCB-D94157EB43F3}"/>
            </c:ext>
          </c:extLst>
        </c:ser>
        <c:ser>
          <c:idx val="45"/>
          <c:order val="45"/>
          <c:tx>
            <c:strRef>
              <c:f>'Count the number of jobs across'!$AU$3:$AU$4</c:f>
              <c:strCache>
                <c:ptCount val="1"/>
                <c:pt idx="0">
                  <c:v>Greater Delhi Area</c:v>
                </c:pt>
              </c:strCache>
            </c:strRef>
          </c:tx>
          <c:spPr>
            <a:solidFill>
              <a:schemeClr val="accent4">
                <a:lumMod val="7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across'!$AU$5:$AU$40</c:f>
              <c:numCache>
                <c:formatCode>General</c:formatCode>
                <c:ptCount val="35"/>
                <c:pt idx="6">
                  <c:v>1</c:v>
                </c:pt>
              </c:numCache>
            </c:numRef>
          </c:val>
          <c:extLst>
            <c:ext xmlns:c16="http://schemas.microsoft.com/office/drawing/2014/chart" uri="{C3380CC4-5D6E-409C-BE32-E72D297353CC}">
              <c16:uniqueId val="{0000002D-F1C5-4817-ACCB-D94157EB43F3}"/>
            </c:ext>
          </c:extLst>
        </c:ser>
        <c:ser>
          <c:idx val="46"/>
          <c:order val="46"/>
          <c:tx>
            <c:strRef>
              <c:f>'Count the number of jobs across'!$AV$3:$AV$4</c:f>
              <c:strCache>
                <c:ptCount val="1"/>
                <c:pt idx="0">
                  <c:v>Jhagadia, Gujarat, India</c:v>
                </c:pt>
              </c:strCache>
            </c:strRef>
          </c:tx>
          <c:spPr>
            <a:solidFill>
              <a:schemeClr val="accent5">
                <a:lumMod val="7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across'!$AV$5:$AV$40</c:f>
              <c:numCache>
                <c:formatCode>General</c:formatCode>
                <c:ptCount val="35"/>
                <c:pt idx="4">
                  <c:v>1</c:v>
                </c:pt>
              </c:numCache>
            </c:numRef>
          </c:val>
          <c:extLst>
            <c:ext xmlns:c16="http://schemas.microsoft.com/office/drawing/2014/chart" uri="{C3380CC4-5D6E-409C-BE32-E72D297353CC}">
              <c16:uniqueId val="{0000002E-F1C5-4817-ACCB-D94157EB43F3}"/>
            </c:ext>
          </c:extLst>
        </c:ser>
        <c:ser>
          <c:idx val="47"/>
          <c:order val="47"/>
          <c:tx>
            <c:strRef>
              <c:f>'Count the number of jobs across'!$AW$3:$AW$4</c:f>
              <c:strCache>
                <c:ptCount val="1"/>
                <c:pt idx="0">
                  <c:v>Periyakulam, Tamil Nadu, India</c:v>
                </c:pt>
              </c:strCache>
            </c:strRef>
          </c:tx>
          <c:spPr>
            <a:solidFill>
              <a:schemeClr val="accent6">
                <a:lumMod val="7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across'!$AW$5:$AW$40</c:f>
              <c:numCache>
                <c:formatCode>General</c:formatCode>
                <c:ptCount val="35"/>
                <c:pt idx="3">
                  <c:v>1</c:v>
                </c:pt>
              </c:numCache>
            </c:numRef>
          </c:val>
          <c:extLst>
            <c:ext xmlns:c16="http://schemas.microsoft.com/office/drawing/2014/chart" uri="{C3380CC4-5D6E-409C-BE32-E72D297353CC}">
              <c16:uniqueId val="{0000002F-F1C5-4817-ACCB-D94157EB43F3}"/>
            </c:ext>
          </c:extLst>
        </c:ser>
        <c:ser>
          <c:idx val="48"/>
          <c:order val="48"/>
          <c:tx>
            <c:strRef>
              <c:f>'Count the number of jobs across'!$AX$3:$AX$4</c:f>
              <c:strCache>
                <c:ptCount val="1"/>
                <c:pt idx="0">
                  <c:v>Jodhpur, Rajasthan, India</c:v>
                </c:pt>
              </c:strCache>
            </c:strRef>
          </c:tx>
          <c:spPr>
            <a:solidFill>
              <a:schemeClr val="accent1">
                <a:lumMod val="50000"/>
                <a:lumOff val="5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across'!$AX$5:$AX$40</c:f>
              <c:numCache>
                <c:formatCode>General</c:formatCode>
                <c:ptCount val="35"/>
                <c:pt idx="0">
                  <c:v>1</c:v>
                </c:pt>
              </c:numCache>
            </c:numRef>
          </c:val>
          <c:extLst>
            <c:ext xmlns:c16="http://schemas.microsoft.com/office/drawing/2014/chart" uri="{C3380CC4-5D6E-409C-BE32-E72D297353CC}">
              <c16:uniqueId val="{00000030-F1C5-4817-ACCB-D94157EB43F3}"/>
            </c:ext>
          </c:extLst>
        </c:ser>
        <c:ser>
          <c:idx val="49"/>
          <c:order val="49"/>
          <c:tx>
            <c:strRef>
              <c:f>'Count the number of jobs across'!$AY$3:$AY$4</c:f>
              <c:strCache>
                <c:ptCount val="1"/>
                <c:pt idx="0">
                  <c:v>Greater Kolkata Area</c:v>
                </c:pt>
              </c:strCache>
            </c:strRef>
          </c:tx>
          <c:spPr>
            <a:solidFill>
              <a:schemeClr val="accent2">
                <a:lumMod val="50000"/>
                <a:lumOff val="5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across'!$AY$5:$AY$40</c:f>
              <c:numCache>
                <c:formatCode>General</c:formatCode>
                <c:ptCount val="35"/>
                <c:pt idx="20">
                  <c:v>1</c:v>
                </c:pt>
              </c:numCache>
            </c:numRef>
          </c:val>
          <c:extLst>
            <c:ext xmlns:c16="http://schemas.microsoft.com/office/drawing/2014/chart" uri="{C3380CC4-5D6E-409C-BE32-E72D297353CC}">
              <c16:uniqueId val="{00000031-F1C5-4817-ACCB-D94157EB43F3}"/>
            </c:ext>
          </c:extLst>
        </c:ser>
        <c:ser>
          <c:idx val="50"/>
          <c:order val="50"/>
          <c:tx>
            <c:strRef>
              <c:f>'Count the number of jobs across'!$AZ$3:$AZ$4</c:f>
              <c:strCache>
                <c:ptCount val="1"/>
                <c:pt idx="0">
                  <c:v>Kheda, Gujarat, India</c:v>
                </c:pt>
              </c:strCache>
            </c:strRef>
          </c:tx>
          <c:spPr>
            <a:solidFill>
              <a:schemeClr val="accent3">
                <a:lumMod val="50000"/>
                <a:lumOff val="5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across'!$AZ$5:$AZ$40</c:f>
              <c:numCache>
                <c:formatCode>General</c:formatCode>
                <c:ptCount val="35"/>
                <c:pt idx="0">
                  <c:v>1</c:v>
                </c:pt>
              </c:numCache>
            </c:numRef>
          </c:val>
          <c:extLst>
            <c:ext xmlns:c16="http://schemas.microsoft.com/office/drawing/2014/chart" uri="{C3380CC4-5D6E-409C-BE32-E72D297353CC}">
              <c16:uniqueId val="{00000032-F1C5-4817-ACCB-D94157EB43F3}"/>
            </c:ext>
          </c:extLst>
        </c:ser>
        <c:ser>
          <c:idx val="51"/>
          <c:order val="51"/>
          <c:tx>
            <c:strRef>
              <c:f>'Count the number of jobs across'!$BA$3:$BA$4</c:f>
              <c:strCache>
                <c:ptCount val="1"/>
                <c:pt idx="0">
                  <c:v>Ranchi, Jharkhand, India</c:v>
                </c:pt>
              </c:strCache>
            </c:strRef>
          </c:tx>
          <c:spPr>
            <a:solidFill>
              <a:schemeClr val="accent4">
                <a:lumMod val="50000"/>
                <a:lumOff val="5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across'!$BA$5:$BA$40</c:f>
              <c:numCache>
                <c:formatCode>General</c:formatCode>
                <c:ptCount val="35"/>
                <c:pt idx="0">
                  <c:v>1</c:v>
                </c:pt>
              </c:numCache>
            </c:numRef>
          </c:val>
          <c:extLst>
            <c:ext xmlns:c16="http://schemas.microsoft.com/office/drawing/2014/chart" uri="{C3380CC4-5D6E-409C-BE32-E72D297353CC}">
              <c16:uniqueId val="{00000033-F1C5-4817-ACCB-D94157EB43F3}"/>
            </c:ext>
          </c:extLst>
        </c:ser>
        <c:ser>
          <c:idx val="52"/>
          <c:order val="52"/>
          <c:tx>
            <c:strRef>
              <c:f>'Count the number of jobs across'!$BB$3:$BB$4</c:f>
              <c:strCache>
                <c:ptCount val="1"/>
                <c:pt idx="0">
                  <c:v>Bangalore Urban, Karnataka, India</c:v>
                </c:pt>
              </c:strCache>
            </c:strRef>
          </c:tx>
          <c:spPr>
            <a:solidFill>
              <a:schemeClr val="accent5">
                <a:lumMod val="50000"/>
                <a:lumOff val="5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across'!$BB$5:$BB$40</c:f>
              <c:numCache>
                <c:formatCode>General</c:formatCode>
                <c:ptCount val="35"/>
                <c:pt idx="0">
                  <c:v>1</c:v>
                </c:pt>
              </c:numCache>
            </c:numRef>
          </c:val>
          <c:extLst>
            <c:ext xmlns:c16="http://schemas.microsoft.com/office/drawing/2014/chart" uri="{C3380CC4-5D6E-409C-BE32-E72D297353CC}">
              <c16:uniqueId val="{00000034-F1C5-4817-ACCB-D94157EB43F3}"/>
            </c:ext>
          </c:extLst>
        </c:ser>
        <c:ser>
          <c:idx val="53"/>
          <c:order val="53"/>
          <c:tx>
            <c:strRef>
              <c:f>'Count the number of jobs across'!$BC$3:$BC$4</c:f>
              <c:strCache>
                <c:ptCount val="1"/>
                <c:pt idx="0">
                  <c:v>Sahibzada Ajit Singh Nagar, Punjab, India</c:v>
                </c:pt>
              </c:strCache>
            </c:strRef>
          </c:tx>
          <c:spPr>
            <a:solidFill>
              <a:schemeClr val="accent6">
                <a:lumMod val="50000"/>
                <a:lumOff val="5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across'!$BC$5:$BC$40</c:f>
              <c:numCache>
                <c:formatCode>General</c:formatCode>
                <c:ptCount val="35"/>
                <c:pt idx="0">
                  <c:v>1</c:v>
                </c:pt>
              </c:numCache>
            </c:numRef>
          </c:val>
          <c:extLst>
            <c:ext xmlns:c16="http://schemas.microsoft.com/office/drawing/2014/chart" uri="{C3380CC4-5D6E-409C-BE32-E72D297353CC}">
              <c16:uniqueId val="{00000035-F1C5-4817-ACCB-D94157EB43F3}"/>
            </c:ext>
          </c:extLst>
        </c:ser>
        <c:ser>
          <c:idx val="54"/>
          <c:order val="54"/>
          <c:tx>
            <c:strRef>
              <c:f>'Count the number of jobs across'!$BD$3:$BD$4</c:f>
              <c:strCache>
                <c:ptCount val="1"/>
                <c:pt idx="0">
                  <c:v>Farrukhnagar, Haryana, India</c:v>
                </c:pt>
              </c:strCache>
            </c:strRef>
          </c:tx>
          <c:spPr>
            <a:solidFill>
              <a:schemeClr val="accent1"/>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across'!$BD$5:$BD$40</c:f>
              <c:numCache>
                <c:formatCode>General</c:formatCode>
                <c:ptCount val="35"/>
                <c:pt idx="7">
                  <c:v>1</c:v>
                </c:pt>
              </c:numCache>
            </c:numRef>
          </c:val>
          <c:extLst>
            <c:ext xmlns:c16="http://schemas.microsoft.com/office/drawing/2014/chart" uri="{C3380CC4-5D6E-409C-BE32-E72D297353CC}">
              <c16:uniqueId val="{00000036-F1C5-4817-ACCB-D94157EB43F3}"/>
            </c:ext>
          </c:extLst>
        </c:ser>
        <c:ser>
          <c:idx val="55"/>
          <c:order val="55"/>
          <c:tx>
            <c:strRef>
              <c:f>'Count the number of jobs across'!$BE$3:$BE$4</c:f>
              <c:strCache>
                <c:ptCount val="1"/>
                <c:pt idx="0">
                  <c:v>Sanand, Gujarat, India</c:v>
                </c:pt>
              </c:strCache>
            </c:strRef>
          </c:tx>
          <c:spPr>
            <a:solidFill>
              <a:schemeClr val="accent2"/>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across'!$BE$5:$BE$40</c:f>
              <c:numCache>
                <c:formatCode>General</c:formatCode>
                <c:ptCount val="35"/>
                <c:pt idx="8">
                  <c:v>1</c:v>
                </c:pt>
              </c:numCache>
            </c:numRef>
          </c:val>
          <c:extLst>
            <c:ext xmlns:c16="http://schemas.microsoft.com/office/drawing/2014/chart" uri="{C3380CC4-5D6E-409C-BE32-E72D297353CC}">
              <c16:uniqueId val="{00000037-F1C5-4817-ACCB-D94157EB43F3}"/>
            </c:ext>
          </c:extLst>
        </c:ser>
        <c:ser>
          <c:idx val="56"/>
          <c:order val="56"/>
          <c:tx>
            <c:strRef>
              <c:f>'Count the number of jobs across'!$BF$3:$BF$4</c:f>
              <c:strCache>
                <c:ptCount val="1"/>
                <c:pt idx="0">
                  <c:v>Lucknow, Uttar Pradesh, India</c:v>
                </c:pt>
              </c:strCache>
            </c:strRef>
          </c:tx>
          <c:spPr>
            <a:solidFill>
              <a:schemeClr val="accent3"/>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across'!$BF$5:$BF$40</c:f>
              <c:numCache>
                <c:formatCode>General</c:formatCode>
                <c:ptCount val="35"/>
                <c:pt idx="0">
                  <c:v>1</c:v>
                </c:pt>
              </c:numCache>
            </c:numRef>
          </c:val>
          <c:extLst>
            <c:ext xmlns:c16="http://schemas.microsoft.com/office/drawing/2014/chart" uri="{C3380CC4-5D6E-409C-BE32-E72D297353CC}">
              <c16:uniqueId val="{00000038-F1C5-4817-ACCB-D94157EB43F3}"/>
            </c:ext>
          </c:extLst>
        </c:ser>
        <c:ser>
          <c:idx val="57"/>
          <c:order val="57"/>
          <c:tx>
            <c:strRef>
              <c:f>'Count the number of jobs across'!$BG$3:$BG$4</c:f>
              <c:strCache>
                <c:ptCount val="1"/>
                <c:pt idx="0">
                  <c:v>South Delhi, Delhi, India</c:v>
                </c:pt>
              </c:strCache>
            </c:strRef>
          </c:tx>
          <c:spPr>
            <a:solidFill>
              <a:schemeClr val="accent4"/>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across'!$BG$5:$BG$40</c:f>
              <c:numCache>
                <c:formatCode>General</c:formatCode>
                <c:ptCount val="35"/>
                <c:pt idx="0">
                  <c:v>1</c:v>
                </c:pt>
              </c:numCache>
            </c:numRef>
          </c:val>
          <c:extLst>
            <c:ext xmlns:c16="http://schemas.microsoft.com/office/drawing/2014/chart" uri="{C3380CC4-5D6E-409C-BE32-E72D297353CC}">
              <c16:uniqueId val="{00000039-F1C5-4817-ACCB-D94157EB43F3}"/>
            </c:ext>
          </c:extLst>
        </c:ser>
        <c:ser>
          <c:idx val="58"/>
          <c:order val="58"/>
          <c:tx>
            <c:strRef>
              <c:f>'Count the number of jobs across'!$BH$3:$BH$4</c:f>
              <c:strCache>
                <c:ptCount val="1"/>
                <c:pt idx="0">
                  <c:v>Manesar, Haryana, India</c:v>
                </c:pt>
              </c:strCache>
            </c:strRef>
          </c:tx>
          <c:spPr>
            <a:solidFill>
              <a:schemeClr val="accent5"/>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across'!$BH$5:$BH$40</c:f>
              <c:numCache>
                <c:formatCode>General</c:formatCode>
                <c:ptCount val="35"/>
                <c:pt idx="16">
                  <c:v>1</c:v>
                </c:pt>
              </c:numCache>
            </c:numRef>
          </c:val>
          <c:extLst>
            <c:ext xmlns:c16="http://schemas.microsoft.com/office/drawing/2014/chart" uri="{C3380CC4-5D6E-409C-BE32-E72D297353CC}">
              <c16:uniqueId val="{0000003A-F1C5-4817-ACCB-D94157EB43F3}"/>
            </c:ext>
          </c:extLst>
        </c:ser>
        <c:ser>
          <c:idx val="59"/>
          <c:order val="59"/>
          <c:tx>
            <c:strRef>
              <c:f>'Count the number of jobs across'!$BI$3:$BI$4</c:f>
              <c:strCache>
                <c:ptCount val="1"/>
                <c:pt idx="0">
                  <c:v>Gautam Buddha Nagar, Uttar Pradesh, India</c:v>
                </c:pt>
              </c:strCache>
            </c:strRef>
          </c:tx>
          <c:spPr>
            <a:solidFill>
              <a:schemeClr val="accent6"/>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across'!$BI$5:$BI$40</c:f>
              <c:numCache>
                <c:formatCode>General</c:formatCode>
                <c:ptCount val="35"/>
                <c:pt idx="26">
                  <c:v>1</c:v>
                </c:pt>
              </c:numCache>
            </c:numRef>
          </c:val>
          <c:extLst>
            <c:ext xmlns:c16="http://schemas.microsoft.com/office/drawing/2014/chart" uri="{C3380CC4-5D6E-409C-BE32-E72D297353CC}">
              <c16:uniqueId val="{0000003B-F1C5-4817-ACCB-D94157EB43F3}"/>
            </c:ext>
          </c:extLst>
        </c:ser>
        <c:ser>
          <c:idx val="60"/>
          <c:order val="60"/>
          <c:tx>
            <c:strRef>
              <c:f>'Count the number of jobs across'!$BJ$3:$BJ$4</c:f>
              <c:strCache>
                <c:ptCount val="1"/>
                <c:pt idx="0">
                  <c:v>Tiruchirappalli, Tamil Nadu, India</c:v>
                </c:pt>
              </c:strCache>
            </c:strRef>
          </c:tx>
          <c:spPr>
            <a:solidFill>
              <a:schemeClr val="accent1">
                <a:lumMod val="6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across'!$BJ$5:$BJ$40</c:f>
              <c:numCache>
                <c:formatCode>General</c:formatCode>
                <c:ptCount val="35"/>
                <c:pt idx="27">
                  <c:v>1</c:v>
                </c:pt>
              </c:numCache>
            </c:numRef>
          </c:val>
          <c:extLst>
            <c:ext xmlns:c16="http://schemas.microsoft.com/office/drawing/2014/chart" uri="{C3380CC4-5D6E-409C-BE32-E72D297353CC}">
              <c16:uniqueId val="{0000003C-F1C5-4817-ACCB-D94157EB43F3}"/>
            </c:ext>
          </c:extLst>
        </c:ser>
        <c:ser>
          <c:idx val="61"/>
          <c:order val="61"/>
          <c:tx>
            <c:strRef>
              <c:f>'Count the number of jobs across'!$BK$3:$BK$4</c:f>
              <c:strCache>
                <c:ptCount val="1"/>
                <c:pt idx="0">
                  <c:v>Tiruvallur, Tamil Nadu, India</c:v>
                </c:pt>
              </c:strCache>
            </c:strRef>
          </c:tx>
          <c:spPr>
            <a:solidFill>
              <a:schemeClr val="accent2">
                <a:lumMod val="6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across'!$BK$5:$BK$40</c:f>
              <c:numCache>
                <c:formatCode>General</c:formatCode>
                <c:ptCount val="35"/>
                <c:pt idx="3">
                  <c:v>1</c:v>
                </c:pt>
              </c:numCache>
            </c:numRef>
          </c:val>
          <c:extLst>
            <c:ext xmlns:c16="http://schemas.microsoft.com/office/drawing/2014/chart" uri="{C3380CC4-5D6E-409C-BE32-E72D297353CC}">
              <c16:uniqueId val="{0000003D-F1C5-4817-ACCB-D94157EB43F3}"/>
            </c:ext>
          </c:extLst>
        </c:ser>
        <c:ser>
          <c:idx val="62"/>
          <c:order val="62"/>
          <c:tx>
            <c:strRef>
              <c:f>'Count the number of jobs across'!$BL$3:$BL$4</c:f>
              <c:strCache>
                <c:ptCount val="1"/>
                <c:pt idx="0">
                  <c:v>Tumkur, Karnataka, India</c:v>
                </c:pt>
              </c:strCache>
            </c:strRef>
          </c:tx>
          <c:spPr>
            <a:solidFill>
              <a:schemeClr val="accent3">
                <a:lumMod val="6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across'!$BL$5:$BL$40</c:f>
              <c:numCache>
                <c:formatCode>General</c:formatCode>
                <c:ptCount val="35"/>
                <c:pt idx="3">
                  <c:v>1</c:v>
                </c:pt>
              </c:numCache>
            </c:numRef>
          </c:val>
          <c:extLst>
            <c:ext xmlns:c16="http://schemas.microsoft.com/office/drawing/2014/chart" uri="{C3380CC4-5D6E-409C-BE32-E72D297353CC}">
              <c16:uniqueId val="{0000003E-F1C5-4817-ACCB-D94157EB43F3}"/>
            </c:ext>
          </c:extLst>
        </c:ser>
        <c:ser>
          <c:idx val="63"/>
          <c:order val="63"/>
          <c:tx>
            <c:strRef>
              <c:f>'Count the number of jobs across'!$BM$3:$BM$4</c:f>
              <c:strCache>
                <c:ptCount val="1"/>
                <c:pt idx="0">
                  <c:v>Indore, Madhya Pradesh, India</c:v>
                </c:pt>
              </c:strCache>
            </c:strRef>
          </c:tx>
          <c:spPr>
            <a:solidFill>
              <a:schemeClr val="accent4">
                <a:lumMod val="6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across'!$BM$5:$BM$40</c:f>
              <c:numCache>
                <c:formatCode>General</c:formatCode>
                <c:ptCount val="35"/>
                <c:pt idx="1">
                  <c:v>1</c:v>
                </c:pt>
              </c:numCache>
            </c:numRef>
          </c:val>
          <c:extLst>
            <c:ext xmlns:c16="http://schemas.microsoft.com/office/drawing/2014/chart" uri="{C3380CC4-5D6E-409C-BE32-E72D297353CC}">
              <c16:uniqueId val="{0000003F-F1C5-4817-ACCB-D94157EB43F3}"/>
            </c:ext>
          </c:extLst>
        </c:ser>
        <c:ser>
          <c:idx val="64"/>
          <c:order val="64"/>
          <c:tx>
            <c:strRef>
              <c:f>'Count the number of jobs across'!$BN$3:$BN$4</c:f>
              <c:strCache>
                <c:ptCount val="1"/>
                <c:pt idx="0">
                  <c:v>Vishakhapatnam, Andhra Pradesh, India</c:v>
                </c:pt>
              </c:strCache>
            </c:strRef>
          </c:tx>
          <c:spPr>
            <a:solidFill>
              <a:schemeClr val="accent5">
                <a:lumMod val="6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across'!$BN$5:$BN$40</c:f>
              <c:numCache>
                <c:formatCode>General</c:formatCode>
                <c:ptCount val="35"/>
                <c:pt idx="8">
                  <c:v>1</c:v>
                </c:pt>
              </c:numCache>
            </c:numRef>
          </c:val>
          <c:extLst>
            <c:ext xmlns:c16="http://schemas.microsoft.com/office/drawing/2014/chart" uri="{C3380CC4-5D6E-409C-BE32-E72D297353CC}">
              <c16:uniqueId val="{00000040-F1C5-4817-ACCB-D94157EB43F3}"/>
            </c:ext>
          </c:extLst>
        </c:ser>
        <c:ser>
          <c:idx val="65"/>
          <c:order val="65"/>
          <c:tx>
            <c:strRef>
              <c:f>'Count the number of jobs across'!$BO$3:$BO$4</c:f>
              <c:strCache>
                <c:ptCount val="1"/>
                <c:pt idx="0">
                  <c:v>Jabalpur, Madhya Pradesh, India</c:v>
                </c:pt>
              </c:strCache>
            </c:strRef>
          </c:tx>
          <c:spPr>
            <a:solidFill>
              <a:schemeClr val="accent6">
                <a:lumMod val="6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across'!$BO$5:$BO$40</c:f>
              <c:numCache>
                <c:formatCode>General</c:formatCode>
                <c:ptCount val="35"/>
                <c:pt idx="1">
                  <c:v>1</c:v>
                </c:pt>
              </c:numCache>
            </c:numRef>
          </c:val>
          <c:extLst>
            <c:ext xmlns:c16="http://schemas.microsoft.com/office/drawing/2014/chart" uri="{C3380CC4-5D6E-409C-BE32-E72D297353CC}">
              <c16:uniqueId val="{00000041-F1C5-4817-ACCB-D94157EB43F3}"/>
            </c:ext>
          </c:extLst>
        </c:ser>
        <c:ser>
          <c:idx val="66"/>
          <c:order val="66"/>
          <c:tx>
            <c:strRef>
              <c:f>'Count the number of jobs across'!$BP$3:$BP$4</c:f>
              <c:strCache>
                <c:ptCount val="1"/>
                <c:pt idx="0">
                  <c:v>Jaipur, Rajasthan, India</c:v>
                </c:pt>
              </c:strCache>
            </c:strRef>
          </c:tx>
          <c:spPr>
            <a:solidFill>
              <a:schemeClr val="accent1">
                <a:lumMod val="80000"/>
                <a:lumOff val="20000"/>
              </a:schemeClr>
            </a:solidFill>
            <a:ln>
              <a:noFill/>
            </a:ln>
            <a:effectLst/>
          </c:spPr>
          <c:invertIfNegative val="0"/>
          <c:cat>
            <c:strRef>
              <c:f>'Count the number of jobs across'!$A$5:$A$40</c:f>
              <c:strCache>
                <c:ptCount val="35"/>
                <c:pt idx="0">
                  <c:v>Not Available</c:v>
                </c:pt>
                <c:pt idx="1">
                  <c:v>IT Services and IT Consulting</c:v>
                </c:pt>
                <c:pt idx="2">
                  <c:v>Airlines and Aviation</c:v>
                </c:pt>
                <c:pt idx="3">
                  <c:v>Banking</c:v>
                </c:pt>
                <c:pt idx="4">
                  <c:v>Staffing and Recruiting</c:v>
                </c:pt>
                <c:pt idx="5">
                  <c:v>Pharmaceutical Manufacturing</c:v>
                </c:pt>
                <c:pt idx="6">
                  <c:v>Software Development</c:v>
                </c:pt>
                <c:pt idx="7">
                  <c:v> Technology, Information and Internet</c:v>
                </c:pt>
                <c:pt idx="8">
                  <c:v>Manufacturing</c:v>
                </c:pt>
                <c:pt idx="9">
                  <c:v>Edutech</c:v>
                </c:pt>
                <c:pt idx="10">
                  <c:v>Human Resources Services</c:v>
                </c:pt>
                <c:pt idx="11">
                  <c:v>Financial Services</c:v>
                </c:pt>
                <c:pt idx="12">
                  <c:v>Education Administration Programs</c:v>
                </c:pt>
                <c:pt idx="13">
                  <c:v>E-Learning Providers</c:v>
                </c:pt>
                <c:pt idx="14">
                  <c:v>Hospitals and Health Care</c:v>
                </c:pt>
                <c:pt idx="15">
                  <c:v>Aviation and Aerospace Component Manufacturing</c:v>
                </c:pt>
                <c:pt idx="16">
                  <c:v>Motor Vehicle Manufacturing</c:v>
                </c:pt>
                <c:pt idx="17">
                  <c:v>Retail</c:v>
                </c:pt>
                <c:pt idx="18">
                  <c:v>Government Relations Services</c:v>
                </c:pt>
                <c:pt idx="19">
                  <c:v>Computer and Network Security</c:v>
                </c:pt>
                <c:pt idx="20">
                  <c:v>Business Consulting and Services</c:v>
                </c:pt>
                <c:pt idx="21">
                  <c:v> Appliances, Electrical, and Electronics Manufacturing</c:v>
                </c:pt>
                <c:pt idx="22">
                  <c:v>Accounting</c:v>
                </c:pt>
                <c:pt idx="23">
                  <c:v>Telecommunications</c:v>
                </c:pt>
                <c:pt idx="24">
                  <c:v>Consumer Services</c:v>
                </c:pt>
                <c:pt idx="25">
                  <c:v>Professional Training and Coaching</c:v>
                </c:pt>
                <c:pt idx="26">
                  <c:v>Internet Marketplace Platforms</c:v>
                </c:pt>
                <c:pt idx="27">
                  <c:v>Hospitality</c:v>
                </c:pt>
                <c:pt idx="28">
                  <c:v>Food and Beverage Services</c:v>
                </c:pt>
                <c:pt idx="29">
                  <c:v>Wellness and Fitness Services</c:v>
                </c:pt>
                <c:pt idx="30">
                  <c:v>Information Services</c:v>
                </c:pt>
                <c:pt idx="31">
                  <c:v>Outsourcing and Offshoring Consulting</c:v>
                </c:pt>
                <c:pt idx="32">
                  <c:v>Civil Engineering</c:v>
                </c:pt>
                <c:pt idx="33">
                  <c:v>Computers and Electronics Manufacturing</c:v>
                </c:pt>
                <c:pt idx="34">
                  <c:v>Entertainment Providers</c:v>
                </c:pt>
              </c:strCache>
            </c:strRef>
          </c:cat>
          <c:val>
            <c:numRef>
              <c:f>'Count the number of jobs across'!$BP$5:$BP$40</c:f>
              <c:numCache>
                <c:formatCode>General</c:formatCode>
                <c:ptCount val="35"/>
                <c:pt idx="0">
                  <c:v>1</c:v>
                </c:pt>
              </c:numCache>
            </c:numRef>
          </c:val>
          <c:extLst>
            <c:ext xmlns:c16="http://schemas.microsoft.com/office/drawing/2014/chart" uri="{C3380CC4-5D6E-409C-BE32-E72D297353CC}">
              <c16:uniqueId val="{00000042-F1C5-4817-ACCB-D94157EB43F3}"/>
            </c:ext>
          </c:extLst>
        </c:ser>
        <c:dLbls>
          <c:showLegendKey val="0"/>
          <c:showVal val="0"/>
          <c:showCatName val="0"/>
          <c:showSerName val="0"/>
          <c:showPercent val="0"/>
          <c:showBubbleSize val="0"/>
        </c:dLbls>
        <c:gapWidth val="150"/>
        <c:overlap val="100"/>
        <c:axId val="915166576"/>
        <c:axId val="915162416"/>
      </c:barChart>
      <c:catAx>
        <c:axId val="91516657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5162416"/>
        <c:crosses val="autoZero"/>
        <c:auto val="1"/>
        <c:lblAlgn val="ctr"/>
        <c:lblOffset val="100"/>
        <c:noMultiLvlLbl val="0"/>
      </c:catAx>
      <c:valAx>
        <c:axId val="915162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51665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9">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dk1">
                <a:lumMod val="65000"/>
                <a:lumOff val="35000"/>
              </a:schemeClr>
            </a:gs>
            <a:gs pos="100000">
              <a:schemeClr val="dk1">
                <a:lumMod val="75000"/>
                <a:lumOff val="25000"/>
              </a:schemeClr>
            </a:gs>
          </a:gsLst>
          <a:lin ang="10800000" scaled="0"/>
        </a:gradFill>
        <a:round/>
      </a:ln>
      <a:effectLst/>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grpSp>
        <p:nvGrpSpPr>
          <p:cNvPr id="19" name="Google Shape;19;p8"/>
          <p:cNvGrpSpPr/>
          <p:nvPr/>
        </p:nvGrpSpPr>
        <p:grpSpPr>
          <a:xfrm>
            <a:off x="546100" y="-4763"/>
            <a:ext cx="5014912" cy="6862763"/>
            <a:chOff x="2928938" y="-4763"/>
            <a:chExt cx="5014912" cy="6862763"/>
          </a:xfrm>
        </p:grpSpPr>
        <p:sp>
          <p:nvSpPr>
            <p:cNvPr id="20" name="Google Shape;20;p8"/>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1" name="Google Shape;21;p8"/>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Google Shape;22;p8"/>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3" name="Google Shape;23;p8"/>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4" name="Google Shape;24;p8"/>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5" name="Google Shape;25;p8"/>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26" name="Google Shape;26;p8"/>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p:txBody>
      </p:sp>
      <p:sp>
        <p:nvSpPr>
          <p:cNvPr id="28" name="Google Shape;28;p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2" name="Shape 82"/>
        <p:cNvGrpSpPr/>
        <p:nvPr/>
      </p:nvGrpSpPr>
      <p:grpSpPr>
        <a:xfrm>
          <a:off x="0" y="0"/>
          <a:ext cx="0" cy="0"/>
          <a:chOff x="0" y="0"/>
          <a:chExt cx="0" cy="0"/>
        </a:xfrm>
      </p:grpSpPr>
      <p:sp>
        <p:nvSpPr>
          <p:cNvPr id="83" name="Google Shape;83;p17"/>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7"/>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85" name="Google Shape;85;p17"/>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normAutofit/>
          </a:bodyPr>
          <a:lstStyle>
            <a:lvl1pPr indent="-228600" lvl="0" marL="457200" algn="ctr">
              <a:spcBef>
                <a:spcPts val="280"/>
              </a:spcBef>
              <a:spcAft>
                <a:spcPts val="0"/>
              </a:spcAft>
              <a:buSzPts val="2030"/>
              <a:buNone/>
              <a:defRPr sz="14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86" name="Google Shape;86;p1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9" name="Shape 89"/>
        <p:cNvGrpSpPr/>
        <p:nvPr/>
      </p:nvGrpSpPr>
      <p:grpSpPr>
        <a:xfrm>
          <a:off x="0" y="0"/>
          <a:ext cx="0" cy="0"/>
          <a:chOff x="0" y="0"/>
          <a:chExt cx="0" cy="0"/>
        </a:xfrm>
      </p:grpSpPr>
      <p:sp>
        <p:nvSpPr>
          <p:cNvPr id="90" name="Google Shape;90;p18"/>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8"/>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92" name="Google Shape;92;p1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5" name="Shape 95"/>
        <p:cNvGrpSpPr/>
        <p:nvPr/>
      </p:nvGrpSpPr>
      <p:grpSpPr>
        <a:xfrm>
          <a:off x="0" y="0"/>
          <a:ext cx="0" cy="0"/>
          <a:chOff x="0" y="0"/>
          <a:chExt cx="0" cy="0"/>
        </a:xfrm>
      </p:grpSpPr>
      <p:sp>
        <p:nvSpPr>
          <p:cNvPr id="96" name="Google Shape;96;p19"/>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IN" sz="8000" cap="none">
                <a:solidFill>
                  <a:schemeClr val="dk1"/>
                </a:solidFill>
                <a:latin typeface="Corbel"/>
                <a:ea typeface="Corbel"/>
                <a:cs typeface="Corbel"/>
                <a:sym typeface="Corbel"/>
              </a:rPr>
              <a:t>“</a:t>
            </a:r>
            <a:endParaRPr/>
          </a:p>
        </p:txBody>
      </p:sp>
      <p:sp>
        <p:nvSpPr>
          <p:cNvPr id="97" name="Google Shape;97;p19"/>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IN" sz="8000" cap="none">
                <a:solidFill>
                  <a:schemeClr val="dk1"/>
                </a:solidFill>
                <a:latin typeface="Corbel"/>
                <a:ea typeface="Corbel"/>
                <a:cs typeface="Corbel"/>
                <a:sym typeface="Corbel"/>
              </a:rPr>
              <a:t>”</a:t>
            </a:r>
            <a:endParaRPr/>
          </a:p>
        </p:txBody>
      </p:sp>
      <p:sp>
        <p:nvSpPr>
          <p:cNvPr id="98" name="Google Shape;98;p19"/>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9"/>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360"/>
              </a:spcBef>
              <a:spcAft>
                <a:spcPts val="0"/>
              </a:spcAft>
              <a:buSzPts val="2610"/>
              <a:buFont typeface="Corbel"/>
              <a:buNone/>
              <a:defRPr sz="1800"/>
            </a:lvl1pPr>
            <a:lvl2pPr indent="-228600" lvl="1" marL="914400" algn="l">
              <a:spcBef>
                <a:spcPts val="600"/>
              </a:spcBef>
              <a:spcAft>
                <a:spcPts val="0"/>
              </a:spcAft>
              <a:buSzPts val="2900"/>
              <a:buFont typeface="Corbel"/>
              <a:buNone/>
              <a:defRPr/>
            </a:lvl2pPr>
            <a:lvl3pPr indent="-228600" lvl="2" marL="1371600" algn="l">
              <a:spcBef>
                <a:spcPts val="600"/>
              </a:spcBef>
              <a:spcAft>
                <a:spcPts val="0"/>
              </a:spcAft>
              <a:buSzPts val="2610"/>
              <a:buFont typeface="Corbel"/>
              <a:buNone/>
              <a:defRPr/>
            </a:lvl3pPr>
            <a:lvl4pPr indent="-228600" lvl="3" marL="1828800" algn="l">
              <a:spcBef>
                <a:spcPts val="600"/>
              </a:spcBef>
              <a:spcAft>
                <a:spcPts val="0"/>
              </a:spcAft>
              <a:buSzPts val="2320"/>
              <a:buFont typeface="Corbel"/>
              <a:buNone/>
              <a:defRPr/>
            </a:lvl4pPr>
            <a:lvl5pPr indent="-228600" lvl="4" marL="2286000" algn="l">
              <a:spcBef>
                <a:spcPts val="600"/>
              </a:spcBef>
              <a:spcAft>
                <a:spcPts val="0"/>
              </a:spcAft>
              <a:buSzPts val="2030"/>
              <a:buFont typeface="Corbel"/>
              <a:buNone/>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00" name="Google Shape;100;p19"/>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1" name="Google Shape;101;p1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4" name="Shape 104"/>
        <p:cNvGrpSpPr/>
        <p:nvPr/>
      </p:nvGrpSpPr>
      <p:grpSpPr>
        <a:xfrm>
          <a:off x="0" y="0"/>
          <a:ext cx="0" cy="0"/>
          <a:chOff x="0" y="0"/>
          <a:chExt cx="0" cy="0"/>
        </a:xfrm>
      </p:grpSpPr>
      <p:sp>
        <p:nvSpPr>
          <p:cNvPr id="105" name="Google Shape;105;p20"/>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0"/>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7" name="Google Shape;107;p2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0" name="Shape 110"/>
        <p:cNvGrpSpPr/>
        <p:nvPr/>
      </p:nvGrpSpPr>
      <p:grpSpPr>
        <a:xfrm>
          <a:off x="0" y="0"/>
          <a:ext cx="0" cy="0"/>
          <a:chOff x="0" y="0"/>
          <a:chExt cx="0" cy="0"/>
        </a:xfrm>
      </p:grpSpPr>
      <p:sp>
        <p:nvSpPr>
          <p:cNvPr id="111" name="Google Shape;111;p21"/>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IN" sz="8000" cap="none">
                <a:solidFill>
                  <a:schemeClr val="dk1"/>
                </a:solidFill>
                <a:latin typeface="Corbel"/>
                <a:ea typeface="Corbel"/>
                <a:cs typeface="Corbel"/>
                <a:sym typeface="Corbel"/>
              </a:rPr>
              <a:t>“</a:t>
            </a:r>
            <a:endParaRPr/>
          </a:p>
        </p:txBody>
      </p:sp>
      <p:sp>
        <p:nvSpPr>
          <p:cNvPr id="112" name="Google Shape;112;p21"/>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IN" sz="8000" cap="none">
                <a:solidFill>
                  <a:schemeClr val="dk1"/>
                </a:solidFill>
                <a:latin typeface="Corbel"/>
                <a:ea typeface="Corbel"/>
                <a:cs typeface="Corbel"/>
                <a:sym typeface="Corbel"/>
              </a:rPr>
              <a:t>”</a:t>
            </a:r>
            <a:endParaRPr/>
          </a:p>
        </p:txBody>
      </p:sp>
      <p:sp>
        <p:nvSpPr>
          <p:cNvPr id="113" name="Google Shape;113;p21"/>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1"/>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normAutofit/>
          </a:bodyPr>
          <a:lstStyle>
            <a:lvl1pPr indent="-228600" lvl="0" marL="457200" algn="r">
              <a:spcBef>
                <a:spcPts val="480"/>
              </a:spcBef>
              <a:spcAft>
                <a:spcPts val="0"/>
              </a:spcAft>
              <a:buSzPts val="3480"/>
              <a:buNone/>
              <a:defRPr b="0" sz="24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15" name="Google Shape;115;p21"/>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normAutofit/>
          </a:bodyPr>
          <a:lstStyle>
            <a:lvl1pPr indent="-228600" lvl="0" marL="457200" algn="r">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16" name="Google Shape;116;p2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19" name="Shape 119"/>
        <p:cNvGrpSpPr/>
        <p:nvPr/>
      </p:nvGrpSpPr>
      <p:grpSpPr>
        <a:xfrm>
          <a:off x="0" y="0"/>
          <a:ext cx="0" cy="0"/>
          <a:chOff x="0" y="0"/>
          <a:chExt cx="0" cy="0"/>
        </a:xfrm>
      </p:grpSpPr>
      <p:sp>
        <p:nvSpPr>
          <p:cNvPr id="120" name="Google Shape;120;p22"/>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2"/>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560"/>
              </a:spcBef>
              <a:spcAft>
                <a:spcPts val="0"/>
              </a:spcAft>
              <a:buSzPts val="4060"/>
              <a:buNone/>
              <a:defRPr b="0" sz="28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2" name="Google Shape;122;p22"/>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3" name="Google Shape;123;p2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6" name="Shape 126"/>
        <p:cNvGrpSpPr/>
        <p:nvPr/>
      </p:nvGrpSpPr>
      <p:grpSpPr>
        <a:xfrm>
          <a:off x="0" y="0"/>
          <a:ext cx="0" cy="0"/>
          <a:chOff x="0" y="0"/>
          <a:chExt cx="0" cy="0"/>
        </a:xfrm>
      </p:grpSpPr>
      <p:sp>
        <p:nvSpPr>
          <p:cNvPr id="127" name="Google Shape;127;p2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3"/>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9" name="Google Shape;129;p2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2" name="Shape 132"/>
        <p:cNvGrpSpPr/>
        <p:nvPr/>
      </p:nvGrpSpPr>
      <p:grpSpPr>
        <a:xfrm>
          <a:off x="0" y="0"/>
          <a:ext cx="0" cy="0"/>
          <a:chOff x="0" y="0"/>
          <a:chExt cx="0" cy="0"/>
        </a:xfrm>
      </p:grpSpPr>
      <p:sp>
        <p:nvSpPr>
          <p:cNvPr id="133" name="Google Shape;133;p24"/>
          <p:cNvSpPr txBox="1"/>
          <p:nvPr>
            <p:ph type="title"/>
          </p:nvPr>
        </p:nvSpPr>
        <p:spPr>
          <a:xfrm rot="5400000">
            <a:off x="8065140" y="2353316"/>
            <a:ext cx="5105400" cy="177036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4"/>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5" name="Google Shape;135;p2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9"/>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34" name="Google Shape;34;p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9"/>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7" name="Shape 37"/>
        <p:cNvGrpSpPr/>
        <p:nvPr/>
      </p:nvGrpSpPr>
      <p:grpSpPr>
        <a:xfrm>
          <a:off x="0" y="0"/>
          <a:ext cx="0" cy="0"/>
          <a:chOff x="0" y="0"/>
          <a:chExt cx="0" cy="0"/>
        </a:xfrm>
      </p:grpSpPr>
      <p:sp>
        <p:nvSpPr>
          <p:cNvPr id="38" name="Google Shape;38;p10"/>
          <p:cNvSpPr txBox="1"/>
          <p:nvPr>
            <p:ph type="title"/>
          </p:nvPr>
        </p:nvSpPr>
        <p:spPr>
          <a:xfrm>
            <a:off x="2572279" y="2666999"/>
            <a:ext cx="8930747" cy="2110382"/>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4000"/>
              <a:buFont typeface="Corbe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p:nvPr>
            <p:ph idx="1" type="body"/>
          </p:nvPr>
        </p:nvSpPr>
        <p:spPr>
          <a:xfrm>
            <a:off x="2572278" y="4777381"/>
            <a:ext cx="8930748"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40" name="Google Shape;40;p1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11"/>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46" name="Google Shape;46;p11"/>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47" name="Google Shape;47;p1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12"/>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2"/>
          <p:cNvSpPr txBox="1"/>
          <p:nvPr>
            <p:ph idx="1" type="body"/>
          </p:nvPr>
        </p:nvSpPr>
        <p:spPr>
          <a:xfrm>
            <a:off x="1772179" y="2658533"/>
            <a:ext cx="4607188"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3" name="Google Shape;53;p12"/>
          <p:cNvSpPr txBox="1"/>
          <p:nvPr>
            <p:ph idx="2" type="body"/>
          </p:nvPr>
        </p:nvSpPr>
        <p:spPr>
          <a:xfrm>
            <a:off x="1484311"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4" name="Google Shape;54;p12"/>
          <p:cNvSpPr txBox="1"/>
          <p:nvPr>
            <p:ph idx="3" type="body"/>
          </p:nvPr>
        </p:nvSpPr>
        <p:spPr>
          <a:xfrm>
            <a:off x="6880487" y="2667000"/>
            <a:ext cx="462253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5" name="Google Shape;55;p12"/>
          <p:cNvSpPr txBox="1"/>
          <p:nvPr>
            <p:ph idx="4" type="body"/>
          </p:nvPr>
        </p:nvSpPr>
        <p:spPr>
          <a:xfrm>
            <a:off x="6607967"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6" name="Google Shape;56;p1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9" name="Shape 59"/>
        <p:cNvGrpSpPr/>
        <p:nvPr/>
      </p:nvGrpSpPr>
      <p:grpSpPr>
        <a:xfrm>
          <a:off x="0" y="0"/>
          <a:ext cx="0" cy="0"/>
          <a:chOff x="0" y="0"/>
          <a:chExt cx="0" cy="0"/>
        </a:xfrm>
      </p:grpSpPr>
      <p:sp>
        <p:nvSpPr>
          <p:cNvPr id="60" name="Google Shape;60;p1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1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15"/>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5"/>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normAutofit/>
          </a:bodyPr>
          <a:lstStyle>
            <a:lvl1pPr indent="-412750" lvl="0" marL="457200" algn="l">
              <a:spcBef>
                <a:spcPts val="400"/>
              </a:spcBef>
              <a:spcAft>
                <a:spcPts val="0"/>
              </a:spcAft>
              <a:buSzPts val="2900"/>
              <a:buChar char="•"/>
              <a:defRPr sz="2000"/>
            </a:lvl1pPr>
            <a:lvl2pPr indent="-394335" lvl="1" marL="914400" algn="l">
              <a:spcBef>
                <a:spcPts val="600"/>
              </a:spcBef>
              <a:spcAft>
                <a:spcPts val="0"/>
              </a:spcAft>
              <a:buSzPts val="2610"/>
              <a:buChar char="•"/>
              <a:defRPr sz="1800"/>
            </a:lvl2pPr>
            <a:lvl3pPr indent="-375919" lvl="2" marL="1371600" algn="l">
              <a:spcBef>
                <a:spcPts val="600"/>
              </a:spcBef>
              <a:spcAft>
                <a:spcPts val="0"/>
              </a:spcAft>
              <a:buSzPts val="2320"/>
              <a:buChar char="•"/>
              <a:defRPr sz="1600"/>
            </a:lvl3pPr>
            <a:lvl4pPr indent="-357505" lvl="3" marL="1828800" algn="l">
              <a:spcBef>
                <a:spcPts val="600"/>
              </a:spcBef>
              <a:spcAft>
                <a:spcPts val="0"/>
              </a:spcAft>
              <a:buSzPts val="2030"/>
              <a:buChar char="•"/>
              <a:defRPr sz="1400"/>
            </a:lvl4pPr>
            <a:lvl5pPr indent="-357504" lvl="4" marL="2286000" algn="l">
              <a:spcBef>
                <a:spcPts val="600"/>
              </a:spcBef>
              <a:spcAft>
                <a:spcPts val="0"/>
              </a:spcAft>
              <a:buSzPts val="2030"/>
              <a:buChar char="•"/>
              <a:defRPr sz="1400"/>
            </a:lvl5pPr>
            <a:lvl6pPr indent="-357504" lvl="5" marL="2743200" algn="l">
              <a:spcBef>
                <a:spcPts val="600"/>
              </a:spcBef>
              <a:spcAft>
                <a:spcPts val="0"/>
              </a:spcAft>
              <a:buSzPts val="2030"/>
              <a:buChar char="•"/>
              <a:defRPr sz="1400"/>
            </a:lvl6pPr>
            <a:lvl7pPr indent="-357504" lvl="6" marL="3200400" algn="l">
              <a:spcBef>
                <a:spcPts val="600"/>
              </a:spcBef>
              <a:spcAft>
                <a:spcPts val="0"/>
              </a:spcAft>
              <a:buSzPts val="2030"/>
              <a:buChar char="•"/>
              <a:defRPr sz="1400"/>
            </a:lvl7pPr>
            <a:lvl8pPr indent="-357504" lvl="7" marL="3657600" algn="l">
              <a:spcBef>
                <a:spcPts val="600"/>
              </a:spcBef>
              <a:spcAft>
                <a:spcPts val="0"/>
              </a:spcAft>
              <a:buSzPts val="2030"/>
              <a:buChar char="•"/>
              <a:defRPr sz="1400"/>
            </a:lvl8pPr>
            <a:lvl9pPr indent="-357504" lvl="8" marL="4114800" algn="l">
              <a:spcBef>
                <a:spcPts val="600"/>
              </a:spcBef>
              <a:spcAft>
                <a:spcPts val="600"/>
              </a:spcAft>
              <a:buSzPts val="2030"/>
              <a:buChar char="•"/>
              <a:defRPr sz="1400"/>
            </a:lvl9pPr>
          </a:lstStyle>
          <a:p/>
        </p:txBody>
      </p:sp>
      <p:sp>
        <p:nvSpPr>
          <p:cNvPr id="71" name="Google Shape;71;p15"/>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20"/>
              </a:spcBef>
              <a:spcAft>
                <a:spcPts val="0"/>
              </a:spcAft>
              <a:buSzPts val="2320"/>
              <a:buNone/>
              <a:defRPr sz="16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2" name="Google Shape;72;p1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16"/>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800"/>
              <a:buFont typeface="Corbe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6"/>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78" name="Google Shape;78;p16"/>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60"/>
              </a:spcBef>
              <a:spcAft>
                <a:spcPts val="0"/>
              </a:spcAft>
              <a:buSzPts val="2610"/>
              <a:buNone/>
              <a:defRPr sz="18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9" name="Google Shape;79;p1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7"/>
          <p:cNvGrpSpPr/>
          <p:nvPr/>
        </p:nvGrpSpPr>
        <p:grpSpPr>
          <a:xfrm>
            <a:off x="150812" y="0"/>
            <a:ext cx="2436813" cy="6858001"/>
            <a:chOff x="1320800" y="0"/>
            <a:chExt cx="2436813" cy="6858001"/>
          </a:xfrm>
        </p:grpSpPr>
        <p:sp>
          <p:nvSpPr>
            <p:cNvPr id="7" name="Google Shape;7;p7"/>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8" name="Google Shape;8;p7"/>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9" name="Google Shape;9;p7"/>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0" name="Google Shape;10;p7"/>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1" name="Google Shape;11;p7"/>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2" name="Google Shape;12;p7"/>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3" name="Google Shape;13;p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4" name="Google Shape;14;p7"/>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449580" lvl="0" marL="457200" marR="0" rtl="0" algn="l">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5" name="Google Shape;15;p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6" name="Google Shape;16;p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7" name="Google Shape;17;p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0" marR="0" rtl="0" algn="r">
              <a:spcBef>
                <a:spcPts val="0"/>
              </a:spcBef>
              <a:buNone/>
              <a:defRPr b="0" i="0" sz="1000" u="none" cap="none" strike="noStrike">
                <a:solidFill>
                  <a:schemeClr val="dk1"/>
                </a:solidFill>
                <a:latin typeface="Corbel"/>
                <a:ea typeface="Corbel"/>
                <a:cs typeface="Corbel"/>
                <a:sym typeface="Corbel"/>
              </a:defRPr>
            </a:lvl2pPr>
            <a:lvl3pPr indent="0" lvl="2" marL="0" marR="0" rtl="0" algn="r">
              <a:spcBef>
                <a:spcPts val="0"/>
              </a:spcBef>
              <a:buNone/>
              <a:defRPr b="0" i="0" sz="1000" u="none" cap="none" strike="noStrike">
                <a:solidFill>
                  <a:schemeClr val="dk1"/>
                </a:solidFill>
                <a:latin typeface="Corbel"/>
                <a:ea typeface="Corbel"/>
                <a:cs typeface="Corbel"/>
                <a:sym typeface="Corbel"/>
              </a:defRPr>
            </a:lvl3pPr>
            <a:lvl4pPr indent="0" lvl="3" marL="0" marR="0" rtl="0" algn="r">
              <a:spcBef>
                <a:spcPts val="0"/>
              </a:spcBef>
              <a:buNone/>
              <a:defRPr b="0" i="0" sz="1000" u="none" cap="none" strike="noStrike">
                <a:solidFill>
                  <a:schemeClr val="dk1"/>
                </a:solidFill>
                <a:latin typeface="Corbel"/>
                <a:ea typeface="Corbel"/>
                <a:cs typeface="Corbel"/>
                <a:sym typeface="Corbel"/>
              </a:defRPr>
            </a:lvl4pPr>
            <a:lvl5pPr indent="0" lvl="4" marL="0" marR="0" rtl="0" algn="r">
              <a:spcBef>
                <a:spcPts val="0"/>
              </a:spcBef>
              <a:buNone/>
              <a:defRPr b="0" i="0" sz="1000" u="none" cap="none" strike="noStrike">
                <a:solidFill>
                  <a:schemeClr val="dk1"/>
                </a:solidFill>
                <a:latin typeface="Corbel"/>
                <a:ea typeface="Corbel"/>
                <a:cs typeface="Corbel"/>
                <a:sym typeface="Corbel"/>
              </a:defRPr>
            </a:lvl5pPr>
            <a:lvl6pPr indent="0" lvl="5" marL="0" marR="0" rtl="0" algn="r">
              <a:spcBef>
                <a:spcPts val="0"/>
              </a:spcBef>
              <a:buNone/>
              <a:defRPr b="0" i="0" sz="1000" u="none" cap="none" strike="noStrike">
                <a:solidFill>
                  <a:schemeClr val="dk1"/>
                </a:solidFill>
                <a:latin typeface="Corbel"/>
                <a:ea typeface="Corbel"/>
                <a:cs typeface="Corbel"/>
                <a:sym typeface="Corbel"/>
              </a:defRPr>
            </a:lvl6pPr>
            <a:lvl7pPr indent="0" lvl="6" marL="0" marR="0" rtl="0" algn="r">
              <a:spcBef>
                <a:spcPts val="0"/>
              </a:spcBef>
              <a:buNone/>
              <a:defRPr b="0" i="0" sz="1000" u="none" cap="none" strike="noStrike">
                <a:solidFill>
                  <a:schemeClr val="dk1"/>
                </a:solidFill>
                <a:latin typeface="Corbel"/>
                <a:ea typeface="Corbel"/>
                <a:cs typeface="Corbel"/>
                <a:sym typeface="Corbel"/>
              </a:defRPr>
            </a:lvl7pPr>
            <a:lvl8pPr indent="0" lvl="7" marL="0" marR="0" rtl="0" algn="r">
              <a:spcBef>
                <a:spcPts val="0"/>
              </a:spcBef>
              <a:buNone/>
              <a:defRPr b="0" i="0" sz="1000" u="none" cap="none" strike="noStrike">
                <a:solidFill>
                  <a:schemeClr val="dk1"/>
                </a:solidFill>
                <a:latin typeface="Corbel"/>
                <a:ea typeface="Corbel"/>
                <a:cs typeface="Corbel"/>
                <a:sym typeface="Corbel"/>
              </a:defRPr>
            </a:lvl8pPr>
            <a:lvl9pPr indent="0" lvl="8" marL="0" marR="0" rtl="0" algn="r">
              <a:spcBef>
                <a:spcPts val="0"/>
              </a:spcBef>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hart" Target="../charts/char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hart" Target="../charts/char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hart" Target="../charts/char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
          <p:cNvSpPr txBox="1"/>
          <p:nvPr>
            <p:ph idx="1" type="subTitle"/>
          </p:nvPr>
        </p:nvSpPr>
        <p:spPr>
          <a:xfrm>
            <a:off x="-99391" y="974035"/>
            <a:ext cx="5300870" cy="1779104"/>
          </a:xfrm>
          <a:prstGeom prst="rect">
            <a:avLst/>
          </a:prstGeom>
          <a:noFill/>
          <a:ln>
            <a:noFill/>
          </a:ln>
        </p:spPr>
        <p:txBody>
          <a:bodyPr anchorCtr="0" anchor="t" bIns="45700" lIns="91425" spcFirstLastPara="1" rIns="91425" wrap="square" tIns="45700">
            <a:normAutofit fontScale="85000" lnSpcReduction="20000"/>
          </a:bodyPr>
          <a:lstStyle/>
          <a:p>
            <a:pPr indent="0" lvl="0" marL="0" rtl="0" algn="ctr">
              <a:spcBef>
                <a:spcPts val="0"/>
              </a:spcBef>
              <a:spcAft>
                <a:spcPts val="0"/>
              </a:spcAft>
              <a:buSzPct val="145000"/>
              <a:buNone/>
            </a:pPr>
            <a:r>
              <a:rPr lang="en-IN" sz="2600">
                <a:latin typeface="Arial"/>
                <a:ea typeface="Arial"/>
                <a:cs typeface="Arial"/>
                <a:sym typeface="Arial"/>
              </a:rPr>
              <a:t>            Job Analytics Project on</a:t>
            </a:r>
            <a:endParaRPr/>
          </a:p>
          <a:p>
            <a:pPr indent="0" lvl="0" marL="0" rtl="0" algn="r">
              <a:spcBef>
                <a:spcPts val="2232"/>
              </a:spcBef>
              <a:spcAft>
                <a:spcPts val="0"/>
              </a:spcAft>
              <a:buSzPct val="145000"/>
              <a:buNone/>
            </a:pPr>
            <a:r>
              <a:rPr lang="en-IN" sz="9600">
                <a:latin typeface="Arial Black"/>
                <a:ea typeface="Arial Black"/>
                <a:cs typeface="Arial Black"/>
                <a:sym typeface="Arial Black"/>
              </a:rPr>
              <a:t>Linked</a:t>
            </a:r>
            <a:endParaRPr/>
          </a:p>
        </p:txBody>
      </p:sp>
      <p:pic>
        <p:nvPicPr>
          <p:cNvPr id="143" name="Google Shape;143;p1"/>
          <p:cNvPicPr preferRelativeResize="0"/>
          <p:nvPr/>
        </p:nvPicPr>
        <p:blipFill rotWithShape="1">
          <a:blip r:embed="rId3">
            <a:alphaModFix/>
          </a:blip>
          <a:srcRect b="0" l="0" r="0" t="0"/>
          <a:stretch/>
        </p:blipFill>
        <p:spPr>
          <a:xfrm>
            <a:off x="5145157" y="1570383"/>
            <a:ext cx="820357" cy="820357"/>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id="144" name="Google Shape;144;p1"/>
          <p:cNvPicPr preferRelativeResize="0"/>
          <p:nvPr/>
        </p:nvPicPr>
        <p:blipFill rotWithShape="1">
          <a:blip r:embed="rId4">
            <a:alphaModFix amt="85000"/>
          </a:blip>
          <a:srcRect b="7646" l="2767" r="0" t="27177"/>
          <a:stretch/>
        </p:blipFill>
        <p:spPr>
          <a:xfrm>
            <a:off x="6524943" y="409185"/>
            <a:ext cx="4815605" cy="2343954"/>
          </a:xfrm>
          <a:prstGeom prst="roundRect">
            <a:avLst>
              <a:gd fmla="val 16667" name="adj"/>
            </a:avLst>
          </a:prstGeom>
          <a:noFill/>
          <a:ln cap="flat" cmpd="sng" w="9525">
            <a:solidFill>
              <a:schemeClr val="dk1"/>
            </a:solidFill>
            <a:prstDash val="solid"/>
            <a:round/>
            <a:headEnd len="sm" w="sm" type="none"/>
            <a:tailEnd len="sm" w="sm" type="none"/>
          </a:ln>
          <a:effectLst>
            <a:outerShdw blurRad="107950" algn="ctr" dir="5400000" dist="12700">
              <a:srgbClr val="000000"/>
            </a:outerShdw>
          </a:effectLst>
        </p:spPr>
      </p:pic>
      <p:sp>
        <p:nvSpPr>
          <p:cNvPr id="145" name="Google Shape;145;p1"/>
          <p:cNvSpPr txBox="1"/>
          <p:nvPr/>
        </p:nvSpPr>
        <p:spPr>
          <a:xfrm>
            <a:off x="8222144" y="3842412"/>
            <a:ext cx="196546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1800" u="sng" cap="none" strike="noStrike">
                <a:solidFill>
                  <a:schemeClr val="dk1"/>
                </a:solidFill>
                <a:latin typeface="Corbel"/>
                <a:ea typeface="Corbel"/>
                <a:cs typeface="Corbel"/>
                <a:sym typeface="Corbel"/>
              </a:rPr>
              <a:t>Presented by: </a:t>
            </a:r>
            <a:endParaRPr/>
          </a:p>
        </p:txBody>
      </p:sp>
      <p:sp>
        <p:nvSpPr>
          <p:cNvPr id="146" name="Google Shape;146;p1"/>
          <p:cNvSpPr txBox="1"/>
          <p:nvPr/>
        </p:nvSpPr>
        <p:spPr>
          <a:xfrm>
            <a:off x="8222144" y="4211744"/>
            <a:ext cx="1965463"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orbel"/>
                <a:ea typeface="Corbel"/>
                <a:cs typeface="Corbel"/>
                <a:sym typeface="Corbel"/>
              </a:rPr>
              <a:t>- Shashank Shukla</a:t>
            </a:r>
            <a:endParaRPr/>
          </a:p>
          <a:p>
            <a:pPr indent="0" lvl="0" marL="0" marR="0" rtl="0" algn="l">
              <a:spcBef>
                <a:spcPts val="0"/>
              </a:spcBef>
              <a:spcAft>
                <a:spcPts val="0"/>
              </a:spcAft>
              <a:buNone/>
            </a:pPr>
            <a:r>
              <a:rPr lang="en-IN" sz="1800">
                <a:solidFill>
                  <a:schemeClr val="dk1"/>
                </a:solidFill>
                <a:latin typeface="Corbel"/>
                <a:ea typeface="Corbel"/>
                <a:cs typeface="Corbel"/>
                <a:sym typeface="Corbel"/>
              </a:rPr>
              <a:t>- Shahil Khan</a:t>
            </a:r>
            <a:endParaRPr/>
          </a:p>
          <a:p>
            <a:pPr indent="0" lvl="0" marL="0" marR="0" rtl="0" algn="l">
              <a:spcBef>
                <a:spcPts val="0"/>
              </a:spcBef>
              <a:spcAft>
                <a:spcPts val="0"/>
              </a:spcAft>
              <a:buNone/>
            </a:pPr>
            <a:r>
              <a:rPr lang="en-IN" sz="1800">
                <a:solidFill>
                  <a:schemeClr val="dk1"/>
                </a:solidFill>
                <a:latin typeface="Corbel"/>
                <a:ea typeface="Corbel"/>
                <a:cs typeface="Corbel"/>
                <a:sym typeface="Corbel"/>
              </a:rPr>
              <a:t>- Abishek Anand</a:t>
            </a:r>
            <a:endParaRPr/>
          </a:p>
          <a:p>
            <a:pPr indent="0" lvl="0" marL="0" marR="0" rtl="0" algn="l">
              <a:spcBef>
                <a:spcPts val="0"/>
              </a:spcBef>
              <a:spcAft>
                <a:spcPts val="0"/>
              </a:spcAft>
              <a:buNone/>
            </a:pPr>
            <a:r>
              <a:rPr lang="en-IN" sz="1800">
                <a:solidFill>
                  <a:schemeClr val="dk1"/>
                </a:solidFill>
                <a:latin typeface="Corbel"/>
                <a:ea typeface="Corbel"/>
                <a:cs typeface="Corbel"/>
                <a:sym typeface="Corbel"/>
              </a:rPr>
              <a:t>- Saurav Labade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animEffect filter="fade" transition="in">
                                      <p:cBhvr>
                                        <p:cTn dur="500"/>
                                        <p:tgtEl>
                                          <p:spTgt spid="1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animEffect filter="fade" transition="in">
                                      <p:cBhvr>
                                        <p:cTn dur="500"/>
                                        <p:tgtEl>
                                          <p:spTgt spid="1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6"/>
                                        </p:tgtEl>
                                        <p:attrNameLst>
                                          <p:attrName>style.visibility</p:attrName>
                                        </p:attrNameLst>
                                      </p:cBhvr>
                                      <p:to>
                                        <p:strVal val="visible"/>
                                      </p:to>
                                    </p:set>
                                    <p:anim calcmode="lin" valueType="num">
                                      <p:cBhvr additive="base">
                                        <p:cTn dur="500"/>
                                        <p:tgtEl>
                                          <p:spTgt spid="14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graphicFrame>
        <p:nvGraphicFramePr>
          <p:cNvPr id="151" name="Google Shape;151;p2"/>
          <p:cNvGraphicFramePr/>
          <p:nvPr/>
        </p:nvGraphicFramePr>
        <p:xfrm>
          <a:off x="1773968" y="102231"/>
          <a:ext cx="10018712" cy="4282345"/>
        </p:xfrm>
        <a:graphic>
          <a:graphicData uri="http://schemas.openxmlformats.org/drawingml/2006/chart">
            <c:chart r:id="rId3"/>
          </a:graphicData>
        </a:graphic>
      </p:graphicFrame>
      <p:sp>
        <p:nvSpPr>
          <p:cNvPr id="152" name="Google Shape;152;p2"/>
          <p:cNvSpPr txBox="1"/>
          <p:nvPr/>
        </p:nvSpPr>
        <p:spPr>
          <a:xfrm flipH="1">
            <a:off x="1773968" y="4316423"/>
            <a:ext cx="9319782"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u="sng">
                <a:solidFill>
                  <a:schemeClr val="dk1"/>
                </a:solidFill>
                <a:latin typeface="Corbel"/>
                <a:ea typeface="Corbel"/>
                <a:cs typeface="Corbel"/>
                <a:sym typeface="Corbel"/>
              </a:rPr>
              <a:t>From the above graph we can derive at the following:</a:t>
            </a:r>
            <a:endParaRPr/>
          </a:p>
          <a:p>
            <a:pPr indent="-342900" lvl="0" marL="342900" marR="0" rtl="0" algn="l">
              <a:spcBef>
                <a:spcPts val="0"/>
              </a:spcBef>
              <a:spcAft>
                <a:spcPts val="0"/>
              </a:spcAft>
              <a:buClr>
                <a:schemeClr val="dk1"/>
              </a:buClr>
              <a:buSzPts val="1800"/>
              <a:buFont typeface="Corbel"/>
              <a:buAutoNum type="arabicPeriod"/>
            </a:pPr>
            <a:r>
              <a:rPr lang="en-IN" sz="1800">
                <a:solidFill>
                  <a:schemeClr val="dk1"/>
                </a:solidFill>
                <a:latin typeface="Corbel"/>
                <a:ea typeface="Corbel"/>
                <a:cs typeface="Corbel"/>
                <a:sym typeface="Corbel"/>
              </a:rPr>
              <a:t>Most number of jobs are available for Entry Level and same are available least for Director Level.</a:t>
            </a:r>
            <a:endParaRPr/>
          </a:p>
          <a:p>
            <a:pPr indent="-342900" lvl="0" marL="342900" marR="0" rtl="0" algn="l">
              <a:spcBef>
                <a:spcPts val="0"/>
              </a:spcBef>
              <a:spcAft>
                <a:spcPts val="0"/>
              </a:spcAft>
              <a:buClr>
                <a:schemeClr val="dk1"/>
              </a:buClr>
              <a:buSzPts val="1800"/>
              <a:buFont typeface="Corbel"/>
              <a:buAutoNum type="arabicPeriod"/>
            </a:pPr>
            <a:r>
              <a:rPr lang="en-IN" sz="1800">
                <a:solidFill>
                  <a:schemeClr val="dk1"/>
                </a:solidFill>
                <a:latin typeface="Corbel"/>
                <a:ea typeface="Corbel"/>
                <a:cs typeface="Corbel"/>
                <a:sym typeface="Corbel"/>
              </a:rPr>
              <a:t>From the data we scrapped, most number of jobs are available at India level(32-33) and least are available in Vishakhapatnam(1-2) for the same.</a:t>
            </a:r>
            <a:endParaRPr/>
          </a:p>
          <a:p>
            <a:pPr indent="-342900" lvl="0" marL="342900" marR="0" rtl="0" algn="l">
              <a:spcBef>
                <a:spcPts val="0"/>
              </a:spcBef>
              <a:spcAft>
                <a:spcPts val="0"/>
              </a:spcAft>
              <a:buClr>
                <a:schemeClr val="dk1"/>
              </a:buClr>
              <a:buSzPts val="1800"/>
              <a:buFont typeface="Corbel"/>
              <a:buAutoNum type="arabicPeriod"/>
            </a:pPr>
            <a:r>
              <a:rPr lang="en-IN" sz="1800">
                <a:solidFill>
                  <a:schemeClr val="dk1"/>
                </a:solidFill>
                <a:latin typeface="Corbel"/>
                <a:ea typeface="Corbel"/>
                <a:cs typeface="Corbel"/>
                <a:sym typeface="Corbel"/>
              </a:rPr>
              <a:t>Most number of jobs are available in Mumbai after India level, followed by Delhi and Kochi.</a:t>
            </a:r>
            <a:endParaRPr/>
          </a:p>
          <a:p>
            <a:pPr indent="-342900" lvl="0" marL="342900" marR="0" rtl="0" algn="l">
              <a:spcBef>
                <a:spcPts val="0"/>
              </a:spcBef>
              <a:spcAft>
                <a:spcPts val="0"/>
              </a:spcAft>
              <a:buClr>
                <a:schemeClr val="dk1"/>
              </a:buClr>
              <a:buSzPts val="1800"/>
              <a:buFont typeface="Corbel"/>
              <a:buAutoNum type="arabicPeriod"/>
            </a:pPr>
            <a:r>
              <a:rPr lang="en-IN" sz="1800">
                <a:solidFill>
                  <a:schemeClr val="dk1"/>
                </a:solidFill>
                <a:latin typeface="Corbel"/>
                <a:ea typeface="Corbel"/>
                <a:cs typeface="Corbel"/>
                <a:sym typeface="Corbel"/>
              </a:rPr>
              <a:t>The above half of the graph contains almost similar number of jobs availability i.e. it carries similar trend as compared to wide difference in lower half.</a:t>
            </a:r>
            <a:endParaRPr/>
          </a:p>
          <a:p>
            <a:pPr indent="-228600" lvl="0" marL="342900" marR="0" rtl="0" algn="l">
              <a:spcBef>
                <a:spcPts val="0"/>
              </a:spcBef>
              <a:spcAft>
                <a:spcPts val="0"/>
              </a:spcAft>
              <a:buClr>
                <a:schemeClr val="dk1"/>
              </a:buClr>
              <a:buSzPts val="1800"/>
              <a:buFont typeface="Corbel"/>
              <a:buNone/>
            </a:pPr>
            <a:r>
              <a:t/>
            </a:r>
            <a:endParaRPr sz="1800">
              <a:solidFill>
                <a:schemeClr val="dk1"/>
              </a:solidFill>
              <a:latin typeface="Corbel"/>
              <a:ea typeface="Corbel"/>
              <a:cs typeface="Corbel"/>
              <a:sym typeface="Corbel"/>
            </a:endParaRPr>
          </a:p>
          <a:p>
            <a:pPr indent="-228600" lvl="0" marL="342900" marR="0" rtl="0" algn="l">
              <a:spcBef>
                <a:spcPts val="0"/>
              </a:spcBef>
              <a:spcAft>
                <a:spcPts val="0"/>
              </a:spcAft>
              <a:buClr>
                <a:schemeClr val="dk1"/>
              </a:buClr>
              <a:buSzPts val="1800"/>
              <a:buFont typeface="Corbel"/>
              <a:buNone/>
            </a:pPr>
            <a:r>
              <a:t/>
            </a:r>
            <a:endParaRPr sz="1800">
              <a:solidFill>
                <a:schemeClr val="dk1"/>
              </a:solidFill>
              <a:latin typeface="Corbel"/>
              <a:ea typeface="Corbel"/>
              <a:cs typeface="Corbel"/>
              <a:sym typeface="Corbe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graphicFrame>
        <p:nvGraphicFramePr>
          <p:cNvPr id="157" name="Google Shape;157;p3"/>
          <p:cNvGraphicFramePr/>
          <p:nvPr/>
        </p:nvGraphicFramePr>
        <p:xfrm>
          <a:off x="1712913" y="69574"/>
          <a:ext cx="10018712" cy="4931465"/>
        </p:xfrm>
        <a:graphic>
          <a:graphicData uri="http://schemas.openxmlformats.org/drawingml/2006/chart">
            <c:chart r:id="rId3"/>
          </a:graphicData>
        </a:graphic>
      </p:graphicFrame>
      <p:sp>
        <p:nvSpPr>
          <p:cNvPr id="158" name="Google Shape;158;p3"/>
          <p:cNvSpPr txBox="1"/>
          <p:nvPr/>
        </p:nvSpPr>
        <p:spPr>
          <a:xfrm>
            <a:off x="1712913" y="5111553"/>
            <a:ext cx="10066375"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1" lang="en-IN" sz="1800">
                <a:solidFill>
                  <a:schemeClr val="dk1"/>
                </a:solidFill>
                <a:latin typeface="Corbel"/>
                <a:ea typeface="Corbel"/>
                <a:cs typeface="Corbel"/>
                <a:sym typeface="Corbel"/>
              </a:rPr>
              <a:t>On basis of above graph:</a:t>
            </a:r>
            <a:endParaRPr/>
          </a:p>
          <a:p>
            <a:pPr indent="-342900" lvl="0" marL="342900" marR="0" rtl="0" algn="l">
              <a:spcBef>
                <a:spcPts val="0"/>
              </a:spcBef>
              <a:spcAft>
                <a:spcPts val="0"/>
              </a:spcAft>
              <a:buClr>
                <a:schemeClr val="dk1"/>
              </a:buClr>
              <a:buSzPts val="1800"/>
              <a:buFont typeface="Corbel"/>
              <a:buAutoNum type="arabicPeriod"/>
            </a:pPr>
            <a:r>
              <a:rPr lang="en-IN" sz="1800">
                <a:solidFill>
                  <a:schemeClr val="dk1"/>
                </a:solidFill>
                <a:latin typeface="Corbel"/>
                <a:ea typeface="Corbel"/>
                <a:cs typeface="Corbel"/>
                <a:sym typeface="Corbel"/>
              </a:rPr>
              <a:t>Maximum number of jobs are available for IT Services and IT consulting ( as for some the data was not available on the website) and least are available for Entertainment Providers.</a:t>
            </a:r>
            <a:endParaRPr/>
          </a:p>
          <a:p>
            <a:pPr indent="-342900" lvl="0" marL="342900" marR="0" rtl="0" algn="l">
              <a:spcBef>
                <a:spcPts val="0"/>
              </a:spcBef>
              <a:spcAft>
                <a:spcPts val="0"/>
              </a:spcAft>
              <a:buClr>
                <a:schemeClr val="dk1"/>
              </a:buClr>
              <a:buSzPts val="1800"/>
              <a:buFont typeface="Corbel"/>
              <a:buAutoNum type="arabicPeriod"/>
            </a:pPr>
            <a:r>
              <a:rPr lang="en-IN" sz="1800">
                <a:solidFill>
                  <a:schemeClr val="dk1"/>
                </a:solidFill>
                <a:latin typeface="Corbel"/>
                <a:ea typeface="Corbel"/>
                <a:cs typeface="Corbel"/>
                <a:sym typeface="Corbel"/>
              </a:rPr>
              <a:t>There is a sharp fall in number of job openings in first four industries and then the same is becoming stable with similar number of jobs availability.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graphicFrame>
        <p:nvGraphicFramePr>
          <p:cNvPr id="163" name="Google Shape;163;p4"/>
          <p:cNvGraphicFramePr/>
          <p:nvPr/>
        </p:nvGraphicFramePr>
        <p:xfrm>
          <a:off x="1120553" y="-79514"/>
          <a:ext cx="7353264" cy="3754152"/>
        </p:xfrm>
        <a:graphic>
          <a:graphicData uri="http://schemas.openxmlformats.org/drawingml/2006/chart">
            <c:chart r:id="rId3"/>
          </a:graphicData>
        </a:graphic>
      </p:graphicFrame>
      <p:sp>
        <p:nvSpPr>
          <p:cNvPr id="164" name="Google Shape;164;p4"/>
          <p:cNvSpPr txBox="1"/>
          <p:nvPr/>
        </p:nvSpPr>
        <p:spPr>
          <a:xfrm>
            <a:off x="1306285" y="4004050"/>
            <a:ext cx="9473411"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u="sng">
                <a:solidFill>
                  <a:schemeClr val="dk1"/>
                </a:solidFill>
                <a:latin typeface="Corbel"/>
                <a:ea typeface="Corbel"/>
                <a:cs typeface="Corbel"/>
                <a:sym typeface="Corbel"/>
              </a:rPr>
              <a:t>Insights from the above Pie Chart:</a:t>
            </a:r>
            <a:endParaRPr/>
          </a:p>
          <a:p>
            <a:pPr indent="-342900" lvl="0" marL="342900" marR="0" rtl="0" algn="l">
              <a:spcBef>
                <a:spcPts val="0"/>
              </a:spcBef>
              <a:spcAft>
                <a:spcPts val="0"/>
              </a:spcAft>
              <a:buClr>
                <a:schemeClr val="dk1"/>
              </a:buClr>
              <a:buSzPts val="1800"/>
              <a:buFont typeface="Corbel"/>
              <a:buAutoNum type="arabicPeriod"/>
            </a:pPr>
            <a:r>
              <a:rPr lang="en-IN" sz="1800">
                <a:solidFill>
                  <a:schemeClr val="dk1"/>
                </a:solidFill>
                <a:latin typeface="Corbel"/>
                <a:ea typeface="Corbel"/>
                <a:cs typeface="Corbel"/>
                <a:sym typeface="Corbel"/>
              </a:rPr>
              <a:t>Highest number of applications are from the companies with employees count in 501-1,000</a:t>
            </a:r>
            <a:endParaRPr/>
          </a:p>
          <a:p>
            <a:pPr indent="0" lvl="0" marL="0" marR="0" rtl="0" algn="l">
              <a:spcBef>
                <a:spcPts val="0"/>
              </a:spcBef>
              <a:spcAft>
                <a:spcPts val="0"/>
              </a:spcAft>
              <a:buNone/>
            </a:pPr>
            <a:r>
              <a:rPr lang="en-IN" sz="1800">
                <a:solidFill>
                  <a:schemeClr val="dk1"/>
                </a:solidFill>
                <a:latin typeface="Corbel"/>
                <a:ea typeface="Corbel"/>
                <a:cs typeface="Corbel"/>
                <a:sym typeface="Corbel"/>
              </a:rPr>
              <a:t>        followed by companies with 51-200 employees.</a:t>
            </a:r>
            <a:endParaRPr/>
          </a:p>
          <a:p>
            <a:pPr indent="0" lvl="0" marL="0" marR="0" rtl="0" algn="l">
              <a:spcBef>
                <a:spcPts val="0"/>
              </a:spcBef>
              <a:spcAft>
                <a:spcPts val="0"/>
              </a:spcAft>
              <a:buNone/>
            </a:pPr>
            <a:r>
              <a:rPr lang="en-IN" sz="1800">
                <a:solidFill>
                  <a:schemeClr val="dk1"/>
                </a:solidFill>
                <a:latin typeface="Corbel"/>
                <a:ea typeface="Corbel"/>
                <a:cs typeface="Corbel"/>
                <a:sym typeface="Corbel"/>
              </a:rPr>
              <a:t>2. Companies with more employee count are open to less number of job applications.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graphicFrame>
        <p:nvGraphicFramePr>
          <p:cNvPr id="169" name="Google Shape;169;p5"/>
          <p:cNvGraphicFramePr/>
          <p:nvPr/>
        </p:nvGraphicFramePr>
        <p:xfrm>
          <a:off x="1641377" y="39757"/>
          <a:ext cx="10645419" cy="5071796"/>
        </p:xfrm>
        <a:graphic>
          <a:graphicData uri="http://schemas.openxmlformats.org/drawingml/2006/chart">
            <c:chart r:id="rId3"/>
          </a:graphicData>
        </a:graphic>
      </p:graphicFrame>
      <p:sp>
        <p:nvSpPr>
          <p:cNvPr id="170" name="Google Shape;170;p5"/>
          <p:cNvSpPr txBox="1"/>
          <p:nvPr/>
        </p:nvSpPr>
        <p:spPr>
          <a:xfrm>
            <a:off x="1936710" y="4887853"/>
            <a:ext cx="9280308"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u="sng">
                <a:solidFill>
                  <a:schemeClr val="dk1"/>
                </a:solidFill>
                <a:latin typeface="Corbel"/>
                <a:ea typeface="Corbel"/>
                <a:cs typeface="Corbel"/>
                <a:sym typeface="Corbel"/>
              </a:rPr>
              <a:t>Information from above Chart:</a:t>
            </a:r>
            <a:endParaRPr/>
          </a:p>
          <a:p>
            <a:pPr indent="0" lvl="0" marL="0" marR="0" rtl="0" algn="l">
              <a:spcBef>
                <a:spcPts val="0"/>
              </a:spcBef>
              <a:spcAft>
                <a:spcPts val="0"/>
              </a:spcAft>
              <a:buNone/>
            </a:pPr>
            <a:r>
              <a:rPr lang="en-IN" sz="1800">
                <a:solidFill>
                  <a:schemeClr val="dk1"/>
                </a:solidFill>
                <a:latin typeface="Corbel"/>
                <a:ea typeface="Corbel"/>
                <a:cs typeface="Corbel"/>
                <a:sym typeface="Corbel"/>
              </a:rPr>
              <a:t>1.</a:t>
            </a:r>
            <a:r>
              <a:rPr lang="en-IN" sz="1800">
                <a:solidFill>
                  <a:schemeClr val="dk1"/>
                </a:solidFill>
                <a:latin typeface="Calibri"/>
                <a:ea typeface="Calibri"/>
                <a:cs typeface="Calibri"/>
                <a:sym typeface="Calibri"/>
              </a:rPr>
              <a:t> From the graph we can say that the industries of airlines and aviation has mostly higher counts of applicants in cities like Kochi, Mumbai and Chennai than employees has been also applied to the same industry of cities Vijayawada, Rewari and Ahmednagar and  there is very less  applicants for the same job in other cities </a:t>
            </a:r>
            <a:endParaRPr/>
          </a:p>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6"/>
          <p:cNvSpPr txBox="1"/>
          <p:nvPr>
            <p:ph type="title"/>
          </p:nvPr>
        </p:nvSpPr>
        <p:spPr>
          <a:xfrm>
            <a:off x="1529747" y="225761"/>
            <a:ext cx="2900265" cy="1046448"/>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b="1" lang="en-IN" u="sng"/>
              <a:t>Conclusion</a:t>
            </a:r>
            <a:endParaRPr/>
          </a:p>
        </p:txBody>
      </p:sp>
      <p:sp>
        <p:nvSpPr>
          <p:cNvPr id="176" name="Google Shape;176;p6"/>
          <p:cNvSpPr txBox="1"/>
          <p:nvPr>
            <p:ph idx="1" type="body"/>
          </p:nvPr>
        </p:nvSpPr>
        <p:spPr>
          <a:xfrm>
            <a:off x="1529747" y="1752599"/>
            <a:ext cx="10018713" cy="3124201"/>
          </a:xfrm>
          <a:prstGeom prst="rect">
            <a:avLst/>
          </a:prstGeom>
          <a:noFill/>
          <a:ln>
            <a:noFill/>
          </a:ln>
        </p:spPr>
        <p:txBody>
          <a:bodyPr anchorCtr="0" anchor="ctr" bIns="45700" lIns="91425" spcFirstLastPara="1" rIns="91425" wrap="square" tIns="45700">
            <a:normAutofit fontScale="92500" lnSpcReduction="20000"/>
          </a:bodyPr>
          <a:lstStyle/>
          <a:p>
            <a:pPr indent="-285750" lvl="0" marL="285750" rtl="0" algn="l">
              <a:spcBef>
                <a:spcPts val="0"/>
              </a:spcBef>
              <a:spcAft>
                <a:spcPts val="0"/>
              </a:spcAft>
              <a:buSzPct val="145000"/>
              <a:buChar char="•"/>
            </a:pPr>
            <a:r>
              <a:rPr lang="en-IN"/>
              <a:t>Final Conclusion of Project :From the overall project we can conclude that, the maximum no employees had applied to the IT Services and It Consulting industry more. Employees are intensely applying to those industries who had maximum manpower. </a:t>
            </a:r>
            <a:endParaRPr/>
          </a:p>
          <a:p>
            <a:pPr indent="-285750" lvl="0" marL="285750" rtl="0" algn="l">
              <a:spcBef>
                <a:spcPts val="1044"/>
              </a:spcBef>
              <a:spcAft>
                <a:spcPts val="0"/>
              </a:spcAft>
              <a:buSzPct val="145000"/>
              <a:buChar char="•"/>
            </a:pPr>
            <a:r>
              <a:rPr lang="en-IN"/>
              <a:t>If we do city wise comparison then we can see that lots of employees preferring cities like Kochi of Kerala, Delhi, Gurgaon of Haryana, and Bengaluru of Karnataka. And also from the data it is clear that , maximum applicants are applying to entry level jobs.</a:t>
            </a:r>
            <a:endParaRPr/>
          </a:p>
          <a:p>
            <a:pPr indent="-285750" lvl="0" marL="285750" rtl="0" algn="l">
              <a:spcBef>
                <a:spcPts val="1044"/>
              </a:spcBef>
              <a:spcAft>
                <a:spcPts val="0"/>
              </a:spcAft>
              <a:buSzPct val="145000"/>
              <a:buChar char="•"/>
            </a:pPr>
            <a:r>
              <a:rPr lang="en-IN"/>
              <a:t>The job availability is more in well developed cities Delhi, Kochi, Mumbai etc. as compared to other cities.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2022-12-04T17:36:51Z</dcterms:created>
  <dc:creator>Sahil Kham</dc:creator>
</cp:coreProperties>
</file>