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5" r:id="rId9"/>
    <p:sldId id="266" r:id="rId10"/>
    <p:sldId id="268" r:id="rId11"/>
    <p:sldId id="269" r:id="rId12"/>
    <p:sldId id="270" r:id="rId13"/>
    <p:sldId id="271" r:id="rId14"/>
    <p:sldId id="278" r:id="rId15"/>
    <p:sldId id="279" r:id="rId16"/>
    <p:sldId id="280" r:id="rId17"/>
    <p:sldId id="281" r:id="rId18"/>
    <p:sldId id="282" r:id="rId19"/>
    <p:sldId id="283" r:id="rId20"/>
    <p:sldId id="284" r:id="rId21"/>
    <p:sldId id="285" r:id="rId22"/>
    <p:sldId id="287" r:id="rId23"/>
    <p:sldId id="288" r:id="rId24"/>
    <p:sldId id="289" r:id="rId25"/>
  </p:sldIdLst>
  <p:sldSz cx="9144000" cy="5143500" type="screen16x9"/>
  <p:notesSz cx="6858000" cy="9144000"/>
  <p:embeddedFontLst>
    <p:embeddedFont>
      <p:font typeface="Bubblegum Sans" panose="020B0604020202020204" charset="0"/>
      <p:regular r:id="rId27"/>
    </p:embeddedFont>
    <p:embeddedFont>
      <p:font typeface="Century Gothic" panose="020B0502020202020204" pitchFamily="34" charset="0"/>
      <p:regular r:id="rId28"/>
      <p:bold r:id="rId29"/>
      <p:italic r:id="rId30"/>
      <p:boldItalic r:id="rId31"/>
    </p:embeddedFont>
    <p:embeddedFont>
      <p:font typeface="Oswald" panose="020B0604020202020204" charset="0"/>
      <p:regular r:id="rId32"/>
      <p:bold r:id="rId33"/>
    </p:embeddedFont>
    <p:embeddedFont>
      <p:font typeface="Raleway SemiBold"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
      <p:font typeface="Source Code Pro" panose="020B0604020202020204" charset="0"/>
      <p:regular r:id="rId42"/>
      <p:bold r:id="rId43"/>
      <p:italic r:id="rId44"/>
      <p:boldItalic r:id="rId45"/>
    </p:embeddedFont>
    <p:embeddedFont>
      <p:font typeface="Wingdings 3" panose="05040102010807070707" pitchFamily="18" charset="2"/>
      <p:regular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844"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45"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1048614" name="Google Shape;59;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5" name="Google Shape;60;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048661" name="Google Shape;118;g13d6473083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2" name="Google Shape;119;g13d6473083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048670" name="Google Shape;123;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1" name="Google Shape;124;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048675" name="Google Shape;130;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6" name="Google Shape;131;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048678" name="Google Shape;136;g13d6473083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9" name="Google Shape;137;g13d6473083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048700" name="Google Shape;178;g13d6473083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1" name="Google Shape;179;g13d6473083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048704" name="Google Shape;184;g13d6473083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5" name="Google Shape;185;g13d6473083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1048708" name="Google Shape;268;g13d64730830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9" name="Google Shape;269;g13d64730830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1048712" name="Google Shape;275;g13d64730830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3" name="Google Shape;276;g13d64730830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1048716" name="Google Shape;282;g13c5d7222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7" name="Google Shape;283;g13c5d72224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1048720" name="Google Shape;289;g13c5d7222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1" name="Google Shape;290;g13c5d7222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24" name="Google Shape;65;g13cf86c30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5" name="Google Shape;66;g13cf86c30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1048724" name="Google Shape;295;g13c5d72224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5" name="Google Shape;296;g13c5d72224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1048727" name="Google Shape;301;g13c5d72224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8" name="Google Shape;302;g13c5d72224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1048735" name="Google Shape;314;g13c5d72224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36" name="Google Shape;315;g13c5d72224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1048739" name="Google Shape;321;g13c5d72224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40" name="Google Shape;322;g13c5d72224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1048743" name="Google Shape;328;g13c5d7222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44" name="Google Shape;329;g13c5d7222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1048628" name="Google Shape;72;g13cf86c304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9" name="Google Shape;73;g13cf86c304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1048632" name="Google Shape;78;g13cf86c304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3" name="Google Shape;79;g13cf86c304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1048636" name="Google Shape;84;g13cf86c304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7" name="Google Shape;85;g13cf86c304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1048640" name="Google Shape;90;g13cf86c30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91;g13cf86c30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1048644" name="Google Shape;96;g13d3c69de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5" name="Google Shape;97;g13d3c69de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48653" name="Google Shape;108;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4" name="Google Shape;109;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048658" name="Google Shape;113;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9" name="Google Shape;114;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1048607"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609" name="Footer Placeholder 4"/>
          <p:cNvSpPr>
            <a:spLocks noGrp="1"/>
          </p:cNvSpPr>
          <p:nvPr>
            <p:ph type="ftr" sz="quarter" idx="11"/>
          </p:nvPr>
        </p:nvSpPr>
        <p:spPr/>
        <p:txBody>
          <a:bodyPr/>
          <a:lstStyle/>
          <a:p>
            <a:endParaRPr lang="en-US" dirty="0"/>
          </a:p>
        </p:txBody>
      </p:sp>
      <p:sp>
        <p:nvSpPr>
          <p:cNvPr id="1048610"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811"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1048812"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1048813"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814" name="Footer Placeholder 4"/>
          <p:cNvSpPr>
            <a:spLocks noGrp="1"/>
          </p:cNvSpPr>
          <p:nvPr>
            <p:ph type="ftr" sz="quarter" idx="11"/>
          </p:nvPr>
        </p:nvSpPr>
        <p:spPr/>
        <p:txBody>
          <a:bodyPr/>
          <a:lstStyle/>
          <a:p>
            <a:endParaRPr lang="en-US" dirty="0"/>
          </a:p>
        </p:txBody>
      </p:sp>
      <p:sp>
        <p:nvSpPr>
          <p:cNvPr id="1048815"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1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58"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048759"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lvl2pPr>
            <a:lvl3pPr marL="685800" indent="0">
              <a:buFontTx/>
              <a:buNone/>
            </a:lvl3pPr>
            <a:lvl4pPr marL="1028700" indent="0">
              <a:buFontTx/>
              <a:buNone/>
            </a:lvl4pPr>
            <a:lvl5pPr marL="1371600" indent="0">
              <a:buFontTx/>
              <a:buNone/>
            </a:lvl5pPr>
          </a:lstStyle>
          <a:p>
            <a:pPr lvl="0"/>
            <a:r>
              <a:rPr lang="en-US"/>
              <a:t>Click to edit Master text styles</a:t>
            </a:r>
          </a:p>
        </p:txBody>
      </p:sp>
      <p:sp>
        <p:nvSpPr>
          <p:cNvPr id="1048760"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1048761"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762" name="Footer Placeholder 4"/>
          <p:cNvSpPr>
            <a:spLocks noGrp="1"/>
          </p:cNvSpPr>
          <p:nvPr>
            <p:ph type="ftr" sz="quarter" idx="11"/>
          </p:nvPr>
        </p:nvSpPr>
        <p:spPr/>
        <p:txBody>
          <a:bodyPr/>
          <a:lstStyle/>
          <a:p>
            <a:endParaRPr lang="en-US" dirty="0"/>
          </a:p>
        </p:txBody>
      </p:sp>
      <p:sp>
        <p:nvSpPr>
          <p:cNvPr id="1048763"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4"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48765"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048766"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99"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1048800"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801" name="Date Placeholder 4"/>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802" name="Footer Placeholder 5"/>
          <p:cNvSpPr>
            <a:spLocks noGrp="1"/>
          </p:cNvSpPr>
          <p:nvPr>
            <p:ph type="ftr" sz="quarter" idx="11"/>
          </p:nvPr>
        </p:nvSpPr>
        <p:spPr/>
        <p:txBody>
          <a:bodyPr/>
          <a:lstStyle/>
          <a:p>
            <a:endParaRPr lang="en-US" dirty="0"/>
          </a:p>
        </p:txBody>
      </p:sp>
      <p:sp>
        <p:nvSpPr>
          <p:cNvPr id="1048803"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04"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49"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048750"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lvl2pPr>
            <a:lvl3pPr marL="685800" indent="0">
              <a:buFontTx/>
              <a:buNone/>
            </a:lvl3pPr>
            <a:lvl4pPr marL="1028700" indent="0">
              <a:buFontTx/>
              <a:buNone/>
            </a:lvl4pPr>
            <a:lvl5pPr marL="1371600" indent="0">
              <a:buFontTx/>
              <a:buNone/>
            </a:lvl5pPr>
          </a:lstStyle>
          <a:p>
            <a:pPr lvl="0"/>
            <a:r>
              <a:rPr lang="en-US"/>
              <a:t>Click to edit Master text styles</a:t>
            </a:r>
          </a:p>
        </p:txBody>
      </p:sp>
      <p:sp>
        <p:nvSpPr>
          <p:cNvPr id="1048751"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52" name="Date Placeholder 4"/>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753" name="Footer Placeholder 5"/>
          <p:cNvSpPr>
            <a:spLocks noGrp="1"/>
          </p:cNvSpPr>
          <p:nvPr>
            <p:ph type="ftr" sz="quarter" idx="11"/>
          </p:nvPr>
        </p:nvSpPr>
        <p:spPr/>
        <p:txBody>
          <a:bodyPr/>
          <a:lstStyle/>
          <a:p>
            <a:endParaRPr lang="en-US" dirty="0"/>
          </a:p>
        </p:txBody>
      </p:sp>
      <p:sp>
        <p:nvSpPr>
          <p:cNvPr id="1048754"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5"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48756"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048757"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824"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1048825"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lvl2pPr>
            <a:lvl3pPr marL="685800" indent="0">
              <a:buFontTx/>
              <a:buNone/>
            </a:lvl3pPr>
            <a:lvl4pPr marL="1028700" indent="0">
              <a:buFontTx/>
              <a:buNone/>
            </a:lvl4pPr>
            <a:lvl5pPr marL="1371600" indent="0">
              <a:buFontTx/>
              <a:buNone/>
            </a:lvl5pPr>
          </a:lstStyle>
          <a:p>
            <a:pPr lvl="0"/>
            <a:r>
              <a:rPr lang="en-US"/>
              <a:t>Click to edit Master text styles</a:t>
            </a:r>
          </a:p>
        </p:txBody>
      </p:sp>
      <p:sp>
        <p:nvSpPr>
          <p:cNvPr id="1048826"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827" name="Date Placeholder 4"/>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828" name="Footer Placeholder 5"/>
          <p:cNvSpPr>
            <a:spLocks noGrp="1"/>
          </p:cNvSpPr>
          <p:nvPr>
            <p:ph type="ftr" sz="quarter" idx="11"/>
          </p:nvPr>
        </p:nvSpPr>
        <p:spPr/>
        <p:txBody>
          <a:bodyPr/>
          <a:lstStyle/>
          <a:p>
            <a:endParaRPr lang="en-US" dirty="0"/>
          </a:p>
        </p:txBody>
      </p:sp>
      <p:sp>
        <p:nvSpPr>
          <p:cNvPr id="104882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30"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4" name="Title 1"/>
          <p:cNvSpPr>
            <a:spLocks noGrp="1"/>
          </p:cNvSpPr>
          <p:nvPr>
            <p:ph type="title"/>
          </p:nvPr>
        </p:nvSpPr>
        <p:spPr/>
        <p:txBody>
          <a:bodyPr/>
          <a:lstStyle/>
          <a:p>
            <a:r>
              <a:rPr lang="en-US"/>
              <a:t>Click to edit Master title style</a:t>
            </a:r>
            <a:endParaRPr lang="en-US" dirty="0"/>
          </a:p>
        </p:txBody>
      </p:sp>
      <p:sp>
        <p:nvSpPr>
          <p:cNvPr id="1048775"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6"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777" name="Footer Placeholder 4"/>
          <p:cNvSpPr>
            <a:spLocks noGrp="1"/>
          </p:cNvSpPr>
          <p:nvPr>
            <p:ph type="ftr" sz="quarter" idx="11"/>
          </p:nvPr>
        </p:nvSpPr>
        <p:spPr/>
        <p:txBody>
          <a:bodyPr/>
          <a:lstStyle/>
          <a:p>
            <a:endParaRPr lang="en-US" dirty="0"/>
          </a:p>
        </p:txBody>
      </p:sp>
      <p:sp>
        <p:nvSpPr>
          <p:cNvPr id="104877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9"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38"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1048839"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40"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841" name="Footer Placeholder 4"/>
          <p:cNvSpPr>
            <a:spLocks noGrp="1"/>
          </p:cNvSpPr>
          <p:nvPr>
            <p:ph type="ftr" sz="quarter" idx="11"/>
          </p:nvPr>
        </p:nvSpPr>
        <p:spPr/>
        <p:txBody>
          <a:bodyPr/>
          <a:lstStyle/>
          <a:p>
            <a:endParaRPr lang="en-US" dirty="0"/>
          </a:p>
        </p:txBody>
      </p:sp>
      <p:sp>
        <p:nvSpPr>
          <p:cNvPr id="104884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43"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048650"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048651"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
        <p:cNvGrpSpPr/>
        <p:nvPr/>
      </p:nvGrpSpPr>
      <p:grpSpPr>
        <a:xfrm>
          <a:off x="0" y="0"/>
          <a:ext cx="0" cy="0"/>
          <a:chOff x="0" y="0"/>
          <a:chExt cx="0" cy="0"/>
        </a:xfrm>
      </p:grpSpPr>
      <p:sp>
        <p:nvSpPr>
          <p:cNvPr id="1048655"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1048656"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sp>
        <p:nvSpPr>
          <p:cNvPr id="1048663"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1048664"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1048665"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666"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05"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1048806"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7"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808" name="Footer Placeholder 4"/>
          <p:cNvSpPr>
            <a:spLocks noGrp="1"/>
          </p:cNvSpPr>
          <p:nvPr>
            <p:ph type="ftr" sz="quarter" idx="11"/>
          </p:nvPr>
        </p:nvSpPr>
        <p:spPr/>
        <p:txBody>
          <a:bodyPr/>
          <a:lstStyle/>
          <a:p>
            <a:endParaRPr lang="en-US" dirty="0"/>
          </a:p>
        </p:txBody>
      </p:sp>
      <p:sp>
        <p:nvSpPr>
          <p:cNvPr id="104880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10"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1048672"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1048673"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80"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1048781"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1048782" name="Date Placeholder 3"/>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783" name="Footer Placeholder 4"/>
          <p:cNvSpPr>
            <a:spLocks noGrp="1"/>
          </p:cNvSpPr>
          <p:nvPr>
            <p:ph type="ftr" sz="quarter" idx="11"/>
          </p:nvPr>
        </p:nvSpPr>
        <p:spPr/>
        <p:txBody>
          <a:bodyPr/>
          <a:lstStyle/>
          <a:p>
            <a:endParaRPr lang="en-US" dirty="0"/>
          </a:p>
        </p:txBody>
      </p:sp>
      <p:sp>
        <p:nvSpPr>
          <p:cNvPr id="1048784"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85"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17" name="Title 7"/>
          <p:cNvSpPr>
            <a:spLocks noGrp="1"/>
          </p:cNvSpPr>
          <p:nvPr>
            <p:ph type="title"/>
          </p:nvPr>
        </p:nvSpPr>
        <p:spPr/>
        <p:txBody>
          <a:bodyPr/>
          <a:lstStyle/>
          <a:p>
            <a:r>
              <a:rPr lang="en-US"/>
              <a:t>Click to edit Master title style</a:t>
            </a:r>
            <a:endParaRPr lang="en-US" dirty="0"/>
          </a:p>
        </p:txBody>
      </p:sp>
      <p:sp>
        <p:nvSpPr>
          <p:cNvPr id="1048818"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19"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20" name="Date Placeholder 4"/>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821" name="Footer Placeholder 5"/>
          <p:cNvSpPr>
            <a:spLocks noGrp="1"/>
          </p:cNvSpPr>
          <p:nvPr>
            <p:ph type="ftr" sz="quarter" idx="11"/>
          </p:nvPr>
        </p:nvSpPr>
        <p:spPr/>
        <p:txBody>
          <a:bodyPr/>
          <a:lstStyle/>
          <a:p>
            <a:endParaRPr lang="en-US" dirty="0"/>
          </a:p>
        </p:txBody>
      </p:sp>
      <p:sp>
        <p:nvSpPr>
          <p:cNvPr id="104882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2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86" name="Title 9"/>
          <p:cNvSpPr>
            <a:spLocks noGrp="1"/>
          </p:cNvSpPr>
          <p:nvPr>
            <p:ph type="title"/>
          </p:nvPr>
        </p:nvSpPr>
        <p:spPr/>
        <p:txBody>
          <a:bodyPr/>
          <a:lstStyle/>
          <a:p>
            <a:r>
              <a:rPr lang="en-US"/>
              <a:t>Click to edit Master title style</a:t>
            </a:r>
            <a:endParaRPr lang="en-US" dirty="0"/>
          </a:p>
        </p:txBody>
      </p:sp>
      <p:sp>
        <p:nvSpPr>
          <p:cNvPr id="1048787"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88"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9"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90"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1" name="Date Placeholder 6"/>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792" name="Footer Placeholder 7"/>
          <p:cNvSpPr>
            <a:spLocks noGrp="1"/>
          </p:cNvSpPr>
          <p:nvPr>
            <p:ph type="ftr" sz="quarter" idx="11"/>
          </p:nvPr>
        </p:nvSpPr>
        <p:spPr/>
        <p:txBody>
          <a:bodyPr/>
          <a:lstStyle/>
          <a:p>
            <a:endParaRPr lang="en-US" dirty="0"/>
          </a:p>
        </p:txBody>
      </p:sp>
      <p:sp>
        <p:nvSpPr>
          <p:cNvPr id="1048793"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94"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a:t>Click to edit Master title style</a:t>
            </a:r>
            <a:endParaRPr lang="en-US" dirty="0"/>
          </a:p>
        </p:txBody>
      </p:sp>
      <p:sp>
        <p:nvSpPr>
          <p:cNvPr id="1048617" name="Date Placeholder 2"/>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618" name="Footer Placeholder 3"/>
          <p:cNvSpPr>
            <a:spLocks noGrp="1"/>
          </p:cNvSpPr>
          <p:nvPr>
            <p:ph type="ftr" sz="quarter" idx="11"/>
          </p:nvPr>
        </p:nvSpPr>
        <p:spPr/>
        <p:txBody>
          <a:bodyPr/>
          <a:lstStyle/>
          <a:p>
            <a:endParaRPr lang="en-US" dirty="0"/>
          </a:p>
        </p:txBody>
      </p:sp>
      <p:sp>
        <p:nvSpPr>
          <p:cNvPr id="104861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0"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95" name="Date Placeholder 1"/>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796" name="Footer Placeholder 2"/>
          <p:cNvSpPr>
            <a:spLocks noGrp="1"/>
          </p:cNvSpPr>
          <p:nvPr>
            <p:ph type="ftr" sz="quarter" idx="11"/>
          </p:nvPr>
        </p:nvSpPr>
        <p:spPr/>
        <p:txBody>
          <a:bodyPr/>
          <a:lstStyle/>
          <a:p>
            <a:endParaRPr lang="en-US" dirty="0"/>
          </a:p>
        </p:txBody>
      </p:sp>
      <p:sp>
        <p:nvSpPr>
          <p:cNvPr id="104879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98"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31"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1048832"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33"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834" name="Date Placeholder 4"/>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835" name="Footer Placeholder 5"/>
          <p:cNvSpPr>
            <a:spLocks noGrp="1"/>
          </p:cNvSpPr>
          <p:nvPr>
            <p:ph type="ftr" sz="quarter" idx="11"/>
          </p:nvPr>
        </p:nvSpPr>
        <p:spPr/>
        <p:txBody>
          <a:bodyPr/>
          <a:lstStyle/>
          <a:p>
            <a:endParaRPr lang="en-US" dirty="0"/>
          </a:p>
        </p:txBody>
      </p:sp>
      <p:sp>
        <p:nvSpPr>
          <p:cNvPr id="104883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83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7"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1048768"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769"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770" name="Date Placeholder 4"/>
          <p:cNvSpPr>
            <a:spLocks noGrp="1"/>
          </p:cNvSpPr>
          <p:nvPr>
            <p:ph type="dt" sz="half" idx="10"/>
          </p:nvPr>
        </p:nvSpPr>
        <p:spPr/>
        <p:txBody>
          <a:bodyPr/>
          <a:lstStyle/>
          <a:p>
            <a:fld id="{48A87A34-81AB-432B-8DAE-1953F412C126}" type="datetimeFigureOut">
              <a:rPr lang="en-US" smtClean="0"/>
              <a:t>2/26/2023</a:t>
            </a:fld>
            <a:endParaRPr lang="en-US" dirty="0"/>
          </a:p>
        </p:txBody>
      </p:sp>
      <p:sp>
        <p:nvSpPr>
          <p:cNvPr id="1048771" name="Footer Placeholder 5"/>
          <p:cNvSpPr>
            <a:spLocks noGrp="1"/>
          </p:cNvSpPr>
          <p:nvPr>
            <p:ph type="ftr" sz="quarter" idx="11"/>
          </p:nvPr>
        </p:nvSpPr>
        <p:spPr/>
        <p:txBody>
          <a:bodyPr/>
          <a:lstStyle/>
          <a:p>
            <a:endParaRPr lang="en-US" dirty="0"/>
          </a:p>
        </p:txBody>
      </p:sp>
      <p:sp>
        <p:nvSpPr>
          <p:cNvPr id="1048772"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3"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3" name="Group 22"/>
          <p:cNvGrpSpPr/>
          <p:nvPr/>
        </p:nvGrpSpPr>
        <p:grpSpPr>
          <a:xfrm>
            <a:off x="1" y="171450"/>
            <a:ext cx="2138637" cy="4978971"/>
            <a:chOff x="2487613" y="285750"/>
            <a:chExt cx="2428875" cy="5654676"/>
          </a:xfrm>
        </p:grpSpPr>
        <p:sp>
          <p:nvSpPr>
            <p:cNvPr id="1048576"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0416" y="-589"/>
            <a:ext cx="1767506" cy="5140529"/>
            <a:chOff x="6627813" y="194833"/>
            <a:chExt cx="1952625" cy="5678918"/>
          </a:xfrm>
        </p:grpSpPr>
        <p:sp>
          <p:nvSpPr>
            <p:cNvPr id="104858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602"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t>2/26/2023</a:t>
            </a:fld>
            <a:endParaRPr lang="en-US" dirty="0"/>
          </a:p>
        </p:txBody>
      </p:sp>
      <p:sp>
        <p:nvSpPr>
          <p:cNvPr id="1048604"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1048605"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1048612" name="Google Shape;62;p13"/>
          <p:cNvSpPr txBox="1">
            <a:spLocks noGrp="1"/>
          </p:cNvSpPr>
          <p:nvPr>
            <p:ph type="ctrTitle"/>
          </p:nvPr>
        </p:nvSpPr>
        <p:spPr>
          <a:xfrm>
            <a:off x="1333053" y="94537"/>
            <a:ext cx="6686549" cy="1697086"/>
          </a:xfrm>
          <a:prstGeom prst="rect">
            <a:avLst/>
          </a:prstGeom>
        </p:spPr>
        <p:txBody>
          <a:bodyPr spcFirstLastPara="1" wrap="square" lIns="91425" tIns="91425" rIns="91425" bIns="91425" anchor="b" anchorCtr="0">
            <a:noAutofit/>
          </a:bodyPr>
          <a:lstStyle/>
          <a:p>
            <a:pPr lvl="0" algn="ctr">
              <a:spcBef>
                <a:spcPts val="0"/>
              </a:spcBef>
            </a:pPr>
            <a:r>
              <a:rPr lang="en" sz="4000" b="1" dirty="0"/>
              <a:t>Domestic Molding </a:t>
            </a:r>
            <a:br>
              <a:rPr lang="en" sz="4000" b="1" dirty="0"/>
            </a:br>
            <a:r>
              <a:rPr lang="en" sz="4000" b="1" dirty="0"/>
              <a:t>Prediction</a:t>
            </a:r>
            <a:endParaRPr sz="4000" b="1" dirty="0">
              <a:ea typeface="Bubblegum Sans"/>
              <a:cs typeface="Bubblegum Sans"/>
              <a:sym typeface="Bubblegum Sans"/>
            </a:endParaRPr>
          </a:p>
        </p:txBody>
      </p:sp>
      <p:sp>
        <p:nvSpPr>
          <p:cNvPr id="1048613" name="Google Shape;63;p13"/>
          <p:cNvSpPr txBox="1">
            <a:spLocks noGrp="1"/>
          </p:cNvSpPr>
          <p:nvPr>
            <p:ph type="subTitle" idx="1"/>
          </p:nvPr>
        </p:nvSpPr>
        <p:spPr>
          <a:xfrm>
            <a:off x="-67345" y="2770897"/>
            <a:ext cx="6469826" cy="111633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lang="en-US" sz="900" dirty="0">
              <a:latin typeface="Tw Cen MT (Headings)"/>
              <a:ea typeface="Bubblegum Sans"/>
              <a:cs typeface="Bubblegum Sans"/>
              <a:sym typeface="Bubblegum Sans"/>
            </a:endParaRPr>
          </a:p>
          <a:p>
            <a:pPr marL="0" lvl="0" indent="0" algn="ctr" rtl="0">
              <a:spcBef>
                <a:spcPts val="0"/>
              </a:spcBef>
              <a:spcAft>
                <a:spcPts val="0"/>
              </a:spcAft>
              <a:buNone/>
            </a:pPr>
            <a:endParaRPr lang="en-US" sz="900" dirty="0">
              <a:latin typeface="Tw Cen MT (Headings)"/>
              <a:ea typeface="Bubblegum Sans"/>
              <a:cs typeface="Bubblegum Sans"/>
              <a:sym typeface="Bubblegum Sans"/>
            </a:endParaRPr>
          </a:p>
          <a:p>
            <a:pPr marL="0" lvl="0" indent="0" algn="ctr" rtl="0">
              <a:spcBef>
                <a:spcPts val="0"/>
              </a:spcBef>
              <a:spcAft>
                <a:spcPts val="0"/>
              </a:spcAft>
              <a:buNone/>
            </a:pPr>
            <a:endParaRPr lang="en-US" sz="900" b="1" dirty="0">
              <a:latin typeface="Tw Cen MT (Headings)"/>
              <a:ea typeface="Bubblegum Sans"/>
              <a:cs typeface="Bubblegum Sans"/>
              <a:sym typeface="Bubblegum Sans"/>
            </a:endParaRPr>
          </a:p>
          <a:p>
            <a:pPr marL="0" lvl="0" indent="0" algn="ctr" rtl="0">
              <a:spcBef>
                <a:spcPts val="0"/>
              </a:spcBef>
              <a:spcAft>
                <a:spcPts val="0"/>
              </a:spcAft>
              <a:buNone/>
            </a:pPr>
            <a:r>
              <a:rPr lang="en-US" sz="2400" b="1" dirty="0">
                <a:latin typeface="Tw Cen MT (Headings)"/>
                <a:ea typeface="Bubblegum Sans"/>
                <a:cs typeface="Bubblegum Sans"/>
                <a:sym typeface="Bubblegum Sans"/>
              </a:rPr>
              <a:t>Presentation By </a:t>
            </a:r>
            <a:r>
              <a:rPr lang="en-US" sz="2400" dirty="0">
                <a:latin typeface="Tw Cen MT (Headings)"/>
                <a:ea typeface="Bubblegum Sans"/>
                <a:cs typeface="Bubblegum Sans"/>
                <a:sym typeface="Bubblegum Sans"/>
              </a:rPr>
              <a:t>: </a:t>
            </a:r>
            <a:r>
              <a:rPr lang="en-US" sz="2400" b="1" dirty="0" err="1">
                <a:latin typeface="Tw Cen MT (Headings)"/>
                <a:ea typeface="Bubblegum Sans"/>
                <a:cs typeface="Bubblegum Sans"/>
                <a:sym typeface="Bubblegum Sans"/>
              </a:rPr>
              <a:t>Shashanka</a:t>
            </a:r>
            <a:endParaRPr lang="en-US" sz="2400" b="1" dirty="0">
              <a:latin typeface="Tw Cen MT (Headings)"/>
              <a:ea typeface="Bubblegum Sans"/>
              <a:cs typeface="Bubblegum Sans"/>
              <a:sym typeface="Bubblegum Sans"/>
            </a:endParaRPr>
          </a:p>
        </p:txBody>
      </p:sp>
      <p:sp>
        <p:nvSpPr>
          <p:cNvPr id="2" name="Rectangle 1">
            <a:extLst>
              <a:ext uri="{FF2B5EF4-FFF2-40B4-BE49-F238E27FC236}">
                <a16:creationId xmlns:a16="http://schemas.microsoft.com/office/drawing/2014/main" id="{2D6BCF93-1C4D-46DD-930E-F206F9F4D122}"/>
              </a:ext>
            </a:extLst>
          </p:cNvPr>
          <p:cNvSpPr/>
          <p:nvPr/>
        </p:nvSpPr>
        <p:spPr>
          <a:xfrm>
            <a:off x="1333053" y="3730533"/>
            <a:ext cx="4572000" cy="584775"/>
          </a:xfrm>
          <a:prstGeom prst="rect">
            <a:avLst/>
          </a:prstGeom>
        </p:spPr>
        <p:txBody>
          <a:bodyPr>
            <a:spAutoFit/>
          </a:bodyPr>
          <a:lstStyle/>
          <a:p>
            <a:pPr lvl="0" algn="ctr">
              <a:spcBef>
                <a:spcPts val="0"/>
              </a:spcBef>
            </a:pPr>
            <a:r>
              <a:rPr lang="en-US" altLang="zh-CN" sz="1600" b="1" dirty="0"/>
              <a:t>https://github.com/shashank338/Domestic-Molding-Prediction</a:t>
            </a:r>
            <a:endParaRPr lang="zh-CN" altLang="en-US" sz="1600" b="1" dirty="0"/>
          </a:p>
        </p:txBody>
      </p:sp>
      <p:sp>
        <p:nvSpPr>
          <p:cNvPr id="3" name="Rectangle 2">
            <a:extLst>
              <a:ext uri="{FF2B5EF4-FFF2-40B4-BE49-F238E27FC236}">
                <a16:creationId xmlns:a16="http://schemas.microsoft.com/office/drawing/2014/main" id="{39683CF3-7434-4C74-A6D7-64BA73E90E37}"/>
              </a:ext>
            </a:extLst>
          </p:cNvPr>
          <p:cNvSpPr/>
          <p:nvPr/>
        </p:nvSpPr>
        <p:spPr>
          <a:xfrm>
            <a:off x="1424940" y="4220170"/>
            <a:ext cx="7216140" cy="461665"/>
          </a:xfrm>
          <a:prstGeom prst="rect">
            <a:avLst/>
          </a:prstGeom>
        </p:spPr>
        <p:txBody>
          <a:bodyPr wrap="square">
            <a:spAutoFit/>
          </a:bodyPr>
          <a:lstStyle/>
          <a:p>
            <a:r>
              <a:rPr lang="en-US" sz="1200" b="1" dirty="0"/>
              <a:t>https://docs.google.com/spreadsheets/d/16-eYf8GrOYospz2oUgCGbOBeyjmWO1GbkPEQKS0JZFk/edit?usp=sharing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048660" name="Google Shape;121;p23"/>
          <p:cNvSpPr txBox="1">
            <a:spLocks noGrp="1"/>
          </p:cNvSpPr>
          <p:nvPr>
            <p:ph type="title"/>
          </p:nvPr>
        </p:nvSpPr>
        <p:spPr>
          <a:xfrm>
            <a:off x="497850" y="528900"/>
            <a:ext cx="8148300" cy="4085700"/>
          </a:xfrm>
          <a:prstGeom prst="rect">
            <a:avLst/>
          </a:prstGeom>
          <a:noFill/>
        </p:spPr>
        <p:txBody>
          <a:bodyPr spcFirstLastPara="1" wrap="square" lIns="91425" tIns="91425" rIns="91425" bIns="91425" anchor="t" anchorCtr="0">
            <a:normAutofit/>
          </a:bodyPr>
          <a:lstStyle/>
          <a:p>
            <a:pPr marL="400050" lvl="0" indent="-285750">
              <a:buClrTx/>
              <a:buSzPts val="1800"/>
              <a:buFont typeface="Arial" panose="020B0604020202020204" pitchFamily="34" charset="0"/>
              <a:buChar char="•"/>
            </a:pPr>
            <a:r>
              <a:rPr lang="en-US" sz="1800" dirty="0">
                <a:solidFill>
                  <a:srgbClr val="434343"/>
                </a:solidFill>
                <a:latin typeface="Tw Cen MT (Headings)"/>
                <a:sym typeface="Raleway SemiBold"/>
              </a:rPr>
              <a:t>I have extracted useful information from the raw dataset. Thinking that this data will help us more than raw data. Then, I check the statistical description of our dataset.</a:t>
            </a:r>
            <a:r>
              <a:rPr lang="en" sz="1800" dirty="0">
                <a:solidFill>
                  <a:srgbClr val="434343"/>
                </a:solidFill>
                <a:latin typeface="Tw Cen MT (Headings)"/>
                <a:sym typeface="Raleway SemiBold"/>
              </a:rPr>
              <a:t>While checking for null values I found null values in the dataset.</a:t>
            </a:r>
            <a:endParaRPr sz="1800" dirty="0">
              <a:solidFill>
                <a:srgbClr val="434343"/>
              </a:solidFill>
              <a:latin typeface="Tw Cen MT (Headings)"/>
              <a:sym typeface="Raleway SemiBold"/>
            </a:endParaRPr>
          </a:p>
          <a:p>
            <a:pPr marL="400050" lvl="0" indent="-285750" algn="l" rtl="0">
              <a:spcBef>
                <a:spcPts val="0"/>
              </a:spcBef>
              <a:spcAft>
                <a:spcPts val="0"/>
              </a:spcAft>
              <a:buClrTx/>
              <a:buSzPts val="1800"/>
              <a:buFont typeface="Arial" panose="020B0604020202020204" pitchFamily="34" charset="0"/>
              <a:buChar char="•"/>
            </a:pPr>
            <a:r>
              <a:rPr lang="en" sz="1800" dirty="0">
                <a:solidFill>
                  <a:srgbClr val="434343"/>
                </a:solidFill>
                <a:latin typeface="Tw Cen MT (Headings)"/>
                <a:sym typeface="Raleway SemiBold"/>
              </a:rPr>
              <a:t>I have extracted useful information from the raw dataset. Thinking that this data will help us more than raw data.</a:t>
            </a:r>
            <a:endParaRPr sz="1800" dirty="0">
              <a:solidFill>
                <a:srgbClr val="434343"/>
              </a:solidFill>
              <a:latin typeface="Tw Cen MT (Headings)"/>
              <a:sym typeface="Raleway SemiBold"/>
            </a:endParaRPr>
          </a:p>
          <a:p>
            <a:pPr marL="400050" lvl="0" indent="-285750" algn="l" rtl="0">
              <a:spcBef>
                <a:spcPts val="0"/>
              </a:spcBef>
              <a:spcAft>
                <a:spcPts val="0"/>
              </a:spcAft>
              <a:buClrTx/>
              <a:buSzPts val="1800"/>
              <a:buFont typeface="Arial" panose="020B0604020202020204" pitchFamily="34" charset="0"/>
              <a:buChar char="•"/>
            </a:pPr>
            <a:r>
              <a:rPr lang="en" sz="1800" dirty="0">
                <a:solidFill>
                  <a:srgbClr val="434343"/>
                </a:solidFill>
                <a:latin typeface="Tw Cen MT (Headings)"/>
                <a:sym typeface="Raleway SemiBold"/>
              </a:rPr>
              <a:t>Then, I check the statistical description of our dataset.</a:t>
            </a:r>
            <a:endParaRPr sz="1800" dirty="0">
              <a:solidFill>
                <a:srgbClr val="434343"/>
              </a:solidFill>
              <a:latin typeface="Tw Cen MT (Headings)"/>
              <a:sym typeface="Raleway SemiBold"/>
            </a:endParaRPr>
          </a:p>
          <a:p>
            <a:pPr marL="400050" lvl="0" indent="-285750" algn="l" rtl="0">
              <a:spcBef>
                <a:spcPts val="0"/>
              </a:spcBef>
              <a:spcAft>
                <a:spcPts val="0"/>
              </a:spcAft>
              <a:buClrTx/>
              <a:buSzPts val="1800"/>
              <a:buFont typeface="Arial" panose="020B0604020202020204" pitchFamily="34" charset="0"/>
              <a:buChar char="•"/>
            </a:pPr>
            <a:r>
              <a:rPr lang="en" sz="1800" dirty="0">
                <a:solidFill>
                  <a:srgbClr val="434343"/>
                </a:solidFill>
                <a:latin typeface="Tw Cen MT (Headings)"/>
                <a:sym typeface="Raleway SemiBold"/>
              </a:rPr>
              <a:t>Then filled </a:t>
            </a:r>
            <a:r>
              <a:rPr lang="en-US" sz="1800" dirty="0">
                <a:solidFill>
                  <a:srgbClr val="434343"/>
                </a:solidFill>
                <a:latin typeface="Tw Cen MT (Headings)"/>
                <a:sym typeface="Raleway SemiBold"/>
              </a:rPr>
              <a:t>the Null values with Mean and Mode </a:t>
            </a:r>
            <a:endParaRPr sz="1800" dirty="0">
              <a:solidFill>
                <a:srgbClr val="434343"/>
              </a:solidFill>
              <a:latin typeface="Tw Cen MT (Headings)"/>
              <a:sym typeface="Raleway SemiBold"/>
            </a:endParaRPr>
          </a:p>
          <a:p>
            <a:pPr marL="400050" lvl="0" indent="-285750" algn="l" rtl="0">
              <a:spcBef>
                <a:spcPts val="0"/>
              </a:spcBef>
              <a:spcAft>
                <a:spcPts val="0"/>
              </a:spcAft>
              <a:buClrTx/>
              <a:buSzPts val="1800"/>
              <a:buFont typeface="Arial" panose="020B0604020202020204" pitchFamily="34" charset="0"/>
              <a:buChar char="•"/>
            </a:pPr>
            <a:r>
              <a:rPr lang="en" sz="1800" dirty="0">
                <a:solidFill>
                  <a:srgbClr val="434343"/>
                </a:solidFill>
                <a:latin typeface="Tw Cen MT (Headings)"/>
                <a:sym typeface="Raleway SemiBold"/>
              </a:rPr>
              <a:t>Then, I proceeded with Data visualization for better understanding of the data.</a:t>
            </a:r>
            <a:endParaRPr sz="1800" dirty="0">
              <a:solidFill>
                <a:srgbClr val="434343"/>
              </a:solidFill>
              <a:latin typeface="Tw Cen MT (Headings)"/>
              <a:sym typeface="Raleway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048667" name="Google Shape;126;p24"/>
          <p:cNvSpPr txBox="1">
            <a:spLocks noGrp="1"/>
          </p:cNvSpPr>
          <p:nvPr>
            <p:ph type="title"/>
          </p:nvPr>
        </p:nvSpPr>
        <p:spPr>
          <a:xfrm>
            <a:off x="265500" y="137717"/>
            <a:ext cx="4045200" cy="1172965"/>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400" dirty="0">
                <a:solidFill>
                  <a:schemeClr val="tx1"/>
                </a:solidFill>
                <a:latin typeface="Tw Cen MT (Headings)"/>
                <a:ea typeface="Bubblegum Sans"/>
                <a:cs typeface="Bubblegum Sans"/>
                <a:sym typeface="Bubblegum Sans"/>
              </a:rPr>
              <a:t>Visualizations.</a:t>
            </a:r>
            <a:endParaRPr sz="4400" dirty="0">
              <a:solidFill>
                <a:schemeClr val="tx1"/>
              </a:solidFill>
              <a:latin typeface="Tw Cen MT (Headings)"/>
              <a:ea typeface="Bubblegum Sans"/>
              <a:cs typeface="Bubblegum Sans"/>
              <a:sym typeface="Bubblegum Sans"/>
            </a:endParaRPr>
          </a:p>
        </p:txBody>
      </p:sp>
      <p:sp>
        <p:nvSpPr>
          <p:cNvPr id="1048668" name="Google Shape;127;p24"/>
          <p:cNvSpPr txBox="1">
            <a:spLocks noGrp="1"/>
          </p:cNvSpPr>
          <p:nvPr>
            <p:ph type="subTitle" idx="1"/>
          </p:nvPr>
        </p:nvSpPr>
        <p:spPr>
          <a:xfrm>
            <a:off x="1527226" y="1226250"/>
            <a:ext cx="4545913" cy="1345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solidFill>
                  <a:schemeClr val="tx1"/>
                </a:solidFill>
                <a:latin typeface="Tw Cen MT (Headings)"/>
                <a:ea typeface="Bubblegum Sans"/>
                <a:cs typeface="Bubblegum Sans"/>
                <a:sym typeface="Bubblegum Sans"/>
              </a:rPr>
              <a:t>Univariate &amp; Multivariateof different features in the dataset.</a:t>
            </a:r>
            <a:endParaRPr dirty="0">
              <a:solidFill>
                <a:schemeClr val="tx1"/>
              </a:solidFill>
              <a:latin typeface="Tw Cen MT (Headings)"/>
              <a:ea typeface="Bubblegum Sans"/>
              <a:cs typeface="Bubblegum Sans"/>
              <a:sym typeface="Bubblegum Sans"/>
            </a:endParaRPr>
          </a:p>
        </p:txBody>
      </p:sp>
      <p:sp>
        <p:nvSpPr>
          <p:cNvPr id="1048669" name="Google Shape;128;p24"/>
          <p:cNvSpPr txBox="1">
            <a:spLocks noGrp="1"/>
          </p:cNvSpPr>
          <p:nvPr>
            <p:ph type="body" idx="2"/>
          </p:nvPr>
        </p:nvSpPr>
        <p:spPr>
          <a:xfrm>
            <a:off x="2288100" y="2264070"/>
            <a:ext cx="4263973" cy="1988334"/>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400" dirty="0">
                <a:latin typeface="Tw Cen MT (Headings)"/>
                <a:ea typeface="Raleway SemiBold"/>
                <a:cs typeface="Raleway SemiBold"/>
                <a:sym typeface="Raleway SemiBold"/>
              </a:rPr>
              <a:t>I have used Uni</a:t>
            </a:r>
            <a:r>
              <a:rPr lang="en-US" sz="1400" dirty="0">
                <a:latin typeface="Tw Cen MT (Headings)"/>
                <a:ea typeface="Raleway SemiBold"/>
                <a:cs typeface="Raleway SemiBold"/>
                <a:sym typeface="Raleway SemiBold"/>
              </a:rPr>
              <a:t>v</a:t>
            </a:r>
            <a:r>
              <a:rPr lang="en" sz="1400" dirty="0">
                <a:latin typeface="Tw Cen MT (Headings)"/>
                <a:ea typeface="Raleway SemiBold"/>
                <a:cs typeface="Raleway SemiBold"/>
                <a:sym typeface="Raleway SemiBold"/>
              </a:rPr>
              <a:t>ariate and Multivariate for data</a:t>
            </a:r>
            <a:r>
              <a:rPr lang="en-US" sz="1400" dirty="0">
                <a:latin typeface="Tw Cen MT (Headings)"/>
                <a:ea typeface="Raleway SemiBold"/>
                <a:cs typeface="Raleway SemiBold"/>
                <a:sym typeface="Raleway SemiBold"/>
              </a:rPr>
              <a:t>set better undersetting </a:t>
            </a:r>
            <a:endParaRPr sz="1400" dirty="0">
              <a:latin typeface="Tw Cen MT (Headings)"/>
              <a:ea typeface="Raleway SemiBold"/>
              <a:cs typeface="Raleway SemiBold"/>
              <a:sym typeface="Raleway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048674" name="Google Shape;133;p25"/>
          <p:cNvSpPr txBox="1">
            <a:spLocks noGrp="1"/>
          </p:cNvSpPr>
          <p:nvPr>
            <p:ph type="body" idx="1"/>
          </p:nvPr>
        </p:nvSpPr>
        <p:spPr>
          <a:xfrm>
            <a:off x="311700" y="4230575"/>
            <a:ext cx="8562300" cy="605100"/>
          </a:xfrm>
          <a:prstGeom prst="rect">
            <a:avLst/>
          </a:prstGeom>
          <a:noFill/>
        </p:spPr>
        <p:txBody>
          <a:bodyPr spcFirstLastPara="1" wrap="square" lIns="91425" tIns="91425" rIns="91425" bIns="91425" anchor="ctr" anchorCtr="0">
            <a:normAutofit/>
          </a:bodyPr>
          <a:lstStyle/>
          <a:p>
            <a:pPr marL="0" lvl="0" indent="0" algn="ctr" rtl="0">
              <a:spcBef>
                <a:spcPts val="0"/>
              </a:spcBef>
              <a:spcAft>
                <a:spcPts val="0"/>
              </a:spcAft>
              <a:buNone/>
            </a:pPr>
            <a:r>
              <a:rPr lang="en" sz="2000" u="sng" dirty="0">
                <a:solidFill>
                  <a:schemeClr val="tx1"/>
                </a:solidFill>
                <a:latin typeface="Tw Cen MT (Headings)"/>
                <a:ea typeface="Bubblegum Sans"/>
                <a:cs typeface="Bubblegum Sans"/>
                <a:sym typeface="Bubblegum Sans"/>
              </a:rPr>
              <a:t>OBSERVATION:</a:t>
            </a:r>
            <a:r>
              <a:rPr lang="en" sz="2000" dirty="0">
                <a:solidFill>
                  <a:schemeClr val="tx1"/>
                </a:solidFill>
                <a:latin typeface="Tw Cen MT (Headings)"/>
                <a:ea typeface="Bubblegum Sans"/>
                <a:cs typeface="Bubblegum Sans"/>
                <a:sym typeface="Bubblegum Sans"/>
              </a:rPr>
              <a:t> </a:t>
            </a:r>
            <a:r>
              <a:rPr lang="en" sz="2000" dirty="0">
                <a:solidFill>
                  <a:schemeClr val="tx1"/>
                </a:solidFill>
                <a:latin typeface="Tw Cen MT (Headings)"/>
                <a:ea typeface="Bubblegum Sans"/>
                <a:cs typeface="Bubblegum Sans"/>
                <a:sym typeface="Raleway SemiBold"/>
              </a:rPr>
              <a:t>Here observed the data sets </a:t>
            </a:r>
            <a:r>
              <a:rPr lang="en" sz="2000" dirty="0">
                <a:solidFill>
                  <a:schemeClr val="tx1"/>
                </a:solidFill>
                <a:latin typeface="Tw Cen MT (Headings)"/>
                <a:ea typeface="Raleway SemiBold"/>
                <a:cs typeface="Raleway SemiBold"/>
                <a:sym typeface="Raleway SemiBold"/>
              </a:rPr>
              <a:t>.</a:t>
            </a:r>
            <a:endParaRPr sz="2000" dirty="0">
              <a:solidFill>
                <a:schemeClr val="tx1"/>
              </a:solidFill>
              <a:latin typeface="Tw Cen MT (Headings)"/>
              <a:ea typeface="Raleway SemiBold"/>
              <a:cs typeface="Raleway SemiBold"/>
              <a:sym typeface="Raleway SemiBold"/>
            </a:endParaRPr>
          </a:p>
        </p:txBody>
      </p:sp>
      <p:pic>
        <p:nvPicPr>
          <p:cNvPr id="3" name="Picture 2">
            <a:extLst>
              <a:ext uri="{FF2B5EF4-FFF2-40B4-BE49-F238E27FC236}">
                <a16:creationId xmlns:a16="http://schemas.microsoft.com/office/drawing/2014/main" id="{11D2713C-7386-4344-9B5E-FFADFBE4F8D3}"/>
              </a:ext>
            </a:extLst>
          </p:cNvPr>
          <p:cNvPicPr>
            <a:picLocks noChangeAspect="1"/>
          </p:cNvPicPr>
          <p:nvPr/>
        </p:nvPicPr>
        <p:blipFill>
          <a:blip r:embed="rId3"/>
          <a:stretch>
            <a:fillRect/>
          </a:stretch>
        </p:blipFill>
        <p:spPr>
          <a:xfrm>
            <a:off x="1158240" y="163045"/>
            <a:ext cx="7247694" cy="3182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048677" name="Google Shape;139;p26"/>
          <p:cNvSpPr txBox="1">
            <a:spLocks noGrp="1"/>
          </p:cNvSpPr>
          <p:nvPr>
            <p:ph type="body" idx="1"/>
          </p:nvPr>
        </p:nvSpPr>
        <p:spPr>
          <a:xfrm>
            <a:off x="356305" y="3740465"/>
            <a:ext cx="8562300" cy="1152600"/>
          </a:xfrm>
          <a:prstGeom prst="rect">
            <a:avLst/>
          </a:prstGeom>
          <a:solidFill>
            <a:schemeClr val="bg2"/>
          </a:solidFill>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770"/>
              <a:buNone/>
            </a:pPr>
            <a:r>
              <a:rPr lang="en" sz="3200" dirty="0">
                <a:solidFill>
                  <a:schemeClr val="tx1"/>
                </a:solidFill>
                <a:latin typeface="Tw Cen MT (Headings)"/>
                <a:sym typeface="Bubblegum Sans"/>
              </a:rPr>
              <a:t>OBSERVATIONS</a:t>
            </a:r>
            <a:r>
              <a:rPr lang="en" sz="1200" u="sng" dirty="0">
                <a:solidFill>
                  <a:schemeClr val="tx1"/>
                </a:solidFill>
                <a:latin typeface="Tw Cen MT (Headings)"/>
                <a:ea typeface="Bubblegum Sans"/>
                <a:cs typeface="Bubblegum Sans"/>
                <a:sym typeface="Bubblegum Sans"/>
              </a:rPr>
              <a:t>:</a:t>
            </a:r>
            <a:endParaRPr sz="1200" u="sng" dirty="0">
              <a:solidFill>
                <a:schemeClr val="tx1"/>
              </a:solidFill>
              <a:latin typeface="Tw Cen MT (Headings)"/>
              <a:ea typeface="Bubblegum Sans"/>
              <a:cs typeface="Bubblegum Sans"/>
              <a:sym typeface="Bubblegum Sans"/>
            </a:endParaRPr>
          </a:p>
          <a:p>
            <a:pPr marL="0" lvl="0" indent="0" algn="l" rtl="0">
              <a:lnSpc>
                <a:spcPct val="90000"/>
              </a:lnSpc>
              <a:spcBef>
                <a:spcPts val="0"/>
              </a:spcBef>
              <a:spcAft>
                <a:spcPts val="0"/>
              </a:spcAft>
              <a:buSzPts val="770"/>
              <a:buNone/>
            </a:pPr>
            <a:r>
              <a:rPr lang="en" sz="1200" dirty="0">
                <a:solidFill>
                  <a:schemeClr val="tx1"/>
                </a:solidFill>
                <a:latin typeface="Tw Cen MT (Headings)"/>
                <a:ea typeface="Raleway SemiBold"/>
                <a:cs typeface="Raleway SemiBold"/>
                <a:sym typeface="Raleway SemiBold"/>
              </a:rPr>
              <a:t>all data observed by diff</a:t>
            </a:r>
            <a:r>
              <a:rPr lang="en-US" sz="1200" dirty="0">
                <a:solidFill>
                  <a:schemeClr val="tx1"/>
                </a:solidFill>
                <a:latin typeface="Tw Cen MT (Headings)"/>
                <a:ea typeface="Raleway SemiBold"/>
                <a:cs typeface="Raleway SemiBold"/>
                <a:sym typeface="Raleway SemiBold"/>
              </a:rPr>
              <a:t>e</a:t>
            </a:r>
            <a:r>
              <a:rPr lang="en" sz="1200" dirty="0">
                <a:solidFill>
                  <a:schemeClr val="tx1"/>
                </a:solidFill>
                <a:latin typeface="Tw Cen MT (Headings)"/>
                <a:ea typeface="Raleway SemiBold"/>
                <a:cs typeface="Raleway SemiBold"/>
                <a:sym typeface="Raleway SemiBold"/>
              </a:rPr>
              <a:t>rent </a:t>
            </a:r>
            <a:r>
              <a:rPr lang="en-US" sz="1200" dirty="0">
                <a:solidFill>
                  <a:schemeClr val="tx1"/>
                </a:solidFill>
                <a:latin typeface="Tw Cen MT (Headings)"/>
                <a:ea typeface="Raleway SemiBold"/>
                <a:cs typeface="Raleway SemiBold"/>
                <a:sym typeface="Raleway SemiBold"/>
              </a:rPr>
              <a:t>plots and paired </a:t>
            </a:r>
            <a:endParaRPr sz="1200" dirty="0">
              <a:solidFill>
                <a:schemeClr val="tx1"/>
              </a:solidFill>
              <a:latin typeface="Tw Cen MT (Headings)"/>
              <a:ea typeface="Raleway SemiBold"/>
              <a:cs typeface="Raleway SemiBold"/>
              <a:sym typeface="Raleway SemiBold"/>
            </a:endParaRPr>
          </a:p>
        </p:txBody>
      </p:sp>
      <p:pic>
        <p:nvPicPr>
          <p:cNvPr id="5" name="Picture 4">
            <a:extLst>
              <a:ext uri="{FF2B5EF4-FFF2-40B4-BE49-F238E27FC236}">
                <a16:creationId xmlns:a16="http://schemas.microsoft.com/office/drawing/2014/main" id="{C9A2F6A5-2CEC-4311-9769-22F57505ACE7}"/>
              </a:ext>
            </a:extLst>
          </p:cNvPr>
          <p:cNvPicPr>
            <a:picLocks noChangeAspect="1"/>
          </p:cNvPicPr>
          <p:nvPr/>
        </p:nvPicPr>
        <p:blipFill>
          <a:blip r:embed="rId3"/>
          <a:stretch>
            <a:fillRect/>
          </a:stretch>
        </p:blipFill>
        <p:spPr>
          <a:xfrm>
            <a:off x="1188720" y="418623"/>
            <a:ext cx="5676900" cy="31932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48698" name="Google Shape;181;p33"/>
          <p:cNvSpPr txBox="1">
            <a:spLocks noGrp="1"/>
          </p:cNvSpPr>
          <p:nvPr>
            <p:ph type="title"/>
          </p:nvPr>
        </p:nvSpPr>
        <p:spPr>
          <a:xfrm>
            <a:off x="1409436" y="88941"/>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Analysis.</a:t>
            </a:r>
            <a:endParaRPr sz="3500" dirty="0">
              <a:solidFill>
                <a:schemeClr val="dk1"/>
              </a:solidFill>
              <a:latin typeface="Tw Cen MT (Headings)"/>
              <a:ea typeface="Bubblegum Sans"/>
              <a:cs typeface="Bubblegum Sans"/>
              <a:sym typeface="Bubblegum Sans"/>
            </a:endParaRPr>
          </a:p>
        </p:txBody>
      </p:sp>
      <p:sp>
        <p:nvSpPr>
          <p:cNvPr id="1048699" name="Google Shape;182;p33"/>
          <p:cNvSpPr txBox="1"/>
          <p:nvPr/>
        </p:nvSpPr>
        <p:spPr>
          <a:xfrm>
            <a:off x="782100" y="1159340"/>
            <a:ext cx="8361900" cy="30515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u="sng" dirty="0">
                <a:solidFill>
                  <a:srgbClr val="434343"/>
                </a:solidFill>
                <a:latin typeface="Tw Cen MT (Headings)"/>
                <a:ea typeface="Raleway"/>
                <a:cs typeface="Raleway"/>
                <a:sym typeface="Raleway"/>
              </a:rPr>
              <a:t>UNIVARIATE ANALYSIS :</a:t>
            </a:r>
            <a:endParaRPr sz="1800" b="1" u="sng" dirty="0">
              <a:solidFill>
                <a:srgbClr val="434343"/>
              </a:solidFill>
              <a:latin typeface="Tw Cen MT (Headings)"/>
              <a:ea typeface="Raleway"/>
              <a:cs typeface="Raleway"/>
              <a:sym typeface="Raleway"/>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I have used dist plot to check the skewness in numerical columns.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I have used </a:t>
            </a:r>
            <a:r>
              <a:rPr lang="en" dirty="0">
                <a:solidFill>
                  <a:srgbClr val="434343"/>
                </a:solidFill>
                <a:latin typeface="Tw Cen MT (Headings)"/>
                <a:ea typeface="Raleway SemiBold"/>
                <a:cs typeface="Raleway SemiBold"/>
                <a:sym typeface="Raleway SemiBold"/>
              </a:rPr>
              <a:t>each</a:t>
            </a:r>
            <a:r>
              <a:rPr lang="en" sz="1800" dirty="0">
                <a:solidFill>
                  <a:srgbClr val="434343"/>
                </a:solidFill>
                <a:latin typeface="Tw Cen MT (Headings)"/>
                <a:ea typeface="Raleway SemiBold"/>
                <a:cs typeface="Raleway SemiBold"/>
                <a:sym typeface="Raleway SemiBold"/>
              </a:rPr>
              <a:t> plot fo</a:t>
            </a:r>
            <a:r>
              <a:rPr lang="en-US" sz="1800" dirty="0">
                <a:solidFill>
                  <a:srgbClr val="434343"/>
                </a:solidFill>
                <a:latin typeface="Tw Cen MT (Headings)"/>
                <a:ea typeface="Raleway SemiBold"/>
                <a:cs typeface="Raleway SemiBold"/>
                <a:sym typeface="Raleway SemiBold"/>
              </a:rPr>
              <a:t>r Data sets what impacts happens </a:t>
            </a:r>
          </a:p>
          <a:p>
            <a:pPr marL="114300" lvl="0" algn="l" rtl="0">
              <a:lnSpc>
                <a:spcPct val="115000"/>
              </a:lnSpc>
              <a:spcBef>
                <a:spcPts val="0"/>
              </a:spcBef>
              <a:spcAft>
                <a:spcPts val="0"/>
              </a:spcAft>
              <a:buClr>
                <a:srgbClr val="434343"/>
              </a:buClr>
              <a:buSzPts val="1800"/>
            </a:pPr>
            <a:endParaRPr lang="en-US" dirty="0">
              <a:solidFill>
                <a:srgbClr val="434343"/>
              </a:solidFill>
              <a:latin typeface="Tw Cen MT (Headings)"/>
              <a:ea typeface="Raleway SemiBold"/>
              <a:cs typeface="Raleway SemiBold"/>
              <a:sym typeface="Raleway SemiBold"/>
            </a:endParaRPr>
          </a:p>
          <a:p>
            <a:pPr marL="114300" lvl="0" algn="l" rtl="0">
              <a:lnSpc>
                <a:spcPct val="115000"/>
              </a:lnSpc>
              <a:spcBef>
                <a:spcPts val="0"/>
              </a:spcBef>
              <a:spcAft>
                <a:spcPts val="0"/>
              </a:spcAft>
              <a:buClr>
                <a:srgbClr val="434343"/>
              </a:buClr>
              <a:buSzPts val="1800"/>
            </a:pP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r>
              <a:rPr lang="en" b="1" u="sng" dirty="0">
                <a:solidFill>
                  <a:srgbClr val="434343"/>
                </a:solidFill>
                <a:latin typeface="Tw Cen MT (Headings)"/>
                <a:ea typeface="Raleway"/>
                <a:cs typeface="Raleway"/>
                <a:sym typeface="Raleway"/>
              </a:rPr>
              <a:t>M</a:t>
            </a:r>
            <a:r>
              <a:rPr lang="en-US" b="1" u="sng" dirty="0">
                <a:solidFill>
                  <a:srgbClr val="434343"/>
                </a:solidFill>
                <a:latin typeface="Tw Cen MT (Headings)"/>
                <a:ea typeface="Raleway"/>
                <a:cs typeface="Raleway"/>
                <a:sym typeface="Raleway"/>
              </a:rPr>
              <a:t>ULTI</a:t>
            </a:r>
            <a:r>
              <a:rPr lang="en" sz="1800" b="1" u="sng" dirty="0">
                <a:solidFill>
                  <a:srgbClr val="434343"/>
                </a:solidFill>
                <a:latin typeface="Tw Cen MT (Headings)"/>
                <a:ea typeface="Raleway"/>
                <a:cs typeface="Raleway"/>
                <a:sym typeface="Raleway"/>
              </a:rPr>
              <a:t>VARIATE ANALYSIS :</a:t>
            </a:r>
            <a:endParaRPr sz="1800" b="1" u="sng" dirty="0">
              <a:solidFill>
                <a:srgbClr val="434343"/>
              </a:solidFill>
              <a:latin typeface="Tw Cen MT (Headings)"/>
              <a:ea typeface="Raleway"/>
              <a:cs typeface="Raleway"/>
              <a:sym typeface="Raleway"/>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I have used bar plot for visualizing the relation between categorical columns and our target column,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And also for continuous numerical variables </a:t>
            </a:r>
            <a:r>
              <a:rPr lang="en" dirty="0">
                <a:solidFill>
                  <a:srgbClr val="434343"/>
                </a:solidFill>
                <a:latin typeface="Tw Cen MT (Headings)"/>
                <a:ea typeface="Raleway SemiBold"/>
                <a:cs typeface="Raleway SemiBold"/>
                <a:sym typeface="Raleway SemiBold"/>
              </a:rPr>
              <a:t>found so </a:t>
            </a:r>
            <a:r>
              <a:rPr lang="en-US" dirty="0">
                <a:solidFill>
                  <a:srgbClr val="434343"/>
                </a:solidFill>
                <a:latin typeface="Tw Cen MT (Headings)"/>
                <a:ea typeface="Raleway SemiBold"/>
                <a:cs typeface="Raleway SemiBold"/>
                <a:sym typeface="Raleway SemiBold"/>
              </a:rPr>
              <a:t>its help us to found the model </a:t>
            </a:r>
            <a:r>
              <a:rPr lang="en" dirty="0">
                <a:solidFill>
                  <a:srgbClr val="434343"/>
                </a:solidFill>
                <a:latin typeface="Tw Cen MT (Headings)"/>
                <a:ea typeface="Raleway SemiBold"/>
                <a:cs typeface="Raleway SemiBold"/>
                <a:sym typeface="Raleway SemiBold"/>
              </a:rPr>
              <a:t>e</a:t>
            </a:r>
            <a:endParaRPr sz="1800"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048702" name="Google Shape;187;p34"/>
          <p:cNvSpPr txBox="1">
            <a:spLocks noGrp="1"/>
          </p:cNvSpPr>
          <p:nvPr>
            <p:ph type="title"/>
          </p:nvPr>
        </p:nvSpPr>
        <p:spPr>
          <a:xfrm>
            <a:off x="1342528" y="81506"/>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Data Cleaning Steps.</a:t>
            </a:r>
            <a:endParaRPr sz="3500" dirty="0">
              <a:solidFill>
                <a:schemeClr val="dk1"/>
              </a:solidFill>
              <a:latin typeface="Tw Cen MT (Headings)"/>
              <a:ea typeface="Bubblegum Sans"/>
              <a:cs typeface="Bubblegum Sans"/>
              <a:sym typeface="Bubblegum Sans"/>
            </a:endParaRPr>
          </a:p>
        </p:txBody>
      </p:sp>
      <p:sp>
        <p:nvSpPr>
          <p:cNvPr id="1048703" name="Google Shape;188;p34"/>
          <p:cNvSpPr txBox="1"/>
          <p:nvPr/>
        </p:nvSpPr>
        <p:spPr>
          <a:xfrm>
            <a:off x="1033345" y="1106000"/>
            <a:ext cx="7730829" cy="3370123"/>
          </a:xfrm>
          <a:prstGeom prst="rect">
            <a:avLst/>
          </a:prstGeom>
          <a:noFill/>
          <a:ln>
            <a:noFill/>
          </a:ln>
        </p:spPr>
        <p:txBody>
          <a:bodyPr spcFirstLastPara="1" wrap="square" lIns="91425" tIns="91425" rIns="91425" bIns="91425" anchor="t" anchorCtr="0">
            <a:spAutoFit/>
          </a:bodyPr>
          <a:lstStyle/>
          <a:p>
            <a:pPr marL="114300" lvl="0" algn="l" rtl="0">
              <a:lnSpc>
                <a:spcPct val="115000"/>
              </a:lnSpc>
              <a:spcBef>
                <a:spcPts val="0"/>
              </a:spcBef>
              <a:spcAft>
                <a:spcPts val="0"/>
              </a:spcAft>
              <a:buClr>
                <a:srgbClr val="434343"/>
              </a:buClr>
              <a:buSzPts val="1800"/>
            </a:pP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Some columns had incorrect data types which had to be changed to the right data type for visualization and model building.</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Also, feature extraction was performed to extract useful features.</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In the dataset, I found no null values, outliers and also no skewness.</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Encoding of the categorical columns was done using Label Encoder.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Use of Pearson’s correlation coefficient was done to check the correlation between dependent and independent features.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Also standardization was conducted using Standard Scaler. </a:t>
            </a:r>
            <a:endParaRPr sz="1800" dirty="0">
              <a:solidFill>
                <a:srgbClr val="434343"/>
              </a:solidFill>
              <a:latin typeface="Tw Cen MT (Headings)"/>
              <a:ea typeface="Raleway SemiBold"/>
              <a:cs typeface="Raleway SemiBold"/>
              <a:sym typeface="Raleway SemiBold"/>
            </a:endParaRPr>
          </a:p>
          <a:p>
            <a:pPr marL="457200" lvl="0" indent="-342900" algn="l" rtl="0">
              <a:lnSpc>
                <a:spcPct val="115000"/>
              </a:lnSpc>
              <a:spcBef>
                <a:spcPts val="0"/>
              </a:spcBef>
              <a:spcAft>
                <a:spcPts val="0"/>
              </a:spcAft>
              <a:buClr>
                <a:srgbClr val="434343"/>
              </a:buClr>
              <a:buSzPts val="1800"/>
              <a:buFont typeface="Raleway SemiBold"/>
              <a:buChar char="●"/>
            </a:pPr>
            <a:r>
              <a:rPr lang="en" sz="1800" dirty="0">
                <a:solidFill>
                  <a:srgbClr val="434343"/>
                </a:solidFill>
                <a:latin typeface="Tw Cen MT (Headings)"/>
                <a:ea typeface="Raleway SemiBold"/>
                <a:cs typeface="Raleway SemiBold"/>
                <a:sym typeface="Raleway SemiBold"/>
              </a:rPr>
              <a:t>Lastly, followed by model building with all regression algorithms.</a:t>
            </a:r>
            <a:endParaRPr sz="1800" b="1" u="sng" dirty="0">
              <a:solidFill>
                <a:srgbClr val="434343"/>
              </a:solidFill>
              <a:latin typeface="Tw Cen MT (Headings)"/>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1048706" name="Google Shape;272;p42"/>
          <p:cNvSpPr txBox="1">
            <a:spLocks noGrp="1"/>
          </p:cNvSpPr>
          <p:nvPr>
            <p:ph type="body" idx="4294967295"/>
          </p:nvPr>
        </p:nvSpPr>
        <p:spPr>
          <a:xfrm>
            <a:off x="831850" y="4222750"/>
            <a:ext cx="8312150" cy="449263"/>
          </a:xfrm>
          <a:prstGeom prst="rect">
            <a:avLst/>
          </a:prstGeom>
        </p:spPr>
        <p:txBody>
          <a:bodyPr spcFirstLastPara="1" wrap="square" lIns="91425" tIns="91425" rIns="91425" bIns="91425" anchor="t" anchorCtr="0">
            <a:normAutofit fontScale="85000" lnSpcReduction="20000"/>
          </a:bodyPr>
          <a:lstStyle/>
          <a:p>
            <a:pPr marL="0" indent="0" algn="ctr">
              <a:lnSpc>
                <a:spcPct val="115000"/>
              </a:lnSpc>
              <a:spcBef>
                <a:spcPts val="0"/>
              </a:spcBef>
              <a:buSzPts val="605"/>
              <a:buNone/>
            </a:pPr>
            <a:r>
              <a:rPr lang="en" sz="1000" dirty="0">
                <a:highlight>
                  <a:srgbClr val="FFFFFF"/>
                </a:highlight>
                <a:latin typeface="Raleway SemiBold"/>
                <a:sym typeface="Raleway SemiBold"/>
              </a:rPr>
              <a:t>The </a:t>
            </a:r>
            <a:r>
              <a:rPr lang="en-US" sz="1000" dirty="0">
                <a:highlight>
                  <a:srgbClr val="FFFFFF"/>
                </a:highlight>
                <a:latin typeface="Raleway SemiBold"/>
              </a:rPr>
              <a:t>Logistic Regression</a:t>
            </a:r>
          </a:p>
          <a:p>
            <a:pPr marL="0" indent="0" algn="ctr">
              <a:lnSpc>
                <a:spcPct val="115000"/>
              </a:lnSpc>
              <a:spcBef>
                <a:spcPts val="0"/>
              </a:spcBef>
              <a:buSzPts val="605"/>
              <a:buNone/>
            </a:pPr>
            <a:r>
              <a:rPr lang="en" sz="1000" dirty="0">
                <a:highlight>
                  <a:srgbClr val="FFFFFF"/>
                </a:highlight>
                <a:latin typeface="Raleway SemiBold"/>
                <a:sym typeface="Raleway SemiBold"/>
              </a:rPr>
              <a:t>Regressor model gave us an R2 Score of 95.96 %.</a:t>
            </a:r>
            <a:endParaRPr sz="1000" dirty="0">
              <a:highlight>
                <a:srgbClr val="FFFFFF"/>
              </a:highlight>
              <a:latin typeface="Raleway SemiBold"/>
              <a:sym typeface="Raleway SemiBold"/>
            </a:endParaRPr>
          </a:p>
        </p:txBody>
      </p:sp>
      <p:sp>
        <p:nvSpPr>
          <p:cNvPr id="1048707" name="TextBox 1"/>
          <p:cNvSpPr txBox="1"/>
          <p:nvPr/>
        </p:nvSpPr>
        <p:spPr>
          <a:xfrm>
            <a:off x="1363559" y="117694"/>
            <a:ext cx="4526701" cy="1477328"/>
          </a:xfrm>
          <a:prstGeom prst="rect">
            <a:avLst/>
          </a:prstGeom>
          <a:noFill/>
        </p:spPr>
        <p:txBody>
          <a:bodyPr wrap="square" rtlCol="0">
            <a:spAutoFit/>
          </a:bodyPr>
          <a:lstStyle/>
          <a:p>
            <a:endParaRPr lang="en-US" sz="2400" b="1" dirty="0">
              <a:latin typeface="Tw Cen MT (Headings)"/>
              <a:ea typeface="Bubblegum Sans"/>
              <a:cs typeface="Bubblegum Sans"/>
              <a:sym typeface="Bubblegum Sans"/>
            </a:endParaRPr>
          </a:p>
          <a:p>
            <a:r>
              <a:rPr lang="en-US" b="1" dirty="0"/>
              <a:t>Logistic Regression</a:t>
            </a:r>
          </a:p>
          <a:p>
            <a:endParaRPr lang="en-US" sz="2400" b="1" dirty="0">
              <a:latin typeface="Tw Cen MT (Headings)"/>
              <a:ea typeface="Bubblegum Sans"/>
              <a:cs typeface="Bubblegum Sans"/>
              <a:sym typeface="Bubblegum Sans"/>
            </a:endParaRPr>
          </a:p>
          <a:p>
            <a:endParaRPr lang="en-US" sz="2400" b="1" dirty="0">
              <a:latin typeface="Tw Cen MT (Headings)"/>
            </a:endParaRPr>
          </a:p>
        </p:txBody>
      </p:sp>
      <p:pic>
        <p:nvPicPr>
          <p:cNvPr id="3" name="Picture 2">
            <a:extLst>
              <a:ext uri="{FF2B5EF4-FFF2-40B4-BE49-F238E27FC236}">
                <a16:creationId xmlns:a16="http://schemas.microsoft.com/office/drawing/2014/main" id="{D863964A-1E11-4012-94AC-8BF131DF4A85}"/>
              </a:ext>
            </a:extLst>
          </p:cNvPr>
          <p:cNvPicPr>
            <a:picLocks noChangeAspect="1"/>
          </p:cNvPicPr>
          <p:nvPr/>
        </p:nvPicPr>
        <p:blipFill rotWithShape="1">
          <a:blip r:embed="rId3"/>
          <a:srcRect l="6053" t="23420" r="6051" b="5665"/>
          <a:stretch/>
        </p:blipFill>
        <p:spPr>
          <a:xfrm>
            <a:off x="1215441" y="1120140"/>
            <a:ext cx="6565000" cy="29794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1048710" name="Google Shape;279;p43"/>
          <p:cNvSpPr txBox="1">
            <a:spLocks noGrp="1"/>
          </p:cNvSpPr>
          <p:nvPr>
            <p:ph type="body" idx="4294967295"/>
          </p:nvPr>
        </p:nvSpPr>
        <p:spPr>
          <a:xfrm>
            <a:off x="348631" y="4619974"/>
            <a:ext cx="8312150" cy="449263"/>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dirty="0">
                <a:highlight>
                  <a:srgbClr val="FFFFFF"/>
                </a:highlight>
                <a:latin typeface="Raleway SemiBold"/>
                <a:ea typeface="Raleway SemiBold"/>
                <a:cs typeface="Raleway SemiBold"/>
                <a:sym typeface="Raleway SemiBold"/>
              </a:rPr>
              <a:t>The Decision Trees Regressor model gave us an R2 Score of 92.70 %.</a:t>
            </a:r>
            <a:endParaRPr sz="1400" dirty="0">
              <a:latin typeface="Raleway SemiBold"/>
              <a:ea typeface="Raleway SemiBold"/>
              <a:cs typeface="Raleway SemiBold"/>
              <a:sym typeface="Raleway SemiBold"/>
            </a:endParaRPr>
          </a:p>
        </p:txBody>
      </p:sp>
      <p:sp>
        <p:nvSpPr>
          <p:cNvPr id="1048711" name="TextBox 2"/>
          <p:cNvSpPr txBox="1"/>
          <p:nvPr/>
        </p:nvSpPr>
        <p:spPr>
          <a:xfrm>
            <a:off x="1360447" y="523526"/>
            <a:ext cx="4527395" cy="461665"/>
          </a:xfrm>
          <a:prstGeom prst="rect">
            <a:avLst/>
          </a:prstGeom>
          <a:noFill/>
        </p:spPr>
        <p:txBody>
          <a:bodyPr wrap="square" rtlCol="0">
            <a:spAutoFit/>
          </a:bodyPr>
          <a:lstStyle/>
          <a:p>
            <a:r>
              <a:rPr lang="en" sz="2400" b="1" dirty="0">
                <a:latin typeface="Tw Cen MT (Headings)"/>
                <a:ea typeface="Bubblegum Sans"/>
                <a:cs typeface="Bubblegum Sans"/>
                <a:sym typeface="Bubblegum Sans"/>
              </a:rPr>
              <a:t>DecisionTrees Regressor</a:t>
            </a:r>
            <a:r>
              <a:rPr lang="en" sz="1800" dirty="0">
                <a:solidFill>
                  <a:schemeClr val="lt1"/>
                </a:solidFill>
                <a:latin typeface="Bubblegum Sans"/>
                <a:ea typeface="Bubblegum Sans"/>
                <a:cs typeface="Bubblegum Sans"/>
                <a:sym typeface="Bubblegum Sans"/>
              </a:rPr>
              <a:t>.</a:t>
            </a:r>
            <a:endParaRPr lang="en-US" dirty="0"/>
          </a:p>
        </p:txBody>
      </p:sp>
      <p:pic>
        <p:nvPicPr>
          <p:cNvPr id="2" name="Picture 1">
            <a:extLst>
              <a:ext uri="{FF2B5EF4-FFF2-40B4-BE49-F238E27FC236}">
                <a16:creationId xmlns:a16="http://schemas.microsoft.com/office/drawing/2014/main" id="{E347E228-8CDD-4BA9-A29A-5E937FCF5722}"/>
              </a:ext>
            </a:extLst>
          </p:cNvPr>
          <p:cNvPicPr>
            <a:picLocks noChangeAspect="1"/>
          </p:cNvPicPr>
          <p:nvPr/>
        </p:nvPicPr>
        <p:blipFill rotWithShape="1">
          <a:blip r:embed="rId3"/>
          <a:srcRect l="9001" t="26222" r="26250" b="4889"/>
          <a:stretch/>
        </p:blipFill>
        <p:spPr>
          <a:xfrm>
            <a:off x="1798320" y="1201703"/>
            <a:ext cx="5049642" cy="302198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1048714" name="Google Shape;286;p44"/>
          <p:cNvSpPr txBox="1">
            <a:spLocks noGrp="1"/>
          </p:cNvSpPr>
          <p:nvPr>
            <p:ph type="body" idx="4294967295"/>
          </p:nvPr>
        </p:nvSpPr>
        <p:spPr>
          <a:xfrm>
            <a:off x="334537" y="4512527"/>
            <a:ext cx="8312150" cy="449263"/>
          </a:xfrm>
          <a:prstGeom prst="rect">
            <a:avLst/>
          </a:prstGeom>
          <a:noFill/>
        </p:spPr>
        <p:txBody>
          <a:bodyPr spcFirstLastPara="1" wrap="square" lIns="91425" tIns="91425" rIns="91425" bIns="91425" anchor="t" anchorCtr="0">
            <a:normAutofit/>
          </a:bodyPr>
          <a:lstStyle/>
          <a:p>
            <a:pPr marL="0" lvl="0" indent="0" algn="ctr" rtl="0">
              <a:lnSpc>
                <a:spcPct val="95000"/>
              </a:lnSpc>
              <a:spcBef>
                <a:spcPts val="0"/>
              </a:spcBef>
              <a:spcAft>
                <a:spcPts val="0"/>
              </a:spcAft>
              <a:buSzPts val="605"/>
              <a:buNone/>
            </a:pPr>
            <a:r>
              <a:rPr lang="en" sz="1400" dirty="0">
                <a:solidFill>
                  <a:schemeClr val="tx1"/>
                </a:solidFill>
                <a:highlight>
                  <a:srgbClr val="FFFFFF"/>
                </a:highlight>
                <a:latin typeface="Raleway SemiBold"/>
                <a:ea typeface="Raleway SemiBold"/>
                <a:cs typeface="Raleway SemiBold"/>
                <a:sym typeface="Raleway SemiBold"/>
              </a:rPr>
              <a:t>The KNN Regressor model gave us an R2 Score of 96.33 %.</a:t>
            </a:r>
            <a:endParaRPr sz="1400" dirty="0">
              <a:solidFill>
                <a:schemeClr val="tx1"/>
              </a:solidFill>
              <a:latin typeface="Raleway SemiBold"/>
              <a:ea typeface="Raleway SemiBold"/>
              <a:cs typeface="Raleway SemiBold"/>
              <a:sym typeface="Raleway SemiBold"/>
            </a:endParaRPr>
          </a:p>
        </p:txBody>
      </p:sp>
      <p:sp>
        <p:nvSpPr>
          <p:cNvPr id="1048715" name="Title 3"/>
          <p:cNvSpPr>
            <a:spLocks noGrp="1"/>
          </p:cNvSpPr>
          <p:nvPr>
            <p:ph type="title"/>
          </p:nvPr>
        </p:nvSpPr>
        <p:spPr>
          <a:xfrm>
            <a:off x="1283055" y="468082"/>
            <a:ext cx="6683765" cy="580133"/>
          </a:xfrm>
        </p:spPr>
        <p:txBody>
          <a:bodyPr/>
          <a:lstStyle/>
          <a:p>
            <a:r>
              <a:rPr lang="en" sz="2800" dirty="0">
                <a:solidFill>
                  <a:schemeClr val="tx1"/>
                </a:solidFill>
                <a:latin typeface="Tw Cen MT (Headings)"/>
                <a:sym typeface="Bubblegum Sans"/>
              </a:rPr>
              <a:t>KNN</a:t>
            </a:r>
            <a:endParaRPr lang="en-US" dirty="0"/>
          </a:p>
        </p:txBody>
      </p:sp>
      <p:pic>
        <p:nvPicPr>
          <p:cNvPr id="2" name="Picture 1">
            <a:extLst>
              <a:ext uri="{FF2B5EF4-FFF2-40B4-BE49-F238E27FC236}">
                <a16:creationId xmlns:a16="http://schemas.microsoft.com/office/drawing/2014/main" id="{CDE171AC-E64A-479F-A57D-D2701539796C}"/>
              </a:ext>
            </a:extLst>
          </p:cNvPr>
          <p:cNvPicPr>
            <a:picLocks noChangeAspect="1"/>
          </p:cNvPicPr>
          <p:nvPr/>
        </p:nvPicPr>
        <p:blipFill rotWithShape="1">
          <a:blip r:embed="rId3"/>
          <a:srcRect l="14573" t="30223" r="26083" b="6518"/>
          <a:stretch/>
        </p:blipFill>
        <p:spPr>
          <a:xfrm>
            <a:off x="1721095" y="1138017"/>
            <a:ext cx="5136905" cy="30801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048718" name="Google Shape;292;p45"/>
          <p:cNvSpPr txBox="1">
            <a:spLocks noGrp="1"/>
          </p:cNvSpPr>
          <p:nvPr>
            <p:ph type="title"/>
          </p:nvPr>
        </p:nvSpPr>
        <p:spPr>
          <a:xfrm>
            <a:off x="488522" y="640226"/>
            <a:ext cx="7101739" cy="881576"/>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600" dirty="0">
                <a:solidFill>
                  <a:schemeClr val="tx1"/>
                </a:solidFill>
                <a:latin typeface="Tw Cen MT (Headings)"/>
                <a:ea typeface="Bubblegum Sans"/>
                <a:cs typeface="Bubblegum Sans"/>
                <a:sym typeface="Bubblegum Sans"/>
              </a:rPr>
              <a:t>Analysis of Regression Models.</a:t>
            </a:r>
            <a:endParaRPr sz="3600" dirty="0">
              <a:solidFill>
                <a:schemeClr val="tx1"/>
              </a:solidFill>
              <a:latin typeface="Tw Cen MT (Headings)"/>
              <a:ea typeface="Bubblegum Sans"/>
              <a:cs typeface="Bubblegum Sans"/>
              <a:sym typeface="Bubblegum Sans"/>
            </a:endParaRPr>
          </a:p>
        </p:txBody>
      </p:sp>
      <p:sp>
        <p:nvSpPr>
          <p:cNvPr id="1048719" name="Google Shape;293;p45"/>
          <p:cNvSpPr txBox="1">
            <a:spLocks noGrp="1"/>
          </p:cNvSpPr>
          <p:nvPr>
            <p:ph type="body" idx="2"/>
          </p:nvPr>
        </p:nvSpPr>
        <p:spPr>
          <a:xfrm>
            <a:off x="1375317" y="1747024"/>
            <a:ext cx="6884020" cy="2516184"/>
          </a:xfrm>
          <a:prstGeom prst="rect">
            <a:avLst/>
          </a:prstGeom>
        </p:spPr>
        <p:txBody>
          <a:bodyPr spcFirstLastPara="1" wrap="square" lIns="91425" tIns="91425" rIns="91425" bIns="91425" anchor="t" anchorCtr="0">
            <a:normAutofit/>
          </a:bodyPr>
          <a:lstStyle/>
          <a:p>
            <a:pPr marL="408623" indent="-285750">
              <a:buClrTx/>
              <a:buSzPct val="100000"/>
              <a:buFont typeface="Arial" panose="020B0604020202020204" pitchFamily="34" charset="0"/>
              <a:buChar char="•"/>
            </a:pPr>
            <a:r>
              <a:rPr lang="en" sz="1600" dirty="0">
                <a:latin typeface="Tw Cen MT (Headings)"/>
                <a:ea typeface="Raleway SemiBold"/>
                <a:cs typeface="Raleway SemiBold"/>
                <a:sym typeface="Raleway SemiBold"/>
              </a:rPr>
              <a:t>From the above regression models, the highest R2 score belongs to the Random Forest Regressor Model, followed closely by Ra</a:t>
            </a:r>
            <a:r>
              <a:rPr lang="en-US" sz="1600" dirty="0" err="1">
                <a:latin typeface="Tw Cen MT (Headings)"/>
                <a:ea typeface="Raleway SemiBold"/>
                <a:cs typeface="Raleway SemiBold"/>
                <a:sym typeface="Raleway SemiBold"/>
              </a:rPr>
              <a:t>ndm</a:t>
            </a:r>
            <a:r>
              <a:rPr lang="en-US" sz="1600" dirty="0">
                <a:latin typeface="Tw Cen MT (Headings)"/>
                <a:ea typeface="Raleway SemiBold"/>
                <a:cs typeface="Raleway SemiBold"/>
                <a:sym typeface="Raleway SemiBold"/>
              </a:rPr>
              <a:t> Forest</a:t>
            </a:r>
            <a:r>
              <a:rPr lang="en" sz="1600" dirty="0">
                <a:latin typeface="Tw Cen MT (Headings)"/>
                <a:ea typeface="Raleway SemiBold"/>
                <a:cs typeface="Raleway SemiBold"/>
                <a:sym typeface="Raleway SemiBold"/>
              </a:rPr>
              <a:t> Regressor Model &amp; KNN Model.</a:t>
            </a:r>
            <a:endParaRPr sz="1600" dirty="0">
              <a:latin typeface="Tw Cen MT (Headings)"/>
              <a:ea typeface="Raleway SemiBold"/>
              <a:cs typeface="Raleway SemiBold"/>
              <a:sym typeface="Raleway SemiBold"/>
            </a:endParaRPr>
          </a:p>
          <a:p>
            <a:pPr marL="408623" indent="-285750">
              <a:buClrTx/>
              <a:buSzPct val="100000"/>
              <a:buFont typeface="Arial" panose="020B0604020202020204" pitchFamily="34" charset="0"/>
              <a:buChar char="•"/>
            </a:pPr>
            <a:r>
              <a:rPr lang="en" sz="1600" dirty="0">
                <a:latin typeface="Tw Cen MT (Headings)"/>
                <a:ea typeface="Raleway SemiBold"/>
                <a:cs typeface="Raleway SemiBold"/>
                <a:sym typeface="Raleway SemiBold"/>
              </a:rPr>
              <a:t>Next, the Ada Boosting Regressor Model. </a:t>
            </a:r>
            <a:endParaRPr sz="1600" dirty="0">
              <a:latin typeface="Tw Cen MT (Headings)"/>
              <a:ea typeface="Raleway SemiBold"/>
              <a:cs typeface="Raleway SemiBold"/>
              <a:sym typeface="Raleway SemiBold"/>
            </a:endParaRPr>
          </a:p>
          <a:p>
            <a:pPr marL="408623" indent="-285750">
              <a:buClrTx/>
              <a:buSzPct val="100000"/>
              <a:buFont typeface="Arial" panose="020B0604020202020204" pitchFamily="34" charset="0"/>
              <a:buChar char="•"/>
            </a:pPr>
            <a:r>
              <a:rPr lang="en" sz="1600" dirty="0">
                <a:latin typeface="Tw Cen MT (Headings)"/>
                <a:ea typeface="Raleway SemiBold"/>
                <a:cs typeface="Raleway SemiBold"/>
                <a:sym typeface="Raleway SemiBold"/>
              </a:rPr>
              <a:t>Lastly, the XGBoost Model.</a:t>
            </a:r>
            <a:endParaRPr sz="1600" dirty="0">
              <a:latin typeface="Tw Cen MT (Headings)"/>
              <a:ea typeface="Raleway SemiBold"/>
              <a:cs typeface="Raleway SemiBold"/>
              <a:sym typeface="Raleway SemiBold"/>
            </a:endParaRPr>
          </a:p>
          <a:p>
            <a:pPr marL="408623" indent="-285750">
              <a:buClrTx/>
              <a:buSzPct val="100000"/>
              <a:buFont typeface="Arial" panose="020B0604020202020204" pitchFamily="34" charset="0"/>
              <a:buChar char="•"/>
            </a:pPr>
            <a:r>
              <a:rPr lang="en" sz="1600" dirty="0">
                <a:latin typeface="Tw Cen MT (Headings)"/>
                <a:ea typeface="Raleway SemiBold"/>
                <a:cs typeface="Raleway SemiBold"/>
                <a:sym typeface="Raleway SemiBold"/>
              </a:rPr>
              <a:t>Finally, the lowest score belongs to Gradient Boosting Regressor </a:t>
            </a:r>
            <a:endParaRPr sz="1600" dirty="0">
              <a:latin typeface="Tw Cen MT (Headings)"/>
              <a:ea typeface="Raleway SemiBold"/>
              <a:cs typeface="Raleway SemiBold"/>
              <a:sym typeface="Raleway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1048621" name="Google Shape;68;p14"/>
          <p:cNvSpPr txBox="1">
            <a:spLocks noGrp="1"/>
          </p:cNvSpPr>
          <p:nvPr>
            <p:ph type="title"/>
          </p:nvPr>
        </p:nvSpPr>
        <p:spPr>
          <a:xfrm>
            <a:off x="1230117" y="96374"/>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Agenda.</a:t>
            </a:r>
            <a:endParaRPr sz="3500" dirty="0">
              <a:solidFill>
                <a:schemeClr val="dk1"/>
              </a:solidFill>
              <a:latin typeface="Tw Cen MT (Headings)"/>
              <a:ea typeface="Bubblegum Sans"/>
              <a:cs typeface="Bubblegum Sans"/>
              <a:sym typeface="Bubblegum Sans"/>
            </a:endParaRPr>
          </a:p>
        </p:txBody>
      </p:sp>
      <p:sp>
        <p:nvSpPr>
          <p:cNvPr id="1048622" name="Google Shape;69;p14"/>
          <p:cNvSpPr txBox="1"/>
          <p:nvPr/>
        </p:nvSpPr>
        <p:spPr>
          <a:xfrm>
            <a:off x="402274" y="1163750"/>
            <a:ext cx="4931726" cy="2523738"/>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Overview.</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Problem Statement</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Problem Understanding.</a:t>
            </a:r>
            <a:endParaRPr sz="1900" dirty="0">
              <a:solidFill>
                <a:srgbClr val="434343"/>
              </a:solidFill>
              <a:latin typeface="Tw Cen MT (Headings)"/>
              <a:ea typeface="Raleway SemiBold"/>
              <a:cs typeface="Raleway SemiBold"/>
              <a:sym typeface="Raleway SemiBold"/>
            </a:endParaRPr>
          </a:p>
          <a:p>
            <a:pPr marL="457200" lvl="0" indent="-349250">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What is </a:t>
            </a:r>
            <a:r>
              <a:rPr lang="en" sz="1900" dirty="0">
                <a:solidFill>
                  <a:srgbClr val="434343"/>
                </a:solidFill>
                <a:latin typeface="Tw Cen MT (Headings)"/>
              </a:rPr>
              <a:t>Domestic MoldingPrediction</a:t>
            </a:r>
            <a:r>
              <a:rPr lang="en" sz="1900" dirty="0">
                <a:solidFill>
                  <a:srgbClr val="434343"/>
                </a:solidFill>
                <a:latin typeface="Tw Cen MT (Headings)"/>
                <a:ea typeface="Raleway SemiBold"/>
                <a:cs typeface="Raleway SemiBold"/>
                <a:sym typeface="Raleway SemiBold"/>
              </a:rPr>
              <a:t>?</a:t>
            </a:r>
            <a:endParaRPr sz="1900" dirty="0">
              <a:solidFill>
                <a:srgbClr val="434343"/>
              </a:solidFill>
              <a:latin typeface="Tw Cen MT (Headings)"/>
              <a:ea typeface="Raleway SemiBold"/>
              <a:cs typeface="Raleway SemiBold"/>
              <a:sym typeface="Raleway SemiBold"/>
            </a:endParaRPr>
          </a:p>
          <a:p>
            <a:pPr marL="457200" lvl="0" indent="-349250">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Importance of </a:t>
            </a:r>
            <a:r>
              <a:rPr lang="en" sz="1900" dirty="0">
                <a:solidFill>
                  <a:srgbClr val="434343"/>
                </a:solidFill>
                <a:latin typeface="Tw Cen MT (Headings)"/>
              </a:rPr>
              <a:t>Domestic MoldingPrediction</a:t>
            </a:r>
            <a:r>
              <a:rPr lang="en" sz="1900" dirty="0">
                <a:solidFill>
                  <a:srgbClr val="434343"/>
                </a:solidFill>
                <a:latin typeface="Tw Cen MT (Headings)"/>
                <a:ea typeface="Raleway SemiBold"/>
                <a:cs typeface="Raleway SemiBold"/>
                <a:sym typeface="Raleway SemiBold"/>
              </a:rPr>
              <a:t>.</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Exploratory data analysis.</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Visualizations.</a:t>
            </a:r>
            <a:endParaRPr sz="1900" dirty="0">
              <a:solidFill>
                <a:srgbClr val="434343"/>
              </a:solidFill>
              <a:latin typeface="Tw Cen MT (Headings)"/>
              <a:ea typeface="Raleway SemiBold"/>
              <a:cs typeface="Raleway SemiBold"/>
              <a:sym typeface="Raleway SemiBold"/>
            </a:endParaRPr>
          </a:p>
          <a:p>
            <a:pPr marL="457200" lvl="0" indent="-349250" algn="l" rtl="0">
              <a:spcBef>
                <a:spcPts val="0"/>
              </a:spcBef>
              <a:spcAft>
                <a:spcPts val="0"/>
              </a:spcAft>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Analysis</a:t>
            </a:r>
            <a:endParaRPr sz="1900" dirty="0">
              <a:solidFill>
                <a:srgbClr val="434343"/>
              </a:solidFill>
              <a:latin typeface="Tw Cen MT (Headings)"/>
              <a:ea typeface="Raleway SemiBold"/>
              <a:cs typeface="Raleway SemiBold"/>
              <a:sym typeface="Raleway SemiBold"/>
            </a:endParaRPr>
          </a:p>
        </p:txBody>
      </p:sp>
      <p:sp>
        <p:nvSpPr>
          <p:cNvPr id="1048623" name="Google Shape;70;p14"/>
          <p:cNvSpPr txBox="1"/>
          <p:nvPr/>
        </p:nvSpPr>
        <p:spPr>
          <a:xfrm>
            <a:off x="5420030" y="1057042"/>
            <a:ext cx="3390600" cy="254505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aleway SemiBold"/>
              <a:buChar char="●"/>
            </a:pPr>
            <a:r>
              <a:rPr lang="en" sz="1900" dirty="0">
                <a:solidFill>
                  <a:srgbClr val="434343"/>
                </a:solidFill>
                <a:latin typeface="Tw Cen MT (Headings)"/>
                <a:ea typeface="Raleway SemiBold"/>
                <a:cs typeface="Raleway SemiBold"/>
                <a:sym typeface="Raleway SemiBold"/>
              </a:rPr>
              <a:t>Data cleaning steps.</a:t>
            </a:r>
            <a:endParaRPr sz="1900" dirty="0">
              <a:solidFill>
                <a:srgbClr val="434343"/>
              </a:solidFill>
              <a:latin typeface="Tw Cen MT (Headings)"/>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900" dirty="0">
                <a:solidFill>
                  <a:srgbClr val="434343"/>
                </a:solidFill>
                <a:latin typeface="Tw Cen MT (Headings)"/>
                <a:ea typeface="Raleway SemiBold"/>
                <a:cs typeface="Raleway SemiBold"/>
                <a:sym typeface="Raleway SemiBold"/>
              </a:rPr>
              <a:t>Model Building.</a:t>
            </a:r>
            <a:endParaRPr sz="1800" dirty="0">
              <a:solidFill>
                <a:schemeClr val="dk2"/>
              </a:solidFill>
              <a:latin typeface="Tw Cen MT (Headings)"/>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800" dirty="0">
                <a:solidFill>
                  <a:schemeClr val="dk2"/>
                </a:solidFill>
                <a:latin typeface="Tw Cen MT (Headings)"/>
                <a:ea typeface="Raleway SemiBold"/>
                <a:cs typeface="Raleway SemiBold"/>
                <a:sym typeface="Raleway SemiBold"/>
              </a:rPr>
              <a:t>Hyper Parameter Tuning.</a:t>
            </a:r>
            <a:endParaRPr sz="1800" dirty="0">
              <a:solidFill>
                <a:schemeClr val="dk2"/>
              </a:solidFill>
              <a:latin typeface="Tw Cen MT (Headings)"/>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800" dirty="0">
                <a:solidFill>
                  <a:schemeClr val="dk2"/>
                </a:solidFill>
                <a:latin typeface="Tw Cen MT (Headings)"/>
                <a:ea typeface="Raleway SemiBold"/>
                <a:cs typeface="Raleway SemiBold"/>
                <a:sym typeface="Raleway SemiBold"/>
              </a:rPr>
              <a:t>Saving the model and making predictions.</a:t>
            </a:r>
            <a:endParaRPr sz="1800" dirty="0">
              <a:solidFill>
                <a:schemeClr val="dk2"/>
              </a:solidFill>
              <a:latin typeface="Tw Cen MT (Headings)"/>
              <a:ea typeface="Raleway SemiBold"/>
              <a:cs typeface="Raleway SemiBold"/>
              <a:sym typeface="Raleway SemiBold"/>
            </a:endParaRPr>
          </a:p>
          <a:p>
            <a:pPr marL="457200" lvl="0" indent="-342900" algn="l" rtl="0">
              <a:spcBef>
                <a:spcPts val="0"/>
              </a:spcBef>
              <a:spcAft>
                <a:spcPts val="0"/>
              </a:spcAft>
              <a:buClr>
                <a:schemeClr val="dk2"/>
              </a:buClr>
              <a:buSzPts val="1800"/>
              <a:buFont typeface="Raleway SemiBold"/>
              <a:buChar char="●"/>
            </a:pPr>
            <a:r>
              <a:rPr lang="en" sz="1800" dirty="0">
                <a:solidFill>
                  <a:schemeClr val="dk2"/>
                </a:solidFill>
                <a:latin typeface="Tw Cen MT (Headings)"/>
                <a:ea typeface="Raleway SemiBold"/>
                <a:cs typeface="Raleway SemiBold"/>
                <a:sym typeface="Raleway SemiBold"/>
              </a:rPr>
              <a:t>Conclusion.</a:t>
            </a:r>
            <a:endParaRPr sz="1800" dirty="0">
              <a:solidFill>
                <a:schemeClr val="dk2"/>
              </a:solidFill>
              <a:latin typeface="Tw Cen MT (Headings)"/>
              <a:ea typeface="Raleway SemiBold"/>
              <a:cs typeface="Raleway SemiBold"/>
              <a:sym typeface="Raleway SemiBold"/>
            </a:endParaRPr>
          </a:p>
          <a:p>
            <a:pPr marL="0" lvl="0" indent="0" algn="l" rtl="0">
              <a:spcBef>
                <a:spcPts val="0"/>
              </a:spcBef>
              <a:spcAft>
                <a:spcPts val="0"/>
              </a:spcAft>
              <a:buNone/>
            </a:pPr>
            <a:endParaRPr dirty="0">
              <a:latin typeface="Source Code Pro"/>
              <a:ea typeface="Source Code Pro"/>
              <a:cs typeface="Source Code Pro"/>
              <a:sym typeface="Source Code Pro"/>
            </a:endParaRPr>
          </a:p>
          <a:p>
            <a:pPr marL="0" lvl="0" indent="0" algn="l" rtl="0">
              <a:spcBef>
                <a:spcPts val="0"/>
              </a:spcBef>
              <a:spcAft>
                <a:spcPts val="0"/>
              </a:spcAft>
              <a:buNone/>
            </a:pPr>
            <a:endParaRPr dirty="0">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1048722" name="Google Shape;298;p46"/>
          <p:cNvSpPr txBox="1">
            <a:spLocks noGrp="1"/>
          </p:cNvSpPr>
          <p:nvPr>
            <p:ph type="title"/>
          </p:nvPr>
        </p:nvSpPr>
        <p:spPr>
          <a:xfrm>
            <a:off x="1290489" y="81506"/>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Hyper Parameter Tuning</a:t>
            </a:r>
            <a:r>
              <a:rPr lang="en" sz="3500" dirty="0">
                <a:solidFill>
                  <a:schemeClr val="dk1"/>
                </a:solidFill>
                <a:latin typeface="Bubblegum Sans"/>
                <a:ea typeface="Bubblegum Sans"/>
                <a:cs typeface="Bubblegum Sans"/>
                <a:sym typeface="Bubblegum Sans"/>
              </a:rPr>
              <a:t>.</a:t>
            </a:r>
            <a:endParaRPr sz="3500" dirty="0">
              <a:solidFill>
                <a:schemeClr val="dk1"/>
              </a:solidFill>
              <a:latin typeface="Bubblegum Sans"/>
              <a:ea typeface="Bubblegum Sans"/>
              <a:cs typeface="Bubblegum Sans"/>
              <a:sym typeface="Bubblegum Sans"/>
            </a:endParaRPr>
          </a:p>
        </p:txBody>
      </p:sp>
      <p:sp>
        <p:nvSpPr>
          <p:cNvPr id="1048723" name="Google Shape;299;p46"/>
          <p:cNvSpPr txBox="1"/>
          <p:nvPr/>
        </p:nvSpPr>
        <p:spPr>
          <a:xfrm>
            <a:off x="1360448" y="1397620"/>
            <a:ext cx="7471851" cy="145883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Since the R2 Score is the Highest and the RMSE score is the lowest in Random Forest Regressor Model, we shall consider it for hyper parameter tuning.</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r>
              <a:rPr lang="en" sz="1800" dirty="0">
                <a:solidFill>
                  <a:srgbClr val="434343"/>
                </a:solidFill>
                <a:latin typeface="Tw Cen MT (Headings)"/>
                <a:ea typeface="Raleway SemiBold"/>
                <a:cs typeface="Raleway SemiBold"/>
                <a:sym typeface="Raleway SemiBold"/>
              </a:rPr>
              <a:t>We shall use GridSearchCV for Hyper Parameter Tuning.</a:t>
            </a:r>
            <a:endParaRPr sz="1800"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1048726" name="Google Shape;304;p47"/>
          <p:cNvSpPr txBox="1">
            <a:spLocks noGrp="1"/>
          </p:cNvSpPr>
          <p:nvPr>
            <p:ph type="title"/>
          </p:nvPr>
        </p:nvSpPr>
        <p:spPr>
          <a:xfrm>
            <a:off x="1230117" y="111243"/>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Hyper Parameter Tuning.</a:t>
            </a:r>
            <a:endParaRPr sz="3500" dirty="0">
              <a:solidFill>
                <a:schemeClr val="dk1"/>
              </a:solidFill>
              <a:latin typeface="Tw Cen MT (Headings)"/>
              <a:ea typeface="Bubblegum Sans"/>
              <a:cs typeface="Bubblegum Sans"/>
              <a:sym typeface="Bubblegum Sans"/>
            </a:endParaRPr>
          </a:p>
        </p:txBody>
      </p:sp>
      <p:pic>
        <p:nvPicPr>
          <p:cNvPr id="2" name="Picture 1">
            <a:extLst>
              <a:ext uri="{FF2B5EF4-FFF2-40B4-BE49-F238E27FC236}">
                <a16:creationId xmlns:a16="http://schemas.microsoft.com/office/drawing/2014/main" id="{33BF2CE8-B23E-4E68-8A37-F863EA60E2F7}"/>
              </a:ext>
            </a:extLst>
          </p:cNvPr>
          <p:cNvPicPr>
            <a:picLocks noChangeAspect="1"/>
          </p:cNvPicPr>
          <p:nvPr/>
        </p:nvPicPr>
        <p:blipFill rotWithShape="1">
          <a:blip r:embed="rId3"/>
          <a:srcRect l="8250" t="23999" r="20000" b="8888"/>
          <a:stretch/>
        </p:blipFill>
        <p:spPr>
          <a:xfrm>
            <a:off x="2071245" y="1112060"/>
            <a:ext cx="5548755" cy="2919380"/>
          </a:xfrm>
          <a:prstGeom prst="rect">
            <a:avLst/>
          </a:prstGeom>
        </p:spPr>
      </p:pic>
      <p:sp>
        <p:nvSpPr>
          <p:cNvPr id="3" name="Rectangle 2">
            <a:extLst>
              <a:ext uri="{FF2B5EF4-FFF2-40B4-BE49-F238E27FC236}">
                <a16:creationId xmlns:a16="http://schemas.microsoft.com/office/drawing/2014/main" id="{C9A00D7A-2873-401E-A059-AAB65450A654}"/>
              </a:ext>
            </a:extLst>
          </p:cNvPr>
          <p:cNvSpPr/>
          <p:nvPr/>
        </p:nvSpPr>
        <p:spPr>
          <a:xfrm>
            <a:off x="2285999" y="4512937"/>
            <a:ext cx="4572000" cy="646331"/>
          </a:xfrm>
          <a:prstGeom prst="rect">
            <a:avLst/>
          </a:prstGeom>
        </p:spPr>
        <p:txBody>
          <a:bodyPr>
            <a:spAutoFit/>
          </a:bodyPr>
          <a:lstStyle/>
          <a:p>
            <a:pPr lvl="0" algn="ctr"/>
            <a:r>
              <a:rPr lang="en-US" dirty="0">
                <a:solidFill>
                  <a:schemeClr val="dk2"/>
                </a:solidFill>
                <a:latin typeface="Raleway SemiBold"/>
                <a:ea typeface="Raleway SemiBold"/>
                <a:cs typeface="Raleway SemiBold"/>
                <a:sym typeface="Raleway SemiBold"/>
              </a:rPr>
              <a:t>After Hyper Parameter Tuning, we have got a  R2 score of 90.20 %.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1048733" name="Google Shape;317;p49"/>
          <p:cNvSpPr txBox="1">
            <a:spLocks noGrp="1"/>
          </p:cNvSpPr>
          <p:nvPr>
            <p:ph type="title"/>
          </p:nvPr>
        </p:nvSpPr>
        <p:spPr>
          <a:xfrm>
            <a:off x="1231726" y="379141"/>
            <a:ext cx="7629776" cy="65828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Saving the Best Model &amp; Making Predictions</a:t>
            </a:r>
            <a:r>
              <a:rPr lang="en" sz="3500" dirty="0">
                <a:solidFill>
                  <a:schemeClr val="dk1"/>
                </a:solidFill>
                <a:latin typeface="Bubblegum Sans"/>
                <a:ea typeface="Bubblegum Sans"/>
                <a:cs typeface="Bubblegum Sans"/>
                <a:sym typeface="Bubblegum Sans"/>
              </a:rPr>
              <a:t>.</a:t>
            </a:r>
            <a:endParaRPr sz="3500" dirty="0">
              <a:solidFill>
                <a:schemeClr val="dk1"/>
              </a:solidFill>
              <a:latin typeface="Bubblegum Sans"/>
              <a:ea typeface="Bubblegum Sans"/>
              <a:cs typeface="Bubblegum Sans"/>
              <a:sym typeface="Bubblegum Sans"/>
            </a:endParaRPr>
          </a:p>
        </p:txBody>
      </p:sp>
      <p:sp>
        <p:nvSpPr>
          <p:cNvPr id="1048734" name="Google Shape;318;p49"/>
          <p:cNvSpPr txBox="1"/>
          <p:nvPr/>
        </p:nvSpPr>
        <p:spPr>
          <a:xfrm>
            <a:off x="470975" y="1189825"/>
            <a:ext cx="808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Now we shall save the best model</a:t>
            </a:r>
            <a:r>
              <a:rPr lang="en" sz="1800" dirty="0">
                <a:solidFill>
                  <a:schemeClr val="dk2"/>
                </a:solidFill>
                <a:latin typeface="Raleway SemiBold"/>
                <a:ea typeface="Raleway SemiBold"/>
                <a:cs typeface="Raleway SemiBold"/>
                <a:sym typeface="Raleway SemiBold"/>
              </a:rPr>
              <a:t>.</a:t>
            </a:r>
            <a:endParaRPr sz="1800" dirty="0">
              <a:solidFill>
                <a:schemeClr val="dk2"/>
              </a:solidFill>
              <a:latin typeface="Raleway SemiBold"/>
              <a:ea typeface="Raleway SemiBold"/>
              <a:cs typeface="Raleway SemiBold"/>
              <a:sym typeface="Raleway SemiBold"/>
            </a:endParaRPr>
          </a:p>
        </p:txBody>
      </p:sp>
      <p:pic>
        <p:nvPicPr>
          <p:cNvPr id="2" name="Picture 1">
            <a:extLst>
              <a:ext uri="{FF2B5EF4-FFF2-40B4-BE49-F238E27FC236}">
                <a16:creationId xmlns:a16="http://schemas.microsoft.com/office/drawing/2014/main" id="{B8A2BA69-1D32-49AC-890F-FCBED79DABBD}"/>
              </a:ext>
            </a:extLst>
          </p:cNvPr>
          <p:cNvPicPr>
            <a:picLocks noChangeAspect="1"/>
          </p:cNvPicPr>
          <p:nvPr/>
        </p:nvPicPr>
        <p:blipFill rotWithShape="1">
          <a:blip r:embed="rId3"/>
          <a:srcRect l="10000" t="40148" r="38334" b="38223"/>
          <a:stretch/>
        </p:blipFill>
        <p:spPr>
          <a:xfrm>
            <a:off x="1715485" y="1935480"/>
            <a:ext cx="6836290" cy="16098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1048737" name="Google Shape;324;p50"/>
          <p:cNvSpPr txBox="1">
            <a:spLocks noGrp="1"/>
          </p:cNvSpPr>
          <p:nvPr>
            <p:ph type="title"/>
          </p:nvPr>
        </p:nvSpPr>
        <p:spPr>
          <a:xfrm>
            <a:off x="1263766" y="326021"/>
            <a:ext cx="7501093" cy="71140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Saving the Best Model &amp; Making Predictions.</a:t>
            </a:r>
            <a:endParaRPr sz="3500" dirty="0">
              <a:solidFill>
                <a:schemeClr val="dk1"/>
              </a:solidFill>
              <a:latin typeface="Tw Cen MT (Headings)"/>
              <a:ea typeface="Bubblegum Sans"/>
              <a:cs typeface="Bubblegum Sans"/>
              <a:sym typeface="Bubblegum Sans"/>
            </a:endParaRPr>
          </a:p>
        </p:txBody>
      </p:sp>
      <p:sp>
        <p:nvSpPr>
          <p:cNvPr id="1048738" name="Google Shape;325;p50"/>
          <p:cNvSpPr txBox="1"/>
          <p:nvPr/>
        </p:nvSpPr>
        <p:spPr>
          <a:xfrm>
            <a:off x="470975" y="1189825"/>
            <a:ext cx="808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Putting the predicted &amp; actual values in a dataframe</a:t>
            </a:r>
            <a:r>
              <a:rPr lang="en" sz="1800" dirty="0">
                <a:solidFill>
                  <a:schemeClr val="dk2"/>
                </a:solidFill>
                <a:latin typeface="Raleway SemiBold"/>
                <a:ea typeface="Raleway SemiBold"/>
                <a:cs typeface="Raleway SemiBold"/>
                <a:sym typeface="Raleway SemiBold"/>
              </a:rPr>
              <a:t>.</a:t>
            </a:r>
            <a:endParaRPr sz="1800" dirty="0">
              <a:solidFill>
                <a:schemeClr val="dk2"/>
              </a:solidFill>
              <a:latin typeface="Raleway SemiBold"/>
              <a:ea typeface="Raleway SemiBold"/>
              <a:cs typeface="Raleway SemiBold"/>
              <a:sym typeface="Raleway SemiBold"/>
            </a:endParaRPr>
          </a:p>
        </p:txBody>
      </p:sp>
      <p:pic>
        <p:nvPicPr>
          <p:cNvPr id="2" name="Picture 1">
            <a:extLst>
              <a:ext uri="{FF2B5EF4-FFF2-40B4-BE49-F238E27FC236}">
                <a16:creationId xmlns:a16="http://schemas.microsoft.com/office/drawing/2014/main" id="{70D0B29E-B6A6-4F20-BD78-1DDFDD68BDB3}"/>
              </a:ext>
            </a:extLst>
          </p:cNvPr>
          <p:cNvPicPr>
            <a:picLocks noChangeAspect="1"/>
          </p:cNvPicPr>
          <p:nvPr/>
        </p:nvPicPr>
        <p:blipFill rotWithShape="1">
          <a:blip r:embed="rId3"/>
          <a:srcRect l="7500" t="23133" r="9752" b="7555"/>
          <a:stretch/>
        </p:blipFill>
        <p:spPr>
          <a:xfrm>
            <a:off x="1623061" y="1803925"/>
            <a:ext cx="6301739" cy="29690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1048741" name="Google Shape;331;p51"/>
          <p:cNvSpPr txBox="1">
            <a:spLocks noGrp="1"/>
          </p:cNvSpPr>
          <p:nvPr>
            <p:ph type="title"/>
          </p:nvPr>
        </p:nvSpPr>
        <p:spPr>
          <a:xfrm>
            <a:off x="1230117" y="133545"/>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Conclusion.</a:t>
            </a:r>
            <a:endParaRPr sz="3500" dirty="0">
              <a:solidFill>
                <a:schemeClr val="dk1"/>
              </a:solidFill>
              <a:latin typeface="Tw Cen MT (Headings)"/>
              <a:ea typeface="Bubblegum Sans"/>
              <a:cs typeface="Bubblegum Sans"/>
              <a:sym typeface="Bubblegum Sans"/>
            </a:endParaRPr>
          </a:p>
        </p:txBody>
      </p:sp>
      <p:sp>
        <p:nvSpPr>
          <p:cNvPr id="1048742" name="Google Shape;332;p51"/>
          <p:cNvSpPr txBox="1"/>
          <p:nvPr/>
        </p:nvSpPr>
        <p:spPr>
          <a:xfrm>
            <a:off x="1375317" y="1204331"/>
            <a:ext cx="7176458" cy="2677626"/>
          </a:xfrm>
          <a:prstGeom prst="rect">
            <a:avLst/>
          </a:prstGeom>
          <a:noFill/>
          <a:ln>
            <a:noFill/>
          </a:ln>
        </p:spPr>
        <p:txBody>
          <a:bodyPr spcFirstLastPara="1" wrap="square" lIns="91425" tIns="91425" rIns="91425" bIns="91425" anchor="t" anchorCtr="0">
            <a:spAutoFit/>
          </a:bodyPr>
          <a:lstStyle/>
          <a:p>
            <a:pPr marL="408623" indent="-285750" defTabSz="342900">
              <a:buSzPct val="100000"/>
              <a:buFont typeface="Arial" panose="020B0604020202020204" pitchFamily="34" charset="0"/>
              <a:buChar char="•"/>
            </a:pPr>
            <a:r>
              <a:rPr lang="en-US" sz="1600" dirty="0">
                <a:solidFill>
                  <a:schemeClr val="tx1">
                    <a:lumMod val="75000"/>
                    <a:lumOff val="25000"/>
                  </a:schemeClr>
                </a:solidFill>
                <a:latin typeface="Tw Cen MT (Headings)"/>
              </a:rPr>
              <a:t>Here some NULL value handled and dataset cleaning done then </a:t>
            </a:r>
            <a:r>
              <a:rPr lang="en-US" sz="1600" dirty="0" err="1">
                <a:solidFill>
                  <a:schemeClr val="tx1">
                    <a:lumMod val="75000"/>
                    <a:lumOff val="25000"/>
                  </a:schemeClr>
                </a:solidFill>
                <a:latin typeface="Tw Cen MT (Headings)"/>
              </a:rPr>
              <a:t>i</a:t>
            </a:r>
            <a:r>
              <a:rPr lang="en-US" sz="1600" dirty="0">
                <a:solidFill>
                  <a:schemeClr val="tx1">
                    <a:lumMod val="75000"/>
                    <a:lumOff val="25000"/>
                  </a:schemeClr>
                </a:solidFill>
                <a:latin typeface="Tw Cen MT (Headings)"/>
              </a:rPr>
              <a:t> taken 30% data and trained the model then </a:t>
            </a:r>
            <a:r>
              <a:rPr lang="en-US" sz="1600" dirty="0" err="1">
                <a:solidFill>
                  <a:schemeClr val="tx1">
                    <a:lumMod val="75000"/>
                    <a:lumOff val="25000"/>
                  </a:schemeClr>
                </a:solidFill>
                <a:latin typeface="Tw Cen MT (Headings)"/>
              </a:rPr>
              <a:t>i</a:t>
            </a:r>
            <a:r>
              <a:rPr lang="en-US" sz="1600" dirty="0">
                <a:solidFill>
                  <a:schemeClr val="tx1">
                    <a:lumMod val="75000"/>
                    <a:lumOff val="25000"/>
                  </a:schemeClr>
                </a:solidFill>
                <a:latin typeface="Tw Cen MT (Headings)"/>
              </a:rPr>
              <a:t> got the 98% out put from Random Forest model</a:t>
            </a:r>
          </a:p>
          <a:p>
            <a:pPr marL="408623" indent="-285750" defTabSz="342900">
              <a:buSzPct val="100000"/>
              <a:buFont typeface="Arial" panose="020B0604020202020204" pitchFamily="34" charset="0"/>
              <a:buChar char="•"/>
            </a:pPr>
            <a:r>
              <a:rPr lang="en-US" sz="1600" dirty="0">
                <a:solidFill>
                  <a:schemeClr val="tx1">
                    <a:lumMod val="75000"/>
                    <a:lumOff val="25000"/>
                  </a:schemeClr>
                </a:solidFill>
                <a:latin typeface="Tw Cen MT (Headings)"/>
              </a:rPr>
              <a:t>Then </a:t>
            </a:r>
            <a:r>
              <a:rPr lang="en-US" sz="1600" dirty="0" err="1">
                <a:solidFill>
                  <a:schemeClr val="tx1">
                    <a:lumMod val="75000"/>
                    <a:lumOff val="25000"/>
                  </a:schemeClr>
                </a:solidFill>
                <a:latin typeface="Tw Cen MT (Headings)"/>
              </a:rPr>
              <a:t>i</a:t>
            </a:r>
            <a:r>
              <a:rPr lang="en-US" sz="1600" dirty="0">
                <a:solidFill>
                  <a:schemeClr val="tx1">
                    <a:lumMod val="75000"/>
                    <a:lumOff val="25000"/>
                  </a:schemeClr>
                </a:solidFill>
                <a:latin typeface="Tw Cen MT (Headings)"/>
              </a:rPr>
              <a:t> checked predicted data set found (MM//YY) 1/2000 and 5/2000,3/2003 these year the market was in low condition the confident value got little bit low</a:t>
            </a:r>
          </a:p>
          <a:p>
            <a:pPr marL="408623" indent="-285750" defTabSz="342900">
              <a:buSzPct val="100000"/>
              <a:buFont typeface="Arial" panose="020B0604020202020204" pitchFamily="34" charset="0"/>
              <a:buChar char="•"/>
            </a:pPr>
            <a:r>
              <a:rPr lang="en-US" sz="1600" dirty="0">
                <a:solidFill>
                  <a:schemeClr val="tx1">
                    <a:lumMod val="75000"/>
                    <a:lumOff val="25000"/>
                  </a:schemeClr>
                </a:solidFill>
                <a:latin typeface="Tw Cen MT (Headings)"/>
              </a:rPr>
              <a:t>As per my predict All data set checked up to 2004 </a:t>
            </a:r>
            <a:r>
              <a:rPr lang="en-US" sz="1600" dirty="0" err="1">
                <a:solidFill>
                  <a:schemeClr val="tx1">
                    <a:lumMod val="75000"/>
                    <a:lumOff val="25000"/>
                  </a:schemeClr>
                </a:solidFill>
                <a:latin typeface="Tw Cen MT (Headings)"/>
              </a:rPr>
              <a:t>i</a:t>
            </a:r>
            <a:r>
              <a:rPr lang="en-US" sz="1600" dirty="0">
                <a:solidFill>
                  <a:schemeClr val="tx1">
                    <a:lumMod val="75000"/>
                    <a:lumOff val="25000"/>
                  </a:schemeClr>
                </a:solidFill>
                <a:latin typeface="Tw Cen MT (Headings)"/>
              </a:rPr>
              <a:t> predict that the Domestic Molding business marketing across the Global is good in at that time and Future also, by concluding that model by 98% accuracy score</a:t>
            </a:r>
          </a:p>
          <a:p>
            <a:pPr marL="0" lvl="0" indent="0" algn="l" rtl="0">
              <a:spcBef>
                <a:spcPts val="0"/>
              </a:spcBef>
              <a:spcAft>
                <a:spcPts val="0"/>
              </a:spcAft>
              <a:buNone/>
            </a:pPr>
            <a:r>
              <a:rPr lang="en" sz="1800" dirty="0">
                <a:solidFill>
                  <a:schemeClr val="dk2"/>
                </a:solidFill>
                <a:latin typeface="Tw Cen MT (Headings)"/>
                <a:ea typeface="Raleway SemiBold"/>
                <a:cs typeface="Raleway SemiBold"/>
                <a:sym typeface="Raleway SemiBold"/>
              </a:rPr>
              <a:t>.</a:t>
            </a:r>
            <a:endParaRPr sz="1800" dirty="0">
              <a:solidFill>
                <a:schemeClr val="dk2"/>
              </a:solidFill>
              <a:latin typeface="Tw Cen MT (Headings)"/>
              <a:ea typeface="Raleway SemiBold"/>
              <a:cs typeface="Raleway SemiBold"/>
              <a:sym typeface="Ralew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1048626" name="Google Shape;75;p15"/>
          <p:cNvSpPr txBox="1">
            <a:spLocks noGrp="1"/>
          </p:cNvSpPr>
          <p:nvPr>
            <p:ph type="title"/>
          </p:nvPr>
        </p:nvSpPr>
        <p:spPr>
          <a:xfrm>
            <a:off x="1312791" y="133545"/>
            <a:ext cx="6683765" cy="960668"/>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Overview</a:t>
            </a:r>
            <a:r>
              <a:rPr lang="en" sz="3500" dirty="0">
                <a:solidFill>
                  <a:schemeClr val="dk1"/>
                </a:solidFill>
                <a:latin typeface="Bubblegum Sans"/>
                <a:ea typeface="Bubblegum Sans"/>
                <a:cs typeface="Bubblegum Sans"/>
                <a:sym typeface="Bubblegum Sans"/>
              </a:rPr>
              <a:t>.</a:t>
            </a:r>
            <a:endParaRPr sz="3500" dirty="0">
              <a:solidFill>
                <a:schemeClr val="dk1"/>
              </a:solidFill>
              <a:latin typeface="Bubblegum Sans"/>
              <a:ea typeface="Bubblegum Sans"/>
              <a:cs typeface="Bubblegum Sans"/>
              <a:sym typeface="Bubblegum Sans"/>
            </a:endParaRPr>
          </a:p>
        </p:txBody>
      </p:sp>
      <p:sp>
        <p:nvSpPr>
          <p:cNvPr id="1048627" name="Google Shape;76;p15"/>
          <p:cNvSpPr txBox="1"/>
          <p:nvPr/>
        </p:nvSpPr>
        <p:spPr>
          <a:xfrm>
            <a:off x="402275" y="1163750"/>
            <a:ext cx="8361900" cy="3092355"/>
          </a:xfrm>
          <a:prstGeom prst="rect">
            <a:avLst/>
          </a:prstGeom>
          <a:noFill/>
          <a:ln>
            <a:noFill/>
          </a:ln>
        </p:spPr>
        <p:txBody>
          <a:bodyPr spcFirstLastPara="1" wrap="square" lIns="91425" tIns="91425" rIns="91425" bIns="91425" anchor="t" anchorCtr="0">
            <a:spAutoFit/>
          </a:bodyPr>
          <a:lstStyle/>
          <a:p>
            <a:pPr lvl="2">
              <a:lnSpc>
                <a:spcPct val="115000"/>
              </a:lnSpc>
            </a:pPr>
            <a:r>
              <a:rPr lang="en" sz="1900" dirty="0">
                <a:solidFill>
                  <a:srgbClr val="434343"/>
                </a:solidFill>
                <a:latin typeface="Tw Cen MT (Headings)"/>
                <a:ea typeface="Raleway SemiBold"/>
                <a:cs typeface="Raleway SemiBold"/>
                <a:sym typeface="Raleway SemiBold"/>
              </a:rPr>
              <a:t>In this particular presentation we will be looking on:</a:t>
            </a:r>
            <a:endParaRPr sz="1900" dirty="0">
              <a:solidFill>
                <a:srgbClr val="434343"/>
              </a:solidFill>
              <a:latin typeface="Tw Cen MT (Headings)"/>
              <a:ea typeface="Raleway SemiBold"/>
              <a:cs typeface="Raleway SemiBold"/>
              <a:sym typeface="Raleway SemiBold"/>
            </a:endParaRPr>
          </a:p>
          <a:p>
            <a:pPr lvl="2">
              <a:lnSpc>
                <a:spcPct val="115000"/>
              </a:lnSpc>
            </a:pP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How to analyze the dataset of is </a:t>
            </a:r>
            <a:r>
              <a:rPr lang="en" sz="1900" dirty="0">
                <a:solidFill>
                  <a:srgbClr val="434343"/>
                </a:solidFill>
                <a:latin typeface="Tw Cen MT (Headings)"/>
              </a:rPr>
              <a:t>Domestic MoldingPrediction</a:t>
            </a:r>
            <a:r>
              <a:rPr lang="en" sz="1900" dirty="0">
                <a:solidFill>
                  <a:srgbClr val="434343"/>
                </a:solidFill>
                <a:latin typeface="Tw Cen MT (Headings)"/>
                <a:ea typeface="Raleway SemiBold"/>
                <a:cs typeface="Raleway SemiBold"/>
                <a:sym typeface="Raleway SemiBold"/>
              </a:rPr>
              <a:t>.</a:t>
            </a: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What are the EDA steps in cleaning the dataset.</a:t>
            </a: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Overall analysis on the problem.</a:t>
            </a: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Model building from cleaned dataset.</a:t>
            </a:r>
            <a:endParaRPr sz="1900" dirty="0">
              <a:solidFill>
                <a:srgbClr val="434343"/>
              </a:solidFill>
              <a:latin typeface="Tw Cen MT (Headings)"/>
              <a:ea typeface="Raleway SemiBold"/>
              <a:cs typeface="Raleway SemiBold"/>
              <a:sym typeface="Raleway SemiBold"/>
            </a:endParaRPr>
          </a:p>
          <a:p>
            <a:pPr marL="1371600" lvl="2" indent="-349250">
              <a:lnSpc>
                <a:spcPct val="115000"/>
              </a:lnSpc>
              <a:buClr>
                <a:srgbClr val="434343"/>
              </a:buClr>
              <a:buSzPts val="1900"/>
              <a:buFont typeface="Raleway SemiBold"/>
              <a:buChar char="●"/>
            </a:pPr>
            <a:r>
              <a:rPr lang="en" sz="1900" dirty="0">
                <a:solidFill>
                  <a:srgbClr val="434343"/>
                </a:solidFill>
                <a:latin typeface="Tw Cen MT (Headings)"/>
                <a:ea typeface="Raleway SemiBold"/>
                <a:cs typeface="Raleway SemiBold"/>
                <a:sym typeface="Raleway SemiBold"/>
              </a:rPr>
              <a:t>Predicting Domestic Market for saved best model.</a:t>
            </a:r>
            <a:endParaRPr sz="1900" dirty="0">
              <a:solidFill>
                <a:srgbClr val="434343"/>
              </a:solidFill>
              <a:latin typeface="Tw Cen MT (Headings)"/>
              <a:ea typeface="Raleway SemiBold"/>
              <a:cs typeface="Raleway SemiBold"/>
              <a:sym typeface="Raleway SemiBold"/>
            </a:endParaRPr>
          </a:p>
          <a:p>
            <a:pPr marL="1371600" lvl="2"/>
            <a:endParaRPr dirty="0">
              <a:solidFill>
                <a:srgbClr val="434343"/>
              </a:solidFill>
              <a:latin typeface="Raleway SemiBold"/>
              <a:ea typeface="Raleway SemiBold"/>
              <a:cs typeface="Raleway SemiBold"/>
              <a:sym typeface="Raleway SemiBold"/>
            </a:endParaRPr>
          </a:p>
          <a:p>
            <a:pPr marL="457200" lvl="0" indent="0" algn="l" rtl="0">
              <a:spcBef>
                <a:spcPts val="0"/>
              </a:spcBef>
              <a:spcAft>
                <a:spcPts val="0"/>
              </a:spcAft>
              <a:buNone/>
            </a:pPr>
            <a:endParaRPr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1048630" name="Google Shape;81;p16"/>
          <p:cNvSpPr txBox="1">
            <a:spLocks noGrp="1"/>
          </p:cNvSpPr>
          <p:nvPr>
            <p:ph type="title"/>
          </p:nvPr>
        </p:nvSpPr>
        <p:spPr>
          <a:xfrm>
            <a:off x="1198288" y="114484"/>
            <a:ext cx="4615215" cy="948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Problem Statement.</a:t>
            </a:r>
            <a:endParaRPr sz="3500" dirty="0">
              <a:solidFill>
                <a:schemeClr val="dk1"/>
              </a:solidFill>
              <a:latin typeface="Tw Cen MT (Headings)"/>
              <a:ea typeface="Bubblegum Sans"/>
              <a:cs typeface="Bubblegum Sans"/>
              <a:sym typeface="Bubblegum Sans"/>
            </a:endParaRPr>
          </a:p>
        </p:txBody>
      </p:sp>
      <p:sp>
        <p:nvSpPr>
          <p:cNvPr id="1048631" name="Google Shape;82;p16"/>
          <p:cNvSpPr txBox="1"/>
          <p:nvPr/>
        </p:nvSpPr>
        <p:spPr>
          <a:xfrm>
            <a:off x="1198288" y="1063084"/>
            <a:ext cx="7611882" cy="4219586"/>
          </a:xfrm>
          <a:prstGeom prst="rect">
            <a:avLst/>
          </a:prstGeom>
          <a:noFill/>
          <a:ln>
            <a:noFill/>
          </a:ln>
        </p:spPr>
        <p:txBody>
          <a:bodyPr spcFirstLastPara="1" wrap="square" lIns="91425" tIns="91425" rIns="91425" bIns="91425" anchor="t" anchorCtr="0">
            <a:spAutoFit/>
          </a:bodyPr>
          <a:lstStyle/>
          <a:p>
            <a:pPr>
              <a:lnSpc>
                <a:spcPct val="115000"/>
              </a:lnSpc>
            </a:pPr>
            <a:r>
              <a:rPr lang="en" sz="1600" dirty="0">
                <a:solidFill>
                  <a:srgbClr val="434343"/>
                </a:solidFill>
                <a:latin typeface="Tw Cen MT (Headings)"/>
                <a:sym typeface="Roboto"/>
              </a:rPr>
              <a:t>Domestic molding is a crucial aspect of the manufacturing industry as it is used to produce consumer goods. However, predicting the outcome of domestic molding processes can be challenging, leading to potential waste and inefficiency. The aim of this project is to develop a machine learning model that can accurately predict the outcome of domestic molding processes using preprocessed data. The code included in the repository provides the necessary functions to load, clean, and preprocess data in preparation for building the model</a:t>
            </a:r>
            <a:r>
              <a:rPr lang="en" sz="1600" b="1" dirty="0">
                <a:solidFill>
                  <a:schemeClr val="dk1"/>
                </a:solidFill>
                <a:latin typeface="Roboto"/>
                <a:ea typeface="Roboto"/>
                <a:cs typeface="Roboto"/>
                <a:sym typeface="Roboto"/>
              </a:rPr>
              <a:t>. </a:t>
            </a:r>
            <a:endParaRPr sz="1600" dirty="0">
              <a:solidFill>
                <a:srgbClr val="434343"/>
              </a:solidFill>
              <a:latin typeface="Tw Cen MT (Headings)"/>
              <a:ea typeface="Raleway SemiBold"/>
              <a:cs typeface="Raleway SemiBold"/>
              <a:sym typeface="Raleway SemiBold"/>
            </a:endParaRPr>
          </a:p>
          <a:p>
            <a:pPr marL="457200" indent="-342900">
              <a:lnSpc>
                <a:spcPct val="115000"/>
              </a:lnSpc>
              <a:buClr>
                <a:srgbClr val="434343"/>
              </a:buClr>
              <a:buSzPts val="1800"/>
              <a:buFont typeface="Raleway SemiBold"/>
              <a:buAutoNum type="arabicPeriod"/>
            </a:pPr>
            <a:r>
              <a:rPr lang="en-US" sz="1600" dirty="0">
                <a:solidFill>
                  <a:srgbClr val="434343"/>
                </a:solidFill>
                <a:latin typeface="Tw Cen MT (Headings)"/>
                <a:ea typeface="Raleway SemiBold"/>
                <a:cs typeface="Raleway SemiBold"/>
                <a:sym typeface="Raleway SemiBold"/>
              </a:rPr>
              <a:t>The code includes,</a:t>
            </a:r>
            <a:r>
              <a:rPr lang="en" sz="1600" dirty="0">
                <a:solidFill>
                  <a:srgbClr val="434343"/>
                </a:solidFill>
                <a:latin typeface="Tw Cen MT (Headings)"/>
                <a:ea typeface="Raleway SemiBold"/>
                <a:cs typeface="Raleway SemiBold"/>
                <a:sym typeface="Raleway SemiBold"/>
              </a:rPr>
              <a:t> EDA, Model building from cleaned dataset </a:t>
            </a:r>
            <a:r>
              <a:rPr lang="en-US" sz="1600" dirty="0">
                <a:solidFill>
                  <a:srgbClr val="434343"/>
                </a:solidFill>
                <a:latin typeface="Tw Cen MT (Headings)"/>
                <a:ea typeface="Raleway SemiBold"/>
                <a:cs typeface="Raleway SemiBold"/>
                <a:sym typeface="Raleway SemiBold"/>
              </a:rPr>
              <a:t>and the total Model building </a:t>
            </a:r>
          </a:p>
          <a:p>
            <a:pPr marL="457200" indent="-342900">
              <a:lnSpc>
                <a:spcPct val="115000"/>
              </a:lnSpc>
              <a:buClr>
                <a:srgbClr val="434343"/>
              </a:buClr>
              <a:buSzPts val="1800"/>
              <a:buFont typeface="Raleway SemiBold"/>
              <a:buAutoNum type="arabicPeriod"/>
            </a:pPr>
            <a:r>
              <a:rPr lang="en-US" sz="1600" dirty="0">
                <a:solidFill>
                  <a:srgbClr val="434343"/>
                </a:solidFill>
                <a:latin typeface="Tw Cen MT (Headings)"/>
                <a:sym typeface="Roboto"/>
              </a:rPr>
              <a:t>Finally, the </a:t>
            </a:r>
            <a:r>
              <a:rPr lang="en-US" sz="1600" dirty="0" err="1">
                <a:solidFill>
                  <a:srgbClr val="434343"/>
                </a:solidFill>
                <a:latin typeface="Tw Cen MT (Headings)"/>
                <a:sym typeface="Roboto"/>
              </a:rPr>
              <a:t>jupyter</a:t>
            </a:r>
            <a:r>
              <a:rPr lang="en-US" sz="1600" dirty="0">
                <a:solidFill>
                  <a:srgbClr val="434343"/>
                </a:solidFill>
                <a:latin typeface="Tw Cen MT (Headings)"/>
                <a:sym typeface="Roboto"/>
              </a:rPr>
              <a:t> notebook exploratory data analysis provides a detailed step-by-step guide on how to use the various components to train the model. The goal of this project is to develop a domestic molding prediction model that is accurate and efficient, making the manufacturing industry more productive and sustainable</a:t>
            </a:r>
            <a:r>
              <a:rPr lang="en-US" dirty="0">
                <a:solidFill>
                  <a:srgbClr val="434343"/>
                </a:solidFill>
                <a:latin typeface="Tw Cen MT (Headings)"/>
                <a:sym typeface="Roboto"/>
              </a:rPr>
              <a:t>.</a:t>
            </a:r>
          </a:p>
          <a:p>
            <a:pPr marL="457200" indent="-342900">
              <a:lnSpc>
                <a:spcPct val="115000"/>
              </a:lnSpc>
              <a:buClr>
                <a:srgbClr val="434343"/>
              </a:buClr>
              <a:buSzPts val="1800"/>
              <a:buFont typeface="Raleway SemiBold"/>
              <a:buAutoNum type="arabicPeriod"/>
            </a:pPr>
            <a:endParaRPr lang="en-US"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048634" name="Google Shape;87;p17"/>
          <p:cNvSpPr txBox="1">
            <a:spLocks noGrp="1"/>
          </p:cNvSpPr>
          <p:nvPr>
            <p:ph type="title"/>
          </p:nvPr>
        </p:nvSpPr>
        <p:spPr>
          <a:xfrm>
            <a:off x="1283054" y="200116"/>
            <a:ext cx="4604789" cy="826584"/>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500" dirty="0">
                <a:solidFill>
                  <a:schemeClr val="dk1"/>
                </a:solidFill>
                <a:latin typeface="Tw Cen MT (Headings)"/>
                <a:ea typeface="Bubblegum Sans"/>
                <a:cs typeface="Bubblegum Sans"/>
                <a:sym typeface="Bubblegum Sans"/>
              </a:rPr>
              <a:t>Problem Understanding.</a:t>
            </a:r>
            <a:endParaRPr sz="3500" dirty="0">
              <a:solidFill>
                <a:schemeClr val="dk1"/>
              </a:solidFill>
              <a:latin typeface="Tw Cen MT (Headings)"/>
              <a:ea typeface="Bubblegum Sans"/>
              <a:cs typeface="Bubblegum Sans"/>
              <a:sym typeface="Bubblegum Sans"/>
            </a:endParaRPr>
          </a:p>
        </p:txBody>
      </p:sp>
      <p:sp>
        <p:nvSpPr>
          <p:cNvPr id="1048635" name="Google Shape;88;p17"/>
          <p:cNvSpPr txBox="1"/>
          <p:nvPr/>
        </p:nvSpPr>
        <p:spPr>
          <a:xfrm>
            <a:off x="1055647" y="1254712"/>
            <a:ext cx="7552409" cy="3051574"/>
          </a:xfrm>
          <a:prstGeom prst="rect">
            <a:avLst/>
          </a:prstGeom>
          <a:noFill/>
          <a:ln>
            <a:noFill/>
          </a:ln>
        </p:spPr>
        <p:txBody>
          <a:bodyPr spcFirstLastPara="1" wrap="square" lIns="91425" tIns="91425" rIns="91425" bIns="91425" anchor="t" anchorCtr="0">
            <a:spAutoFit/>
          </a:bodyPr>
          <a:lstStyle/>
          <a:p>
            <a:pPr marL="342900" lvl="0" indent="-342900">
              <a:lnSpc>
                <a:spcPct val="115000"/>
              </a:lnSpc>
              <a:buFont typeface="+mj-lt"/>
              <a:buAutoNum type="arabicPeriod"/>
            </a:pPr>
            <a:r>
              <a:rPr lang="en" dirty="0">
                <a:solidFill>
                  <a:srgbClr val="434343"/>
                </a:solidFill>
                <a:latin typeface="Tw Cen MT (Headings)"/>
                <a:ea typeface="Raleway SemiBold"/>
                <a:cs typeface="Raleway SemiBold"/>
                <a:sym typeface="Raleway SemiBold"/>
              </a:rPr>
              <a:t>The </a:t>
            </a:r>
            <a:r>
              <a:rPr lang="en" dirty="0">
                <a:solidFill>
                  <a:srgbClr val="434343"/>
                </a:solidFill>
                <a:latin typeface="Tw Cen MT (Headings)"/>
              </a:rPr>
              <a:t>Domestic Molding </a:t>
            </a:r>
            <a:r>
              <a:rPr lang="en-US" dirty="0">
                <a:solidFill>
                  <a:srgbClr val="434343"/>
                </a:solidFill>
                <a:latin typeface="Tw Cen MT (Headings)"/>
              </a:rPr>
              <a:t>happens at various countries in Global </a:t>
            </a:r>
          </a:p>
          <a:p>
            <a:pPr marL="342900" lvl="0" indent="-342900">
              <a:lnSpc>
                <a:spcPct val="115000"/>
              </a:lnSpc>
              <a:buFont typeface="+mj-lt"/>
              <a:buAutoNum type="arabicPeriod"/>
            </a:pPr>
            <a:r>
              <a:rPr lang="en-US" dirty="0">
                <a:solidFill>
                  <a:srgbClr val="434343"/>
                </a:solidFill>
                <a:latin typeface="Tw Cen MT (Headings)"/>
              </a:rPr>
              <a:t>So we got some data bases on  market value of import and export and production</a:t>
            </a:r>
          </a:p>
          <a:p>
            <a:pPr marL="342900" lvl="0" indent="-342900">
              <a:lnSpc>
                <a:spcPct val="115000"/>
              </a:lnSpc>
              <a:buFont typeface="+mj-lt"/>
              <a:buAutoNum type="arabicPeriod"/>
            </a:pPr>
            <a:r>
              <a:rPr lang="en-US" dirty="0">
                <a:solidFill>
                  <a:srgbClr val="434343"/>
                </a:solidFill>
                <a:latin typeface="Tw Cen MT (Headings)"/>
              </a:rPr>
              <a:t> From certain years dataset we checked where domestic Molding getting impacts or not </a:t>
            </a:r>
          </a:p>
          <a:p>
            <a:pPr marL="342900" lvl="0" indent="-342900">
              <a:lnSpc>
                <a:spcPct val="115000"/>
              </a:lnSpc>
              <a:buFont typeface="+mj-lt"/>
              <a:buAutoNum type="arabicPeriod"/>
            </a:pPr>
            <a:r>
              <a:rPr lang="en-US" dirty="0">
                <a:solidFill>
                  <a:srgbClr val="434343"/>
                </a:solidFill>
                <a:latin typeface="Tw Cen MT (Headings)"/>
              </a:rPr>
              <a:t>what is the status of Domestic molding present and what will be status of market value will predict by these </a:t>
            </a:r>
            <a:r>
              <a:rPr lang="en-US" dirty="0" err="1">
                <a:solidFill>
                  <a:srgbClr val="434343"/>
                </a:solidFill>
                <a:latin typeface="Tw Cen MT (Headings)"/>
              </a:rPr>
              <a:t>datas</a:t>
            </a:r>
            <a:endParaRPr lang="en-US" dirty="0">
              <a:solidFill>
                <a:srgbClr val="434343"/>
              </a:solidFill>
              <a:latin typeface="Tw Cen MT (Headings)"/>
            </a:endParaRPr>
          </a:p>
          <a:p>
            <a:pPr marL="342900" lvl="0" indent="-342900">
              <a:lnSpc>
                <a:spcPct val="115000"/>
              </a:lnSpc>
              <a:buFont typeface="+mj-lt"/>
              <a:buAutoNum type="arabicPeriod"/>
            </a:pPr>
            <a:endParaRPr lang="en-US" dirty="0">
              <a:solidFill>
                <a:srgbClr val="434343"/>
              </a:solidFill>
              <a:latin typeface="Tw Cen MT (Headings)"/>
            </a:endParaRPr>
          </a:p>
          <a:p>
            <a:pPr lvl="0">
              <a:lnSpc>
                <a:spcPct val="115000"/>
              </a:lnSpc>
            </a:pPr>
            <a:endParaRPr sz="1800" dirty="0">
              <a:solidFill>
                <a:srgbClr val="434343"/>
              </a:solidFill>
              <a:latin typeface="Tw Cen MT (Headings)"/>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1048638" name="Google Shape;93;p18"/>
          <p:cNvSpPr txBox="1">
            <a:spLocks noGrp="1"/>
          </p:cNvSpPr>
          <p:nvPr>
            <p:ph type="title"/>
          </p:nvPr>
        </p:nvSpPr>
        <p:spPr>
          <a:xfrm>
            <a:off x="1565553" y="355056"/>
            <a:ext cx="6344007" cy="728084"/>
          </a:xfrm>
          <a:prstGeom prst="rect">
            <a:avLst/>
          </a:prstGeom>
        </p:spPr>
        <p:txBody>
          <a:bodyPr spcFirstLastPara="1" wrap="square" lIns="91425" tIns="91425" rIns="91425" bIns="91425" anchor="b" anchorCtr="0">
            <a:normAutofit fontScale="90000"/>
          </a:bodyPr>
          <a:lstStyle/>
          <a:p>
            <a:pPr lvl="0">
              <a:spcBef>
                <a:spcPts val="0"/>
              </a:spcBef>
            </a:pPr>
            <a:r>
              <a:rPr lang="en" sz="3500" dirty="0">
                <a:solidFill>
                  <a:schemeClr val="dk1"/>
                </a:solidFill>
                <a:latin typeface="Tw Cen MT (Headings)"/>
                <a:ea typeface="Bubblegum Sans"/>
                <a:cs typeface="Bubblegum Sans"/>
                <a:sym typeface="Bubblegum Sans"/>
              </a:rPr>
              <a:t>What is </a:t>
            </a:r>
            <a:r>
              <a:rPr lang="en" sz="3600" dirty="0">
                <a:solidFill>
                  <a:schemeClr val="dk1"/>
                </a:solidFill>
                <a:latin typeface="Tw Cen MT (Headings)"/>
                <a:sym typeface="Roboto"/>
              </a:rPr>
              <a:t>Domestic molding </a:t>
            </a:r>
            <a:r>
              <a:rPr lang="en" sz="3600" dirty="0">
                <a:solidFill>
                  <a:schemeClr val="dk1"/>
                </a:solidFill>
                <a:latin typeface="Tw Cen MT (Headings)"/>
                <a:sym typeface="Bubblegum Sans"/>
              </a:rPr>
              <a:t>Prediction</a:t>
            </a:r>
            <a:r>
              <a:rPr lang="en" sz="3500" dirty="0">
                <a:solidFill>
                  <a:schemeClr val="dk1"/>
                </a:solidFill>
                <a:latin typeface="Tw Cen MT (Headings)"/>
                <a:ea typeface="Bubblegum Sans"/>
                <a:cs typeface="Bubblegum Sans"/>
                <a:sym typeface="Bubblegum Sans"/>
              </a:rPr>
              <a:t>?</a:t>
            </a:r>
            <a:endParaRPr sz="3500" dirty="0">
              <a:solidFill>
                <a:schemeClr val="dk1"/>
              </a:solidFill>
              <a:latin typeface="Tw Cen MT (Headings)"/>
              <a:ea typeface="Bubblegum Sans"/>
              <a:cs typeface="Bubblegum Sans"/>
              <a:sym typeface="Bubblegum Sans"/>
            </a:endParaRPr>
          </a:p>
        </p:txBody>
      </p:sp>
      <p:sp>
        <p:nvSpPr>
          <p:cNvPr id="1048639" name="Google Shape;94;p18"/>
          <p:cNvSpPr txBox="1"/>
          <p:nvPr/>
        </p:nvSpPr>
        <p:spPr>
          <a:xfrm>
            <a:off x="1565553" y="1399091"/>
            <a:ext cx="7240175" cy="4007221"/>
          </a:xfrm>
          <a:prstGeom prst="rect">
            <a:avLst/>
          </a:prstGeom>
          <a:noFill/>
          <a:ln>
            <a:noFill/>
          </a:ln>
        </p:spPr>
        <p:txBody>
          <a:bodyPr spcFirstLastPara="1" wrap="square" lIns="91425" tIns="91425" rIns="91425" bIns="91425" anchor="t" anchorCtr="0">
            <a:spAutoFit/>
          </a:bodyPr>
          <a:lstStyle/>
          <a:p>
            <a:pPr>
              <a:lnSpc>
                <a:spcPct val="115000"/>
              </a:lnSpc>
            </a:pPr>
            <a:r>
              <a:rPr lang="en-US" dirty="0">
                <a:solidFill>
                  <a:srgbClr val="434343"/>
                </a:solidFill>
                <a:latin typeface="Tw Cen MT (Headings)"/>
              </a:rPr>
              <a:t>A mold or mold is a hollowed-out block that is filled with a liquid or pliable material such as plastic, glass, metal, or ceramic raw material.The liquid hardens or sets inside the mold, adopting its shape. A mold is a counterpart to a cast. The very common bi-valve molding process uses two molds, one for each half of the object. </a:t>
            </a:r>
            <a:r>
              <a:rPr lang="en" dirty="0">
                <a:solidFill>
                  <a:srgbClr val="434343"/>
                </a:solidFill>
                <a:latin typeface="Tw Cen MT (Headings)"/>
                <a:sym typeface="Raleway SemiBold"/>
              </a:rPr>
              <a:t>That’s why we will try to use machine learning to solve this problem. </a:t>
            </a:r>
          </a:p>
          <a:p>
            <a:pPr>
              <a:lnSpc>
                <a:spcPct val="115000"/>
              </a:lnSpc>
            </a:pPr>
            <a:r>
              <a:rPr lang="en-US" sz="1800" dirty="0">
                <a:solidFill>
                  <a:srgbClr val="434343"/>
                </a:solidFill>
                <a:latin typeface="Tw Cen MT (Headings)"/>
                <a:ea typeface="Raleway SemiBold"/>
                <a:cs typeface="Raleway SemiBold"/>
                <a:sym typeface="Raleway SemiBold"/>
              </a:rPr>
              <a:t>The above process is molding this molding products should sell highly and maintaining consistence so previous data will help us to improve the business by taking previous data predict Future.</a:t>
            </a:r>
            <a:r>
              <a:rPr lang="en" sz="1800" dirty="0">
                <a:solidFill>
                  <a:srgbClr val="434343"/>
                </a:solidFill>
                <a:latin typeface="Tw Cen MT (Headings)"/>
                <a:ea typeface="Raleway SemiBold"/>
                <a:cs typeface="Raleway SemiBold"/>
                <a:sym typeface="Raleway SemiBold"/>
              </a:rPr>
              <a:t>This can hel</a:t>
            </a:r>
            <a:r>
              <a:rPr lang="en-US" sz="1800" dirty="0">
                <a:solidFill>
                  <a:srgbClr val="434343"/>
                </a:solidFill>
                <a:latin typeface="Tw Cen MT (Headings)"/>
                <a:ea typeface="Raleway SemiBold"/>
                <a:cs typeface="Raleway SemiBold"/>
                <a:sym typeface="Raleway SemiBold"/>
              </a:rPr>
              <a:t>p the small scale industries business </a:t>
            </a:r>
            <a:endParaRPr sz="1800" dirty="0">
              <a:solidFill>
                <a:srgbClr val="434343"/>
              </a:solidFill>
              <a:latin typeface="Tw Cen MT (Headings)"/>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a:p>
            <a:pPr marL="0" lvl="0" indent="0" algn="l" rtl="0">
              <a:lnSpc>
                <a:spcPct val="115000"/>
              </a:lnSpc>
              <a:spcBef>
                <a:spcPts val="0"/>
              </a:spcBef>
              <a:spcAft>
                <a:spcPts val="0"/>
              </a:spcAft>
              <a:buNone/>
            </a:pPr>
            <a:endParaRPr sz="1800" dirty="0">
              <a:solidFill>
                <a:srgbClr val="434343"/>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48642" name="Google Shape;99;p19"/>
          <p:cNvSpPr txBox="1">
            <a:spLocks noGrp="1"/>
          </p:cNvSpPr>
          <p:nvPr>
            <p:ph type="title"/>
          </p:nvPr>
        </p:nvSpPr>
        <p:spPr>
          <a:xfrm>
            <a:off x="1323277" y="344627"/>
            <a:ext cx="7005383" cy="715072"/>
          </a:xfrm>
          <a:prstGeom prst="rect">
            <a:avLst/>
          </a:prstGeom>
        </p:spPr>
        <p:txBody>
          <a:bodyPr spcFirstLastPara="1" wrap="square" lIns="91425" tIns="91425" rIns="91425" bIns="91425" anchor="b" anchorCtr="0">
            <a:normAutofit fontScale="90000"/>
          </a:bodyPr>
          <a:lstStyle/>
          <a:p>
            <a:pPr lvl="0">
              <a:spcBef>
                <a:spcPts val="0"/>
              </a:spcBef>
            </a:pPr>
            <a:r>
              <a:rPr lang="en" sz="3500" dirty="0">
                <a:solidFill>
                  <a:schemeClr val="dk1"/>
                </a:solidFill>
                <a:latin typeface="Tw Cen MT (Headings)"/>
                <a:ea typeface="Bubblegum Sans"/>
                <a:cs typeface="Bubblegum Sans"/>
                <a:sym typeface="Bubblegum Sans"/>
              </a:rPr>
              <a:t>Importance of </a:t>
            </a:r>
            <a:r>
              <a:rPr lang="en" sz="3600" dirty="0">
                <a:solidFill>
                  <a:schemeClr val="dk1"/>
                </a:solidFill>
                <a:latin typeface="Tw Cen MT (Headings)"/>
                <a:sym typeface="Roboto"/>
              </a:rPr>
              <a:t>Domestic molding </a:t>
            </a:r>
            <a:r>
              <a:rPr lang="en" sz="3200" dirty="0">
                <a:solidFill>
                  <a:schemeClr val="dk1"/>
                </a:solidFill>
                <a:latin typeface="Tw Cen MT (Headings)"/>
                <a:ea typeface="Bubblegum Sans"/>
                <a:cs typeface="Bubblegum Sans"/>
                <a:sym typeface="Bubblegum Sans"/>
              </a:rPr>
              <a:t>Prediction</a:t>
            </a:r>
            <a:r>
              <a:rPr lang="en" sz="3500" dirty="0">
                <a:solidFill>
                  <a:schemeClr val="dk1"/>
                </a:solidFill>
                <a:latin typeface="Bubblegum Sans"/>
                <a:ea typeface="Bubblegum Sans"/>
                <a:cs typeface="Bubblegum Sans"/>
                <a:sym typeface="Bubblegum Sans"/>
              </a:rPr>
              <a:t>.</a:t>
            </a:r>
            <a:endParaRPr sz="3500" dirty="0">
              <a:solidFill>
                <a:schemeClr val="dk1"/>
              </a:solidFill>
              <a:latin typeface="Bubblegum Sans"/>
              <a:ea typeface="Bubblegum Sans"/>
              <a:cs typeface="Bubblegum Sans"/>
              <a:sym typeface="Bubblegum Sans"/>
            </a:endParaRPr>
          </a:p>
        </p:txBody>
      </p:sp>
      <p:sp>
        <p:nvSpPr>
          <p:cNvPr id="1048643" name="Google Shape;100;p19"/>
          <p:cNvSpPr txBox="1"/>
          <p:nvPr/>
        </p:nvSpPr>
        <p:spPr>
          <a:xfrm>
            <a:off x="1323277" y="933450"/>
            <a:ext cx="7912163" cy="4644318"/>
          </a:xfrm>
          <a:prstGeom prst="rect">
            <a:avLst/>
          </a:prstGeom>
          <a:noFill/>
          <a:ln>
            <a:noFill/>
          </a:ln>
        </p:spPr>
        <p:txBody>
          <a:bodyPr spcFirstLastPara="1" wrap="square" lIns="91425" tIns="91425" rIns="91425" bIns="91425" anchor="t" anchorCtr="0">
            <a:spAutoFit/>
          </a:bodyPr>
          <a:lstStyle/>
          <a:p>
            <a:pPr marL="342900" indent="-342900">
              <a:lnSpc>
                <a:spcPct val="115000"/>
              </a:lnSpc>
              <a:buFont typeface="+mj-lt"/>
              <a:buAutoNum type="arabicPeriod"/>
            </a:pPr>
            <a:r>
              <a:rPr lang="en-US" dirty="0">
                <a:solidFill>
                  <a:srgbClr val="434343"/>
                </a:solidFill>
                <a:latin typeface="Tw Cen MT (Headings)"/>
              </a:rPr>
              <a:t>Reduces Assembly and Labor Costs: As insert molding combines a number of components with thermoplastic, it helps minimize the assembly and labor costs. For example, you can over mold a single stamping, and then perforate it to create numerous circuit paths. </a:t>
            </a:r>
          </a:p>
          <a:p>
            <a:pPr marL="342900" indent="-342900">
              <a:lnSpc>
                <a:spcPct val="115000"/>
              </a:lnSpc>
              <a:buFont typeface="+mj-lt"/>
              <a:buAutoNum type="arabicPeriod"/>
            </a:pPr>
            <a:r>
              <a:rPr lang="en-US" dirty="0">
                <a:solidFill>
                  <a:srgbClr val="434343"/>
                </a:solidFill>
                <a:latin typeface="Tw Cen MT (Headings)"/>
              </a:rPr>
              <a:t>Filler materials are particles added to resin or binders plastics, composites, concrete that can improve specific properties, make the product cheaper, or a mixture of both. The two largest segments for filler material use is elastomers and plastics. Worldwide, more than 53 million tons of fillers with a total sum of approximately US$18 billion are used every year in application areas such as paper, plastics, rubber, paints, coatings, adhesives, and sealants. As such, fillers, produced by more than 700 companies, rank among the world's major raw materials and are contained in a variety of goods for daily consumer needs. </a:t>
            </a:r>
          </a:p>
          <a:p>
            <a:pPr>
              <a:lnSpc>
                <a:spcPct val="115000"/>
              </a:lnSpc>
            </a:pPr>
            <a:endParaRPr lang="en-US" dirty="0">
              <a:solidFill>
                <a:srgbClr val="434343"/>
              </a:solidFill>
              <a:latin typeface="Tw Cen MT (Heading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048652" name="Google Shape;111;p21"/>
          <p:cNvSpPr txBox="1">
            <a:spLocks noGrp="1"/>
          </p:cNvSpPr>
          <p:nvPr>
            <p:ph type="title"/>
          </p:nvPr>
        </p:nvSpPr>
        <p:spPr>
          <a:xfrm>
            <a:off x="0" y="1772350"/>
            <a:ext cx="9144000" cy="1574100"/>
          </a:xfrm>
          <a:prstGeom prst="rect">
            <a:avLst/>
          </a:prstGeom>
          <a:noFill/>
        </p:spPr>
        <p:txBody>
          <a:bodyPr spcFirstLastPara="1" wrap="square" lIns="91425" tIns="91425" rIns="91425" bIns="91425" anchor="ctr" anchorCtr="0">
            <a:normAutofit/>
          </a:bodyPr>
          <a:lstStyle/>
          <a:p>
            <a:pPr marL="0" lvl="0" indent="0" algn="ctr" rtl="0">
              <a:spcBef>
                <a:spcPts val="0"/>
              </a:spcBef>
              <a:spcAft>
                <a:spcPts val="0"/>
              </a:spcAft>
              <a:buNone/>
            </a:pPr>
            <a:r>
              <a:rPr lang="en" dirty="0">
                <a:solidFill>
                  <a:schemeClr val="tx1"/>
                </a:solidFill>
                <a:latin typeface="Tw Cen MT (Headings)"/>
                <a:ea typeface="Bubblegum Sans"/>
                <a:cs typeface="Bubblegum Sans"/>
                <a:sym typeface="Bubblegum Sans"/>
              </a:rPr>
              <a:t>Exploratory Data Analysis.</a:t>
            </a:r>
            <a:endParaRPr dirty="0">
              <a:solidFill>
                <a:schemeClr val="tx1"/>
              </a:solidFill>
              <a:latin typeface="Tw Cen MT (Headings)"/>
              <a:ea typeface="Bubblegum Sans"/>
              <a:cs typeface="Bubblegum Sans"/>
              <a:sym typeface="Bubblegu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048657" name="Google Shape;116;p22"/>
          <p:cNvSpPr txBox="1">
            <a:spLocks noGrp="1"/>
          </p:cNvSpPr>
          <p:nvPr>
            <p:ph type="title"/>
          </p:nvPr>
        </p:nvSpPr>
        <p:spPr>
          <a:xfrm>
            <a:off x="995700" y="711780"/>
            <a:ext cx="8148300" cy="4085700"/>
          </a:xfrm>
          <a:prstGeom prst="rect">
            <a:avLst/>
          </a:prstGeom>
          <a:noFill/>
        </p:spPr>
        <p:txBody>
          <a:bodyPr spcFirstLastPara="1" wrap="square" lIns="91425" tIns="91425" rIns="91425" bIns="91425" anchor="t" anchorCtr="0">
            <a:normAutofit/>
          </a:bodyPr>
          <a:lstStyle/>
          <a:p>
            <a:pPr marL="400050" lvl="0" indent="-285750" algn="l" rtl="0">
              <a:spcBef>
                <a:spcPts val="0"/>
              </a:spcBef>
              <a:spcAft>
                <a:spcPts val="0"/>
              </a:spcAft>
              <a:buClrTx/>
              <a:buSzPts val="1800"/>
              <a:buFont typeface="Arial" panose="020B0604020202020204" pitchFamily="34" charset="0"/>
              <a:buChar char="•"/>
            </a:pPr>
            <a:r>
              <a:rPr lang="en" sz="1800" dirty="0">
                <a:solidFill>
                  <a:srgbClr val="434343"/>
                </a:solidFill>
                <a:latin typeface="Tw Cen MT (Headings)"/>
                <a:ea typeface="+mn-ea"/>
                <a:cs typeface="+mn-cs"/>
                <a:sym typeface="Raleway SemiBold"/>
              </a:rPr>
              <a:t>Firstly, I got </a:t>
            </a:r>
            <a:r>
              <a:rPr lang="en-US" sz="1800" dirty="0">
                <a:solidFill>
                  <a:srgbClr val="434343"/>
                </a:solidFill>
                <a:latin typeface="Tw Cen MT (Headings)"/>
                <a:ea typeface="+mn-ea"/>
                <a:cs typeface="+mn-cs"/>
                <a:sym typeface="Raleway SemiBold"/>
              </a:rPr>
              <a:t>Data</a:t>
            </a:r>
            <a:r>
              <a:rPr lang="en" sz="1800" dirty="0">
                <a:solidFill>
                  <a:srgbClr val="434343"/>
                </a:solidFill>
                <a:latin typeface="Tw Cen MT (Headings)"/>
                <a:ea typeface="+mn-ea"/>
                <a:cs typeface="+mn-cs"/>
                <a:sym typeface="Raleway SemiBold"/>
              </a:rPr>
              <a:t>sets From T</a:t>
            </a:r>
            <a:r>
              <a:rPr lang="en-US" sz="1800" dirty="0">
                <a:solidFill>
                  <a:srgbClr val="434343"/>
                </a:solidFill>
                <a:latin typeface="Tw Cen MT (Headings)"/>
                <a:ea typeface="+mn-ea"/>
                <a:cs typeface="+mn-cs"/>
                <a:sym typeface="Raleway SemiBold"/>
              </a:rPr>
              <a:t>a</a:t>
            </a:r>
            <a:r>
              <a:rPr lang="en" sz="1800" dirty="0">
                <a:solidFill>
                  <a:srgbClr val="434343"/>
                </a:solidFill>
                <a:latin typeface="Tw Cen MT (Headings)"/>
                <a:ea typeface="+mn-ea"/>
                <a:cs typeface="+mn-cs"/>
                <a:sym typeface="Raleway SemiBold"/>
              </a:rPr>
              <a:t>iyo.Ai</a:t>
            </a:r>
            <a:endParaRPr sz="1800" dirty="0">
              <a:solidFill>
                <a:srgbClr val="434343"/>
              </a:solidFill>
              <a:latin typeface="Tw Cen MT (Headings)"/>
              <a:ea typeface="+mn-ea"/>
              <a:cs typeface="+mn-cs"/>
              <a:sym typeface="Raleway SemiBold"/>
            </a:endParaRPr>
          </a:p>
          <a:p>
            <a:pPr marL="400050" lvl="0" indent="-285750" algn="l" rtl="0">
              <a:spcBef>
                <a:spcPts val="0"/>
              </a:spcBef>
              <a:spcAft>
                <a:spcPts val="0"/>
              </a:spcAft>
              <a:buClrTx/>
              <a:buSzPts val="1800"/>
              <a:buFont typeface="Arial" panose="020B0604020202020204" pitchFamily="34" charset="0"/>
              <a:buChar char="•"/>
            </a:pPr>
            <a:r>
              <a:rPr lang="en" sz="1800" dirty="0">
                <a:solidFill>
                  <a:srgbClr val="434343"/>
                </a:solidFill>
                <a:latin typeface="Tw Cen MT (Headings)"/>
                <a:ea typeface="+mn-ea"/>
                <a:cs typeface="+mn-cs"/>
                <a:sym typeface="Raleway SemiBold"/>
              </a:rPr>
              <a:t>Then I did all the statistical analysis like checking shape, nunique, value counts, info etc. </a:t>
            </a:r>
            <a:endParaRPr sz="1800" dirty="0">
              <a:solidFill>
                <a:srgbClr val="434343"/>
              </a:solidFill>
              <a:latin typeface="Tw Cen MT (Headings)"/>
              <a:ea typeface="+mn-ea"/>
              <a:cs typeface="+mn-cs"/>
              <a:sym typeface="Raleway SemiBold"/>
            </a:endParaRPr>
          </a:p>
          <a:p>
            <a:pPr marL="400050" lvl="0" indent="-285750" algn="l" rtl="0">
              <a:spcBef>
                <a:spcPts val="0"/>
              </a:spcBef>
              <a:spcAft>
                <a:spcPts val="0"/>
              </a:spcAft>
              <a:buClrTx/>
              <a:buSzPts val="1800"/>
              <a:buFont typeface="Arial" panose="020B0604020202020204" pitchFamily="34" charset="0"/>
              <a:buChar char="•"/>
            </a:pPr>
            <a:r>
              <a:rPr lang="en" sz="1800" dirty="0">
                <a:solidFill>
                  <a:srgbClr val="434343"/>
                </a:solidFill>
                <a:latin typeface="Tw Cen MT (Headings)"/>
                <a:ea typeface="+mn-ea"/>
                <a:cs typeface="+mn-cs"/>
                <a:sym typeface="Raleway SemiBold"/>
              </a:rPr>
              <a:t>I </a:t>
            </a:r>
            <a:r>
              <a:rPr lang="en-US" sz="1800" dirty="0">
                <a:solidFill>
                  <a:srgbClr val="434343"/>
                </a:solidFill>
                <a:latin typeface="Tw Cen MT (Headings)"/>
                <a:ea typeface="+mn-ea"/>
                <a:cs typeface="+mn-cs"/>
                <a:sym typeface="Raleway SemiBold"/>
              </a:rPr>
              <a:t>have</a:t>
            </a:r>
            <a:r>
              <a:rPr lang="en" sz="1800" dirty="0">
                <a:solidFill>
                  <a:srgbClr val="434343"/>
                </a:solidFill>
                <a:latin typeface="Tw Cen MT (Headings)"/>
                <a:ea typeface="+mn-ea"/>
                <a:cs typeface="+mn-cs"/>
                <a:sym typeface="Raleway SemiBold"/>
              </a:rPr>
              <a:t> </a:t>
            </a:r>
            <a:r>
              <a:rPr lang="en-US" sz="1800" dirty="0">
                <a:solidFill>
                  <a:srgbClr val="434343"/>
                </a:solidFill>
                <a:latin typeface="Tw Cen MT (Headings)"/>
                <a:ea typeface="+mn-ea"/>
                <a:cs typeface="+mn-cs"/>
                <a:sym typeface="Raleway SemiBold"/>
              </a:rPr>
              <a:t>understand the dataset and problem </a:t>
            </a:r>
            <a:endParaRPr sz="1800" dirty="0">
              <a:solidFill>
                <a:srgbClr val="434343"/>
              </a:solidFill>
              <a:latin typeface="Tw Cen MT (Headings)"/>
              <a:ea typeface="+mn-ea"/>
              <a:cs typeface="+mn-cs"/>
              <a:sym typeface="Raleway SemiBold"/>
            </a:endParaRPr>
          </a:p>
          <a:p>
            <a:pPr marL="400050" lvl="0" indent="-285750">
              <a:buClrTx/>
              <a:buSzPts val="1800"/>
              <a:buFont typeface="Arial" panose="020B0604020202020204" pitchFamily="34" charset="0"/>
              <a:buChar char="•"/>
            </a:pPr>
            <a:r>
              <a:rPr lang="en-US" sz="1800" dirty="0">
                <a:solidFill>
                  <a:srgbClr val="434343"/>
                </a:solidFill>
                <a:latin typeface="Tw Cen MT (Headings)"/>
                <a:ea typeface="+mn-ea"/>
                <a:cs typeface="+mn-cs"/>
                <a:sym typeface="Raleway SemiBold"/>
              </a:rPr>
              <a:t>While checking for null values I found no null values in the dataset.</a:t>
            </a:r>
            <a:br>
              <a:rPr lang="en-US" sz="1800" dirty="0">
                <a:solidFill>
                  <a:srgbClr val="434343"/>
                </a:solidFill>
                <a:latin typeface="Tw Cen MT (Headings)"/>
                <a:ea typeface="+mn-ea"/>
                <a:cs typeface="+mn-cs"/>
                <a:sym typeface="Raleway SemiBold"/>
              </a:rPr>
            </a:br>
            <a:br>
              <a:rPr lang="en-US" sz="1800" dirty="0">
                <a:solidFill>
                  <a:srgbClr val="434343"/>
                </a:solidFill>
                <a:latin typeface="Tw Cen MT (Headings)"/>
                <a:ea typeface="+mn-ea"/>
                <a:cs typeface="+mn-cs"/>
                <a:sym typeface="Raleway SemiBold"/>
              </a:rPr>
            </a:br>
            <a:endParaRPr lang="en" sz="1800" dirty="0">
              <a:solidFill>
                <a:srgbClr val="434343"/>
              </a:solidFill>
              <a:latin typeface="Tw Cen MT (Headings)"/>
              <a:ea typeface="+mn-ea"/>
              <a:cs typeface="+mn-cs"/>
              <a:sym typeface="Raleway SemiBold"/>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1355</Words>
  <Application>Microsoft Office PowerPoint</Application>
  <PresentationFormat>On-screen Show (16:9)</PresentationFormat>
  <Paragraphs>106</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Raleway</vt:lpstr>
      <vt:lpstr>Century Gothic</vt:lpstr>
      <vt:lpstr>Raleway SemiBold</vt:lpstr>
      <vt:lpstr>Wingdings 3</vt:lpstr>
      <vt:lpstr>Bubblegum Sans</vt:lpstr>
      <vt:lpstr>Arial</vt:lpstr>
      <vt:lpstr>Tw Cen MT (Headings)</vt:lpstr>
      <vt:lpstr>幼圆</vt:lpstr>
      <vt:lpstr>Oswald</vt:lpstr>
      <vt:lpstr>Source Code Pro</vt:lpstr>
      <vt:lpstr>Roboto</vt:lpstr>
      <vt:lpstr>Wisp</vt:lpstr>
      <vt:lpstr>Domestic Molding  Prediction</vt:lpstr>
      <vt:lpstr>Agenda.</vt:lpstr>
      <vt:lpstr>Overview.</vt:lpstr>
      <vt:lpstr>Problem Statement.</vt:lpstr>
      <vt:lpstr>Problem Understanding.</vt:lpstr>
      <vt:lpstr>What is Domestic molding Prediction?</vt:lpstr>
      <vt:lpstr>Importance of Domestic molding Prediction.</vt:lpstr>
      <vt:lpstr>Exploratory Data Analysis.</vt:lpstr>
      <vt:lpstr>Firstly, I got Datasets From Taiyo.Ai Then I did all the statistical analysis like checking shape, nunique, value counts, info etc.  I have understand the dataset and problem  While checking for null values I found no null values in the dataset.  </vt:lpstr>
      <vt:lpstr>I have extracted useful information from the raw dataset. Thinking that this data will help us more than raw data. Then, I check the statistical description of our dataset.While checking for null values I found null values in the dataset. I have extracted useful information from the raw dataset. Thinking that this data will help us more than raw data. Then, I check the statistical description of our dataset. Then filled the Null values with Mean and Mode  Then, I proceeded with Data visualization for better understanding of the data.</vt:lpstr>
      <vt:lpstr>Visualizations.</vt:lpstr>
      <vt:lpstr>PowerPoint Presentation</vt:lpstr>
      <vt:lpstr>PowerPoint Presentation</vt:lpstr>
      <vt:lpstr>Analysis.</vt:lpstr>
      <vt:lpstr>Data Cleaning Steps.</vt:lpstr>
      <vt:lpstr>PowerPoint Presentation</vt:lpstr>
      <vt:lpstr>PowerPoint Presentation</vt:lpstr>
      <vt:lpstr>KNN</vt:lpstr>
      <vt:lpstr>Analysis of Regression Models.</vt:lpstr>
      <vt:lpstr>Hyper Parameter Tuning.</vt:lpstr>
      <vt:lpstr>Hyper Parameter Tuning.</vt:lpstr>
      <vt:lpstr>Saving the Best Model &amp; Making Predictions.</vt:lpstr>
      <vt:lpstr>Saving the Best Model &amp; Making Predictions.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SUMIT PANDEY</dc:creator>
  <cp:lastModifiedBy>Admin</cp:lastModifiedBy>
  <cp:revision>15</cp:revision>
  <dcterms:created xsi:type="dcterms:W3CDTF">2022-10-31T18:20:03Z</dcterms:created>
  <dcterms:modified xsi:type="dcterms:W3CDTF">2023-02-26T12:07:11Z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364c16c846ff4e5ca1ca6d9cc86404d8</vt:lpwstr>
  </property>
</Properties>
</file>