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71" r:id="rId3"/>
    <p:sldId id="270" r:id="rId4"/>
    <p:sldId id="268" r:id="rId5"/>
    <p:sldId id="267" r:id="rId6"/>
    <p:sldId id="266" r:id="rId7"/>
    <p:sldId id="265" r:id="rId8"/>
    <p:sldId id="264" r:id="rId9"/>
    <p:sldId id="263" r:id="rId10"/>
    <p:sldId id="262" r:id="rId11"/>
    <p:sldId id="261" r:id="rId12"/>
    <p:sldId id="260" r:id="rId13"/>
    <p:sldId id="259" r:id="rId14"/>
    <p:sldId id="281" r:id="rId15"/>
    <p:sldId id="280" r:id="rId16"/>
    <p:sldId id="279" r:id="rId17"/>
    <p:sldId id="278" r:id="rId18"/>
    <p:sldId id="277" r:id="rId19"/>
    <p:sldId id="276" r:id="rId20"/>
    <p:sldId id="284" r:id="rId21"/>
    <p:sldId id="273" r:id="rId22"/>
    <p:sldId id="275" r:id="rId23"/>
    <p:sldId id="283" r:id="rId24"/>
    <p:sldId id="285" r:id="rId25"/>
    <p:sldId id="287" r:id="rId26"/>
    <p:sldId id="286" r:id="rId27"/>
    <p:sldId id="288" r:id="rId28"/>
    <p:sldId id="282"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5D458A12-1DD8-4019-BD65-13B57F10553B}"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5D458A12-1DD8-4019-BD65-13B57F10553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1BDF84-3133-44F6-AB71-3CE87B6C1B55}" type="datetimeFigureOut">
              <a:rPr lang="en-IN" smtClean="0"/>
              <a:pPr/>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58A12-1DD8-4019-BD65-13B57F1055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51BDF84-3133-44F6-AB71-3CE87B6C1B55}" type="datetimeFigureOut">
              <a:rPr lang="en-IN" smtClean="0"/>
              <a:pPr/>
              <a:t>08-08-2022</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D458A12-1DD8-4019-BD65-13B57F10553B}"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descr="In a world where downtime is more wishful thinking than reality, it’s essential that your home offers true tranquility, space, and comfort.">
            <a:extLst>
              <a:ext uri="{FF2B5EF4-FFF2-40B4-BE49-F238E27FC236}">
                <a16:creationId xmlns="" xmlns:a16="http://schemas.microsoft.com/office/drawing/2014/main" id="{DA425E32-DD0C-B387-E4C0-E30DEFB9318B}"/>
              </a:ext>
            </a:extLst>
          </p:cNvPr>
          <p:cNvSpPr txBox="1">
            <a:spLocks/>
          </p:cNvSpPr>
          <p:nvPr/>
        </p:nvSpPr>
        <p:spPr>
          <a:xfrm>
            <a:off x="884798" y="1744852"/>
            <a:ext cx="5065836" cy="284121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dirty="0" smtClean="0"/>
              <a:t>A case study from US-based housing company named “Surprise Housing”. The company is looking at prospective properties to buy houses at a price below their actual values and flip them at a higher price which will help the </a:t>
            </a:r>
            <a:r>
              <a:rPr lang="en-US" altLang="en-US" sz="2000" dirty="0"/>
              <a:t>company to enter the real estate market</a:t>
            </a:r>
            <a:r>
              <a:rPr lang="en-US" altLang="en-US" sz="1800" dirty="0" smtClean="0"/>
              <a:t>.</a:t>
            </a:r>
            <a:endParaRPr lang="en-US" altLang="en-US" sz="1800" dirty="0"/>
          </a:p>
        </p:txBody>
      </p:sp>
      <p:sp>
        <p:nvSpPr>
          <p:cNvPr id="16" name="Title 1">
            <a:extLst>
              <a:ext uri="{FF2B5EF4-FFF2-40B4-BE49-F238E27FC236}">
                <a16:creationId xmlns="" xmlns:a16="http://schemas.microsoft.com/office/drawing/2014/main" id="{EC617529-8AF9-BA3C-D05A-9F6CE94D64DF}"/>
              </a:ext>
            </a:extLst>
          </p:cNvPr>
          <p:cNvSpPr>
            <a:spLocks noGrp="1"/>
          </p:cNvSpPr>
          <p:nvPr>
            <p:ph type="ctrTitle"/>
          </p:nvPr>
        </p:nvSpPr>
        <p:spPr>
          <a:xfrm>
            <a:off x="6644640" y="1820679"/>
            <a:ext cx="3934265" cy="2443751"/>
          </a:xfrm>
        </p:spPr>
        <p:txBody>
          <a:bodyPr>
            <a:noAutofit/>
          </a:bodyPr>
          <a:lstStyle/>
          <a:p>
            <a:r>
              <a:rPr lang="en-US" dirty="0">
                <a:latin typeface="Castellar" panose="020A0402060406010301" pitchFamily="18" charset="0"/>
              </a:rPr>
              <a:t>PROJECT Housing</a:t>
            </a:r>
          </a:p>
        </p:txBody>
      </p:sp>
      <p:sp>
        <p:nvSpPr>
          <p:cNvPr id="14" name="Subtitle 2">
            <a:extLst>
              <a:ext uri="{FF2B5EF4-FFF2-40B4-BE49-F238E27FC236}">
                <a16:creationId xmlns="" xmlns:a16="http://schemas.microsoft.com/office/drawing/2014/main" id="{D082EDC8-A230-6D2E-60C6-A8B7AC5DF738}"/>
              </a:ext>
            </a:extLst>
          </p:cNvPr>
          <p:cNvSpPr>
            <a:spLocks noGrp="1"/>
          </p:cNvSpPr>
          <p:nvPr>
            <p:ph type="subTitle" idx="1"/>
          </p:nvPr>
        </p:nvSpPr>
        <p:spPr>
          <a:xfrm>
            <a:off x="1005319" y="617422"/>
            <a:ext cx="4474746" cy="963002"/>
          </a:xfrm>
        </p:spPr>
        <p:txBody>
          <a:bodyPr>
            <a:normAutofit fontScale="85000" lnSpcReduction="10000"/>
          </a:bodyPr>
          <a:lstStyle/>
          <a:p>
            <a:r>
              <a:rPr lang="en-US" altLang="en-US" sz="4800" dirty="0"/>
              <a:t>PRESENTATION</a:t>
            </a:r>
          </a:p>
        </p:txBody>
      </p:sp>
      <p:sp>
        <p:nvSpPr>
          <p:cNvPr id="15"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 xmlns:a16="http://schemas.microsoft.com/office/drawing/2014/main" id="{E0647BCC-25AB-B441-6CC3-E4213E2C7639}"/>
              </a:ext>
            </a:extLst>
          </p:cNvPr>
          <p:cNvSpPr txBox="1">
            <a:spLocks/>
          </p:cNvSpPr>
          <p:nvPr/>
        </p:nvSpPr>
        <p:spPr>
          <a:xfrm>
            <a:off x="401582" y="5141786"/>
            <a:ext cx="5169224" cy="171621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800" dirty="0"/>
          </a:p>
          <a:p>
            <a:r>
              <a:rPr lang="en-US" altLang="en-US" sz="3200" dirty="0"/>
              <a:t>Submitted by </a:t>
            </a:r>
            <a:r>
              <a:rPr lang="en-US" altLang="en-US" sz="3200" dirty="0" err="1" smtClean="0"/>
              <a:t>Shashanka</a:t>
            </a:r>
            <a:endParaRPr lang="en-US" altLang="en-US" sz="3200" dirty="0"/>
          </a:p>
          <a:p>
            <a:r>
              <a:rPr lang="en-US" altLang="en-US" sz="2400" dirty="0"/>
              <a:t>Data Science Intern</a:t>
            </a:r>
          </a:p>
          <a:p>
            <a:r>
              <a:rPr lang="en-US" altLang="en-US" sz="2400" dirty="0"/>
              <a:t>Flip Robo Technologies</a:t>
            </a:r>
            <a:endParaRPr lang="en-US" altLang="en-US" sz="2000" dirty="0"/>
          </a:p>
        </p:txBody>
      </p:sp>
    </p:spTree>
    <p:extLst>
      <p:ext uri="{BB962C8B-B14F-4D97-AF65-F5344CB8AC3E}">
        <p14:creationId xmlns="" xmlns:p14="http://schemas.microsoft.com/office/powerpoint/2010/main" val="33692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2770E-E0DF-62E0-1C10-993381DC2AC8}"/>
              </a:ext>
            </a:extLst>
          </p:cNvPr>
          <p:cNvSpPr>
            <a:spLocks noGrp="1"/>
          </p:cNvSpPr>
          <p:nvPr>
            <p:ph type="title"/>
          </p:nvPr>
        </p:nvSpPr>
        <p:spPr/>
        <p:txBody>
          <a:bodyPr>
            <a:normAutofit fontScale="90000"/>
          </a:bodyPr>
          <a:lstStyle/>
          <a:p>
            <a:pPr algn="ctr"/>
            <a:r>
              <a:rPr lang="en-US" sz="4000" dirty="0"/>
              <a:t>EXPLORATORY DATA ANALYSIS (EDA) AND VISUALIZATION</a:t>
            </a:r>
            <a:endParaRPr lang="en-IN" dirty="0"/>
          </a:p>
        </p:txBody>
      </p:sp>
      <p:sp>
        <p:nvSpPr>
          <p:cNvPr id="6" name="TextBox 5">
            <a:extLst>
              <a:ext uri="{FF2B5EF4-FFF2-40B4-BE49-F238E27FC236}">
                <a16:creationId xmlns="" xmlns:a16="http://schemas.microsoft.com/office/drawing/2014/main" id="{01F0F994-F4FB-884D-39A0-8285CD0816E7}"/>
              </a:ext>
            </a:extLst>
          </p:cNvPr>
          <p:cNvSpPr txBox="1"/>
          <p:nvPr/>
        </p:nvSpPr>
        <p:spPr>
          <a:xfrm>
            <a:off x="373838" y="2270009"/>
            <a:ext cx="2725978" cy="369332"/>
          </a:xfrm>
          <a:prstGeom prst="rect">
            <a:avLst/>
          </a:prstGeom>
          <a:noFill/>
        </p:spPr>
        <p:txBody>
          <a:bodyPr wrap="square">
            <a:spAutoFit/>
          </a:bodyPr>
          <a:lstStyle/>
          <a:p>
            <a:r>
              <a:rPr lang="en-US" u="sng" dirty="0"/>
              <a:t>01. Univariate Analysis</a:t>
            </a:r>
          </a:p>
        </p:txBody>
      </p:sp>
      <p:sp>
        <p:nvSpPr>
          <p:cNvPr id="7" name="TextBox 6">
            <a:extLst>
              <a:ext uri="{FF2B5EF4-FFF2-40B4-BE49-F238E27FC236}">
                <a16:creationId xmlns="" xmlns:a16="http://schemas.microsoft.com/office/drawing/2014/main" id="{87445F94-915D-5635-8A34-8E6ACD4FE119}"/>
              </a:ext>
            </a:extLst>
          </p:cNvPr>
          <p:cNvSpPr txBox="1"/>
          <p:nvPr/>
        </p:nvSpPr>
        <p:spPr>
          <a:xfrm>
            <a:off x="4426658" y="2270009"/>
            <a:ext cx="2920931" cy="369332"/>
          </a:xfrm>
          <a:prstGeom prst="rect">
            <a:avLst/>
          </a:prstGeom>
          <a:noFill/>
        </p:spPr>
        <p:txBody>
          <a:bodyPr wrap="square">
            <a:spAutoFit/>
          </a:bodyPr>
          <a:lstStyle/>
          <a:p>
            <a:r>
              <a:rPr lang="en-US" u="sng" dirty="0"/>
              <a:t>02. Multivariate Analysis</a:t>
            </a:r>
          </a:p>
        </p:txBody>
      </p:sp>
      <p:sp>
        <p:nvSpPr>
          <p:cNvPr id="8" name="TextBox 7">
            <a:extLst>
              <a:ext uri="{FF2B5EF4-FFF2-40B4-BE49-F238E27FC236}">
                <a16:creationId xmlns="" xmlns:a16="http://schemas.microsoft.com/office/drawing/2014/main" id="{4A684472-DF09-1818-4583-C6D28ED37F64}"/>
              </a:ext>
            </a:extLst>
          </p:cNvPr>
          <p:cNvSpPr txBox="1"/>
          <p:nvPr/>
        </p:nvSpPr>
        <p:spPr>
          <a:xfrm>
            <a:off x="8674432" y="2270009"/>
            <a:ext cx="3143730" cy="369332"/>
          </a:xfrm>
          <a:prstGeom prst="rect">
            <a:avLst/>
          </a:prstGeom>
          <a:noFill/>
        </p:spPr>
        <p:txBody>
          <a:bodyPr wrap="square">
            <a:spAutoFit/>
          </a:bodyPr>
          <a:lstStyle/>
          <a:p>
            <a:r>
              <a:rPr lang="en-US" u="sng" dirty="0"/>
              <a:t>03. Correlation of Dataset</a:t>
            </a:r>
          </a:p>
        </p:txBody>
      </p:sp>
      <p:sp>
        <p:nvSpPr>
          <p:cNvPr id="9" name="TextBox 8">
            <a:extLst>
              <a:ext uri="{FF2B5EF4-FFF2-40B4-BE49-F238E27FC236}">
                <a16:creationId xmlns="" xmlns:a16="http://schemas.microsoft.com/office/drawing/2014/main" id="{A740D3F9-E251-BB9B-4952-4A9D06F6481E}"/>
              </a:ext>
            </a:extLst>
          </p:cNvPr>
          <p:cNvSpPr txBox="1"/>
          <p:nvPr/>
        </p:nvSpPr>
        <p:spPr>
          <a:xfrm>
            <a:off x="373838" y="2830175"/>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 xmlns:a16="http://schemas.microsoft.com/office/drawing/2014/main" id="{7D2BFA99-05E0-F62B-0026-3D57020C589B}"/>
              </a:ext>
            </a:extLst>
          </p:cNvPr>
          <p:cNvSpPr txBox="1"/>
          <p:nvPr/>
        </p:nvSpPr>
        <p:spPr>
          <a:xfrm>
            <a:off x="4426658" y="2830175"/>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 xmlns:a16="http://schemas.microsoft.com/office/drawing/2014/main" id="{8CA6F4EC-FEBD-610C-D308-11001A3790C0}"/>
              </a:ext>
            </a:extLst>
          </p:cNvPr>
          <p:cNvSpPr txBox="1"/>
          <p:nvPr/>
        </p:nvSpPr>
        <p:spPr>
          <a:xfrm>
            <a:off x="8668778" y="2830175"/>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 xmlns:a16="http://schemas.microsoft.com/office/drawing/2014/main" id="{44DF4630-20ED-EC27-2167-8BE7FCCD5502}"/>
              </a:ext>
            </a:extLst>
          </p:cNvPr>
          <p:cNvSpPr txBox="1"/>
          <p:nvPr/>
        </p:nvSpPr>
        <p:spPr>
          <a:xfrm>
            <a:off x="1870909" y="4775335"/>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 xmlns:a16="http://schemas.microsoft.com/office/drawing/2014/main" id="{F7BE57FF-C47C-5CF2-4CBC-46C85AFE7B82}"/>
              </a:ext>
            </a:extLst>
          </p:cNvPr>
          <p:cNvSpPr txBox="1"/>
          <p:nvPr/>
        </p:nvSpPr>
        <p:spPr>
          <a:xfrm>
            <a:off x="2023109" y="5335501"/>
            <a:ext cx="3995950" cy="923330"/>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4" name="TextBox 13">
            <a:extLst>
              <a:ext uri="{FF2B5EF4-FFF2-40B4-BE49-F238E27FC236}">
                <a16:creationId xmlns="" xmlns:a16="http://schemas.microsoft.com/office/drawing/2014/main" id="{E13A39AB-01F4-7048-4F4E-007ED2A5E066}"/>
              </a:ext>
            </a:extLst>
          </p:cNvPr>
          <p:cNvSpPr txBox="1"/>
          <p:nvPr/>
        </p:nvSpPr>
        <p:spPr>
          <a:xfrm>
            <a:off x="7677797" y="4729156"/>
            <a:ext cx="1981962" cy="369332"/>
          </a:xfrm>
          <a:prstGeom prst="rect">
            <a:avLst/>
          </a:prstGeom>
          <a:noFill/>
        </p:spPr>
        <p:txBody>
          <a:bodyPr wrap="square">
            <a:spAutoFit/>
          </a:bodyPr>
          <a:lstStyle/>
          <a:p>
            <a:r>
              <a:rPr lang="en-US" u="sng" dirty="0"/>
              <a:t>05. Conclusion</a:t>
            </a:r>
          </a:p>
        </p:txBody>
      </p:sp>
      <p:sp>
        <p:nvSpPr>
          <p:cNvPr id="15" name="TextBox 14">
            <a:extLst>
              <a:ext uri="{FF2B5EF4-FFF2-40B4-BE49-F238E27FC236}">
                <a16:creationId xmlns="" xmlns:a16="http://schemas.microsoft.com/office/drawing/2014/main" id="{A07BC8A2-60F4-30E7-5C3A-4FD078DE925A}"/>
              </a:ext>
            </a:extLst>
          </p:cNvPr>
          <p:cNvSpPr txBox="1"/>
          <p:nvPr/>
        </p:nvSpPr>
        <p:spPr>
          <a:xfrm>
            <a:off x="7677797" y="5284430"/>
            <a:ext cx="2728075" cy="923330"/>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 xmlns:p14="http://schemas.microsoft.com/office/powerpoint/2010/main" val="415579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6280F-E3C5-9AE0-1D9B-D48EF4C276AD}"/>
              </a:ext>
            </a:extLst>
          </p:cNvPr>
          <p:cNvSpPr>
            <a:spLocks noGrp="1"/>
          </p:cNvSpPr>
          <p:nvPr>
            <p:ph type="title"/>
          </p:nvPr>
        </p:nvSpPr>
        <p:spPr/>
        <p:txBody>
          <a:bodyPr/>
          <a:lstStyle/>
          <a:p>
            <a:pPr algn="ctr"/>
            <a:r>
              <a:rPr lang="en-US" sz="4000" dirty="0"/>
              <a:t>PIE PLOT</a:t>
            </a:r>
            <a:endParaRPr lang="en-IN" dirty="0"/>
          </a:p>
        </p:txBody>
      </p:sp>
      <p:pic>
        <p:nvPicPr>
          <p:cNvPr id="6" name="Content Placeholder 5">
            <a:extLst>
              <a:ext uri="{FF2B5EF4-FFF2-40B4-BE49-F238E27FC236}">
                <a16:creationId xmlns="" xmlns:a16="http://schemas.microsoft.com/office/drawing/2014/main" id="{C669EFCD-C1FB-6938-2CD7-4A67822E35F6}"/>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1" y="1591541"/>
            <a:ext cx="6310870" cy="5122883"/>
          </a:xfrm>
        </p:spPr>
      </p:pic>
      <p:sp>
        <p:nvSpPr>
          <p:cNvPr id="4" name="Text Placeholder 3">
            <a:extLst>
              <a:ext uri="{FF2B5EF4-FFF2-40B4-BE49-F238E27FC236}">
                <a16:creationId xmlns="" xmlns:a16="http://schemas.microsoft.com/office/drawing/2014/main" id="{3B69F870-3BBA-E03A-60AA-1F6969FC0AB8}"/>
              </a:ext>
            </a:extLst>
          </p:cNvPr>
          <p:cNvSpPr txBox="1">
            <a:spLocks/>
          </p:cNvSpPr>
          <p:nvPr/>
        </p:nvSpPr>
        <p:spPr>
          <a:xfrm>
            <a:off x="7636042" y="609601"/>
            <a:ext cx="4038184" cy="389920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a:p>
            <a:endParaRPr lang="en-US" dirty="0"/>
          </a:p>
          <a:p>
            <a:pPr>
              <a:buFont typeface="Courier New" panose="02070309020205020404" pitchFamily="49" charset="0"/>
              <a:buChar char="o"/>
            </a:pPr>
            <a:r>
              <a:rPr lang="en-US" dirty="0"/>
              <a:t>A Pie Chart is a circular statistical plot that can display only one series of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the chart is the total percentage of the given data.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area of slices of the pie represents the percentage of the parts of the data.</a:t>
            </a:r>
            <a:endParaRPr lang="en-IN" dirty="0"/>
          </a:p>
        </p:txBody>
      </p:sp>
    </p:spTree>
    <p:extLst>
      <p:ext uri="{BB962C8B-B14F-4D97-AF65-F5344CB8AC3E}">
        <p14:creationId xmlns="" xmlns:p14="http://schemas.microsoft.com/office/powerpoint/2010/main" val="178789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B906A2-2973-CFFD-1B74-9E861136A27A}"/>
              </a:ext>
            </a:extLst>
          </p:cNvPr>
          <p:cNvSpPr>
            <a:spLocks noGrp="1"/>
          </p:cNvSpPr>
          <p:nvPr>
            <p:ph type="title"/>
          </p:nvPr>
        </p:nvSpPr>
        <p:spPr/>
        <p:txBody>
          <a:bodyPr/>
          <a:lstStyle/>
          <a:p>
            <a:pPr algn="ctr"/>
            <a:r>
              <a:rPr lang="en-US" sz="4000" dirty="0"/>
              <a:t>COUNT PLOT</a:t>
            </a:r>
            <a:endParaRPr lang="en-IN" dirty="0"/>
          </a:p>
        </p:txBody>
      </p:sp>
      <p:pic>
        <p:nvPicPr>
          <p:cNvPr id="8" name="Content Placeholder 7">
            <a:extLst>
              <a:ext uri="{FF2B5EF4-FFF2-40B4-BE49-F238E27FC236}">
                <a16:creationId xmlns="" xmlns:a16="http://schemas.microsoft.com/office/drawing/2014/main" id="{9274905F-CC06-5462-3563-589BAD4ED9A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2" y="1553545"/>
            <a:ext cx="6706796" cy="5217505"/>
          </a:xfrm>
        </p:spPr>
      </p:pic>
      <p:sp>
        <p:nvSpPr>
          <p:cNvPr id="6" name="Text Placeholder 3">
            <a:extLst>
              <a:ext uri="{FF2B5EF4-FFF2-40B4-BE49-F238E27FC236}">
                <a16:creationId xmlns="" xmlns:a16="http://schemas.microsoft.com/office/drawing/2014/main" id="{E8E6827C-0539-2E22-59AC-CBE9E7B975A6}"/>
              </a:ext>
            </a:extLst>
          </p:cNvPr>
          <p:cNvSpPr txBox="1">
            <a:spLocks/>
          </p:cNvSpPr>
          <p:nvPr/>
        </p:nvSpPr>
        <p:spPr>
          <a:xfrm>
            <a:off x="7523747" y="1526664"/>
            <a:ext cx="4172953"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Count plot method is used to show the counts of observations in each categorical bin using bars. </a:t>
            </a:r>
          </a:p>
          <a:p>
            <a:pPr>
              <a:buFont typeface="Courier New" panose="02070309020205020404" pitchFamily="49" charset="0"/>
              <a:buChar char="o"/>
            </a:pPr>
            <a:endParaRPr lang="en-US" dirty="0"/>
          </a:p>
          <a:p>
            <a:pPr>
              <a:buFont typeface="Courier New" panose="02070309020205020404" pitchFamily="49" charset="0"/>
              <a:buChar char="o"/>
            </a:pPr>
            <a:r>
              <a:rPr lang="en-US" dirty="0"/>
              <a:t>Parameters : This method is accepting the following parameters that are described below: x, y</a:t>
            </a:r>
          </a:p>
          <a:p>
            <a:pPr>
              <a:buFont typeface="Courier New" panose="02070309020205020404" pitchFamily="49" charset="0"/>
              <a:buChar char="o"/>
            </a:pPr>
            <a:endParaRPr lang="en-US" dirty="0"/>
          </a:p>
          <a:p>
            <a:pPr>
              <a:buFont typeface="Courier New" panose="02070309020205020404" pitchFamily="49" charset="0"/>
              <a:buChar char="o"/>
            </a:pPr>
            <a:r>
              <a:rPr lang="en-US" dirty="0"/>
              <a:t>This parameter take names of variables in data or vector data.</a:t>
            </a:r>
            <a:endParaRPr lang="en-IN" dirty="0"/>
          </a:p>
        </p:txBody>
      </p:sp>
    </p:spTree>
    <p:extLst>
      <p:ext uri="{BB962C8B-B14F-4D97-AF65-F5344CB8AC3E}">
        <p14:creationId xmlns="" xmlns:p14="http://schemas.microsoft.com/office/powerpoint/2010/main" val="186319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FFD9A-5453-B54F-0CA0-54FC056CB831}"/>
              </a:ext>
            </a:extLst>
          </p:cNvPr>
          <p:cNvSpPr>
            <a:spLocks noGrp="1"/>
          </p:cNvSpPr>
          <p:nvPr>
            <p:ph type="title"/>
          </p:nvPr>
        </p:nvSpPr>
        <p:spPr/>
        <p:txBody>
          <a:bodyPr/>
          <a:lstStyle/>
          <a:p>
            <a:pPr algn="ctr"/>
            <a:r>
              <a:rPr lang="en-US" sz="4000" dirty="0"/>
              <a:t>SCATTER PLOT</a:t>
            </a:r>
            <a:endParaRPr lang="en-IN" dirty="0"/>
          </a:p>
        </p:txBody>
      </p:sp>
      <p:pic>
        <p:nvPicPr>
          <p:cNvPr id="6" name="Content Placeholder 5">
            <a:extLst>
              <a:ext uri="{FF2B5EF4-FFF2-40B4-BE49-F238E27FC236}">
                <a16:creationId xmlns="" xmlns:a16="http://schemas.microsoft.com/office/drawing/2014/main" id="{D7ECEA9F-C888-04D5-120D-A11B757245AB}"/>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0" y="1654683"/>
            <a:ext cx="6320297" cy="4947133"/>
          </a:xfrm>
        </p:spPr>
      </p:pic>
      <p:sp>
        <p:nvSpPr>
          <p:cNvPr id="4" name="Text Placeholder 3">
            <a:extLst>
              <a:ext uri="{FF2B5EF4-FFF2-40B4-BE49-F238E27FC236}">
                <a16:creationId xmlns="" xmlns:a16="http://schemas.microsoft.com/office/drawing/2014/main" id="{53CF0196-155F-7212-48DA-70E59B253836}"/>
              </a:ext>
            </a:extLst>
          </p:cNvPr>
          <p:cNvSpPr txBox="1">
            <a:spLocks/>
          </p:cNvSpPr>
          <p:nvPr/>
        </p:nvSpPr>
        <p:spPr>
          <a:xfrm>
            <a:off x="7196308" y="1528071"/>
            <a:ext cx="4349581"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Scatter plots are used to observe relationship between variables and uses dots to represent the relationship between them. </a:t>
            </a:r>
          </a:p>
          <a:p>
            <a:pPr>
              <a:buFont typeface="Courier New" panose="02070309020205020404" pitchFamily="49" charset="0"/>
              <a:buChar char="o"/>
            </a:pPr>
            <a:endParaRPr lang="en-US" dirty="0"/>
          </a:p>
          <a:p>
            <a:pPr>
              <a:buFont typeface="Courier New" panose="02070309020205020404" pitchFamily="49" charset="0"/>
              <a:buChar char="o"/>
            </a:pPr>
            <a:r>
              <a:rPr lang="en-US" dirty="0"/>
              <a:t>The scatter method in the matplotlib library is used to draw a scatter plot. </a:t>
            </a:r>
          </a:p>
          <a:p>
            <a:pPr>
              <a:buFont typeface="Courier New" panose="02070309020205020404" pitchFamily="49" charset="0"/>
              <a:buChar char="o"/>
            </a:pPr>
            <a:endParaRPr lang="en-US" dirty="0"/>
          </a:p>
          <a:p>
            <a:pPr>
              <a:buFont typeface="Courier New" panose="02070309020205020404" pitchFamily="49" charset="0"/>
              <a:buChar char="o"/>
            </a:pPr>
            <a:r>
              <a:rPr lang="en-US" dirty="0"/>
              <a:t>Scatter plots are widely used to represent relation among variables and how change in one affects the other.</a:t>
            </a:r>
            <a:endParaRPr lang="en-IN" dirty="0"/>
          </a:p>
        </p:txBody>
      </p:sp>
    </p:spTree>
    <p:extLst>
      <p:ext uri="{BB962C8B-B14F-4D97-AF65-F5344CB8AC3E}">
        <p14:creationId xmlns="" xmlns:p14="http://schemas.microsoft.com/office/powerpoint/2010/main" val="300725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335FF9-F83B-6F16-C610-1CA9F6EB6E15}"/>
              </a:ext>
            </a:extLst>
          </p:cNvPr>
          <p:cNvSpPr>
            <a:spLocks noGrp="1"/>
          </p:cNvSpPr>
          <p:nvPr>
            <p:ph type="title"/>
          </p:nvPr>
        </p:nvSpPr>
        <p:spPr/>
        <p:txBody>
          <a:bodyPr>
            <a:normAutofit fontScale="90000"/>
          </a:bodyPr>
          <a:lstStyle/>
          <a:p>
            <a:pPr algn="ctr"/>
            <a:r>
              <a:rPr lang="en-IN" dirty="0"/>
              <a:t>Bivariate Analysis (Independent variables vs Target Variable):</a:t>
            </a:r>
          </a:p>
        </p:txBody>
      </p:sp>
      <p:pic>
        <p:nvPicPr>
          <p:cNvPr id="5" name="Content Placeholder 4">
            <a:extLst>
              <a:ext uri="{FF2B5EF4-FFF2-40B4-BE49-F238E27FC236}">
                <a16:creationId xmlns="" xmlns:a16="http://schemas.microsoft.com/office/drawing/2014/main" id="{6A268FCC-5D28-797D-290F-7C5B6004F75F}"/>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69901" y="1930089"/>
            <a:ext cx="6347336" cy="4546385"/>
          </a:xfrm>
        </p:spPr>
      </p:pic>
      <p:sp>
        <p:nvSpPr>
          <p:cNvPr id="6" name="Text Placeholder 3">
            <a:extLst>
              <a:ext uri="{FF2B5EF4-FFF2-40B4-BE49-F238E27FC236}">
                <a16:creationId xmlns="" xmlns:a16="http://schemas.microsoft.com/office/drawing/2014/main" id="{7D277B78-95CE-EEFB-9061-6FB7489F66BA}"/>
              </a:ext>
            </a:extLst>
          </p:cNvPr>
          <p:cNvSpPr txBox="1">
            <a:spLocks/>
          </p:cNvSpPr>
          <p:nvPr/>
        </p:nvSpPr>
        <p:spPr>
          <a:xfrm>
            <a:off x="7249146" y="2180115"/>
            <a:ext cx="4172953" cy="373049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Bivariate analysis helps in finding out the relation of one variable with respect to the other variables.</a:t>
            </a:r>
          </a:p>
          <a:p>
            <a:pPr>
              <a:buFont typeface="Courier New" panose="02070309020205020404" pitchFamily="49" charset="0"/>
              <a:buChar char="o"/>
            </a:pPr>
            <a:endParaRPr lang="en-US" dirty="0"/>
          </a:p>
          <a:p>
            <a:pPr>
              <a:buFont typeface="Courier New" panose="02070309020205020404" pitchFamily="49" charset="0"/>
              <a:buChar char="o"/>
            </a:pPr>
            <a:r>
              <a:rPr lang="en-US" dirty="0"/>
              <a:t>In our project we have used this to see the relation between some of our Independent Variables and our target variables.</a:t>
            </a:r>
          </a:p>
        </p:txBody>
      </p:sp>
    </p:spTree>
    <p:extLst>
      <p:ext uri="{BB962C8B-B14F-4D97-AF65-F5344CB8AC3E}">
        <p14:creationId xmlns="" xmlns:p14="http://schemas.microsoft.com/office/powerpoint/2010/main" val="246226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15E5BB-40E8-A19A-7454-A5C5C59FAAA1}"/>
              </a:ext>
            </a:extLst>
          </p:cNvPr>
          <p:cNvSpPr>
            <a:spLocks noGrp="1"/>
          </p:cNvSpPr>
          <p:nvPr>
            <p:ph type="title"/>
          </p:nvPr>
        </p:nvSpPr>
        <p:spPr/>
        <p:txBody>
          <a:bodyPr/>
          <a:lstStyle/>
          <a:p>
            <a:pPr algn="ctr"/>
            <a:r>
              <a:rPr lang="en-US" dirty="0"/>
              <a:t>HISTOGRAM</a:t>
            </a:r>
            <a:endParaRPr lang="en-IN" dirty="0"/>
          </a:p>
        </p:txBody>
      </p:sp>
      <p:pic>
        <p:nvPicPr>
          <p:cNvPr id="6" name="Content Placeholder 5">
            <a:extLst>
              <a:ext uri="{FF2B5EF4-FFF2-40B4-BE49-F238E27FC236}">
                <a16:creationId xmlns="" xmlns:a16="http://schemas.microsoft.com/office/drawing/2014/main" id="{F4DE98B0-3963-CF54-F00E-8F6C5CA57F2F}"/>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0" y="1570282"/>
            <a:ext cx="6621955" cy="5160938"/>
          </a:xfrm>
        </p:spPr>
      </p:pic>
      <p:sp>
        <p:nvSpPr>
          <p:cNvPr id="4" name="Text Placeholder 3">
            <a:extLst>
              <a:ext uri="{FF2B5EF4-FFF2-40B4-BE49-F238E27FC236}">
                <a16:creationId xmlns="" xmlns:a16="http://schemas.microsoft.com/office/drawing/2014/main" id="{944223C0-E6C2-0816-9BBF-33FF9C8CC51D}"/>
              </a:ext>
            </a:extLst>
          </p:cNvPr>
          <p:cNvSpPr txBox="1">
            <a:spLocks/>
          </p:cNvSpPr>
          <p:nvPr/>
        </p:nvSpPr>
        <p:spPr>
          <a:xfrm>
            <a:off x="7499272" y="1516431"/>
            <a:ext cx="4141032"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histogram is basically used to represent data provided in the form of some groups.</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accurate method for the graphical representation of numerical data distribution.</a:t>
            </a:r>
          </a:p>
          <a:p>
            <a:pPr>
              <a:buFont typeface="Courier New" panose="02070309020205020404" pitchFamily="49" charset="0"/>
              <a:buChar char="o"/>
            </a:pPr>
            <a:endParaRPr lang="en-US" dirty="0"/>
          </a:p>
          <a:p>
            <a:pPr>
              <a:buFont typeface="Courier New" panose="02070309020205020404" pitchFamily="49" charset="0"/>
              <a:buChar char="o"/>
            </a:pPr>
            <a:r>
              <a:rPr lang="en-US" dirty="0"/>
              <a:t>It is a type of bar plot where X-axis represents the bin ranges while Y-axis gives information about frequency.</a:t>
            </a:r>
            <a:endParaRPr lang="en-IN" dirty="0"/>
          </a:p>
        </p:txBody>
      </p:sp>
    </p:spTree>
    <p:extLst>
      <p:ext uri="{BB962C8B-B14F-4D97-AF65-F5344CB8AC3E}">
        <p14:creationId xmlns="" xmlns:p14="http://schemas.microsoft.com/office/powerpoint/2010/main" val="391489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3610A-B6A8-3880-12C5-43C9FAF2BDF8}"/>
              </a:ext>
            </a:extLst>
          </p:cNvPr>
          <p:cNvSpPr>
            <a:spLocks noGrp="1"/>
          </p:cNvSpPr>
          <p:nvPr>
            <p:ph type="title"/>
          </p:nvPr>
        </p:nvSpPr>
        <p:spPr/>
        <p:txBody>
          <a:bodyPr/>
          <a:lstStyle/>
          <a:p>
            <a:pPr algn="ctr"/>
            <a:r>
              <a:rPr lang="en-US" sz="4000" dirty="0"/>
              <a:t>HEATMAP</a:t>
            </a:r>
            <a:endParaRPr lang="en-IN" dirty="0"/>
          </a:p>
        </p:txBody>
      </p:sp>
      <p:pic>
        <p:nvPicPr>
          <p:cNvPr id="6" name="Content Placeholder 5">
            <a:extLst>
              <a:ext uri="{FF2B5EF4-FFF2-40B4-BE49-F238E27FC236}">
                <a16:creationId xmlns="" xmlns:a16="http://schemas.microsoft.com/office/drawing/2014/main" id="{3D7D660A-F11B-446B-9E7D-FE4C7A6DC0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0" y="1584343"/>
            <a:ext cx="6555968" cy="4986316"/>
          </a:xfrm>
        </p:spPr>
      </p:pic>
      <p:sp>
        <p:nvSpPr>
          <p:cNvPr id="4" name="Text Placeholder 3">
            <a:extLst>
              <a:ext uri="{FF2B5EF4-FFF2-40B4-BE49-F238E27FC236}">
                <a16:creationId xmlns="" xmlns:a16="http://schemas.microsoft.com/office/drawing/2014/main" id="{A32F71A2-CE25-0F4A-CE4B-262754F45466}"/>
              </a:ext>
            </a:extLst>
          </p:cNvPr>
          <p:cNvSpPr txBox="1">
            <a:spLocks/>
          </p:cNvSpPr>
          <p:nvPr/>
        </p:nvSpPr>
        <p:spPr>
          <a:xfrm>
            <a:off x="7454948" y="1592373"/>
            <a:ext cx="4173117"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A heatmap contains values representing various shades of the same color for each value to be plotted.</a:t>
            </a:r>
          </a:p>
          <a:p>
            <a:pPr>
              <a:buFont typeface="Courier New" panose="02070309020205020404" pitchFamily="49" charset="0"/>
              <a:buChar char="o"/>
            </a:pPr>
            <a:endParaRPr lang="en-US" dirty="0"/>
          </a:p>
          <a:p>
            <a:pPr>
              <a:buFont typeface="Courier New" panose="02070309020205020404" pitchFamily="49" charset="0"/>
              <a:buChar char="o"/>
            </a:pPr>
            <a:r>
              <a:rPr lang="en-US" dirty="0"/>
              <a:t>Usually the darker shades of the chart represent higher values than the lighter shade. </a:t>
            </a:r>
          </a:p>
          <a:p>
            <a:pPr marL="0" indent="0">
              <a:buNone/>
            </a:pPr>
            <a:endParaRPr lang="en-US" dirty="0"/>
          </a:p>
        </p:txBody>
      </p:sp>
    </p:spTree>
    <p:extLst>
      <p:ext uri="{BB962C8B-B14F-4D97-AF65-F5344CB8AC3E}">
        <p14:creationId xmlns="" xmlns:p14="http://schemas.microsoft.com/office/powerpoint/2010/main" val="8227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17467-450A-4406-1F5D-6CD9E944452B}"/>
              </a:ext>
            </a:extLst>
          </p:cNvPr>
          <p:cNvSpPr>
            <a:spLocks noGrp="1"/>
          </p:cNvSpPr>
          <p:nvPr>
            <p:ph type="title"/>
          </p:nvPr>
        </p:nvSpPr>
        <p:spPr/>
        <p:txBody>
          <a:bodyPr/>
          <a:lstStyle/>
          <a:p>
            <a:pPr algn="ctr"/>
            <a:r>
              <a:rPr lang="en-US" sz="4000" dirty="0"/>
              <a:t>BAR GRAPH</a:t>
            </a:r>
            <a:endParaRPr lang="en-IN" dirty="0"/>
          </a:p>
        </p:txBody>
      </p:sp>
      <p:pic>
        <p:nvPicPr>
          <p:cNvPr id="6" name="Content Placeholder 5">
            <a:extLst>
              <a:ext uri="{FF2B5EF4-FFF2-40B4-BE49-F238E27FC236}">
                <a16:creationId xmlns="" xmlns:a16="http://schemas.microsoft.com/office/drawing/2014/main" id="{8B09B763-0FA6-1E8F-1337-9BEB92763E9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60123" y="1570570"/>
            <a:ext cx="6778848" cy="5087936"/>
          </a:xfrm>
        </p:spPr>
      </p:pic>
      <p:sp>
        <p:nvSpPr>
          <p:cNvPr id="4" name="Text Placeholder 3">
            <a:extLst>
              <a:ext uri="{FF2B5EF4-FFF2-40B4-BE49-F238E27FC236}">
                <a16:creationId xmlns="" xmlns:a16="http://schemas.microsoft.com/office/drawing/2014/main" id="{D61B5F17-B3D0-F9CA-FF78-9915F93CF891}"/>
              </a:ext>
            </a:extLst>
          </p:cNvPr>
          <p:cNvSpPr txBox="1">
            <a:spLocks/>
          </p:cNvSpPr>
          <p:nvPr/>
        </p:nvSpPr>
        <p:spPr>
          <a:xfrm>
            <a:off x="7452982" y="1542609"/>
            <a:ext cx="4092907" cy="4649647"/>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Courier New" panose="02070309020205020404" pitchFamily="49" charset="0"/>
              <a:buChar char="o"/>
            </a:pPr>
            <a:r>
              <a:rPr lang="en-US" dirty="0"/>
              <a:t>Bar graphs are used to compare things between different groups or to track changes over time.</a:t>
            </a:r>
          </a:p>
          <a:p>
            <a:pPr>
              <a:buFont typeface="Courier New" panose="02070309020205020404" pitchFamily="49" charset="0"/>
              <a:buChar char="o"/>
            </a:pPr>
            <a:endParaRPr lang="en-US" dirty="0"/>
          </a:p>
          <a:p>
            <a:pPr>
              <a:buFont typeface="Courier New" panose="02070309020205020404" pitchFamily="49" charset="0"/>
              <a:buChar char="o"/>
            </a:pPr>
            <a:r>
              <a:rPr lang="en-US" dirty="0"/>
              <a:t>Here we are comparing the correlation values between the feature columns and the target label column which is Sale Price in our scenario.</a:t>
            </a:r>
          </a:p>
          <a:p>
            <a:pPr>
              <a:buFont typeface="Courier New" panose="02070309020205020404" pitchFamily="49" charset="0"/>
              <a:buChar char="o"/>
            </a:pPr>
            <a:endParaRPr lang="en-US" dirty="0"/>
          </a:p>
          <a:p>
            <a:pPr>
              <a:buFont typeface="Courier New" panose="02070309020205020404" pitchFamily="49" charset="0"/>
              <a:buChar char="o"/>
            </a:pPr>
            <a:r>
              <a:rPr lang="en-US" dirty="0"/>
              <a:t>It gives us an insight on positive and negative correlated column details.</a:t>
            </a:r>
            <a:endParaRPr lang="en-IN" dirty="0"/>
          </a:p>
        </p:txBody>
      </p:sp>
    </p:spTree>
    <p:extLst>
      <p:ext uri="{BB962C8B-B14F-4D97-AF65-F5344CB8AC3E}">
        <p14:creationId xmlns="" xmlns:p14="http://schemas.microsoft.com/office/powerpoint/2010/main" val="91346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608EC9-F8B1-D9FF-38F1-01B49C58FEE5}"/>
              </a:ext>
            </a:extLst>
          </p:cNvPr>
          <p:cNvSpPr>
            <a:spLocks noGrp="1"/>
          </p:cNvSpPr>
          <p:nvPr>
            <p:ph type="title"/>
          </p:nvPr>
        </p:nvSpPr>
        <p:spPr/>
        <p:txBody>
          <a:bodyPr/>
          <a:lstStyle/>
          <a:p>
            <a:pPr algn="ctr"/>
            <a:r>
              <a:rPr lang="en-US" sz="4000" dirty="0"/>
              <a:t>BOX PLOT</a:t>
            </a:r>
            <a:endParaRPr lang="en-IN" dirty="0"/>
          </a:p>
        </p:txBody>
      </p:sp>
      <p:pic>
        <p:nvPicPr>
          <p:cNvPr id="6" name="Content Placeholder 5">
            <a:extLst>
              <a:ext uri="{FF2B5EF4-FFF2-40B4-BE49-F238E27FC236}">
                <a16:creationId xmlns="" xmlns:a16="http://schemas.microsoft.com/office/drawing/2014/main" id="{9696958C-E5D0-7418-C8F9-3B7834BFBB3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46111" y="1556207"/>
            <a:ext cx="6160042" cy="5099946"/>
          </a:xfrm>
        </p:spPr>
      </p:pic>
      <p:sp>
        <p:nvSpPr>
          <p:cNvPr id="4" name="Text Placeholder 3">
            <a:extLst>
              <a:ext uri="{FF2B5EF4-FFF2-40B4-BE49-F238E27FC236}">
                <a16:creationId xmlns="" xmlns:a16="http://schemas.microsoft.com/office/drawing/2014/main" id="{0DA0C47F-166D-AE28-E01F-59F00E252CCA}"/>
              </a:ext>
            </a:extLst>
          </p:cNvPr>
          <p:cNvSpPr txBox="1">
            <a:spLocks/>
          </p:cNvSpPr>
          <p:nvPr/>
        </p:nvSpPr>
        <p:spPr>
          <a:xfrm>
            <a:off x="7409302" y="1651939"/>
            <a:ext cx="3659769" cy="4649647"/>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 Box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 xmlns:p14="http://schemas.microsoft.com/office/powerpoint/2010/main" val="198750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8DE7D-9161-5DF4-797E-CA111A935B10}"/>
              </a:ext>
            </a:extLst>
          </p:cNvPr>
          <p:cNvSpPr>
            <a:spLocks noGrp="1"/>
          </p:cNvSpPr>
          <p:nvPr>
            <p:ph type="title"/>
          </p:nvPr>
        </p:nvSpPr>
        <p:spPr/>
        <p:txBody>
          <a:bodyPr/>
          <a:lstStyle/>
          <a:p>
            <a:pPr algn="ctr"/>
            <a:r>
              <a:rPr lang="en-US" sz="4000" dirty="0"/>
              <a:t>DISTRIBUTION PLOT</a:t>
            </a:r>
            <a:endParaRPr lang="en-IN" dirty="0"/>
          </a:p>
        </p:txBody>
      </p:sp>
      <p:pic>
        <p:nvPicPr>
          <p:cNvPr id="6" name="Content Placeholder 5">
            <a:extLst>
              <a:ext uri="{FF2B5EF4-FFF2-40B4-BE49-F238E27FC236}">
                <a16:creationId xmlns="" xmlns:a16="http://schemas.microsoft.com/office/drawing/2014/main" id="{2C6BD82A-B4FC-E3AE-8F24-B9AB79E8BCA4}"/>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18773" y="1551843"/>
            <a:ext cx="5870563" cy="5119129"/>
          </a:xfrm>
        </p:spPr>
      </p:pic>
      <p:sp>
        <p:nvSpPr>
          <p:cNvPr id="4" name="Text Placeholder 3">
            <a:extLst>
              <a:ext uri="{FF2B5EF4-FFF2-40B4-BE49-F238E27FC236}">
                <a16:creationId xmlns="" xmlns:a16="http://schemas.microsoft.com/office/drawing/2014/main" id="{CBCD62CF-3E84-AB1C-FCCD-573540CA02B6}"/>
              </a:ext>
            </a:extLst>
          </p:cNvPr>
          <p:cNvSpPr txBox="1">
            <a:spLocks/>
          </p:cNvSpPr>
          <p:nvPr/>
        </p:nvSpPr>
        <p:spPr>
          <a:xfrm>
            <a:off x="6865360" y="1636251"/>
            <a:ext cx="4407152" cy="5221749"/>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 xmlns:p14="http://schemas.microsoft.com/office/powerpoint/2010/main" val="341605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1AD1-C9D0-0E29-1E49-CE8CB422E33C}"/>
              </a:ext>
            </a:extLst>
          </p:cNvPr>
          <p:cNvSpPr>
            <a:spLocks noGrp="1"/>
          </p:cNvSpPr>
          <p:nvPr>
            <p:ph type="title"/>
          </p:nvPr>
        </p:nvSpPr>
        <p:spPr>
          <a:xfrm>
            <a:off x="2482669" y="436676"/>
            <a:ext cx="6187826" cy="846693"/>
          </a:xfrm>
        </p:spPr>
        <p:txBody>
          <a:bodyPr/>
          <a:lstStyle/>
          <a:p>
            <a:pPr algn="ctr"/>
            <a:r>
              <a:rPr lang="en-US" dirty="0"/>
              <a:t>INTRODUCTION</a:t>
            </a:r>
            <a:endParaRPr lang="en-IN" dirty="0"/>
          </a:p>
        </p:txBody>
      </p:sp>
      <p:sp>
        <p:nvSpPr>
          <p:cNvPr id="3" name="Content Placeholder 2">
            <a:extLst>
              <a:ext uri="{FF2B5EF4-FFF2-40B4-BE49-F238E27FC236}">
                <a16:creationId xmlns="" xmlns:a16="http://schemas.microsoft.com/office/drawing/2014/main" id="{481DB894-C96A-4105-E8BD-9672334B799F}"/>
              </a:ext>
            </a:extLst>
          </p:cNvPr>
          <p:cNvSpPr>
            <a:spLocks noGrp="1"/>
          </p:cNvSpPr>
          <p:nvPr>
            <p:ph idx="1"/>
          </p:nvPr>
        </p:nvSpPr>
        <p:spPr>
          <a:xfrm>
            <a:off x="1103311" y="1716034"/>
            <a:ext cx="8946541" cy="4195481"/>
          </a:xfrm>
        </p:spPr>
        <p:txBody>
          <a:bodyPr>
            <a:normAutofit fontScale="85000" lnSpcReduction="10000"/>
          </a:bodyPr>
          <a:lstStyle/>
          <a:p>
            <a:pPr>
              <a:buFont typeface="Courier New" panose="02070309020205020404" pitchFamily="49" charset="0"/>
              <a:buChar char="o"/>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a:buFont typeface="Courier New" panose="02070309020205020404" pitchFamily="49" charset="0"/>
              <a:buChar char="o"/>
            </a:pPr>
            <a:endParaRPr lang="en-US" dirty="0"/>
          </a:p>
          <a:p>
            <a:pPr>
              <a:buFont typeface="Courier New" panose="02070309020205020404" pitchFamily="49" charset="0"/>
              <a:buChar char="o"/>
            </a:pPr>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a:p>
            <a:endParaRPr lang="en-IN" dirty="0"/>
          </a:p>
        </p:txBody>
      </p:sp>
    </p:spTree>
    <p:extLst>
      <p:ext uri="{BB962C8B-B14F-4D97-AF65-F5344CB8AC3E}">
        <p14:creationId xmlns="" xmlns:p14="http://schemas.microsoft.com/office/powerpoint/2010/main" val="395555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C0B6B5-CC14-4FB0-64AC-00B80FAF7B9E}"/>
              </a:ext>
            </a:extLst>
          </p:cNvPr>
          <p:cNvSpPr>
            <a:spLocks noGrp="1"/>
          </p:cNvSpPr>
          <p:nvPr>
            <p:ph type="title"/>
          </p:nvPr>
        </p:nvSpPr>
        <p:spPr/>
        <p:txBody>
          <a:bodyPr>
            <a:normAutofit fontScale="90000"/>
          </a:bodyPr>
          <a:lstStyle/>
          <a:p>
            <a:r>
              <a:rPr lang="en-US" dirty="0"/>
              <a:t>Feature Importance with respect to Target variable:</a:t>
            </a:r>
            <a:endParaRPr lang="en-IN" dirty="0"/>
          </a:p>
        </p:txBody>
      </p:sp>
      <p:pic>
        <p:nvPicPr>
          <p:cNvPr id="5" name="Content Placeholder 4">
            <a:extLst>
              <a:ext uri="{FF2B5EF4-FFF2-40B4-BE49-F238E27FC236}">
                <a16:creationId xmlns="" xmlns:a16="http://schemas.microsoft.com/office/drawing/2014/main" id="{9D28F860-12BD-61F9-044D-CCB84B965C97}"/>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57944" y="1930088"/>
            <a:ext cx="5991648" cy="4446001"/>
          </a:xfrm>
        </p:spPr>
      </p:pic>
      <p:sp>
        <p:nvSpPr>
          <p:cNvPr id="6" name="Text Placeholder 3">
            <a:extLst>
              <a:ext uri="{FF2B5EF4-FFF2-40B4-BE49-F238E27FC236}">
                <a16:creationId xmlns="" xmlns:a16="http://schemas.microsoft.com/office/drawing/2014/main" id="{B532E513-6E8D-6D41-325C-FDD25C93A106}"/>
              </a:ext>
            </a:extLst>
          </p:cNvPr>
          <p:cNvSpPr txBox="1">
            <a:spLocks/>
          </p:cNvSpPr>
          <p:nvPr/>
        </p:nvSpPr>
        <p:spPr>
          <a:xfrm>
            <a:off x="7119884" y="2077443"/>
            <a:ext cx="4407152" cy="4151290"/>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in Feature Importance with respect to Target variable we can see the bar plot which shows which feature is more important in predicting the target variable.</a:t>
            </a:r>
          </a:p>
          <a:p>
            <a:pPr marL="0" indent="0">
              <a:buNone/>
            </a:pPr>
            <a:endParaRPr lang="en-US" dirty="0"/>
          </a:p>
        </p:txBody>
      </p:sp>
    </p:spTree>
    <p:extLst>
      <p:ext uri="{BB962C8B-B14F-4D97-AF65-F5344CB8AC3E}">
        <p14:creationId xmlns="" xmlns:p14="http://schemas.microsoft.com/office/powerpoint/2010/main" val="3269018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03A922-5988-E000-AE2B-F4D9A2AFDE9E}"/>
              </a:ext>
            </a:extLst>
          </p:cNvPr>
          <p:cNvSpPr>
            <a:spLocks noGrp="1"/>
          </p:cNvSpPr>
          <p:nvPr>
            <p:ph type="title"/>
          </p:nvPr>
        </p:nvSpPr>
        <p:spPr>
          <a:xfrm>
            <a:off x="2625097" y="532928"/>
            <a:ext cx="6941805" cy="814608"/>
          </a:xfrm>
        </p:spPr>
        <p:txBody>
          <a:bodyPr>
            <a:normAutofit fontScale="90000"/>
          </a:bodyPr>
          <a:lstStyle/>
          <a:p>
            <a:r>
              <a:rPr lang="en-US" dirty="0"/>
              <a:t>MODEL TRAINING PHASES</a:t>
            </a:r>
            <a:endParaRPr lang="en-IN" dirty="0"/>
          </a:p>
        </p:txBody>
      </p:sp>
      <p:pic>
        <p:nvPicPr>
          <p:cNvPr id="4" name="Content Placeholder 7">
            <a:extLst>
              <a:ext uri="{FF2B5EF4-FFF2-40B4-BE49-F238E27FC236}">
                <a16:creationId xmlns="" xmlns:a16="http://schemas.microsoft.com/office/drawing/2014/main" id="{AF565200-F9D4-E09F-5CC9-16FAB8BB1919}"/>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2314003" y="1606004"/>
            <a:ext cx="7563994" cy="4089082"/>
          </a:xfrm>
        </p:spPr>
      </p:pic>
    </p:spTree>
    <p:extLst>
      <p:ext uri="{BB962C8B-B14F-4D97-AF65-F5344CB8AC3E}">
        <p14:creationId xmlns="" xmlns:p14="http://schemas.microsoft.com/office/powerpoint/2010/main" val="12377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5A9F4-DAE1-F651-21EC-E68F2E525AF7}"/>
              </a:ext>
            </a:extLst>
          </p:cNvPr>
          <p:cNvSpPr>
            <a:spLocks noGrp="1"/>
          </p:cNvSpPr>
          <p:nvPr>
            <p:ph type="title"/>
          </p:nvPr>
        </p:nvSpPr>
        <p:spPr>
          <a:xfrm>
            <a:off x="1932495" y="452718"/>
            <a:ext cx="7145517" cy="753913"/>
          </a:xfrm>
        </p:spPr>
        <p:txBody>
          <a:bodyPr/>
          <a:lstStyle/>
          <a:p>
            <a:pPr algn="ctr"/>
            <a:r>
              <a:rPr lang="en-US" sz="4000" dirty="0"/>
              <a:t>MODEL/S DEVELOPMENT</a:t>
            </a:r>
            <a:endParaRPr lang="en-IN" dirty="0"/>
          </a:p>
        </p:txBody>
      </p:sp>
      <p:sp>
        <p:nvSpPr>
          <p:cNvPr id="3" name="Content Placeholder 2">
            <a:extLst>
              <a:ext uri="{FF2B5EF4-FFF2-40B4-BE49-F238E27FC236}">
                <a16:creationId xmlns="" xmlns:a16="http://schemas.microsoft.com/office/drawing/2014/main" id="{902BBCF9-46A4-7EED-E80A-3D4976E87C27}"/>
              </a:ext>
            </a:extLst>
          </p:cNvPr>
          <p:cNvSpPr>
            <a:spLocks noGrp="1"/>
          </p:cNvSpPr>
          <p:nvPr>
            <p:ph idx="1"/>
          </p:nvPr>
        </p:nvSpPr>
        <p:spPr>
          <a:xfrm>
            <a:off x="752652" y="1542279"/>
            <a:ext cx="9475430" cy="4975273"/>
          </a:xfrm>
        </p:spPr>
        <p:txBody>
          <a:bodyPr>
            <a:normAutofit fontScale="47500" lnSpcReduction="20000"/>
          </a:bodyPr>
          <a:lstStyle/>
          <a:p>
            <a:pPr algn="l"/>
            <a:r>
              <a:rPr lang="en-US" sz="5000" b="0" i="0" u="none" strike="noStrike" baseline="0" dirty="0">
                <a:latin typeface="+mj-lt"/>
              </a:rPr>
              <a:t>The algorithms used on training and test data are as follows:</a:t>
            </a:r>
          </a:p>
          <a:p>
            <a:pPr marL="971550" lvl="1" indent="-514350">
              <a:buFont typeface="+mj-lt"/>
              <a:buAutoNum type="arabicPeriod"/>
            </a:pPr>
            <a:r>
              <a:rPr lang="en-IN" sz="5000" b="0" i="0" u="none" strike="noStrike" baseline="0" dirty="0">
                <a:latin typeface="+mj-lt"/>
              </a:rPr>
              <a:t>Linear Regression Model</a:t>
            </a:r>
          </a:p>
          <a:p>
            <a:pPr marL="971550" lvl="1" indent="-514350">
              <a:buFont typeface="+mj-lt"/>
              <a:buAutoNum type="arabicPeriod"/>
            </a:pPr>
            <a:r>
              <a:rPr lang="en-IN" sz="5000" b="0" i="0" u="none" strike="noStrike" baseline="0" dirty="0">
                <a:latin typeface="+mj-lt"/>
              </a:rPr>
              <a:t>Ridge Regularization Regression Model</a:t>
            </a:r>
          </a:p>
          <a:p>
            <a:pPr marL="971550" lvl="1" indent="-514350">
              <a:buFont typeface="+mj-lt"/>
              <a:buAutoNum type="arabicPeriod"/>
            </a:pPr>
            <a:r>
              <a:rPr lang="en-IN" sz="5000" b="0" i="0" u="none" strike="noStrike" baseline="0" dirty="0">
                <a:latin typeface="+mj-lt"/>
              </a:rPr>
              <a:t>Lasso Regularization Regression Model</a:t>
            </a:r>
          </a:p>
          <a:p>
            <a:pPr marL="971550" lvl="1" indent="-514350">
              <a:buFont typeface="+mj-lt"/>
              <a:buAutoNum type="arabicPeriod"/>
            </a:pPr>
            <a:r>
              <a:rPr lang="en-IN" sz="5000" b="0" i="0" u="none" strike="noStrike" baseline="0" dirty="0">
                <a:latin typeface="+mj-lt"/>
              </a:rPr>
              <a:t>Elastic Net Regularization Regression Model</a:t>
            </a:r>
          </a:p>
          <a:p>
            <a:pPr marL="971550" lvl="1" indent="-514350">
              <a:buFont typeface="+mj-lt"/>
              <a:buAutoNum type="arabicPeriod"/>
            </a:pPr>
            <a:r>
              <a:rPr lang="en-IN" sz="5000" b="0" i="0" u="none" strike="noStrike" baseline="0" dirty="0">
                <a:latin typeface="+mj-lt"/>
              </a:rPr>
              <a:t>Support Vector Regression Model</a:t>
            </a:r>
          </a:p>
          <a:p>
            <a:pPr marL="971550" lvl="1" indent="-514350">
              <a:buFont typeface="+mj-lt"/>
              <a:buAutoNum type="arabicPeriod"/>
            </a:pPr>
            <a:r>
              <a:rPr lang="en-IN" sz="5000" b="0" i="0" u="none" strike="noStrike" baseline="0" dirty="0">
                <a:latin typeface="+mj-lt"/>
              </a:rPr>
              <a:t>Decision Tree Regression Model</a:t>
            </a:r>
          </a:p>
          <a:p>
            <a:pPr marL="971550" lvl="1" indent="-514350">
              <a:buFont typeface="+mj-lt"/>
              <a:buAutoNum type="arabicPeriod"/>
            </a:pPr>
            <a:r>
              <a:rPr lang="en-IN" sz="5000" b="0" i="0" u="none" strike="noStrike" baseline="0" dirty="0">
                <a:latin typeface="+mj-lt"/>
              </a:rPr>
              <a:t>Random Forest Regression Model</a:t>
            </a:r>
          </a:p>
          <a:p>
            <a:pPr marL="971550" lvl="1" indent="-514350">
              <a:buFont typeface="+mj-lt"/>
              <a:buAutoNum type="arabicPeriod"/>
            </a:pPr>
            <a:r>
              <a:rPr lang="en-IN" sz="5000" b="0" i="0" u="none" strike="noStrike" baseline="0" dirty="0">
                <a:latin typeface="+mj-lt"/>
              </a:rPr>
              <a:t>K Nearest Neighbours Regression Model</a:t>
            </a:r>
          </a:p>
          <a:p>
            <a:pPr marL="971550" lvl="1" indent="-514350">
              <a:buFont typeface="+mj-lt"/>
              <a:buAutoNum type="arabicPeriod"/>
            </a:pPr>
            <a:r>
              <a:rPr lang="en-IN" sz="5000" b="0" i="0" u="none" strike="noStrike" baseline="0" dirty="0">
                <a:latin typeface="+mj-lt"/>
              </a:rPr>
              <a:t>Stochastic Gradient Descent Regression Model</a:t>
            </a:r>
          </a:p>
          <a:p>
            <a:pPr marL="971550" lvl="1" indent="-514350">
              <a:buFont typeface="+mj-lt"/>
              <a:buAutoNum type="arabicPeriod"/>
            </a:pPr>
            <a:r>
              <a:rPr lang="en-IN" sz="5000" b="0" i="0" u="none" strike="noStrike" baseline="0" dirty="0">
                <a:latin typeface="+mj-lt"/>
              </a:rPr>
              <a:t>Gradient Boosting Regression Model</a:t>
            </a:r>
          </a:p>
          <a:p>
            <a:pPr marL="971550" lvl="1" indent="-514350">
              <a:buFont typeface="+mj-lt"/>
              <a:buAutoNum type="arabicPeriod"/>
            </a:pPr>
            <a:r>
              <a:rPr lang="en-IN" sz="5000" b="0" i="0" u="none" strike="noStrike" baseline="0" dirty="0">
                <a:latin typeface="+mj-lt"/>
              </a:rPr>
              <a:t>Ada Boost Regression Model</a:t>
            </a:r>
          </a:p>
          <a:p>
            <a:pPr marL="971550" lvl="1" indent="-514350">
              <a:buFont typeface="+mj-lt"/>
              <a:buAutoNum type="arabicPeriod"/>
            </a:pPr>
            <a:r>
              <a:rPr lang="en-IN" sz="5000" b="0" i="0" u="none" strike="noStrike" baseline="0" dirty="0">
                <a:latin typeface="+mj-lt"/>
              </a:rPr>
              <a:t>Extra Trees Regression Model</a:t>
            </a:r>
          </a:p>
          <a:p>
            <a:endParaRPr lang="en-IN" dirty="0"/>
          </a:p>
        </p:txBody>
      </p:sp>
    </p:spTree>
    <p:extLst>
      <p:ext uri="{BB962C8B-B14F-4D97-AF65-F5344CB8AC3E}">
        <p14:creationId xmlns="" xmlns:p14="http://schemas.microsoft.com/office/powerpoint/2010/main" val="151435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07C77-CE74-94AE-6854-6899D72EE641}"/>
              </a:ext>
            </a:extLst>
          </p:cNvPr>
          <p:cNvSpPr>
            <a:spLocks noGrp="1"/>
          </p:cNvSpPr>
          <p:nvPr>
            <p:ph type="title"/>
          </p:nvPr>
        </p:nvSpPr>
        <p:spPr/>
        <p:txBody>
          <a:bodyPr/>
          <a:lstStyle/>
          <a:p>
            <a:pPr algn="ctr"/>
            <a:r>
              <a:rPr lang="en-US" sz="4000" dirty="0"/>
              <a:t>EVALUATION AND </a:t>
            </a:r>
            <a:r>
              <a:rPr lang="en-IN" sz="4000" dirty="0"/>
              <a:t>HYPER PARAMETER TUNING</a:t>
            </a:r>
            <a:endParaRPr lang="en-IN" dirty="0"/>
          </a:p>
        </p:txBody>
      </p:sp>
      <p:sp>
        <p:nvSpPr>
          <p:cNvPr id="3" name="Content Placeholder 2">
            <a:extLst>
              <a:ext uri="{FF2B5EF4-FFF2-40B4-BE49-F238E27FC236}">
                <a16:creationId xmlns="" xmlns:a16="http://schemas.microsoft.com/office/drawing/2014/main" id="{404C9FA9-D658-97C0-4EFF-680727C406F0}"/>
              </a:ext>
            </a:extLst>
          </p:cNvPr>
          <p:cNvSpPr>
            <a:spLocks noGrp="1"/>
          </p:cNvSpPr>
          <p:nvPr>
            <p:ph idx="1"/>
          </p:nvPr>
        </p:nvSpPr>
        <p:spPr/>
        <p:txBody>
          <a:bodyPr>
            <a:normAutofit fontScale="92500" lnSpcReduction="20000"/>
          </a:bodyPr>
          <a:lstStyle/>
          <a:p>
            <a:pPr algn="l"/>
            <a:r>
              <a:rPr lang="en-US" sz="2800" b="0" i="0" u="none" strike="noStrike" baseline="0" dirty="0">
                <a:latin typeface="+mj-lt"/>
              </a:rPr>
              <a:t>The key metrics used here were:</a:t>
            </a:r>
          </a:p>
          <a:p>
            <a:pPr marL="914400" lvl="1" indent="-457200">
              <a:buFont typeface="Wingdings" panose="05000000000000000000" pitchFamily="2" charset="2"/>
              <a:buChar char="q"/>
            </a:pPr>
            <a:r>
              <a:rPr lang="en-US" sz="2800" dirty="0">
                <a:latin typeface="+mj-lt"/>
              </a:rPr>
              <a:t>R2 </a:t>
            </a:r>
            <a:r>
              <a:rPr lang="en-US" sz="2800" b="0" i="0" u="none" strike="noStrike" baseline="0" dirty="0">
                <a:latin typeface="+mj-lt"/>
              </a:rPr>
              <a:t>score</a:t>
            </a:r>
          </a:p>
          <a:p>
            <a:pPr marL="914400" lvl="1" indent="-457200">
              <a:buFont typeface="Wingdings" panose="05000000000000000000" pitchFamily="2" charset="2"/>
              <a:buChar char="q"/>
            </a:pPr>
            <a:r>
              <a:rPr lang="en-US" sz="2800" b="0" i="0" u="none" strike="noStrike" baseline="0" dirty="0">
                <a:latin typeface="+mj-lt"/>
              </a:rPr>
              <a:t>Cross Validation Score</a:t>
            </a:r>
          </a:p>
          <a:p>
            <a:pPr marL="914400" lvl="1" indent="-457200">
              <a:buFont typeface="Wingdings" panose="05000000000000000000" pitchFamily="2" charset="2"/>
              <a:buChar char="q"/>
            </a:pPr>
            <a:r>
              <a:rPr lang="en-US" sz="2800" b="0" i="0" u="none" strike="noStrike" baseline="0" dirty="0">
                <a:latin typeface="+mj-lt"/>
              </a:rPr>
              <a:t>MAE</a:t>
            </a:r>
          </a:p>
          <a:p>
            <a:pPr marL="914400" lvl="1" indent="-457200">
              <a:buFont typeface="Wingdings" panose="05000000000000000000" pitchFamily="2" charset="2"/>
              <a:buChar char="q"/>
            </a:pPr>
            <a:r>
              <a:rPr lang="en-US" sz="2800" b="0" i="0" u="none" strike="noStrike" baseline="0" dirty="0">
                <a:latin typeface="+mj-lt"/>
              </a:rPr>
              <a:t>MSE</a:t>
            </a:r>
          </a:p>
          <a:p>
            <a:pPr marL="914400" lvl="1" indent="-457200">
              <a:buFont typeface="Wingdings" panose="05000000000000000000" pitchFamily="2" charset="2"/>
              <a:buChar char="q"/>
            </a:pPr>
            <a:r>
              <a:rPr lang="en-US" sz="2800" b="0" i="0" u="none" strike="noStrike" baseline="0" dirty="0">
                <a:latin typeface="+mj-lt"/>
              </a:rPr>
              <a:t>RMSE</a:t>
            </a:r>
          </a:p>
          <a:p>
            <a:pPr algn="l"/>
            <a:endParaRPr lang="en-US" sz="2800" dirty="0">
              <a:latin typeface="+mj-lt"/>
            </a:endParaRPr>
          </a:p>
          <a:p>
            <a:pPr algn="l"/>
            <a:r>
              <a:rPr lang="en-US" sz="2800" b="0" i="0" u="none" strike="noStrike" baseline="0" dirty="0">
                <a:latin typeface="+mj-lt"/>
              </a:rPr>
              <a:t>We tried to find out the best parameters list to increase our accuracy scores by using Hyperparameter Tuning.</a:t>
            </a:r>
          </a:p>
          <a:p>
            <a:pPr algn="l"/>
            <a:endParaRPr lang="en-US" sz="2800" dirty="0">
              <a:latin typeface="+mj-lt"/>
            </a:endParaRPr>
          </a:p>
          <a:p>
            <a:pPr algn="l"/>
            <a:r>
              <a:rPr lang="en-US" sz="2800" dirty="0">
                <a:latin typeface="+mj-lt"/>
              </a:rPr>
              <a:t>In order to achieve a higher score we</a:t>
            </a:r>
            <a:r>
              <a:rPr lang="en-US" sz="2800" b="0" i="0" u="none" strike="noStrike" baseline="0" dirty="0">
                <a:latin typeface="+mj-lt"/>
              </a:rPr>
              <a:t> used the </a:t>
            </a:r>
            <a:r>
              <a:rPr lang="en-IN" sz="2800" b="0" i="0" u="none" strike="noStrike" baseline="0" dirty="0">
                <a:latin typeface="+mj-lt"/>
              </a:rPr>
              <a:t>Grid Search CV method with 5 folds.</a:t>
            </a:r>
            <a:endParaRPr lang="en-IN" sz="2800" dirty="0">
              <a:latin typeface="+mj-lt"/>
            </a:endParaRPr>
          </a:p>
          <a:p>
            <a:endParaRPr lang="en-IN" dirty="0"/>
          </a:p>
        </p:txBody>
      </p:sp>
    </p:spTree>
    <p:extLst>
      <p:ext uri="{BB962C8B-B14F-4D97-AF65-F5344CB8AC3E}">
        <p14:creationId xmlns="" xmlns:p14="http://schemas.microsoft.com/office/powerpoint/2010/main" val="2027485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5C7A3-C81B-F861-A29E-D4B93318194F}"/>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5C39AFD6-6DA6-04F1-F416-B029063FE414}"/>
              </a:ext>
            </a:extLst>
          </p:cNvPr>
          <p:cNvSpPr>
            <a:spLocks noGrp="1"/>
          </p:cNvSpPr>
          <p:nvPr>
            <p:ph idx="1"/>
          </p:nvPr>
        </p:nvSpPr>
        <p:spPr>
          <a:xfrm>
            <a:off x="1103312" y="1760214"/>
            <a:ext cx="8946541" cy="1941921"/>
          </a:xfrm>
        </p:spPr>
        <p:txBody>
          <a:bodyPr>
            <a:normAutofit fontScale="77500" lnSpcReduction="20000"/>
          </a:bodyPr>
          <a:lstStyle/>
          <a:p>
            <a:r>
              <a:rPr lang="en-US" dirty="0"/>
              <a:t>After running all the 12 models and comparing them we found that </a:t>
            </a:r>
            <a:r>
              <a:rPr lang="en-US" dirty="0" err="1"/>
              <a:t>GradientBoostingRegressor</a:t>
            </a:r>
            <a:r>
              <a:rPr lang="en-US" dirty="0"/>
              <a:t> gives the best results since the R2 Score - Cross Validation Score are closest along with higher Cross Validation Score and the highest R2 score comparing all the models. So we ran Hyper Parameter Tuning on it as below.</a:t>
            </a:r>
            <a:endParaRPr lang="en-IN" dirty="0"/>
          </a:p>
        </p:txBody>
      </p:sp>
      <p:pic>
        <p:nvPicPr>
          <p:cNvPr id="5" name="Picture 4">
            <a:extLst>
              <a:ext uri="{FF2B5EF4-FFF2-40B4-BE49-F238E27FC236}">
                <a16:creationId xmlns="" xmlns:a16="http://schemas.microsoft.com/office/drawing/2014/main" id="{84506DE3-04F6-F116-20F3-F897CF386BC6}"/>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11467" y="4098078"/>
            <a:ext cx="8603204" cy="2442989"/>
          </a:xfrm>
          <a:prstGeom prst="rect">
            <a:avLst/>
          </a:prstGeom>
        </p:spPr>
      </p:pic>
    </p:spTree>
    <p:extLst>
      <p:ext uri="{BB962C8B-B14F-4D97-AF65-F5344CB8AC3E}">
        <p14:creationId xmlns="" xmlns:p14="http://schemas.microsoft.com/office/powerpoint/2010/main" val="185700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F3D24-69BE-AA21-80E0-450DCDC62A22}"/>
              </a:ext>
            </a:extLst>
          </p:cNvPr>
          <p:cNvSpPr>
            <a:spLocks noGrp="1"/>
          </p:cNvSpPr>
          <p:nvPr>
            <p:ph type="title"/>
          </p:nvPr>
        </p:nvSpPr>
        <p:spPr>
          <a:xfrm>
            <a:off x="646111" y="452718"/>
            <a:ext cx="9404723" cy="772767"/>
          </a:xfrm>
        </p:spPr>
        <p:txBody>
          <a:bodyPr>
            <a:normAutofit fontScale="90000"/>
          </a:bodyPr>
          <a:lstStyle/>
          <a:p>
            <a:pPr algn="ctr"/>
            <a:r>
              <a:rPr lang="en-US" dirty="0"/>
              <a:t>FINALISED MODEL</a:t>
            </a:r>
            <a:endParaRPr lang="en-IN" dirty="0"/>
          </a:p>
        </p:txBody>
      </p:sp>
      <p:pic>
        <p:nvPicPr>
          <p:cNvPr id="5" name="Content Placeholder 4">
            <a:extLst>
              <a:ext uri="{FF2B5EF4-FFF2-40B4-BE49-F238E27FC236}">
                <a16:creationId xmlns="" xmlns:a16="http://schemas.microsoft.com/office/drawing/2014/main" id="{2C70249E-48E7-A3C8-BBC6-1A1B086C26AA}"/>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58674" y="1593775"/>
            <a:ext cx="8466680" cy="3960812"/>
          </a:xfrm>
        </p:spPr>
      </p:pic>
      <p:sp>
        <p:nvSpPr>
          <p:cNvPr id="6" name="TextBox 5">
            <a:extLst>
              <a:ext uri="{FF2B5EF4-FFF2-40B4-BE49-F238E27FC236}">
                <a16:creationId xmlns="" xmlns:a16="http://schemas.microsoft.com/office/drawing/2014/main" id="{3BF8E963-9944-26DC-6A09-40CCE35FF681}"/>
              </a:ext>
            </a:extLst>
          </p:cNvPr>
          <p:cNvSpPr txBox="1"/>
          <p:nvPr/>
        </p:nvSpPr>
        <p:spPr>
          <a:xfrm>
            <a:off x="958674" y="5786469"/>
            <a:ext cx="9542786" cy="707886"/>
          </a:xfrm>
          <a:prstGeom prst="rect">
            <a:avLst/>
          </a:prstGeom>
          <a:noFill/>
        </p:spPr>
        <p:txBody>
          <a:bodyPr wrap="square" rtlCol="0">
            <a:spAutoFit/>
          </a:bodyPr>
          <a:lstStyle/>
          <a:p>
            <a:r>
              <a:rPr lang="en-US" sz="2000" b="0" i="0" dirty="0">
                <a:effectLst/>
                <a:latin typeface="Helvetica Neue"/>
              </a:rPr>
              <a:t>We used Hyper Parameter Tuning on the final model to obtained the best r2_score and CV score.</a:t>
            </a:r>
            <a:endParaRPr lang="en-IN" sz="2000" dirty="0"/>
          </a:p>
        </p:txBody>
      </p:sp>
    </p:spTree>
    <p:extLst>
      <p:ext uri="{BB962C8B-B14F-4D97-AF65-F5344CB8AC3E}">
        <p14:creationId xmlns="" xmlns:p14="http://schemas.microsoft.com/office/powerpoint/2010/main" val="4252446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B418F51-4840-AE32-1DB2-46B37BF28C81}"/>
              </a:ext>
            </a:extLst>
          </p:cNvPr>
          <p:cNvSpPr>
            <a:spLocks noGrp="1"/>
          </p:cNvSpPr>
          <p:nvPr>
            <p:ph type="title"/>
          </p:nvPr>
        </p:nvSpPr>
        <p:spPr>
          <a:xfrm>
            <a:off x="646111" y="452718"/>
            <a:ext cx="9404723" cy="885888"/>
          </a:xfrm>
        </p:spPr>
        <p:txBody>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4FA43A85-2BB1-D6FE-9FD2-4924B4138120}"/>
              </a:ext>
            </a:extLst>
          </p:cNvPr>
          <p:cNvSpPr>
            <a:spLocks noGrp="1"/>
          </p:cNvSpPr>
          <p:nvPr>
            <p:ph idx="1"/>
          </p:nvPr>
        </p:nvSpPr>
        <p:spPr>
          <a:xfrm>
            <a:off x="875201" y="1411895"/>
            <a:ext cx="8946541" cy="530027"/>
          </a:xfrm>
        </p:spPr>
        <p:txBody>
          <a:bodyPr>
            <a:normAutofit fontScale="92500" lnSpcReduction="20000"/>
          </a:bodyPr>
          <a:lstStyle/>
          <a:p>
            <a:r>
              <a:rPr lang="en-US" dirty="0"/>
              <a:t>Plotting Best Fit Line</a:t>
            </a:r>
            <a:endParaRPr lang="en-IN" dirty="0"/>
          </a:p>
        </p:txBody>
      </p:sp>
      <p:pic>
        <p:nvPicPr>
          <p:cNvPr id="6" name="Picture 5">
            <a:extLst>
              <a:ext uri="{FF2B5EF4-FFF2-40B4-BE49-F238E27FC236}">
                <a16:creationId xmlns="" xmlns:a16="http://schemas.microsoft.com/office/drawing/2014/main" id="{805DA361-36C0-8D4A-B56E-EE261406581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75201" y="2015210"/>
            <a:ext cx="9942854" cy="4842789"/>
          </a:xfrm>
          <a:prstGeom prst="rect">
            <a:avLst/>
          </a:prstGeom>
        </p:spPr>
      </p:pic>
    </p:spTree>
    <p:extLst>
      <p:ext uri="{BB962C8B-B14F-4D97-AF65-F5344CB8AC3E}">
        <p14:creationId xmlns="" xmlns:p14="http://schemas.microsoft.com/office/powerpoint/2010/main" val="2223918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A6AB56-3240-762C-19D1-B2D4AD9D9066}"/>
              </a:ext>
            </a:extLst>
          </p:cNvPr>
          <p:cNvSpPr>
            <a:spLocks noGrp="1"/>
          </p:cNvSpPr>
          <p:nvPr>
            <p:ph type="title"/>
          </p:nvPr>
        </p:nvSpPr>
        <p:spPr>
          <a:xfrm>
            <a:off x="646111" y="452718"/>
            <a:ext cx="9404723" cy="753913"/>
          </a:xfrm>
        </p:spPr>
        <p:txBody>
          <a:bodyPr>
            <a:normAutofit fontScale="90000"/>
          </a:bodyPr>
          <a:lstStyle/>
          <a:p>
            <a:pPr algn="ctr"/>
            <a:r>
              <a:rPr lang="en-US" dirty="0"/>
              <a:t>FINALISED MODEL</a:t>
            </a:r>
            <a:endParaRPr lang="en-IN" dirty="0"/>
          </a:p>
        </p:txBody>
      </p:sp>
      <p:sp>
        <p:nvSpPr>
          <p:cNvPr id="3" name="Content Placeholder 2">
            <a:extLst>
              <a:ext uri="{FF2B5EF4-FFF2-40B4-BE49-F238E27FC236}">
                <a16:creationId xmlns="" xmlns:a16="http://schemas.microsoft.com/office/drawing/2014/main" id="{A8CBC398-251D-EE52-668A-A3FBB72A67E7}"/>
              </a:ext>
            </a:extLst>
          </p:cNvPr>
          <p:cNvSpPr>
            <a:spLocks noGrp="1"/>
          </p:cNvSpPr>
          <p:nvPr>
            <p:ph idx="1"/>
          </p:nvPr>
        </p:nvSpPr>
        <p:spPr>
          <a:xfrm>
            <a:off x="1104293" y="1650705"/>
            <a:ext cx="8946541" cy="991708"/>
          </a:xfrm>
        </p:spPr>
        <p:txBody>
          <a:bodyPr>
            <a:normAutofit fontScale="92500" lnSpcReduction="10000"/>
          </a:bodyPr>
          <a:lstStyle/>
          <a:p>
            <a:pPr>
              <a:buFont typeface="Courier New" panose="02070309020205020404" pitchFamily="49" charset="0"/>
              <a:buChar char="o"/>
            </a:pPr>
            <a:r>
              <a:rPr lang="en-US" dirty="0"/>
              <a:t>Saving the model in pickle Format for further use to predict the Target variables.</a:t>
            </a:r>
            <a:endParaRPr lang="en-IN" dirty="0"/>
          </a:p>
        </p:txBody>
      </p:sp>
      <p:pic>
        <p:nvPicPr>
          <p:cNvPr id="5" name="Picture 4">
            <a:extLst>
              <a:ext uri="{FF2B5EF4-FFF2-40B4-BE49-F238E27FC236}">
                <a16:creationId xmlns="" xmlns:a16="http://schemas.microsoft.com/office/drawing/2014/main" id="{937A5A5B-69F1-1ABD-3552-F184BC91B5E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379" y="3078521"/>
            <a:ext cx="6267377" cy="1676359"/>
          </a:xfrm>
          <a:prstGeom prst="rect">
            <a:avLst/>
          </a:prstGeom>
        </p:spPr>
      </p:pic>
      <p:sp>
        <p:nvSpPr>
          <p:cNvPr id="6" name="TextBox 5">
            <a:extLst>
              <a:ext uri="{FF2B5EF4-FFF2-40B4-BE49-F238E27FC236}">
                <a16:creationId xmlns="" xmlns:a16="http://schemas.microsoft.com/office/drawing/2014/main" id="{28926066-3DE4-D29A-38E5-B45D2924AEF0}"/>
              </a:ext>
            </a:extLst>
          </p:cNvPr>
          <p:cNvSpPr txBox="1"/>
          <p:nvPr/>
        </p:nvSpPr>
        <p:spPr>
          <a:xfrm>
            <a:off x="1371380" y="5486400"/>
            <a:ext cx="7449063" cy="400110"/>
          </a:xfrm>
          <a:prstGeom prst="rect">
            <a:avLst/>
          </a:prstGeom>
          <a:noFill/>
        </p:spPr>
        <p:txBody>
          <a:bodyPr wrap="square" rtlCol="0">
            <a:spAutoFit/>
          </a:bodyPr>
          <a:lstStyle/>
          <a:p>
            <a:r>
              <a:rPr lang="en-US" sz="2000" b="0" i="0" dirty="0">
                <a:effectLst/>
                <a:latin typeface="Helvetica Neue"/>
              </a:rPr>
              <a:t>Saving the best regression model using pickle</a:t>
            </a:r>
            <a:endParaRPr lang="en-IN" sz="2000" dirty="0"/>
          </a:p>
        </p:txBody>
      </p:sp>
    </p:spTree>
    <p:extLst>
      <p:ext uri="{BB962C8B-B14F-4D97-AF65-F5344CB8AC3E}">
        <p14:creationId xmlns="" xmlns:p14="http://schemas.microsoft.com/office/powerpoint/2010/main" val="284087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A5D1D-AC32-CC9B-70B2-D9B65B0EC22B}"/>
              </a:ext>
            </a:extLst>
          </p:cNvPr>
          <p:cNvSpPr>
            <a:spLocks noGrp="1"/>
          </p:cNvSpPr>
          <p:nvPr>
            <p:ph type="title"/>
          </p:nvPr>
        </p:nvSpPr>
        <p:spPr/>
        <p:txBody>
          <a:bodyPr/>
          <a:lstStyle/>
          <a:p>
            <a:pPr algn="ctr"/>
            <a:r>
              <a:rPr lang="en-US" sz="4000" dirty="0"/>
              <a:t>CONCLUSION AND SCOPE FOR FUTURE WORK</a:t>
            </a:r>
            <a:endParaRPr lang="en-IN" dirty="0"/>
          </a:p>
        </p:txBody>
      </p:sp>
      <p:sp>
        <p:nvSpPr>
          <p:cNvPr id="3" name="Content Placeholder 2">
            <a:extLst>
              <a:ext uri="{FF2B5EF4-FFF2-40B4-BE49-F238E27FC236}">
                <a16:creationId xmlns="" xmlns:a16="http://schemas.microsoft.com/office/drawing/2014/main" id="{C0014801-BED8-859C-4ED9-6ED0531CB964}"/>
              </a:ext>
            </a:extLst>
          </p:cNvPr>
          <p:cNvSpPr>
            <a:spLocks noGrp="1"/>
          </p:cNvSpPr>
          <p:nvPr>
            <p:ph idx="1"/>
          </p:nvPr>
        </p:nvSpPr>
        <p:spPr/>
        <p:txBody>
          <a:bodyPr/>
          <a:lstStyle/>
          <a:p>
            <a:pPr marL="457200" indent="-457200" algn="l">
              <a:buFont typeface="Wingdings" panose="05000000000000000000" pitchFamily="2" charset="2"/>
              <a:buChar char="q"/>
            </a:pPr>
            <a:r>
              <a:rPr lang="en-US" sz="2000" b="0" i="0" u="none" strike="noStrike" baseline="0" dirty="0">
                <a:latin typeface="+mj-lt"/>
              </a:rPr>
              <a:t>During this project I have faced a problem of low amount of data for training the machine learning models.</a:t>
            </a:r>
          </a:p>
          <a:p>
            <a:pPr marL="457200" indent="-457200" algn="l">
              <a:buFont typeface="Wingdings" panose="05000000000000000000" pitchFamily="2" charset="2"/>
              <a:buChar char="q"/>
            </a:pPr>
            <a:r>
              <a:rPr lang="en-US" sz="2000" b="0" i="0" u="none" strike="noStrike" baseline="0" dirty="0">
                <a:latin typeface="+mj-lt"/>
              </a:rPr>
              <a:t>Many columns are with same entries in a lot of rows which lead to reduction in our model performance.</a:t>
            </a:r>
          </a:p>
          <a:p>
            <a:pPr marL="457200" indent="-457200" algn="l">
              <a:buFont typeface="Wingdings" panose="05000000000000000000" pitchFamily="2" charset="2"/>
              <a:buChar char="q"/>
            </a:pPr>
            <a:r>
              <a:rPr lang="en-US" sz="2000" b="0" i="0" u="none" strike="noStrike" baseline="0" dirty="0">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000" b="0" i="0" u="none" strike="noStrike" baseline="0" dirty="0">
                <a:latin typeface="+mj-lt"/>
              </a:rPr>
              <a:t>We can still improve our model accuracy with some feature engineering and by doing some extensive hyperparameter tuning on it.</a:t>
            </a:r>
            <a:endParaRPr lang="en-IN" sz="2000" dirty="0">
              <a:latin typeface="+mj-lt"/>
            </a:endParaRPr>
          </a:p>
          <a:p>
            <a:endParaRPr lang="en-IN" dirty="0"/>
          </a:p>
        </p:txBody>
      </p:sp>
    </p:spTree>
    <p:extLst>
      <p:ext uri="{BB962C8B-B14F-4D97-AF65-F5344CB8AC3E}">
        <p14:creationId xmlns="" xmlns:p14="http://schemas.microsoft.com/office/powerpoint/2010/main" val="2507939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1921C-02DE-F927-2174-369384470319}"/>
              </a:ext>
            </a:extLst>
          </p:cNvPr>
          <p:cNvSpPr>
            <a:spLocks noGrp="1"/>
          </p:cNvSpPr>
          <p:nvPr>
            <p:ph type="title"/>
          </p:nvPr>
        </p:nvSpPr>
        <p:spPr>
          <a:xfrm>
            <a:off x="3066255" y="2728735"/>
            <a:ext cx="6059490" cy="1400530"/>
          </a:xfrm>
        </p:spPr>
        <p:txBody>
          <a:bodyPr/>
          <a:lstStyle/>
          <a:p>
            <a:r>
              <a:rPr lang="en-US" sz="8000" dirty="0"/>
              <a:t>THANK YOU</a:t>
            </a:r>
            <a:endParaRPr lang="en-IN" sz="8000" dirty="0"/>
          </a:p>
        </p:txBody>
      </p:sp>
    </p:spTree>
    <p:extLst>
      <p:ext uri="{BB962C8B-B14F-4D97-AF65-F5344CB8AC3E}">
        <p14:creationId xmlns="" xmlns:p14="http://schemas.microsoft.com/office/powerpoint/2010/main" val="65987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374BF2-90BA-E8C4-DBB3-D67B5DB512D6}"/>
              </a:ext>
            </a:extLst>
          </p:cNvPr>
          <p:cNvSpPr>
            <a:spLocks noGrp="1"/>
          </p:cNvSpPr>
          <p:nvPr>
            <p:ph type="title"/>
          </p:nvPr>
        </p:nvSpPr>
        <p:spPr>
          <a:xfrm>
            <a:off x="4537012" y="609601"/>
            <a:ext cx="3117975" cy="766482"/>
          </a:xfrm>
        </p:spPr>
        <p:txBody>
          <a:bodyPr/>
          <a:lstStyle/>
          <a:p>
            <a:r>
              <a:rPr lang="en-US" sz="4400" dirty="0"/>
              <a:t>AGENDA</a:t>
            </a:r>
            <a:endParaRPr lang="en-IN" sz="4400" dirty="0"/>
          </a:p>
        </p:txBody>
      </p:sp>
      <p:sp>
        <p:nvSpPr>
          <p:cNvPr id="3" name="Content Placeholder 2">
            <a:extLst>
              <a:ext uri="{FF2B5EF4-FFF2-40B4-BE49-F238E27FC236}">
                <a16:creationId xmlns="" xmlns:a16="http://schemas.microsoft.com/office/drawing/2014/main" id="{66C6A1C1-F1A4-692F-A15D-F8048BE93EE5}"/>
              </a:ext>
            </a:extLst>
          </p:cNvPr>
          <p:cNvSpPr>
            <a:spLocks noGrp="1"/>
          </p:cNvSpPr>
          <p:nvPr>
            <p:ph idx="1"/>
          </p:nvPr>
        </p:nvSpPr>
        <p:spPr>
          <a:xfrm>
            <a:off x="1103312" y="1540042"/>
            <a:ext cx="8946541" cy="4708357"/>
          </a:xfrm>
        </p:spPr>
        <p:txBody>
          <a:bodyPr>
            <a:normAutofit lnSpcReduction="10000"/>
          </a:bodyPr>
          <a:lstStyle/>
          <a:p>
            <a:pPr>
              <a:buFont typeface="Courier New" panose="02070309020205020404" pitchFamily="49" charset="0"/>
              <a:buChar char="o"/>
            </a:pPr>
            <a:r>
              <a:rPr lang="en-US" sz="2200" dirty="0"/>
              <a:t>Analytical Problem Framing</a:t>
            </a:r>
          </a:p>
          <a:p>
            <a:pPr marL="925830" lvl="1" indent="-514350">
              <a:buFont typeface="+mj-lt"/>
              <a:buAutoNum type="romanUcPeriod"/>
            </a:pPr>
            <a:r>
              <a:rPr lang="en-US" sz="2200" dirty="0"/>
              <a:t>Exploratory Data Analysis (EDA)</a:t>
            </a:r>
          </a:p>
          <a:p>
            <a:pPr marL="925830" lvl="1" indent="-514350">
              <a:buFont typeface="+mj-lt"/>
              <a:buAutoNum type="romanUcPeriod"/>
            </a:pPr>
            <a:r>
              <a:rPr lang="en-US" sz="2200" dirty="0"/>
              <a:t>Visualizations</a:t>
            </a:r>
          </a:p>
          <a:p>
            <a:pPr marL="411480" lvl="1"/>
            <a:endParaRPr lang="en-US" sz="2200" dirty="0"/>
          </a:p>
          <a:p>
            <a:pPr>
              <a:buFont typeface="Courier New" panose="02070309020205020404" pitchFamily="49" charset="0"/>
              <a:buChar char="o"/>
            </a:pPr>
            <a:r>
              <a:rPr lang="en-US" sz="2200" dirty="0"/>
              <a:t> Data Pre-Processing on train and test datasets</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Model/s Development and Evaluation</a:t>
            </a:r>
          </a:p>
          <a:p>
            <a:pPr>
              <a:buFont typeface="Wingdings" panose="05000000000000000000" pitchFamily="2" charset="2"/>
              <a:buChar char="§"/>
            </a:pPr>
            <a:endParaRPr lang="en-US" sz="2200" dirty="0"/>
          </a:p>
          <a:p>
            <a:pPr>
              <a:buFont typeface="Courier New" panose="02070309020205020404" pitchFamily="49" charset="0"/>
              <a:buChar char="o"/>
            </a:pPr>
            <a:r>
              <a:rPr lang="en-US" sz="2200" dirty="0"/>
              <a:t> Performing hyper parameter tuning, saving the best model and predicting the label</a:t>
            </a:r>
          </a:p>
          <a:p>
            <a:endParaRPr lang="en-US" sz="2200" dirty="0"/>
          </a:p>
          <a:p>
            <a:pPr>
              <a:buFont typeface="Courier New" panose="02070309020205020404" pitchFamily="49" charset="0"/>
              <a:buChar char="o"/>
            </a:pPr>
            <a:r>
              <a:rPr lang="en-US" sz="2200" dirty="0"/>
              <a:t> Conclusion and future work discussion</a:t>
            </a:r>
          </a:p>
          <a:p>
            <a:endParaRPr lang="en-IN" dirty="0"/>
          </a:p>
        </p:txBody>
      </p:sp>
    </p:spTree>
    <p:extLst>
      <p:ext uri="{BB962C8B-B14F-4D97-AF65-F5344CB8AC3E}">
        <p14:creationId xmlns="" xmlns:p14="http://schemas.microsoft.com/office/powerpoint/2010/main" val="24206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C275DC-A7C1-5B4B-E68C-FCA630BDD4CE}"/>
              </a:ext>
            </a:extLst>
          </p:cNvPr>
          <p:cNvSpPr>
            <a:spLocks noGrp="1"/>
          </p:cNvSpPr>
          <p:nvPr>
            <p:ph type="title"/>
          </p:nvPr>
        </p:nvSpPr>
        <p:spPr/>
        <p:txBody>
          <a:bodyPr>
            <a:normAutofit fontScale="90000"/>
          </a:bodyPr>
          <a:lstStyle/>
          <a:p>
            <a:r>
              <a:rPr lang="en-US" sz="4000" dirty="0"/>
              <a:t>Hardware - Software Requirements and Tools Used</a:t>
            </a:r>
            <a:endParaRPr lang="en-IN" dirty="0"/>
          </a:p>
        </p:txBody>
      </p:sp>
      <p:sp>
        <p:nvSpPr>
          <p:cNvPr id="3" name="Content Placeholder 2">
            <a:extLst>
              <a:ext uri="{FF2B5EF4-FFF2-40B4-BE49-F238E27FC236}">
                <a16:creationId xmlns="" xmlns:a16="http://schemas.microsoft.com/office/drawing/2014/main" id="{C0ADB618-E73D-0E90-0578-A4F939B63716}"/>
              </a:ext>
            </a:extLst>
          </p:cNvPr>
          <p:cNvSpPr>
            <a:spLocks noGrp="1"/>
          </p:cNvSpPr>
          <p:nvPr>
            <p:ph idx="1"/>
          </p:nvPr>
        </p:nvSpPr>
        <p:spPr/>
        <p:txBody>
          <a:bodyPr>
            <a:normAutofit/>
          </a:bodyPr>
          <a:lstStyle/>
          <a:p>
            <a:pPr algn="l"/>
            <a:r>
              <a:rPr lang="en-IN" b="0" i="0" u="none" strike="noStrike" baseline="0" dirty="0">
                <a:latin typeface="+mj-lt"/>
              </a:rPr>
              <a:t>Software Used:</a:t>
            </a:r>
          </a:p>
          <a:p>
            <a:pPr marL="914400" lvl="1" indent="-457200">
              <a:buFont typeface="Wingdings" panose="05000000000000000000" pitchFamily="2" charset="2"/>
              <a:buChar char="ü"/>
            </a:pPr>
            <a:r>
              <a:rPr lang="en-IN" sz="2000" b="0" i="0" u="none" strike="noStrike" baseline="0" dirty="0">
                <a:latin typeface="+mj-lt"/>
              </a:rPr>
              <a:t>Programming language: Python</a:t>
            </a:r>
          </a:p>
          <a:p>
            <a:pPr marL="914400" lvl="1" indent="-457200">
              <a:buFont typeface="Wingdings" panose="05000000000000000000" pitchFamily="2" charset="2"/>
              <a:buChar char="ü"/>
            </a:pPr>
            <a:r>
              <a:rPr lang="en-IN" sz="2000" b="0" i="0" u="none" strike="noStrike" baseline="0" dirty="0">
                <a:latin typeface="+mj-lt"/>
              </a:rPr>
              <a:t>Distribution: Anaconda Navigator</a:t>
            </a:r>
          </a:p>
          <a:p>
            <a:pPr marL="914400" lvl="1" indent="-457200">
              <a:buFont typeface="Wingdings" panose="05000000000000000000" pitchFamily="2" charset="2"/>
              <a:buChar char="ü"/>
            </a:pPr>
            <a:r>
              <a:rPr lang="en-US" sz="2000" b="0" i="0" u="none" strike="noStrike" baseline="0" dirty="0">
                <a:latin typeface="+mj-lt"/>
              </a:rPr>
              <a:t>Browser based language shell: Jupyter Notebook</a:t>
            </a:r>
          </a:p>
          <a:p>
            <a:pPr algn="l"/>
            <a:endParaRPr lang="en-IN" b="0" i="0" u="none" strike="noStrike" baseline="0" dirty="0">
              <a:latin typeface="+mj-lt"/>
            </a:endParaRPr>
          </a:p>
          <a:p>
            <a:pPr algn="l"/>
            <a:r>
              <a:rPr lang="en-IN" b="0" i="0" u="none" strike="noStrike" baseline="0" dirty="0">
                <a:latin typeface="+mj-lt"/>
              </a:rPr>
              <a:t>Libraries/Packages Used:</a:t>
            </a:r>
          </a:p>
          <a:p>
            <a:pPr marL="0" indent="0" algn="l">
              <a:buNone/>
            </a:pPr>
            <a:endParaRPr lang="en-IN" b="0" i="0" u="none" strike="noStrike" baseline="0" dirty="0">
              <a:latin typeface="+mj-lt"/>
            </a:endParaRPr>
          </a:p>
          <a:p>
            <a:pPr marL="0" indent="0" algn="l">
              <a:buNone/>
            </a:pPr>
            <a:r>
              <a:rPr lang="en-US" b="0" i="0" u="none" strike="noStrike" baseline="0" dirty="0">
                <a:latin typeface="+mj-lt"/>
              </a:rPr>
              <a:t>Pandas, NumPy, matplotlib, seaborn, scikit-learn and</a:t>
            </a:r>
          </a:p>
          <a:p>
            <a:pPr marL="0" indent="0" algn="l">
              <a:buNone/>
            </a:pPr>
            <a:r>
              <a:rPr lang="en-IN" b="0" i="0" u="none" strike="noStrike" baseline="0" dirty="0" err="1">
                <a:latin typeface="+mj-lt"/>
              </a:rPr>
              <a:t>pandas_profiling</a:t>
            </a:r>
            <a:endParaRPr lang="en-IN" dirty="0">
              <a:latin typeface="+mj-lt"/>
            </a:endParaRPr>
          </a:p>
          <a:p>
            <a:endParaRPr lang="en-IN" dirty="0"/>
          </a:p>
        </p:txBody>
      </p:sp>
    </p:spTree>
    <p:extLst>
      <p:ext uri="{BB962C8B-B14F-4D97-AF65-F5344CB8AC3E}">
        <p14:creationId xmlns="" xmlns:p14="http://schemas.microsoft.com/office/powerpoint/2010/main" val="16730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AC3D9-8A41-453C-004B-6C074ED4D7B7}"/>
              </a:ext>
            </a:extLst>
          </p:cNvPr>
          <p:cNvSpPr>
            <a:spLocks noGrp="1"/>
          </p:cNvSpPr>
          <p:nvPr>
            <p:ph type="title"/>
          </p:nvPr>
        </p:nvSpPr>
        <p:spPr/>
        <p:txBody>
          <a:bodyPr/>
          <a:lstStyle/>
          <a:p>
            <a:pPr algn="ctr"/>
            <a:r>
              <a:rPr lang="en-US" dirty="0"/>
              <a:t>PROBLEM STATEMENT</a:t>
            </a:r>
            <a:endParaRPr lang="en-IN" dirty="0"/>
          </a:p>
        </p:txBody>
      </p:sp>
      <p:sp>
        <p:nvSpPr>
          <p:cNvPr id="3" name="Content Placeholder 2">
            <a:extLst>
              <a:ext uri="{FF2B5EF4-FFF2-40B4-BE49-F238E27FC236}">
                <a16:creationId xmlns="" xmlns:a16="http://schemas.microsoft.com/office/drawing/2014/main" id="{CC866ACF-6980-FA5E-56F1-EC5CF3B3C2DF}"/>
              </a:ext>
            </a:extLst>
          </p:cNvPr>
          <p:cNvSpPr>
            <a:spLocks noGrp="1"/>
          </p:cNvSpPr>
          <p:nvPr>
            <p:ph idx="1"/>
          </p:nvPr>
        </p:nvSpPr>
        <p:spPr>
          <a:xfrm>
            <a:off x="1104293" y="1760688"/>
            <a:ext cx="8946541" cy="4195481"/>
          </a:xfrm>
        </p:spPr>
        <p:txBody>
          <a:bodyPr>
            <a:normAutofit fontScale="77500" lnSpcReduction="20000"/>
          </a:bodyPr>
          <a:lstStyle/>
          <a:p>
            <a:pPr>
              <a:buFont typeface="Courier New" panose="02070309020205020404" pitchFamily="49" charset="0"/>
              <a:buChar char="o"/>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pPr>
              <a:buFont typeface="Courier New" panose="02070309020205020404" pitchFamily="49" charset="0"/>
              <a:buChar char="o"/>
            </a:pPr>
            <a:r>
              <a:rPr lang="en-US" dirty="0"/>
              <a:t>Data science comes as a very important tool to solve problems in the domain to help the companies increase their overall revenue, profits, improving their marketing strategies and focusing on changing trends in house sales and purchases. </a:t>
            </a:r>
          </a:p>
          <a:p>
            <a:pPr>
              <a:buFont typeface="Courier New" panose="02070309020205020404" pitchFamily="49" charset="0"/>
              <a:buChar char="o"/>
            </a:pPr>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 xmlns:p14="http://schemas.microsoft.com/office/powerpoint/2010/main" val="24573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2E3EB-6D18-85AC-125F-7F64EC3636F5}"/>
              </a:ext>
            </a:extLst>
          </p:cNvPr>
          <p:cNvSpPr>
            <a:spLocks noGrp="1"/>
          </p:cNvSpPr>
          <p:nvPr>
            <p:ph type="title"/>
          </p:nvPr>
        </p:nvSpPr>
        <p:spPr>
          <a:xfrm>
            <a:off x="1401135" y="499852"/>
            <a:ext cx="8648718" cy="791620"/>
          </a:xfrm>
        </p:spPr>
        <p:txBody>
          <a:bodyPr>
            <a:normAutofit fontScale="90000"/>
          </a:bodyPr>
          <a:lstStyle/>
          <a:p>
            <a:r>
              <a:rPr lang="en-IN" dirty="0"/>
              <a:t>ANALYTICAL PROBLEM FRAMING</a:t>
            </a:r>
          </a:p>
        </p:txBody>
      </p:sp>
      <p:sp>
        <p:nvSpPr>
          <p:cNvPr id="3" name="Content Placeholder 2">
            <a:extLst>
              <a:ext uri="{FF2B5EF4-FFF2-40B4-BE49-F238E27FC236}">
                <a16:creationId xmlns="" xmlns:a16="http://schemas.microsoft.com/office/drawing/2014/main" id="{53CFDB5C-D6C2-E2AE-4239-C03F2EE85C4D}"/>
              </a:ext>
            </a:extLst>
          </p:cNvPr>
          <p:cNvSpPr>
            <a:spLocks noGrp="1"/>
          </p:cNvSpPr>
          <p:nvPr>
            <p:ph idx="1"/>
          </p:nvPr>
        </p:nvSpPr>
        <p:spPr>
          <a:xfrm>
            <a:off x="1119023" y="1751261"/>
            <a:ext cx="8946541" cy="4195481"/>
          </a:xfrm>
        </p:spPr>
        <p:txBody>
          <a:bodyPr>
            <a:normAutofit fontScale="92500" lnSpcReduction="2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a:p>
            <a:endParaRPr lang="en-IN" dirty="0"/>
          </a:p>
        </p:txBody>
      </p:sp>
    </p:spTree>
    <p:extLst>
      <p:ext uri="{BB962C8B-B14F-4D97-AF65-F5344CB8AC3E}">
        <p14:creationId xmlns="" xmlns:p14="http://schemas.microsoft.com/office/powerpoint/2010/main" val="40175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938F9-5379-CC8E-76CB-A8A86CD96530}"/>
              </a:ext>
            </a:extLst>
          </p:cNvPr>
          <p:cNvSpPr>
            <a:spLocks noGrp="1"/>
          </p:cNvSpPr>
          <p:nvPr>
            <p:ph type="title"/>
          </p:nvPr>
        </p:nvSpPr>
        <p:spPr/>
        <p:txBody>
          <a:bodyPr>
            <a:normAutofit fontScale="90000"/>
          </a:bodyPr>
          <a:lstStyle/>
          <a:p>
            <a:pPr algn="ctr"/>
            <a:r>
              <a:rPr lang="en-US" sz="4000" dirty="0"/>
              <a:t>DATA ANALYSIS - MODEL BUILDING FLOWCHART</a:t>
            </a:r>
            <a:endParaRPr lang="en-IN" dirty="0"/>
          </a:p>
        </p:txBody>
      </p:sp>
      <p:pic>
        <p:nvPicPr>
          <p:cNvPr id="5" name="Content Placeholder 4">
            <a:extLst>
              <a:ext uri="{FF2B5EF4-FFF2-40B4-BE49-F238E27FC236}">
                <a16:creationId xmlns="" xmlns:a16="http://schemas.microsoft.com/office/drawing/2014/main" id="{FA232AA6-19AE-6372-9F98-584955B535F1}"/>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306291" y="1600200"/>
            <a:ext cx="7579417" cy="4708525"/>
          </a:xfrm>
        </p:spPr>
      </p:pic>
    </p:spTree>
    <p:extLst>
      <p:ext uri="{BB962C8B-B14F-4D97-AF65-F5344CB8AC3E}">
        <p14:creationId xmlns="" xmlns:p14="http://schemas.microsoft.com/office/powerpoint/2010/main" val="31373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B4BF4-D30C-B6CC-029C-E2667A522371}"/>
              </a:ext>
            </a:extLst>
          </p:cNvPr>
          <p:cNvSpPr>
            <a:spLocks noGrp="1"/>
          </p:cNvSpPr>
          <p:nvPr>
            <p:ph type="title"/>
          </p:nvPr>
        </p:nvSpPr>
        <p:spPr>
          <a:xfrm>
            <a:off x="2213757" y="509278"/>
            <a:ext cx="6725649" cy="876461"/>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10556EF4-06D7-0FCD-125B-4A501BF12603}"/>
              </a:ext>
            </a:extLst>
          </p:cNvPr>
          <p:cNvSpPr>
            <a:spLocks noGrp="1"/>
          </p:cNvSpPr>
          <p:nvPr>
            <p:ph idx="1"/>
          </p:nvPr>
        </p:nvSpPr>
        <p:spPr>
          <a:xfrm>
            <a:off x="1188152" y="1564848"/>
            <a:ext cx="8946541" cy="4664697"/>
          </a:xfrm>
        </p:spPr>
        <p:txBody>
          <a:bodyPr/>
          <a:lstStyle/>
          <a:p>
            <a:pPr lvl="0">
              <a:buFont typeface="Courier New" panose="02070309020205020404" pitchFamily="49" charset="0"/>
              <a:buChar char="o"/>
            </a:pPr>
            <a:r>
              <a:rPr lang="en-IN" sz="2000" dirty="0"/>
              <a:t>Importing the necessary libraries.</a:t>
            </a:r>
          </a:p>
          <a:p>
            <a:pPr lvl="0">
              <a:buFont typeface="Courier New" panose="02070309020205020404" pitchFamily="49" charset="0"/>
              <a:buChar char="o"/>
            </a:pPr>
            <a:r>
              <a:rPr lang="en-IN" sz="2000" dirty="0"/>
              <a:t>Reading the CSV file and converted into data frame.</a:t>
            </a:r>
          </a:p>
          <a:p>
            <a:pPr lvl="0">
              <a:buFont typeface="Courier New" panose="02070309020205020404" pitchFamily="49" charset="0"/>
              <a:buChar char="o"/>
            </a:pPr>
            <a:r>
              <a:rPr lang="en-IN" sz="2000" dirty="0"/>
              <a:t>Checking the data dimensions for the original dataset.</a:t>
            </a:r>
          </a:p>
          <a:p>
            <a:pPr lvl="0">
              <a:buFont typeface="Courier New" panose="02070309020205020404" pitchFamily="49" charset="0"/>
              <a:buChar char="o"/>
            </a:pPr>
            <a:r>
              <a:rPr lang="en-IN" sz="2000" dirty="0"/>
              <a:t>Looking for null values and accordingly fill the missing data.</a:t>
            </a:r>
          </a:p>
          <a:p>
            <a:pPr lvl="0">
              <a:buFont typeface="Courier New" panose="02070309020205020404" pitchFamily="49" charset="0"/>
              <a:buChar char="o"/>
            </a:pPr>
            <a:r>
              <a:rPr lang="en-IN" sz="2000" dirty="0"/>
              <a:t>Checking the summary of the dataset.</a:t>
            </a:r>
          </a:p>
          <a:p>
            <a:pPr lvl="0">
              <a:buFont typeface="Courier New" panose="02070309020205020404" pitchFamily="49" charset="0"/>
              <a:buChar char="o"/>
            </a:pPr>
            <a:r>
              <a:rPr lang="en-IN" sz="2000" dirty="0"/>
              <a:t>Checking unique values.</a:t>
            </a:r>
          </a:p>
          <a:p>
            <a:pPr lvl="0">
              <a:buFont typeface="Courier New" panose="02070309020205020404" pitchFamily="49" charset="0"/>
              <a:buChar char="o"/>
            </a:pPr>
            <a:r>
              <a:rPr lang="en-IN" sz="2000" dirty="0"/>
              <a:t>Checking all the categorical columns in the dataset.</a:t>
            </a:r>
          </a:p>
          <a:p>
            <a:pPr>
              <a:buFont typeface="Courier New" panose="02070309020205020404" pitchFamily="49" charset="0"/>
              <a:buChar char="o"/>
            </a:pPr>
            <a:r>
              <a:rPr lang="en-IN" sz="2000" dirty="0"/>
              <a:t>Visualizing each features using matplotlib and seaborn.</a:t>
            </a:r>
          </a:p>
          <a:p>
            <a:pPr>
              <a:buFont typeface="Courier New" panose="02070309020205020404" pitchFamily="49" charset="0"/>
              <a:buChar char="o"/>
            </a:pPr>
            <a:r>
              <a:rPr lang="en-IN" sz="2000" dirty="0"/>
              <a:t>Performing encoding using the ordinal encoder on categorical features.</a:t>
            </a:r>
          </a:p>
          <a:p>
            <a:pPr>
              <a:buFont typeface="Courier New" panose="02070309020205020404" pitchFamily="49" charset="0"/>
              <a:buChar char="o"/>
            </a:pPr>
            <a:endParaRPr lang="en-IN" sz="2000" dirty="0"/>
          </a:p>
          <a:p>
            <a:endParaRPr lang="en-IN" dirty="0"/>
          </a:p>
        </p:txBody>
      </p:sp>
    </p:spTree>
    <p:extLst>
      <p:ext uri="{BB962C8B-B14F-4D97-AF65-F5344CB8AC3E}">
        <p14:creationId xmlns="" xmlns:p14="http://schemas.microsoft.com/office/powerpoint/2010/main" val="244640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ECA30-09B5-BA46-B66B-627A8D5CFAA6}"/>
              </a:ext>
            </a:extLst>
          </p:cNvPr>
          <p:cNvSpPr>
            <a:spLocks noGrp="1"/>
          </p:cNvSpPr>
          <p:nvPr>
            <p:ph type="title"/>
          </p:nvPr>
        </p:nvSpPr>
        <p:spPr>
          <a:xfrm>
            <a:off x="2846297" y="528132"/>
            <a:ext cx="6499406" cy="895316"/>
          </a:xfrm>
        </p:spPr>
        <p:txBody>
          <a:bodyPr/>
          <a:lstStyle/>
          <a:p>
            <a:r>
              <a:rPr lang="en-US" dirty="0"/>
              <a:t>DATA PRE PROCESSING</a:t>
            </a:r>
            <a:endParaRPr lang="en-IN" dirty="0"/>
          </a:p>
        </p:txBody>
      </p:sp>
      <p:sp>
        <p:nvSpPr>
          <p:cNvPr id="3" name="Content Placeholder 2">
            <a:extLst>
              <a:ext uri="{FF2B5EF4-FFF2-40B4-BE49-F238E27FC236}">
                <a16:creationId xmlns="" xmlns:a16="http://schemas.microsoft.com/office/drawing/2014/main" id="{0BD56604-519D-ABDD-F8C2-FA10DCDC4C9D}"/>
              </a:ext>
            </a:extLst>
          </p:cNvPr>
          <p:cNvSpPr>
            <a:spLocks noGrp="1"/>
          </p:cNvSpPr>
          <p:nvPr>
            <p:ph idx="1"/>
          </p:nvPr>
        </p:nvSpPr>
        <p:spPr>
          <a:xfrm>
            <a:off x="1159872" y="1732407"/>
            <a:ext cx="8946541" cy="4195481"/>
          </a:xfrm>
        </p:spPr>
        <p:txBody>
          <a:bodyPr>
            <a:normAutofit/>
          </a:bodyPr>
          <a:lstStyle/>
          <a:p>
            <a:pPr>
              <a:buFont typeface="Courier New" panose="02070309020205020404" pitchFamily="49" charset="0"/>
              <a:buChar char="o"/>
            </a:pPr>
            <a:r>
              <a:rPr lang="en-IN" sz="2000" dirty="0"/>
              <a:t>Checking for correlation/multi-collinearity in a heatmap.</a:t>
            </a:r>
          </a:p>
          <a:p>
            <a:pPr>
              <a:buFont typeface="Courier New" panose="02070309020205020404" pitchFamily="49" charset="0"/>
              <a:buChar char="o"/>
            </a:pPr>
            <a:r>
              <a:rPr lang="en-IN" sz="2000" dirty="0"/>
              <a:t>Checking for Outliers/Skewness using box plot and distribution plot.</a:t>
            </a:r>
          </a:p>
          <a:p>
            <a:pPr>
              <a:buFont typeface="Courier New" panose="02070309020205020404" pitchFamily="49" charset="0"/>
              <a:buChar char="o"/>
            </a:pPr>
            <a:r>
              <a:rPr lang="en-US" sz="2000" dirty="0"/>
              <a:t>Removing Skewness using yeo-</a:t>
            </a:r>
            <a:r>
              <a:rPr lang="en-US" sz="2000" dirty="0" err="1"/>
              <a:t>johnson</a:t>
            </a:r>
            <a:r>
              <a:rPr lang="en-US" sz="2000" dirty="0"/>
              <a:t> power transform method only on selected numerical columns.</a:t>
            </a:r>
            <a:endParaRPr lang="en-IN" sz="2000" dirty="0"/>
          </a:p>
          <a:p>
            <a:pPr>
              <a:buFont typeface="Courier New" panose="02070309020205020404" pitchFamily="49" charset="0"/>
              <a:buChar char="o"/>
            </a:pPr>
            <a:r>
              <a:rPr lang="en-IN" sz="2000" dirty="0"/>
              <a:t>Perform Scaling using Standard Scaler method.</a:t>
            </a:r>
          </a:p>
          <a:p>
            <a:pPr>
              <a:buFont typeface="Courier New" panose="02070309020205020404" pitchFamily="49" charset="0"/>
              <a:buChar char="o"/>
            </a:pPr>
            <a:r>
              <a:rPr lang="en-IN" dirty="0"/>
              <a:t>Checking Multicollinearity using VIF Factor and dropping high VIF columns</a:t>
            </a:r>
            <a:endParaRPr lang="en-IN" sz="2000" dirty="0"/>
          </a:p>
          <a:p>
            <a:pPr>
              <a:buFont typeface="Courier New" panose="02070309020205020404" pitchFamily="49" charset="0"/>
              <a:buChar char="o"/>
            </a:pPr>
            <a:r>
              <a:rPr lang="en-IN" sz="2000" dirty="0"/>
              <a:t>Checking for the final dimension of dataset to confirm the input details.</a:t>
            </a:r>
          </a:p>
          <a:p>
            <a:pPr>
              <a:buFont typeface="Courier New" panose="02070309020205020404" pitchFamily="49" charset="0"/>
              <a:buChar char="o"/>
            </a:pPr>
            <a:r>
              <a:rPr lang="en-IN" sz="2000" dirty="0"/>
              <a:t>Creating train test split and the best random state found in the range 1-1000.</a:t>
            </a:r>
          </a:p>
        </p:txBody>
      </p:sp>
    </p:spTree>
    <p:extLst>
      <p:ext uri="{BB962C8B-B14F-4D97-AF65-F5344CB8AC3E}">
        <p14:creationId xmlns="" xmlns:p14="http://schemas.microsoft.com/office/powerpoint/2010/main" val="4032286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144</TotalTime>
  <Words>1526</Words>
  <Application>Microsoft Office PowerPoint</Application>
  <PresentationFormat>Custom</PresentationFormat>
  <Paragraphs>166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Apex</vt:lpstr>
      <vt:lpstr>PROJECT Housing</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Bivariate Analysis (Independent variables vs Target Variable):</vt:lpstr>
      <vt:lpstr>HISTOGRAM</vt:lpstr>
      <vt:lpstr>HEATMAP</vt:lpstr>
      <vt:lpstr>BAR GRAPH</vt:lpstr>
      <vt:lpstr>BOX PLOT</vt:lpstr>
      <vt:lpstr>DISTRIBUTION PLOT</vt:lpstr>
      <vt:lpstr>Feature Importance with respect to Target variable:</vt:lpstr>
      <vt:lpstr>MODEL TRAINING PHASES</vt:lpstr>
      <vt:lpstr>MODEL/S DEVELOPMENT</vt:lpstr>
      <vt:lpstr>EVALUATION AND HYPER PARAMETER TUNING</vt:lpstr>
      <vt:lpstr>FINALISED MODEL</vt:lpstr>
      <vt:lpstr>FINALISED MODEL</vt:lpstr>
      <vt:lpstr>FINALISED MODEL</vt:lpstr>
      <vt:lpstr>FINALISED MODEL</vt:lpstr>
      <vt:lpstr>CONCLUSION AND SCOPE FOR 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Surprise Housing Price Prediction Project</dc:title>
  <dc:creator>VISHWAS PAI - 110909350</dc:creator>
  <cp:lastModifiedBy>DELL</cp:lastModifiedBy>
  <cp:revision>10</cp:revision>
  <dcterms:created xsi:type="dcterms:W3CDTF">2022-07-10T20:06:05Z</dcterms:created>
  <dcterms:modified xsi:type="dcterms:W3CDTF">2022-08-08T13:02:53Z</dcterms:modified>
</cp:coreProperties>
</file>