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88825" cy="6858000"/>
  <p:notesSz cx="6858000" cy="9144000"/>
  <p:embeddedFontLst>
    <p:embeddedFont>
      <p:font typeface="Calibri" panose="020F0502020204030204" pitchFamily="34"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Tw Cen MT" panose="020B0602020104020603" pitchFamily="34" charset="0"/>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oURkPs8eC0XsQHWfsNh5HOkfy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guide orient="horz" pos="2160"/>
        <p:guide orient="horz" pos="384"/>
        <p:guide orient="horz" pos="3792"/>
        <p:guide pos="959"/>
        <p:guide pos="671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96DFF08F-DC6B-4601-B491-B0F83F6DD2DA}" type="datetimeFigureOut">
              <a:rPr lang="en-US" smtClean="0"/>
              <a:t>9/13/2022</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37347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0742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6002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40184732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90958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18210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8393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90936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5896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2"/>
        <p:cNvGrpSpPr/>
        <p:nvPr/>
      </p:nvGrpSpPr>
      <p:grpSpPr>
        <a:xfrm>
          <a:off x="0" y="0"/>
          <a:ext cx="0" cy="0"/>
          <a:chOff x="0" y="0"/>
          <a:chExt cx="0" cy="0"/>
        </a:xfrm>
      </p:grpSpPr>
      <p:sp>
        <p:nvSpPr>
          <p:cNvPr id="73" name="Google Shape;73;g152a6c1580c_0_655"/>
          <p:cNvSpPr txBox="1">
            <a:spLocks noGrp="1"/>
          </p:cNvSpPr>
          <p:nvPr>
            <p:ph type="title"/>
          </p:nvPr>
        </p:nvSpPr>
        <p:spPr>
          <a:xfrm>
            <a:off x="1522876" y="609600"/>
            <a:ext cx="9143400" cy="1066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45D7E"/>
              </a:buClr>
              <a:buSzPts val="3200"/>
              <a:buFont typeface="Calibri"/>
              <a:buNone/>
              <a:defRPr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4" name="Google Shape;74;g152a6c1580c_0_655"/>
          <p:cNvSpPr txBox="1">
            <a:spLocks noGrp="1"/>
          </p:cNvSpPr>
          <p:nvPr>
            <p:ph type="body" idx="1"/>
          </p:nvPr>
        </p:nvSpPr>
        <p:spPr>
          <a:xfrm>
            <a:off x="1522876" y="1905000"/>
            <a:ext cx="9143400" cy="3697500"/>
          </a:xfrm>
          <a:prstGeom prst="rect">
            <a:avLst/>
          </a:prstGeom>
          <a:noFill/>
          <a:ln>
            <a:noFill/>
          </a:ln>
        </p:spPr>
        <p:txBody>
          <a:bodyPr spcFirstLastPara="1" wrap="square" lIns="91425" tIns="45700" rIns="91425" bIns="45700" anchor="t" anchorCtr="0">
            <a:normAutofit/>
          </a:bodyPr>
          <a:lstStyle>
            <a:lvl1pPr marL="457200" lvl="0" indent="-320040" algn="l" rtl="0">
              <a:lnSpc>
                <a:spcPct val="90000"/>
              </a:lnSpc>
              <a:spcBef>
                <a:spcPts val="1800"/>
              </a:spcBef>
              <a:spcAft>
                <a:spcPts val="0"/>
              </a:spcAft>
              <a:buSzPts val="1440"/>
              <a:buChar char="●"/>
              <a:defRPr/>
            </a:lvl1pPr>
            <a:lvl2pPr marL="914400" lvl="1" indent="-342900" algn="l" rtl="0">
              <a:lnSpc>
                <a:spcPct val="90000"/>
              </a:lnSpc>
              <a:spcBef>
                <a:spcPts val="1600"/>
              </a:spcBef>
              <a:spcAft>
                <a:spcPts val="0"/>
              </a:spcAft>
              <a:buSzPts val="1800"/>
              <a:buChar char="○"/>
              <a:defRPr/>
            </a:lvl2pPr>
            <a:lvl3pPr marL="1371600" lvl="2" indent="-320039" algn="l" rtl="0">
              <a:lnSpc>
                <a:spcPct val="90000"/>
              </a:lnSpc>
              <a:spcBef>
                <a:spcPts val="1600"/>
              </a:spcBef>
              <a:spcAft>
                <a:spcPts val="0"/>
              </a:spcAft>
              <a:buSzPts val="1440"/>
              <a:buChar char="■"/>
              <a:defRPr/>
            </a:lvl3pPr>
            <a:lvl4pPr marL="1828800" lvl="3" indent="-342900" algn="l" rtl="0">
              <a:lnSpc>
                <a:spcPct val="90000"/>
              </a:lnSpc>
              <a:spcBef>
                <a:spcPts val="1600"/>
              </a:spcBef>
              <a:spcAft>
                <a:spcPts val="0"/>
              </a:spcAft>
              <a:buSzPts val="1800"/>
              <a:buChar char="●"/>
              <a:defRPr/>
            </a:lvl4pPr>
            <a:lvl5pPr marL="2286000" lvl="4" indent="-320039" algn="l" rtl="0">
              <a:lnSpc>
                <a:spcPct val="90000"/>
              </a:lnSpc>
              <a:spcBef>
                <a:spcPts val="1600"/>
              </a:spcBef>
              <a:spcAft>
                <a:spcPts val="0"/>
              </a:spcAft>
              <a:buSzPts val="1440"/>
              <a:buChar char="○"/>
              <a:defRPr/>
            </a:lvl5pPr>
            <a:lvl6pPr marL="2743200" lvl="5" indent="-342900" algn="l" rtl="0">
              <a:lnSpc>
                <a:spcPct val="90000"/>
              </a:lnSpc>
              <a:spcBef>
                <a:spcPts val="1600"/>
              </a:spcBef>
              <a:spcAft>
                <a:spcPts val="0"/>
              </a:spcAft>
              <a:buSzPts val="1800"/>
              <a:buChar char="■"/>
              <a:defRPr/>
            </a:lvl6pPr>
            <a:lvl7pPr marL="3200400" lvl="6" indent="-320039" algn="l" rtl="0">
              <a:lnSpc>
                <a:spcPct val="90000"/>
              </a:lnSpc>
              <a:spcBef>
                <a:spcPts val="1600"/>
              </a:spcBef>
              <a:spcAft>
                <a:spcPts val="0"/>
              </a:spcAft>
              <a:buSzPts val="1440"/>
              <a:buChar char="●"/>
              <a:defRPr/>
            </a:lvl7pPr>
            <a:lvl8pPr marL="3657600" lvl="7" indent="-342900" algn="l" rtl="0">
              <a:lnSpc>
                <a:spcPct val="90000"/>
              </a:lnSpc>
              <a:spcBef>
                <a:spcPts val="1600"/>
              </a:spcBef>
              <a:spcAft>
                <a:spcPts val="0"/>
              </a:spcAft>
              <a:buSzPts val="1800"/>
              <a:buChar char="○"/>
              <a:defRPr/>
            </a:lvl8pPr>
            <a:lvl9pPr marL="4114800" lvl="8" indent="-320040" algn="l" rtl="0">
              <a:lnSpc>
                <a:spcPct val="90000"/>
              </a:lnSpc>
              <a:spcBef>
                <a:spcPts val="1600"/>
              </a:spcBef>
              <a:spcAft>
                <a:spcPts val="1600"/>
              </a:spcAft>
              <a:buSzPts val="1440"/>
              <a:buChar char="■"/>
              <a:defRPr/>
            </a:lvl9pPr>
          </a:lstStyle>
          <a:p>
            <a:endParaRPr/>
          </a:p>
        </p:txBody>
      </p:sp>
      <p:sp>
        <p:nvSpPr>
          <p:cNvPr id="75" name="Google Shape;75;g152a6c1580c_0_655"/>
          <p:cNvSpPr txBox="1">
            <a:spLocks noGrp="1"/>
          </p:cNvSpPr>
          <p:nvPr>
            <p:ph type="ftr" idx="11"/>
          </p:nvPr>
        </p:nvSpPr>
        <p:spPr>
          <a:xfrm>
            <a:off x="1507498" y="6516865"/>
            <a:ext cx="6062100" cy="22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g152a6c1580c_0_655"/>
          <p:cNvSpPr txBox="1">
            <a:spLocks noGrp="1"/>
          </p:cNvSpPr>
          <p:nvPr>
            <p:ph type="dt" idx="10"/>
          </p:nvPr>
        </p:nvSpPr>
        <p:spPr>
          <a:xfrm>
            <a:off x="7994363" y="6516865"/>
            <a:ext cx="1327500" cy="2286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g152a6c1580c_0_655"/>
          <p:cNvSpPr txBox="1">
            <a:spLocks noGrp="1"/>
          </p:cNvSpPr>
          <p:nvPr>
            <p:ph type="sldNum" idx="12"/>
          </p:nvPr>
        </p:nvSpPr>
        <p:spPr>
          <a:xfrm>
            <a:off x="9730094" y="6516865"/>
            <a:ext cx="936300" cy="228600"/>
          </a:xfrm>
          <a:prstGeom prst="rect">
            <a:avLst/>
          </a:prstGeom>
          <a:noFill/>
          <a:ln>
            <a:noFill/>
          </a:ln>
        </p:spPr>
        <p:txBody>
          <a:bodyPr spcFirstLastPara="1" wrap="square" lIns="91425" tIns="45700" rIns="91425" bIns="45700" anchor="ctr" anchorCtr="0">
            <a:normAutofit fontScale="850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02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84"/>
        <p:cNvGrpSpPr/>
        <p:nvPr/>
      </p:nvGrpSpPr>
      <p:grpSpPr>
        <a:xfrm>
          <a:off x="0" y="0"/>
          <a:ext cx="0" cy="0"/>
          <a:chOff x="0" y="0"/>
          <a:chExt cx="0" cy="0"/>
        </a:xfrm>
      </p:grpSpPr>
      <p:sp>
        <p:nvSpPr>
          <p:cNvPr id="86" name="Google Shape;86;g152a6c1580c_0_667"/>
          <p:cNvSpPr txBox="1">
            <a:spLocks noGrp="1"/>
          </p:cNvSpPr>
          <p:nvPr>
            <p:ph type="title"/>
          </p:nvPr>
        </p:nvSpPr>
        <p:spPr>
          <a:xfrm>
            <a:off x="7923214" y="1371600"/>
            <a:ext cx="3124200" cy="20574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45D7E"/>
              </a:buClr>
              <a:buSzPts val="3200"/>
              <a:buFont typeface="Calibri"/>
              <a:buNone/>
              <a:defRPr sz="3200"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7" name="Google Shape;87;g152a6c1580c_0_667" descr="An empty placeholder to add an image. Click on the placeholder and select the image that you wish to add"/>
          <p:cNvSpPr>
            <a:spLocks noGrp="1"/>
          </p:cNvSpPr>
          <p:nvPr>
            <p:ph type="pic" idx="2"/>
          </p:nvPr>
        </p:nvSpPr>
        <p:spPr>
          <a:xfrm>
            <a:off x="1400490" y="1202055"/>
            <a:ext cx="5760600" cy="4206300"/>
          </a:xfrm>
          <a:prstGeom prst="rect">
            <a:avLst/>
          </a:prstGeom>
          <a:solidFill>
            <a:srgbClr val="F2F2F2"/>
          </a:solidFill>
          <a:ln>
            <a:noFill/>
          </a:ln>
        </p:spPr>
      </p:sp>
      <p:sp>
        <p:nvSpPr>
          <p:cNvPr id="88" name="Google Shape;88;g152a6c1580c_0_667"/>
          <p:cNvSpPr txBox="1">
            <a:spLocks noGrp="1"/>
          </p:cNvSpPr>
          <p:nvPr>
            <p:ph type="body" idx="1"/>
          </p:nvPr>
        </p:nvSpPr>
        <p:spPr>
          <a:xfrm>
            <a:off x="7923214" y="3536829"/>
            <a:ext cx="3124200" cy="1797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800"/>
              </a:spcBef>
              <a:spcAft>
                <a:spcPts val="0"/>
              </a:spcAft>
              <a:buSzPts val="1280"/>
              <a:buNone/>
              <a:defRPr sz="1600"/>
            </a:lvl1pPr>
            <a:lvl2pPr marL="914400" lvl="1" indent="-228600" algn="l" rtl="0">
              <a:lnSpc>
                <a:spcPct val="90000"/>
              </a:lnSpc>
              <a:spcBef>
                <a:spcPts val="1600"/>
              </a:spcBef>
              <a:spcAft>
                <a:spcPts val="0"/>
              </a:spcAft>
              <a:buSzPts val="1200"/>
              <a:buNone/>
              <a:defRPr sz="1200"/>
            </a:lvl2pPr>
            <a:lvl3pPr marL="1371600" lvl="2" indent="-228600" algn="l" rtl="0">
              <a:lnSpc>
                <a:spcPct val="90000"/>
              </a:lnSpc>
              <a:spcBef>
                <a:spcPts val="1600"/>
              </a:spcBef>
              <a:spcAft>
                <a:spcPts val="0"/>
              </a:spcAft>
              <a:buSzPts val="800"/>
              <a:buNone/>
              <a:defRPr sz="1000"/>
            </a:lvl3pPr>
            <a:lvl4pPr marL="1828800" lvl="3" indent="-228600" algn="l" rtl="0">
              <a:lnSpc>
                <a:spcPct val="90000"/>
              </a:lnSpc>
              <a:spcBef>
                <a:spcPts val="1600"/>
              </a:spcBef>
              <a:spcAft>
                <a:spcPts val="0"/>
              </a:spcAft>
              <a:buSzPts val="900"/>
              <a:buNone/>
              <a:defRPr sz="900"/>
            </a:lvl4pPr>
            <a:lvl5pPr marL="2286000" lvl="4" indent="-228600" algn="l" rtl="0">
              <a:lnSpc>
                <a:spcPct val="90000"/>
              </a:lnSpc>
              <a:spcBef>
                <a:spcPts val="1600"/>
              </a:spcBef>
              <a:spcAft>
                <a:spcPts val="0"/>
              </a:spcAft>
              <a:buSzPts val="720"/>
              <a:buNone/>
              <a:defRPr sz="900"/>
            </a:lvl5pPr>
            <a:lvl6pPr marL="2743200" lvl="5" indent="-228600" algn="l" rtl="0">
              <a:lnSpc>
                <a:spcPct val="90000"/>
              </a:lnSpc>
              <a:spcBef>
                <a:spcPts val="1600"/>
              </a:spcBef>
              <a:spcAft>
                <a:spcPts val="0"/>
              </a:spcAft>
              <a:buSzPts val="900"/>
              <a:buNone/>
              <a:defRPr sz="900"/>
            </a:lvl6pPr>
            <a:lvl7pPr marL="3200400" lvl="6" indent="-228600" algn="l" rtl="0">
              <a:lnSpc>
                <a:spcPct val="90000"/>
              </a:lnSpc>
              <a:spcBef>
                <a:spcPts val="1600"/>
              </a:spcBef>
              <a:spcAft>
                <a:spcPts val="0"/>
              </a:spcAft>
              <a:buSzPts val="720"/>
              <a:buNone/>
              <a:defRPr sz="900"/>
            </a:lvl7pPr>
            <a:lvl8pPr marL="3657600" lvl="7" indent="-228600" algn="l" rtl="0">
              <a:lnSpc>
                <a:spcPct val="90000"/>
              </a:lnSpc>
              <a:spcBef>
                <a:spcPts val="1600"/>
              </a:spcBef>
              <a:spcAft>
                <a:spcPts val="0"/>
              </a:spcAft>
              <a:buSzPts val="900"/>
              <a:buNone/>
              <a:defRPr sz="900"/>
            </a:lvl8pPr>
            <a:lvl9pPr marL="4114800" lvl="8" indent="-228600" algn="l" rtl="0">
              <a:lnSpc>
                <a:spcPct val="90000"/>
              </a:lnSpc>
              <a:spcBef>
                <a:spcPts val="1600"/>
              </a:spcBef>
              <a:spcAft>
                <a:spcPts val="1600"/>
              </a:spcAft>
              <a:buSzPts val="720"/>
              <a:buNone/>
              <a:defRPr sz="900"/>
            </a:lvl9pPr>
          </a:lstStyle>
          <a:p>
            <a:endParaRPr/>
          </a:p>
        </p:txBody>
      </p:sp>
      <p:sp>
        <p:nvSpPr>
          <p:cNvPr id="89" name="Google Shape;89;g152a6c1580c_0_667"/>
          <p:cNvSpPr txBox="1">
            <a:spLocks noGrp="1"/>
          </p:cNvSpPr>
          <p:nvPr>
            <p:ph type="ftr" idx="11"/>
          </p:nvPr>
        </p:nvSpPr>
        <p:spPr>
          <a:xfrm>
            <a:off x="1507498" y="6516865"/>
            <a:ext cx="6062100" cy="22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g152a6c1580c_0_667"/>
          <p:cNvSpPr txBox="1">
            <a:spLocks noGrp="1"/>
          </p:cNvSpPr>
          <p:nvPr>
            <p:ph type="dt" idx="10"/>
          </p:nvPr>
        </p:nvSpPr>
        <p:spPr>
          <a:xfrm>
            <a:off x="7994363" y="6516865"/>
            <a:ext cx="1327500" cy="2286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g152a6c1580c_0_667"/>
          <p:cNvSpPr txBox="1">
            <a:spLocks noGrp="1"/>
          </p:cNvSpPr>
          <p:nvPr>
            <p:ph type="sldNum" idx="12"/>
          </p:nvPr>
        </p:nvSpPr>
        <p:spPr>
          <a:xfrm>
            <a:off x="9730094" y="6516865"/>
            <a:ext cx="936300" cy="228600"/>
          </a:xfrm>
          <a:prstGeom prst="rect">
            <a:avLst/>
          </a:prstGeom>
          <a:noFill/>
          <a:ln>
            <a:noFill/>
          </a:ln>
        </p:spPr>
        <p:txBody>
          <a:bodyPr spcFirstLastPara="1" wrap="square" lIns="91425" tIns="45700" rIns="91425" bIns="45700" anchor="ctr" anchorCtr="0">
            <a:normAutofit fontScale="850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072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445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9963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707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97541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3467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867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816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81706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6512173"/>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ct val="103125"/>
              <a:buFont typeface="Calibri"/>
              <a:buNone/>
            </a:pPr>
            <a:r>
              <a:rPr lang="en-US" dirty="0"/>
              <a:t>Micro Credit Defaulter Project Presentation</a:t>
            </a:r>
            <a:endParaRPr dirty="0"/>
          </a:p>
        </p:txBody>
      </p:sp>
      <p:sp>
        <p:nvSpPr>
          <p:cNvPr id="105" name="Google Shape;10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20"/>
              <a:buNone/>
            </a:pPr>
            <a:r>
              <a:rPr lang="en-US" dirty="0"/>
              <a:t>Submitted By | </a:t>
            </a:r>
            <a:r>
              <a:rPr lang="en-US" cap="none" dirty="0"/>
              <a:t>SHASHANKA</a:t>
            </a:r>
            <a:r>
              <a:rPr lang="en-US" dirty="0"/>
              <a:t>|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1522876" y="609600"/>
            <a:ext cx="9143400" cy="70104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68" name="Google Shape;168;p10"/>
          <p:cNvSpPr txBox="1">
            <a:spLocks noGrp="1"/>
          </p:cNvSpPr>
          <p:nvPr>
            <p:ph type="body" idx="1"/>
          </p:nvPr>
        </p:nvSpPr>
        <p:spPr>
          <a:xfrm>
            <a:off x="646112" y="1574801"/>
            <a:ext cx="10896600" cy="2184399"/>
          </a:xfrm>
          <a:prstGeom prst="rect">
            <a:avLst/>
          </a:prstGeom>
          <a:noFill/>
          <a:ln>
            <a:noFill/>
          </a:ln>
        </p:spPr>
        <p:txBody>
          <a:bodyPr spcFirstLastPara="1" wrap="square" lIns="91425" tIns="45700" rIns="91425" bIns="45700" anchor="t" anchorCtr="0">
            <a:noAutofit/>
          </a:bodyPr>
          <a:lstStyle/>
          <a:p>
            <a:pPr marL="548640" lvl="1" indent="-228600" algn="l" rtl="0">
              <a:lnSpc>
                <a:spcPct val="90000"/>
              </a:lnSpc>
              <a:spcBef>
                <a:spcPts val="0"/>
              </a:spcBef>
              <a:spcAft>
                <a:spcPts val="0"/>
              </a:spcAft>
              <a:buSzPts val="1800"/>
              <a:buFont typeface="Arial"/>
              <a:buChar char="•"/>
            </a:pPr>
            <a:r>
              <a:rPr lang="en-US" sz="1800" b="0" i="0" dirty="0">
                <a:solidFill>
                  <a:srgbClr val="000000"/>
                </a:solidFill>
                <a:latin typeface="Calibri"/>
                <a:ea typeface="Calibri"/>
                <a:cs typeface="Calibri"/>
                <a:sym typeface="Calibri"/>
              </a:rPr>
              <a:t>fr_da_rech90 : Frequency of data account recharged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cnt_loans30 : Number of loans taken by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amnt_loans30 : Total amount of loans taken by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maxamnt_loans30 : Maximum amount of loan taken by the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medianamnt_loans30: Median of amounts of loan taken by the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cnt_loans90 : Number of loans taken by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amnt_loans90 : Total amount of loans taken by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maxamnt_loans90 : Maximum amount of loan taken by the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medianamnt_loans90: Median of amounts of loan taken by the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payback30 : Average payback time in days over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payback90 : Average payback time in days over last 90 days</a:t>
            </a:r>
            <a:endParaRPr dirty="0"/>
          </a:p>
          <a:p>
            <a:pPr marL="548640" lvl="1" indent="-228600" algn="l" rtl="0">
              <a:lnSpc>
                <a:spcPct val="90000"/>
              </a:lnSpc>
              <a:spcBef>
                <a:spcPts val="1000"/>
              </a:spcBef>
              <a:spcAft>
                <a:spcPts val="0"/>
              </a:spcAft>
              <a:buSzPts val="1800"/>
              <a:buFont typeface="Arial"/>
              <a:buChar char="•"/>
            </a:pPr>
            <a:r>
              <a:rPr lang="en-US" sz="1800" b="0" i="0" dirty="0" err="1">
                <a:solidFill>
                  <a:srgbClr val="000000"/>
                </a:solidFill>
                <a:latin typeface="Calibri"/>
                <a:ea typeface="Calibri"/>
                <a:cs typeface="Calibri"/>
                <a:sym typeface="Calibri"/>
              </a:rPr>
              <a:t>pcircle</a:t>
            </a:r>
            <a:r>
              <a:rPr lang="en-US" sz="1800" b="0" i="0" dirty="0">
                <a:solidFill>
                  <a:srgbClr val="000000"/>
                </a:solidFill>
                <a:latin typeface="Calibri"/>
                <a:ea typeface="Calibri"/>
                <a:cs typeface="Calibri"/>
                <a:sym typeface="Calibri"/>
              </a:rPr>
              <a:t> : Telecom circle</a:t>
            </a:r>
            <a:endParaRPr dirty="0"/>
          </a:p>
          <a:p>
            <a:pPr marL="548640" lvl="1" indent="-228600" algn="l" rtl="0">
              <a:lnSpc>
                <a:spcPct val="90000"/>
              </a:lnSpc>
              <a:spcBef>
                <a:spcPts val="1000"/>
              </a:spcBef>
              <a:spcAft>
                <a:spcPts val="1600"/>
              </a:spcAft>
              <a:buSzPts val="1800"/>
              <a:buFont typeface="Arial"/>
              <a:buChar char="•"/>
            </a:pPr>
            <a:r>
              <a:rPr lang="en-US" sz="1800" b="0" i="0" dirty="0" err="1">
                <a:solidFill>
                  <a:srgbClr val="000000"/>
                </a:solidFill>
                <a:latin typeface="Calibri"/>
                <a:ea typeface="Calibri"/>
                <a:cs typeface="Calibri"/>
                <a:sym typeface="Calibri"/>
              </a:rPr>
              <a:t>pdate</a:t>
            </a:r>
            <a:r>
              <a:rPr lang="en-US" sz="1800" b="0" i="0" dirty="0">
                <a:solidFill>
                  <a:srgbClr val="000000"/>
                </a:solidFill>
                <a:latin typeface="Calibri"/>
                <a:ea typeface="Calibri"/>
                <a:cs typeface="Calibri"/>
                <a:sym typeface="Calibri"/>
              </a:rPr>
              <a:t> : Date</a:t>
            </a:r>
            <a:endParaRPr dirty="0"/>
          </a:p>
        </p:txBody>
      </p:sp>
      <p:sp>
        <p:nvSpPr>
          <p:cNvPr id="169" name="Google Shape;169;p10"/>
          <p:cNvSpPr txBox="1"/>
          <p:nvPr/>
        </p:nvSpPr>
        <p:spPr>
          <a:xfrm>
            <a:off x="1539575" y="5715000"/>
            <a:ext cx="9126838" cy="53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280"/>
              <a:buFont typeface="Noto Sans Symbols"/>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Exploratory Data Analysis</a:t>
            </a:r>
            <a:endParaRPr dirty="0"/>
          </a:p>
        </p:txBody>
      </p:sp>
      <p:grpSp>
        <p:nvGrpSpPr>
          <p:cNvPr id="176" name="Google Shape;176;p11"/>
          <p:cNvGrpSpPr/>
          <p:nvPr/>
        </p:nvGrpSpPr>
        <p:grpSpPr>
          <a:xfrm>
            <a:off x="7770811" y="1752600"/>
            <a:ext cx="4114800" cy="4114800"/>
            <a:chOff x="228599" y="0"/>
            <a:chExt cx="4114800" cy="4114800"/>
          </a:xfrm>
        </p:grpSpPr>
        <p:sp>
          <p:nvSpPr>
            <p:cNvPr id="177" name="Google Shape;177;p11"/>
            <p:cNvSpPr/>
            <p:nvPr/>
          </p:nvSpPr>
          <p:spPr>
            <a:xfrm>
              <a:off x="228599" y="0"/>
              <a:ext cx="4114800" cy="4114800"/>
            </a:xfrm>
            <a:prstGeom prst="quadArrow">
              <a:avLst>
                <a:gd name="adj1" fmla="val 2000"/>
                <a:gd name="adj2" fmla="val 4000"/>
                <a:gd name="adj3" fmla="val 5000"/>
              </a:avLst>
            </a:prstGeom>
            <a:solidFill>
              <a:srgbClr val="F1D6CD"/>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496061" y="267462"/>
              <a:ext cx="1645920" cy="1645920"/>
            </a:xfrm>
            <a:prstGeom prst="roundRect">
              <a:avLst>
                <a:gd name="adj" fmla="val 16667"/>
              </a:avLst>
            </a:prstGeom>
            <a:solidFill>
              <a:srgbClr val="DC7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txBox="1"/>
            <p:nvPr/>
          </p:nvSpPr>
          <p:spPr>
            <a:xfrm>
              <a:off x="576408"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Shape : 2,09,593 rows and 37 columns</a:t>
              </a:r>
              <a:endParaRPr/>
            </a:p>
          </p:txBody>
        </p:sp>
        <p:sp>
          <p:nvSpPr>
            <p:cNvPr id="180" name="Google Shape;180;p11"/>
            <p:cNvSpPr/>
            <p:nvPr/>
          </p:nvSpPr>
          <p:spPr>
            <a:xfrm>
              <a:off x="2430017" y="267462"/>
              <a:ext cx="1645920" cy="164592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txBox="1"/>
            <p:nvPr/>
          </p:nvSpPr>
          <p:spPr>
            <a:xfrm>
              <a:off x="2510364"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No null values present</a:t>
              </a:r>
              <a:endParaRPr sz="1600" b="0" i="0" u="none" strike="noStrike" cap="none">
                <a:solidFill>
                  <a:schemeClr val="lt1"/>
                </a:solidFill>
                <a:latin typeface="Constantia"/>
                <a:ea typeface="Constantia"/>
                <a:cs typeface="Constantia"/>
                <a:sym typeface="Constantia"/>
              </a:endParaRPr>
            </a:p>
          </p:txBody>
        </p:sp>
        <p:sp>
          <p:nvSpPr>
            <p:cNvPr id="182" name="Google Shape;182;p11"/>
            <p:cNvSpPr/>
            <p:nvPr/>
          </p:nvSpPr>
          <p:spPr>
            <a:xfrm>
              <a:off x="496061" y="2201418"/>
              <a:ext cx="1645920" cy="1645920"/>
            </a:xfrm>
            <a:prstGeom prst="roundRect">
              <a:avLst>
                <a:gd name="adj" fmla="val 16667"/>
              </a:avLst>
            </a:prstGeom>
            <a:solidFill>
              <a:srgbClr val="D8B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txBox="1"/>
            <p:nvPr/>
          </p:nvSpPr>
          <p:spPr>
            <a:xfrm>
              <a:off x="576408"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Only one duplicate row/record found</a:t>
              </a:r>
              <a:endParaRPr sz="1600" b="0" i="0" u="none" strike="noStrike" cap="none">
                <a:solidFill>
                  <a:schemeClr val="lt1"/>
                </a:solidFill>
                <a:latin typeface="Constantia"/>
                <a:ea typeface="Constantia"/>
                <a:cs typeface="Constantia"/>
                <a:sym typeface="Constantia"/>
              </a:endParaRPr>
            </a:p>
          </p:txBody>
        </p:sp>
        <p:sp>
          <p:nvSpPr>
            <p:cNvPr id="184" name="Google Shape;184;p11"/>
            <p:cNvSpPr/>
            <p:nvPr/>
          </p:nvSpPr>
          <p:spPr>
            <a:xfrm>
              <a:off x="2430017" y="2201418"/>
              <a:ext cx="1645920" cy="164592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txBox="1"/>
            <p:nvPr/>
          </p:nvSpPr>
          <p:spPr>
            <a:xfrm>
              <a:off x="2510364"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Datatypes of float, integer and object are in dataset</a:t>
              </a:r>
              <a:endParaRPr sz="1600" b="0" i="0" u="none" strike="noStrike" cap="none">
                <a:solidFill>
                  <a:schemeClr val="lt1"/>
                </a:solidFill>
                <a:latin typeface="Constantia"/>
                <a:ea typeface="Constantia"/>
                <a:cs typeface="Constantia"/>
                <a:sym typeface="Constantia"/>
              </a:endParaRPr>
            </a:p>
          </p:txBody>
        </p:sp>
      </p:grpSp>
      <p:sp>
        <p:nvSpPr>
          <p:cNvPr id="186" name="Google Shape;186;p11"/>
          <p:cNvSpPr txBox="1"/>
          <p:nvPr/>
        </p:nvSpPr>
        <p:spPr>
          <a:xfrm>
            <a:off x="912812" y="2209800"/>
            <a:ext cx="6324600" cy="3416320"/>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First I have imported the necessary libraries and loaded the entire dataset in our Jupyter Notebook and renamed the project file from untitled.</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Then I checked the shape of our dataset and found that we have a total of 2,09,593 rows and 37 different columns.</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We don’t have any null values or missing values present in our dataset.</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There was only one duplicate row/record in our dataset and I removed it from our dataset.</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By checking the data types I came to know that our data set consists of columns have float, integer and object data type values.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Describe</a:t>
            </a:r>
            <a:endParaRPr dirty="0"/>
          </a:p>
        </p:txBody>
      </p:sp>
      <p:pic>
        <p:nvPicPr>
          <p:cNvPr id="192" name="Google Shape;192;p12"/>
          <p:cNvPicPr preferRelativeResize="0">
            <a:picLocks noGrp="1"/>
          </p:cNvPicPr>
          <p:nvPr>
            <p:ph type="pic" idx="2"/>
          </p:nvPr>
        </p:nvPicPr>
        <p:blipFill rotWithShape="1">
          <a:blip r:embed="rId3">
            <a:alphaModFix/>
          </a:blip>
          <a:srcRect l="848" r="848"/>
          <a:stretch/>
        </p:blipFill>
        <p:spPr>
          <a:prstGeom prst="rect">
            <a:avLst/>
          </a:prstGeom>
          <a:solidFill>
            <a:srgbClr val="F2F2F2"/>
          </a:solidFill>
          <a:ln>
            <a:noFill/>
          </a:ln>
        </p:spPr>
      </p:pic>
      <p:sp>
        <p:nvSpPr>
          <p:cNvPr id="193" name="Google Shape;193;p1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Here we see a statistical  representation of the all the numeric data column</a:t>
            </a:r>
            <a:r>
              <a:rPr lang="en-US" dirty="0"/>
              <a: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Univariate Analysis</a:t>
            </a:r>
            <a:endParaRPr/>
          </a:p>
        </p:txBody>
      </p:sp>
      <p:pic>
        <p:nvPicPr>
          <p:cNvPr id="200" name="Google Shape;200;p13"/>
          <p:cNvPicPr preferRelativeResize="0">
            <a:picLocks noGrp="1"/>
          </p:cNvPicPr>
          <p:nvPr>
            <p:ph type="pic" idx="2"/>
          </p:nvPr>
        </p:nvPicPr>
        <p:blipFill rotWithShape="1">
          <a:blip r:embed="rId3">
            <a:alphaModFix/>
          </a:blip>
          <a:srcRect l="16061" r="16061"/>
          <a:stretch/>
        </p:blipFill>
        <p:spPr>
          <a:prstGeom prst="rect">
            <a:avLst/>
          </a:prstGeom>
          <a:solidFill>
            <a:srgbClr val="F2F2F2"/>
          </a:solidFill>
          <a:ln>
            <a:noFill/>
          </a:ln>
        </p:spPr>
      </p:pic>
      <p:sp>
        <p:nvSpPr>
          <p:cNvPr id="199" name="Google Shape;199;p13"/>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1600"/>
              </a:spcAft>
              <a:buSzPts val="1280"/>
              <a:buNone/>
            </a:pPr>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Bivariate Analysis</a:t>
            </a:r>
            <a:endParaRPr/>
          </a:p>
        </p:txBody>
      </p:sp>
      <p:pic>
        <p:nvPicPr>
          <p:cNvPr id="206" name="Google Shape;206;p14"/>
          <p:cNvPicPr preferRelativeResize="0">
            <a:picLocks noGrp="1"/>
          </p:cNvPicPr>
          <p:nvPr>
            <p:ph type="pic" idx="2"/>
          </p:nvPr>
        </p:nvPicPr>
        <p:blipFill rotWithShape="1">
          <a:blip r:embed="rId3">
            <a:alphaModFix/>
          </a:blip>
          <a:srcRect l="15530" r="15530"/>
          <a:stretch/>
        </p:blipFill>
        <p:spPr>
          <a:prstGeom prst="rect">
            <a:avLst/>
          </a:prstGeom>
          <a:solidFill>
            <a:srgbClr val="F2F2F2"/>
          </a:solidFill>
          <a:ln>
            <a:noFill/>
          </a:ln>
        </p:spPr>
      </p:pic>
      <p:sp>
        <p:nvSpPr>
          <p:cNvPr id="207" name="Google Shape;207;p1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With the help of Bar Plot we are able to see the success and failure label data for the columns basically the feature data.</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Bivariate Analysis</a:t>
            </a:r>
            <a:endParaRPr/>
          </a:p>
        </p:txBody>
      </p:sp>
      <p:pic>
        <p:nvPicPr>
          <p:cNvPr id="213" name="Google Shape;213;p15"/>
          <p:cNvPicPr preferRelativeResize="0">
            <a:picLocks noGrp="1"/>
          </p:cNvPicPr>
          <p:nvPr>
            <p:ph type="pic" idx="2"/>
          </p:nvPr>
        </p:nvPicPr>
        <p:blipFill rotWithShape="1">
          <a:blip r:embed="rId3">
            <a:alphaModFix/>
          </a:blip>
          <a:srcRect l="3073" r="3073"/>
          <a:stretch/>
        </p:blipFill>
        <p:spPr>
          <a:prstGeom prst="rect">
            <a:avLst/>
          </a:prstGeom>
          <a:solidFill>
            <a:srgbClr val="F2F2F2"/>
          </a:solidFill>
          <a:ln>
            <a:noFill/>
          </a:ln>
        </p:spPr>
      </p:pic>
      <p:sp>
        <p:nvSpPr>
          <p:cNvPr id="214" name="Google Shape;214;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the line plots I checked the object data type for date and mobile number data present in our dataset.</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Bivariate Analysis</a:t>
            </a:r>
            <a:endParaRPr dirty="0"/>
          </a:p>
        </p:txBody>
      </p:sp>
      <p:pic>
        <p:nvPicPr>
          <p:cNvPr id="220" name="Google Shape;220;p16"/>
          <p:cNvPicPr preferRelativeResize="0">
            <a:picLocks noGrp="1"/>
          </p:cNvPicPr>
          <p:nvPr>
            <p:ph type="pic" idx="2"/>
          </p:nvPr>
        </p:nvPicPr>
        <p:blipFill rotWithShape="1">
          <a:blip r:embed="rId3">
            <a:alphaModFix/>
          </a:blip>
          <a:srcRect l="25272" r="25272"/>
          <a:stretch/>
        </p:blipFill>
        <p:spPr>
          <a:xfrm>
            <a:off x="1385311" y="1202055"/>
            <a:ext cx="5760600" cy="4206300"/>
          </a:xfrm>
          <a:prstGeom prst="rect">
            <a:avLst/>
          </a:prstGeom>
          <a:solidFill>
            <a:srgbClr val="F2F2F2"/>
          </a:solidFill>
          <a:ln>
            <a:noFill/>
          </a:ln>
        </p:spPr>
      </p:pic>
      <p:sp>
        <p:nvSpPr>
          <p:cNvPr id="221" name="Google Shape;221;p16"/>
          <p:cNvSpPr txBox="1">
            <a:spLocks noGrp="1"/>
          </p:cNvSpPr>
          <p:nvPr>
            <p:ph type="body" idx="1"/>
          </p:nvPr>
        </p:nvSpPr>
        <p:spPr>
          <a:xfrm>
            <a:off x="7962268" y="3611055"/>
            <a:ext cx="3124200" cy="1797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the scatter plot we checked the success and failure label data points and their variations plus distributions to confirm further analysis and outlier data.</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Multivariate Analysis</a:t>
            </a:r>
            <a:endParaRPr/>
          </a:p>
        </p:txBody>
      </p:sp>
      <p:pic>
        <p:nvPicPr>
          <p:cNvPr id="227" name="Google Shape;227;p17"/>
          <p:cNvPicPr preferRelativeResize="0">
            <a:picLocks noGrp="1"/>
          </p:cNvPicPr>
          <p:nvPr>
            <p:ph type="pic" idx="2"/>
          </p:nvPr>
        </p:nvPicPr>
        <p:blipFill rotWithShape="1">
          <a:blip r:embed="rId3">
            <a:alphaModFix/>
          </a:blip>
          <a:srcRect t="24172" b="24172"/>
          <a:stretch/>
        </p:blipFill>
        <p:spPr>
          <a:prstGeom prst="rect">
            <a:avLst/>
          </a:prstGeom>
          <a:solidFill>
            <a:srgbClr val="F2F2F2"/>
          </a:solidFill>
          <a:ln>
            <a:noFill/>
          </a:ln>
        </p:spPr>
      </p:pic>
      <p:sp>
        <p:nvSpPr>
          <p:cNvPr id="228" name="Google Shape;228;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used the histogram to check through all the column details ensuring that the distribution is displayed for further analysis</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Multivariate Analysis</a:t>
            </a:r>
            <a:endParaRPr/>
          </a:p>
        </p:txBody>
      </p:sp>
      <p:pic>
        <p:nvPicPr>
          <p:cNvPr id="234" name="Google Shape;234;p18"/>
          <p:cNvPicPr preferRelativeResize="0">
            <a:picLocks noGrp="1"/>
          </p:cNvPicPr>
          <p:nvPr>
            <p:ph type="pic" idx="2"/>
          </p:nvPr>
        </p:nvPicPr>
        <p:blipFill rotWithShape="1">
          <a:blip r:embed="rId3">
            <a:alphaModFix/>
          </a:blip>
          <a:srcRect t="12217" b="12217"/>
          <a:stretch/>
        </p:blipFill>
        <p:spPr>
          <a:prstGeom prst="rect">
            <a:avLst/>
          </a:prstGeom>
          <a:solidFill>
            <a:srgbClr val="F2F2F2"/>
          </a:solidFill>
          <a:ln>
            <a:noFill/>
          </a:ln>
        </p:spPr>
      </p:pic>
      <p:sp>
        <p:nvSpPr>
          <p:cNvPr id="235" name="Google Shape;235;p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80"/>
              <a:buNone/>
            </a:pPr>
            <a:r>
              <a:rPr lang="en-US" dirty="0">
                <a:solidFill>
                  <a:schemeClr val="bg1"/>
                </a:solidFill>
              </a:rPr>
              <a:t>Used the heatmap to check the correlation specifically between the label and feature data columns</a:t>
            </a:r>
            <a:endParaRPr dirty="0">
              <a:solidFill>
                <a:schemeClr val="bg1"/>
              </a:solidFill>
            </a:endParaRPr>
          </a:p>
          <a:p>
            <a:pPr marL="0" lvl="0" indent="0" algn="l" rtl="0">
              <a:lnSpc>
                <a:spcPct val="90000"/>
              </a:lnSpc>
              <a:spcBef>
                <a:spcPts val="800"/>
              </a:spcBef>
              <a:spcAft>
                <a:spcPts val="1600"/>
              </a:spcAft>
              <a:buSzPts val="1280"/>
              <a:buNone/>
            </a:pPr>
            <a:r>
              <a:rPr lang="en-US" dirty="0">
                <a:solidFill>
                  <a:schemeClr val="bg1"/>
                </a:solidFill>
              </a:rPr>
              <a:t>Also we checked for any multi collinearity concerns between feature column data</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Correlation Bar</a:t>
            </a:r>
            <a:endParaRPr/>
          </a:p>
        </p:txBody>
      </p:sp>
      <p:pic>
        <p:nvPicPr>
          <p:cNvPr id="241" name="Google Shape;241;p19"/>
          <p:cNvPicPr preferRelativeResize="0">
            <a:picLocks noGrp="1"/>
          </p:cNvPicPr>
          <p:nvPr>
            <p:ph type="pic" idx="2"/>
          </p:nvPr>
        </p:nvPicPr>
        <p:blipFill rotWithShape="1">
          <a:blip r:embed="rId3">
            <a:alphaModFix/>
          </a:blip>
          <a:srcRect l="12902" r="12902"/>
          <a:stretch/>
        </p:blipFill>
        <p:spPr>
          <a:prstGeom prst="rect">
            <a:avLst/>
          </a:prstGeom>
          <a:solidFill>
            <a:srgbClr val="F2F2F2"/>
          </a:solidFill>
          <a:ln>
            <a:noFill/>
          </a:ln>
        </p:spPr>
      </p:pic>
      <p:sp>
        <p:nvSpPr>
          <p:cNvPr id="242" name="Google Shape;242;p1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a Bar Plot we checked the correlation between the label column and feature columns to determine the one’s that are positively and negatively correlated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1522876" y="609600"/>
            <a:ext cx="9143400" cy="38608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Introduction</a:t>
            </a:r>
            <a:endParaRPr dirty="0"/>
          </a:p>
        </p:txBody>
      </p:sp>
      <p:pic>
        <p:nvPicPr>
          <p:cNvPr id="111" name="Google Shape;111;p2"/>
          <p:cNvPicPr preferRelativeResize="0">
            <a:picLocks noGrp="1"/>
          </p:cNvPicPr>
          <p:nvPr>
            <p:ph type="body" idx="1"/>
          </p:nvPr>
        </p:nvPicPr>
        <p:blipFill rotWithShape="1">
          <a:blip r:embed="rId3">
            <a:alphaModFix/>
          </a:blip>
          <a:stretch/>
        </p:blipFill>
        <p:spPr>
          <a:xfrm>
            <a:off x="7874000" y="1564640"/>
            <a:ext cx="4240950" cy="4094004"/>
          </a:xfrm>
          <a:prstGeom prst="rect">
            <a:avLst/>
          </a:prstGeom>
          <a:noFill/>
          <a:ln>
            <a:noFill/>
          </a:ln>
        </p:spPr>
      </p:pic>
      <p:sp>
        <p:nvSpPr>
          <p:cNvPr id="112" name="Google Shape;112;p2"/>
          <p:cNvSpPr txBox="1"/>
          <p:nvPr/>
        </p:nvSpPr>
        <p:spPr>
          <a:xfrm>
            <a:off x="845979" y="1416884"/>
            <a:ext cx="6937692" cy="4389516"/>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latin typeface="Calibri"/>
                <a:ea typeface="Calibri"/>
                <a:cs typeface="Calibri"/>
                <a:sym typeface="Calibri"/>
              </a:rPr>
              <a:t>Problem Statement:</a:t>
            </a:r>
            <a:endParaRPr dirty="0"/>
          </a:p>
          <a:p>
            <a:pPr marL="0" marR="0" lvl="0" indent="0" algn="l" rtl="0">
              <a:spcBef>
                <a:spcPts val="0"/>
              </a:spcBef>
              <a:spcAft>
                <a:spcPts val="0"/>
              </a:spcAft>
              <a:buNone/>
            </a:pPr>
            <a:endParaRPr sz="1800" b="1"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8557539" y="74168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Classification Function</a:t>
            </a:r>
            <a:endParaRPr dirty="0"/>
          </a:p>
        </p:txBody>
      </p:sp>
      <p:sp>
        <p:nvSpPr>
          <p:cNvPr id="249" name="Google Shape;249;p21"/>
          <p:cNvSpPr txBox="1">
            <a:spLocks noGrp="1"/>
          </p:cNvSpPr>
          <p:nvPr>
            <p:ph type="body" idx="1"/>
          </p:nvPr>
        </p:nvSpPr>
        <p:spPr>
          <a:xfrm>
            <a:off x="8675054" y="2967869"/>
            <a:ext cx="3124200" cy="17973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1600"/>
              </a:spcAft>
              <a:buSzPct val="80000"/>
              <a:buNone/>
            </a:pPr>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dirty="0">
              <a:solidFill>
                <a:schemeClr val="bg1"/>
              </a:solidFill>
            </a:endParaRPr>
          </a:p>
        </p:txBody>
      </p:sp>
      <p:pic>
        <p:nvPicPr>
          <p:cNvPr id="250" name="Google Shape;250;p21"/>
          <p:cNvPicPr preferRelativeResize="0"/>
          <p:nvPr/>
        </p:nvPicPr>
        <p:blipFill rotWithShape="1">
          <a:blip r:embed="rId3">
            <a:alphaModFix/>
          </a:blip>
          <a:srcRect/>
          <a:stretch/>
        </p:blipFill>
        <p:spPr>
          <a:xfrm>
            <a:off x="941086" y="1449645"/>
            <a:ext cx="7157049" cy="47415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title"/>
          </p:nvPr>
        </p:nvSpPr>
        <p:spPr>
          <a:xfrm>
            <a:off x="7923213" y="1371600"/>
            <a:ext cx="3413761"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Classification Machine Learning Models Used</a:t>
            </a:r>
            <a:endParaRPr/>
          </a:p>
        </p:txBody>
      </p:sp>
      <p:sp>
        <p:nvSpPr>
          <p:cNvPr id="257" name="Google Shape;257;p2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made use of 8 Classification Machine Learning Models to check through the best accuracy along with cross validation score.</a:t>
            </a:r>
            <a:endParaRPr dirty="0">
              <a:solidFill>
                <a:schemeClr val="bg1"/>
              </a:solidFill>
            </a:endParaRPr>
          </a:p>
        </p:txBody>
      </p:sp>
      <p:pic>
        <p:nvPicPr>
          <p:cNvPr id="258" name="Google Shape;258;p22"/>
          <p:cNvPicPr preferRelativeResize="0"/>
          <p:nvPr/>
        </p:nvPicPr>
        <p:blipFill rotWithShape="1">
          <a:blip r:embed="rId3">
            <a:alphaModFix/>
          </a:blip>
          <a:srcRect/>
          <a:stretch/>
        </p:blipFill>
        <p:spPr>
          <a:xfrm>
            <a:off x="933131" y="1371600"/>
            <a:ext cx="6857999"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Report on Best Model</a:t>
            </a:r>
            <a:endParaRPr/>
          </a:p>
        </p:txBody>
      </p:sp>
      <p:sp>
        <p:nvSpPr>
          <p:cNvPr id="265" name="Google Shape;265;p2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chose Extra Trees Classifier as my best model and then proceed to perform hyper parameter tuning on the same</a:t>
            </a:r>
            <a:endParaRPr dirty="0">
              <a:solidFill>
                <a:schemeClr val="bg1"/>
              </a:solidFill>
            </a:endParaRPr>
          </a:p>
        </p:txBody>
      </p:sp>
      <p:pic>
        <p:nvPicPr>
          <p:cNvPr id="266" name="Google Shape;266;p23"/>
          <p:cNvPicPr preferRelativeResize="0"/>
          <p:nvPr/>
        </p:nvPicPr>
        <p:blipFill rotWithShape="1">
          <a:blip r:embed="rId3">
            <a:alphaModFix/>
          </a:blip>
          <a:srcRect/>
          <a:stretch/>
        </p:blipFill>
        <p:spPr>
          <a:xfrm>
            <a:off x="1032192" y="2093859"/>
            <a:ext cx="6629398" cy="267028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1141116" y="618518"/>
            <a:ext cx="9903418" cy="64132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Hyper parameter tuning result</a:t>
            </a:r>
            <a:endParaRPr dirty="0"/>
          </a:p>
        </p:txBody>
      </p:sp>
      <p:sp>
        <p:nvSpPr>
          <p:cNvPr id="272" name="Google Shape;272;p24"/>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marL="274320" lvl="0" indent="-152400" algn="l" rtl="0">
              <a:lnSpc>
                <a:spcPct val="90000"/>
              </a:lnSpc>
              <a:spcBef>
                <a:spcPts val="0"/>
              </a:spcBef>
              <a:spcAft>
                <a:spcPts val="1600"/>
              </a:spcAft>
              <a:buSzPts val="1920"/>
              <a:buNone/>
            </a:pPr>
            <a:endParaRPr/>
          </a:p>
        </p:txBody>
      </p:sp>
      <p:sp>
        <p:nvSpPr>
          <p:cNvPr id="273" name="Google Shape;273;p24"/>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marL="274320" lvl="0" indent="-152400" algn="l" rtl="0">
              <a:lnSpc>
                <a:spcPct val="90000"/>
              </a:lnSpc>
              <a:spcBef>
                <a:spcPts val="0"/>
              </a:spcBef>
              <a:spcAft>
                <a:spcPts val="1600"/>
              </a:spcAft>
              <a:buSzPts val="1920"/>
              <a:buNone/>
            </a:pPr>
            <a:endParaRPr/>
          </a:p>
        </p:txBody>
      </p:sp>
      <p:pic>
        <p:nvPicPr>
          <p:cNvPr id="274" name="Google Shape;274;p24"/>
          <p:cNvPicPr preferRelativeResize="0"/>
          <p:nvPr/>
        </p:nvPicPr>
        <p:blipFill rotWithShape="1">
          <a:blip r:embed="rId3">
            <a:alphaModFix/>
          </a:blip>
          <a:srcRect/>
          <a:stretch/>
        </p:blipFill>
        <p:spPr>
          <a:xfrm>
            <a:off x="1141113" y="1873187"/>
            <a:ext cx="4723263" cy="4158020"/>
          </a:xfrm>
          <a:prstGeom prst="rect">
            <a:avLst/>
          </a:prstGeom>
          <a:noFill/>
          <a:ln>
            <a:noFill/>
          </a:ln>
        </p:spPr>
      </p:pic>
      <p:pic>
        <p:nvPicPr>
          <p:cNvPr id="275" name="Google Shape;275;p24"/>
          <p:cNvPicPr preferRelativeResize="0"/>
          <p:nvPr/>
        </p:nvPicPr>
        <p:blipFill rotWithShape="1">
          <a:blip r:embed="rId4">
            <a:alphaModFix/>
          </a:blip>
          <a:srcRect/>
          <a:stretch/>
        </p:blipFill>
        <p:spPr>
          <a:xfrm>
            <a:off x="6112059" y="1873188"/>
            <a:ext cx="5155381" cy="41580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Conclusion</a:t>
            </a:r>
            <a:endParaRPr/>
          </a:p>
        </p:txBody>
      </p:sp>
      <p:sp>
        <p:nvSpPr>
          <p:cNvPr id="281" name="Google Shape;281;p25"/>
          <p:cNvSpPr txBox="1"/>
          <p:nvPr/>
        </p:nvSpPr>
        <p:spPr>
          <a:xfrm>
            <a:off x="1522876" y="2362200"/>
            <a:ext cx="7390936" cy="3139321"/>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Key Findings and Conclusions of the Study: From the final model MFI can find if a person will return money or not and should a MFI provide a load to that person or not judging from the various features taken into consideration.</a:t>
            </a:r>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ct val="80000"/>
              <a:buFont typeface="Calibri"/>
              <a:buNone/>
            </a:pPr>
            <a:r>
              <a:rPr lang="en-US"/>
              <a:t>Limitations of this work and Scope for Future Work</a:t>
            </a:r>
            <a:endParaRPr/>
          </a:p>
        </p:txBody>
      </p:sp>
      <p:sp>
        <p:nvSpPr>
          <p:cNvPr id="287" name="Google Shape;287;p26"/>
          <p:cNvSpPr txBox="1"/>
          <p:nvPr/>
        </p:nvSpPr>
        <p:spPr>
          <a:xfrm>
            <a:off x="1522876" y="2743200"/>
            <a:ext cx="9906000" cy="2308324"/>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Limitation is it will only work for this particular use case and will need to be modified if tried to be utilized on a different scenario but on a similar scale. </a:t>
            </a:r>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 name="Rectangle 1">
            <a:extLst>
              <a:ext uri="{FF2B5EF4-FFF2-40B4-BE49-F238E27FC236}">
                <a16:creationId xmlns:a16="http://schemas.microsoft.com/office/drawing/2014/main" id="{2B5E7BE2-BD30-4EB3-8AA4-D8E7B3F8229A}"/>
              </a:ext>
            </a:extLst>
          </p:cNvPr>
          <p:cNvSpPr/>
          <p:nvPr/>
        </p:nvSpPr>
        <p:spPr>
          <a:xfrm>
            <a:off x="2978144" y="2713334"/>
            <a:ext cx="561721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a:t>
            </a:r>
            <a:r>
              <a:rPr lang="en-US" sz="5400" dirty="0">
                <a:ln w="0"/>
                <a:effectLst>
                  <a:outerShdw blurRad="38100" dist="19050" dir="2700000" algn="tl" rotWithShape="0">
                    <a:schemeClr val="dk1">
                      <a:alpha val="40000"/>
                    </a:schemeClr>
                  </a:outerShdw>
                </a:effectLst>
              </a:rPr>
              <a:t>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522876" y="629920"/>
            <a:ext cx="914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Introduction</a:t>
            </a:r>
            <a:endParaRPr/>
          </a:p>
        </p:txBody>
      </p:sp>
      <p:sp>
        <p:nvSpPr>
          <p:cNvPr id="118" name="Google Shape;118;p3"/>
          <p:cNvSpPr txBox="1">
            <a:spLocks noGrp="1"/>
          </p:cNvSpPr>
          <p:nvPr>
            <p:ph type="body" idx="1"/>
          </p:nvPr>
        </p:nvSpPr>
        <p:spPr>
          <a:xfrm>
            <a:off x="1209040" y="1798320"/>
            <a:ext cx="6786880" cy="33832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1600"/>
              </a:spcAft>
              <a:buSzPts val="1360"/>
              <a:buNone/>
            </a:pPr>
            <a:r>
              <a:rPr lang="en-US" sz="1800" b="0" i="0" dirty="0">
                <a:solidFill>
                  <a:srgbClr val="000000"/>
                </a:solidFill>
                <a:latin typeface="Calibri"/>
                <a:ea typeface="Calibri"/>
                <a:cs typeface="Calibri"/>
                <a:sym typeface="Calibri"/>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sz="1800" dirty="0">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7995920" y="1676400"/>
            <a:ext cx="3965893" cy="45157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Exercise</a:t>
            </a:r>
            <a:endParaRPr/>
          </a:p>
        </p:txBody>
      </p:sp>
      <p:sp>
        <p:nvSpPr>
          <p:cNvPr id="125" name="Google Shape;125;p4"/>
          <p:cNvSpPr txBox="1">
            <a:spLocks noGrp="1"/>
          </p:cNvSpPr>
          <p:nvPr>
            <p:ph type="body" idx="1"/>
          </p:nvPr>
        </p:nvSpPr>
        <p:spPr>
          <a:xfrm>
            <a:off x="1370243" y="1989258"/>
            <a:ext cx="4724169"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sz="1800" b="0" i="0" dirty="0">
                <a:solidFill>
                  <a:srgbClr val="000000"/>
                </a:solidFill>
                <a:latin typeface="Calibri"/>
                <a:ea typeface="Calibri"/>
                <a:cs typeface="Calibri"/>
                <a:sym typeface="Calibri"/>
              </a:rPr>
              <a:t>Build a model which can be used to predict in terms of a probability for each loan transaction, whether the customer will be paying back the loaned amount within 5 days of insurance of loan.</a:t>
            </a:r>
            <a:endParaRPr sz="1800" dirty="0"/>
          </a:p>
          <a:p>
            <a:pPr marL="274320" lvl="0" indent="-274320" algn="l" rtl="0">
              <a:lnSpc>
                <a:spcPct val="90000"/>
              </a:lnSpc>
              <a:spcBef>
                <a:spcPts val="1800"/>
              </a:spcBef>
              <a:spcAft>
                <a:spcPts val="1600"/>
              </a:spcAft>
              <a:buSzPts val="1920"/>
              <a:buChar char="●"/>
            </a:pPr>
            <a:r>
              <a:rPr lang="en-US" sz="1800" b="0" i="0" dirty="0">
                <a:solidFill>
                  <a:srgbClr val="000000"/>
                </a:solidFill>
                <a:latin typeface="Calibri"/>
                <a:ea typeface="Calibri"/>
                <a:cs typeface="Calibri"/>
                <a:sym typeface="Calibri"/>
              </a:rPr>
              <a:t>In this case, Label ‘1’ indicates that the loan has been paid i.e. Non- defaulter, while, Label ‘0’ indicates that the loan has not been paid i.e. defaulter.</a:t>
            </a:r>
            <a:endParaRPr sz="1800" dirty="0">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7618412" y="990600"/>
            <a:ext cx="3953699" cy="46961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522876" y="609600"/>
            <a:ext cx="9143400" cy="49353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Points to remember</a:t>
            </a:r>
            <a:endParaRPr dirty="0"/>
          </a:p>
        </p:txBody>
      </p:sp>
      <p:sp>
        <p:nvSpPr>
          <p:cNvPr id="132" name="Google Shape;132;p5"/>
          <p:cNvSpPr txBox="1">
            <a:spLocks noGrp="1"/>
          </p:cNvSpPr>
          <p:nvPr>
            <p:ph type="body" idx="1"/>
          </p:nvPr>
        </p:nvSpPr>
        <p:spPr>
          <a:xfrm>
            <a:off x="1522643" y="2057400"/>
            <a:ext cx="9143538"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ct val="80000"/>
              <a:buChar char="●"/>
            </a:pPr>
            <a:r>
              <a:rPr lang="en-US" sz="1800" dirty="0">
                <a:solidFill>
                  <a:schemeClr val="bg1"/>
                </a:solidFill>
              </a:rPr>
              <a:t>There are no null values in the dataset.</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There may be some customers with no loan history.</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The dataset is imbalanced. Label ‘1’ has approximately 87.5 percent records, while, label ‘0’ has approximately 12.5 percent records.</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For some features, there may be values which might not be realistic. You may have to observe them and treat them with a suitable explanation.</a:t>
            </a:r>
            <a:endParaRPr sz="1800" dirty="0">
              <a:solidFill>
                <a:schemeClr val="bg1"/>
              </a:solidFill>
            </a:endParaRPr>
          </a:p>
          <a:p>
            <a:pPr marL="274320" lvl="0" indent="-274320" algn="l" rtl="0">
              <a:lnSpc>
                <a:spcPct val="90000"/>
              </a:lnSpc>
              <a:spcBef>
                <a:spcPts val="1800"/>
              </a:spcBef>
              <a:spcAft>
                <a:spcPts val="1600"/>
              </a:spcAft>
              <a:buSzPct val="80000"/>
              <a:buChar char="●"/>
            </a:pPr>
            <a:r>
              <a:rPr lang="en-US" sz="1800" dirty="0">
                <a:solidFill>
                  <a:schemeClr val="bg1"/>
                </a:solidFill>
              </a:rPr>
              <a:t>You might come across outliers in some features which you need to handle as per your understanding. Keep in mind that data is expensive and we cannot lose more than 7-8 percent of the total data</a:t>
            </a:r>
            <a:r>
              <a:rPr lang="en-US" dirty="0">
                <a:solidFill>
                  <a:schemeClr val="bg1"/>
                </a:solidFill>
              </a:rPr>
              <a:t>.</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Project Goals</a:t>
            </a:r>
            <a:endParaRPr dirty="0"/>
          </a:p>
        </p:txBody>
      </p:sp>
      <p:sp>
        <p:nvSpPr>
          <p:cNvPr id="139" name="Google Shape;139;p6"/>
          <p:cNvSpPr txBox="1">
            <a:spLocks noGrp="1"/>
          </p:cNvSpPr>
          <p:nvPr>
            <p:ph type="body" idx="1"/>
          </p:nvPr>
        </p:nvSpPr>
        <p:spPr>
          <a:xfrm>
            <a:off x="1522876" y="1915160"/>
            <a:ext cx="8914936" cy="4191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dirty="0">
                <a:solidFill>
                  <a:schemeClr val="bg1"/>
                </a:solidFill>
              </a:rPr>
              <a:t> </a:t>
            </a:r>
            <a:r>
              <a:rPr lang="en-US" sz="2000" dirty="0">
                <a:solidFill>
                  <a:schemeClr val="bg1"/>
                </a:solidFill>
              </a:rPr>
              <a:t>Analytical Problem Framing</a:t>
            </a:r>
            <a:endParaRPr sz="2000" dirty="0">
              <a:solidFill>
                <a:schemeClr val="bg1"/>
              </a:solidFill>
            </a:endParaRPr>
          </a:p>
          <a:p>
            <a:pPr marL="548640" lvl="1" indent="-228600" algn="l" rtl="0">
              <a:lnSpc>
                <a:spcPct val="90000"/>
              </a:lnSpc>
              <a:spcBef>
                <a:spcPts val="1000"/>
              </a:spcBef>
              <a:spcAft>
                <a:spcPts val="0"/>
              </a:spcAft>
              <a:buSzPts val="2000"/>
              <a:buChar char="○"/>
            </a:pPr>
            <a:r>
              <a:rPr lang="en-US" sz="1800" dirty="0">
                <a:solidFill>
                  <a:schemeClr val="bg1"/>
                </a:solidFill>
              </a:rPr>
              <a:t>Exploratory Data Analysis (EDA)</a:t>
            </a:r>
            <a:endParaRPr sz="1800" dirty="0">
              <a:solidFill>
                <a:schemeClr val="bg1"/>
              </a:solidFill>
            </a:endParaRPr>
          </a:p>
          <a:p>
            <a:pPr marL="548640" lvl="1" indent="-228600" algn="l" rtl="0">
              <a:lnSpc>
                <a:spcPct val="90000"/>
              </a:lnSpc>
              <a:spcBef>
                <a:spcPts val="1000"/>
              </a:spcBef>
              <a:spcAft>
                <a:spcPts val="0"/>
              </a:spcAft>
              <a:buSzPts val="2000"/>
              <a:buChar char="○"/>
            </a:pPr>
            <a:r>
              <a:rPr lang="en-US" sz="1800" dirty="0">
                <a:solidFill>
                  <a:schemeClr val="bg1"/>
                </a:solidFill>
              </a:rPr>
              <a:t>Visualizations</a:t>
            </a:r>
            <a:endParaRPr sz="18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Data Pre-Processing on train and test datasets</a:t>
            </a:r>
            <a:endParaRPr sz="20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Model/s Development and Evaluation</a:t>
            </a:r>
            <a:endParaRPr sz="20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Performing hyper parameter tuning, saving the best model and predicting the label</a:t>
            </a:r>
            <a:endParaRPr sz="2000" dirty="0">
              <a:solidFill>
                <a:schemeClr val="bg1"/>
              </a:solidFill>
            </a:endParaRPr>
          </a:p>
          <a:p>
            <a:pPr marL="274320" lvl="0" indent="-274320" algn="l" rtl="0">
              <a:lnSpc>
                <a:spcPct val="90000"/>
              </a:lnSpc>
              <a:spcBef>
                <a:spcPts val="1800"/>
              </a:spcBef>
              <a:spcAft>
                <a:spcPts val="1600"/>
              </a:spcAft>
              <a:buSzPts val="1920"/>
              <a:buChar char="●"/>
            </a:pPr>
            <a:r>
              <a:rPr lang="en-US" sz="2000" dirty="0">
                <a:solidFill>
                  <a:schemeClr val="bg1"/>
                </a:solidFill>
              </a:rPr>
              <a:t> Conclusion and future work discussion</a:t>
            </a:r>
            <a:endParaRPr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1522876" y="670560"/>
            <a:ext cx="9143400" cy="5892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Technology</a:t>
            </a:r>
            <a:endParaRPr dirty="0"/>
          </a:p>
        </p:txBody>
      </p:sp>
      <p:sp>
        <p:nvSpPr>
          <p:cNvPr id="146" name="Google Shape;146;p7"/>
          <p:cNvSpPr txBox="1">
            <a:spLocks noGrp="1"/>
          </p:cNvSpPr>
          <p:nvPr>
            <p:ph type="body" idx="1"/>
          </p:nvPr>
        </p:nvSpPr>
        <p:spPr>
          <a:xfrm>
            <a:off x="1065212" y="1981200"/>
            <a:ext cx="9601202" cy="4114800"/>
          </a:xfrm>
          <a:prstGeom prst="rect">
            <a:avLst/>
          </a:prstGeom>
          <a:noFill/>
          <a:ln>
            <a:noFill/>
          </a:ln>
        </p:spPr>
        <p:txBody>
          <a:bodyPr spcFirstLastPara="1" wrap="square" lIns="91425" tIns="45700" rIns="91425" bIns="45700" anchor="t" anchorCtr="0">
            <a:normAutofit fontScale="92500" lnSpcReduction="10000"/>
          </a:bodyPr>
          <a:lstStyle/>
          <a:p>
            <a:pPr marL="274320" lvl="0" indent="-283464" algn="l" rtl="0">
              <a:lnSpc>
                <a:spcPct val="90000"/>
              </a:lnSpc>
              <a:spcBef>
                <a:spcPts val="0"/>
              </a:spcBef>
              <a:spcAft>
                <a:spcPts val="0"/>
              </a:spcAft>
              <a:buSzPts val="1920"/>
              <a:buChar char="●"/>
            </a:pPr>
            <a:r>
              <a:rPr lang="en-US" dirty="0">
                <a:solidFill>
                  <a:schemeClr val="bg1"/>
                </a:solidFill>
              </a:rPr>
              <a:t>Hardware technology being used.</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RAM : 8 GB</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CPU  : AMD Ryzen 5 3550H with Radeon Vega Mobile </a:t>
            </a:r>
            <a:r>
              <a:rPr lang="en-US" dirty="0" err="1">
                <a:solidFill>
                  <a:schemeClr val="bg1"/>
                </a:solidFill>
              </a:rPr>
              <a:t>Gfx</a:t>
            </a:r>
            <a:r>
              <a:rPr lang="en-US" dirty="0">
                <a:solidFill>
                  <a:schemeClr val="bg1"/>
                </a:solidFill>
              </a:rPr>
              <a:t> 2.10 GHz</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GPU  : AMD Radeon ™ Vega 8 Graphics and NVIDIA GeForce GTX 1650 </a:t>
            </a:r>
            <a:r>
              <a:rPr lang="en-US" dirty="0" err="1">
                <a:solidFill>
                  <a:schemeClr val="bg1"/>
                </a:solidFill>
              </a:rPr>
              <a:t>Ti</a:t>
            </a:r>
            <a:endParaRPr dirty="0">
              <a:solidFill>
                <a:schemeClr val="bg1"/>
              </a:solidFill>
            </a:endParaRPr>
          </a:p>
          <a:p>
            <a:pPr marL="274320" lvl="0" indent="-283464" algn="l" rtl="0">
              <a:lnSpc>
                <a:spcPct val="90000"/>
              </a:lnSpc>
              <a:spcBef>
                <a:spcPts val="1800"/>
              </a:spcBef>
              <a:spcAft>
                <a:spcPts val="0"/>
              </a:spcAft>
              <a:buSzPts val="1920"/>
              <a:buChar char="●"/>
            </a:pPr>
            <a:r>
              <a:rPr lang="en-US" dirty="0">
                <a:solidFill>
                  <a:schemeClr val="bg1"/>
                </a:solidFill>
              </a:rPr>
              <a:t>Software technology being used.</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Programming language            : Python</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Distribution                                : Anaconda Navigator</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Browser based language shell : </a:t>
            </a:r>
            <a:r>
              <a:rPr lang="en-US" dirty="0" err="1">
                <a:solidFill>
                  <a:schemeClr val="bg1"/>
                </a:solidFill>
              </a:rPr>
              <a:t>Jupyter</a:t>
            </a:r>
            <a:r>
              <a:rPr lang="en-US" dirty="0">
                <a:solidFill>
                  <a:schemeClr val="bg1"/>
                </a:solidFill>
              </a:rPr>
              <a:t> Notebook</a:t>
            </a:r>
            <a:endParaRPr dirty="0">
              <a:solidFill>
                <a:schemeClr val="bg1"/>
              </a:solidFill>
            </a:endParaRPr>
          </a:p>
          <a:p>
            <a:pPr marL="274320" lvl="0" indent="-283464" algn="l" rtl="0">
              <a:lnSpc>
                <a:spcPct val="90000"/>
              </a:lnSpc>
              <a:spcBef>
                <a:spcPts val="1800"/>
              </a:spcBef>
              <a:spcAft>
                <a:spcPts val="0"/>
              </a:spcAft>
              <a:buSzPts val="1920"/>
              <a:buChar char="●"/>
            </a:pPr>
            <a:r>
              <a:rPr lang="en-US" dirty="0">
                <a:solidFill>
                  <a:schemeClr val="bg1"/>
                </a:solidFill>
              </a:rPr>
              <a:t>Libraries/Packages specifically being used.</a:t>
            </a:r>
            <a:endParaRPr dirty="0">
              <a:solidFill>
                <a:schemeClr val="bg1"/>
              </a:solidFill>
            </a:endParaRPr>
          </a:p>
          <a:p>
            <a:pPr marL="548640" lvl="1" indent="-238125" algn="l" rtl="0">
              <a:lnSpc>
                <a:spcPct val="90000"/>
              </a:lnSpc>
              <a:spcBef>
                <a:spcPts val="1000"/>
              </a:spcBef>
              <a:spcAft>
                <a:spcPts val="1600"/>
              </a:spcAft>
              <a:buSzPts val="2000"/>
              <a:buChar char="○"/>
            </a:pPr>
            <a:r>
              <a:rPr lang="en-US" dirty="0">
                <a:solidFill>
                  <a:schemeClr val="bg1"/>
                </a:solidFill>
              </a:rPr>
              <a:t>Pandas , NumPy, matplotlib, seaborn, </a:t>
            </a:r>
            <a:r>
              <a:rPr lang="en-US" dirty="0" err="1">
                <a:solidFill>
                  <a:schemeClr val="bg1"/>
                </a:solidFill>
              </a:rPr>
              <a:t>scikit</a:t>
            </a:r>
            <a:r>
              <a:rPr lang="en-US" dirty="0">
                <a:solidFill>
                  <a:schemeClr val="bg1"/>
                </a:solidFill>
              </a:rPr>
              <a:t>-learn, pandas-profiling, </a:t>
            </a:r>
            <a:r>
              <a:rPr lang="en-US" dirty="0" err="1">
                <a:solidFill>
                  <a:schemeClr val="bg1"/>
                </a:solidFill>
              </a:rPr>
              <a:t>missingno</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1522876" y="609600"/>
            <a:ext cx="9143400" cy="4571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53" name="Google Shape;153;p8"/>
          <p:cNvSpPr txBox="1">
            <a:spLocks noGrp="1"/>
          </p:cNvSpPr>
          <p:nvPr>
            <p:ph type="body" idx="1"/>
          </p:nvPr>
        </p:nvSpPr>
        <p:spPr>
          <a:xfrm>
            <a:off x="1046479" y="777238"/>
            <a:ext cx="11171237" cy="3261361"/>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440"/>
              <a:buFont typeface="Arial"/>
              <a:buChar char="•"/>
            </a:pPr>
            <a:r>
              <a:rPr lang="en-US" sz="1800" b="0" i="0" dirty="0">
                <a:solidFill>
                  <a:srgbClr val="000000"/>
                </a:solidFill>
                <a:latin typeface="Calibri"/>
                <a:ea typeface="Calibri"/>
                <a:cs typeface="Calibri"/>
                <a:sym typeface="Calibri"/>
              </a:rPr>
              <a:t>label : Flag indicating whether the user paid back the credit amount within 5 days of issuing the loan {1:success, 0:failure}</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msisdn</a:t>
            </a:r>
            <a:r>
              <a:rPr lang="en-US" sz="1800" b="0" i="0" dirty="0">
                <a:solidFill>
                  <a:srgbClr val="000000"/>
                </a:solidFill>
                <a:latin typeface="Calibri"/>
                <a:ea typeface="Calibri"/>
                <a:cs typeface="Calibri"/>
                <a:sym typeface="Calibri"/>
              </a:rPr>
              <a:t> : Mobile number of user</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aon</a:t>
            </a:r>
            <a:r>
              <a:rPr lang="en-US" sz="1800" b="0" i="0" dirty="0">
                <a:solidFill>
                  <a:srgbClr val="000000"/>
                </a:solidFill>
                <a:latin typeface="Calibri"/>
                <a:ea typeface="Calibri"/>
                <a:cs typeface="Calibri"/>
                <a:sym typeface="Calibri"/>
              </a:rPr>
              <a:t> : Age on cellular network in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daily_decr30 : Daily amount spent from main account, averaged over last 30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daily_decr90 : Daily amount spent from main account, averaged over last 90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rental30 : Average main account balance over last 30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rental90 : Average main account balance over last 90 days</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last_rech_date_ma</a:t>
            </a:r>
            <a:r>
              <a:rPr lang="en-US" sz="1800" b="0" i="0" dirty="0">
                <a:solidFill>
                  <a:srgbClr val="000000"/>
                </a:solidFill>
                <a:latin typeface="Calibri"/>
                <a:ea typeface="Calibri"/>
                <a:cs typeface="Calibri"/>
                <a:sym typeface="Calibri"/>
              </a:rPr>
              <a:t> : Number of days till last recharge of main account</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last_rech_date_da</a:t>
            </a:r>
            <a:r>
              <a:rPr lang="en-US" sz="1800" b="0" i="0" dirty="0">
                <a:solidFill>
                  <a:srgbClr val="000000"/>
                </a:solidFill>
                <a:latin typeface="Calibri"/>
                <a:ea typeface="Calibri"/>
                <a:cs typeface="Calibri"/>
                <a:sym typeface="Calibri"/>
              </a:rPr>
              <a:t> : Number of days till last recharge of data account</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last_rech_amt_ma</a:t>
            </a:r>
            <a:r>
              <a:rPr lang="en-US" sz="1800" b="0" i="0" dirty="0">
                <a:solidFill>
                  <a:srgbClr val="000000"/>
                </a:solidFill>
                <a:latin typeface="Calibri"/>
                <a:ea typeface="Calibri"/>
                <a:cs typeface="Calibri"/>
                <a:sym typeface="Calibri"/>
              </a:rPr>
              <a:t> : Amount of last recharge of main account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cnt_ma_rech30 : Number of times main account got recharged in last 30 days</a:t>
            </a:r>
            <a:endParaRPr dirty="0"/>
          </a:p>
          <a:p>
            <a:pPr marL="274320" lvl="0" indent="-274320" algn="l" rtl="0">
              <a:lnSpc>
                <a:spcPct val="90000"/>
              </a:lnSpc>
              <a:spcBef>
                <a:spcPts val="1800"/>
              </a:spcBef>
              <a:spcAft>
                <a:spcPts val="1600"/>
              </a:spcAft>
              <a:buSzPts val="1440"/>
              <a:buFont typeface="Arial"/>
              <a:buChar char="•"/>
            </a:pPr>
            <a:r>
              <a:rPr lang="en-US" sz="1800" b="0" i="0" dirty="0">
                <a:solidFill>
                  <a:srgbClr val="000000"/>
                </a:solidFill>
                <a:latin typeface="Calibri"/>
                <a:ea typeface="Calibri"/>
                <a:cs typeface="Calibri"/>
                <a:sym typeface="Calibri"/>
              </a:rPr>
              <a:t>fr_ma_rech30 : Frequency of main account recharged in last 30 days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1522876" y="609600"/>
            <a:ext cx="9143400" cy="914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60" name="Google Shape;160;p9"/>
          <p:cNvSpPr txBox="1">
            <a:spLocks noGrp="1"/>
          </p:cNvSpPr>
          <p:nvPr>
            <p:ph type="body" idx="1"/>
          </p:nvPr>
        </p:nvSpPr>
        <p:spPr>
          <a:xfrm>
            <a:off x="873760" y="701040"/>
            <a:ext cx="11403012" cy="3622861"/>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440"/>
              <a:buFont typeface="Arial"/>
              <a:buChar char="•"/>
            </a:pPr>
            <a:r>
              <a:rPr lang="en-US" sz="1800" b="0" i="0" dirty="0">
                <a:solidFill>
                  <a:srgbClr val="000000"/>
                </a:solidFill>
                <a:latin typeface="Calibri"/>
                <a:ea typeface="Calibri"/>
                <a:cs typeface="Calibri"/>
                <a:sym typeface="Calibri"/>
              </a:rPr>
              <a:t>sumamnt_ma_rech30 : Total amount of recharge in main account over last 30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medianamnt_ma_rech30 : Median of amount of recharges done in main account over last 30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medianmarechprebal30 : Median of main account balance just before recharge in last 30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cnt_ma_rech90 : Number of times main account got recharged in last 90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fr_ma_rech90 : Frequency of main account recharged in last 90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sumamnt_ma_rech90 : Total amount of recharge in main account over last 90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medianamnt_ma_rech90 : Median of amount of recharges done in main account over last 90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medianmarechprebal90 : Median of main account balance just before recharge in last 90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cnt_da_rech30 : Number of times data account got recharged in last 30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fr_da_rech30 : Frequency of data account recharged in last 30 days</a:t>
            </a:r>
            <a:endParaRPr dirty="0"/>
          </a:p>
          <a:p>
            <a:pPr marL="274320" lvl="0" indent="-274320" algn="l" rtl="0">
              <a:lnSpc>
                <a:spcPct val="90000"/>
              </a:lnSpc>
              <a:spcBef>
                <a:spcPts val="1800"/>
              </a:spcBef>
              <a:spcAft>
                <a:spcPts val="1600"/>
              </a:spcAft>
              <a:buSzPts val="1440"/>
              <a:buFont typeface="Arial"/>
              <a:buChar char="•"/>
            </a:pPr>
            <a:r>
              <a:rPr lang="en-US" sz="1800" b="0" i="0" dirty="0">
                <a:solidFill>
                  <a:srgbClr val="000000"/>
                </a:solidFill>
                <a:latin typeface="Calibri"/>
                <a:ea typeface="Calibri"/>
                <a:cs typeface="Calibri"/>
                <a:sym typeface="Calibri"/>
              </a:rPr>
              <a:t>cnt_da_rech90 : Number of times data account got recharged in last 90 days</a:t>
            </a:r>
            <a:endParaRPr dirty="0"/>
          </a:p>
        </p:txBody>
      </p:sp>
      <p:sp>
        <p:nvSpPr>
          <p:cNvPr id="161" name="Google Shape;161;p9"/>
          <p:cNvSpPr txBox="1"/>
          <p:nvPr/>
        </p:nvSpPr>
        <p:spPr>
          <a:xfrm>
            <a:off x="1522876" y="5623560"/>
            <a:ext cx="9126838" cy="53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280"/>
              <a:buFont typeface="Noto Sans Symbols"/>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1999</Words>
  <Application>Microsoft Office PowerPoint</Application>
  <PresentationFormat>Custom</PresentationFormat>
  <Paragraphs>125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Noto Sans Symbols</vt:lpstr>
      <vt:lpstr>Trebuchet MS</vt:lpstr>
      <vt:lpstr>Tw Cen MT</vt:lpstr>
      <vt:lpstr>Calibri</vt:lpstr>
      <vt:lpstr>Arial</vt:lpstr>
      <vt:lpstr>Constantia</vt:lpstr>
      <vt:lpstr>Circuit</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Sweta Rai</dc:creator>
  <cp:lastModifiedBy>Admin</cp:lastModifiedBy>
  <cp:revision>12</cp:revision>
  <dcterms:created xsi:type="dcterms:W3CDTF">2021-10-25T15:38:10Z</dcterms:created>
  <dcterms:modified xsi:type="dcterms:W3CDTF">2022-09-13T12:52:32Z</dcterms:modified>
</cp:coreProperties>
</file>