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36"/>
  </p:notesMasterIdLst>
  <p:sldIdLst>
    <p:sldId id="256" r:id="rId2"/>
    <p:sldId id="257" r:id="rId3"/>
    <p:sldId id="258" r:id="rId4"/>
    <p:sldId id="292" r:id="rId5"/>
    <p:sldId id="259" r:id="rId6"/>
    <p:sldId id="260" r:id="rId7"/>
    <p:sldId id="261" r:id="rId8"/>
    <p:sldId id="296" r:id="rId9"/>
    <p:sldId id="262" r:id="rId10"/>
    <p:sldId id="265" r:id="rId11"/>
    <p:sldId id="266" r:id="rId12"/>
    <p:sldId id="274" r:id="rId13"/>
    <p:sldId id="275" r:id="rId14"/>
    <p:sldId id="299" r:id="rId15"/>
    <p:sldId id="269" r:id="rId16"/>
    <p:sldId id="273" r:id="rId17"/>
    <p:sldId id="271" r:id="rId18"/>
    <p:sldId id="272" r:id="rId19"/>
    <p:sldId id="293" r:id="rId20"/>
    <p:sldId id="294" r:id="rId21"/>
    <p:sldId id="295" r:id="rId22"/>
    <p:sldId id="276" r:id="rId23"/>
    <p:sldId id="278" r:id="rId24"/>
    <p:sldId id="279" r:id="rId25"/>
    <p:sldId id="280" r:id="rId26"/>
    <p:sldId id="281" r:id="rId27"/>
    <p:sldId id="282" r:id="rId28"/>
    <p:sldId id="283" r:id="rId29"/>
    <p:sldId id="284" r:id="rId30"/>
    <p:sldId id="285" r:id="rId31"/>
    <p:sldId id="289" r:id="rId32"/>
    <p:sldId id="290" r:id="rId33"/>
    <p:sldId id="298"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8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34" autoAdjust="0"/>
    <p:restoredTop sz="94660"/>
  </p:normalViewPr>
  <p:slideViewPr>
    <p:cSldViewPr snapToGrid="0">
      <p:cViewPr varScale="1">
        <p:scale>
          <a:sx n="105" d="100"/>
          <a:sy n="105" d="100"/>
        </p:scale>
        <p:origin x="6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6C0238-11AD-41DE-A6A0-F879D7A721A0}" type="datetimeFigureOut">
              <a:rPr lang="en-IN" smtClean="0"/>
              <a:t>23-07-2024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C35A5E-EBFC-4A4B-952F-D4997590E74D}" type="slidenum">
              <a:rPr lang="en-IN" smtClean="0"/>
              <a:t>‹#›</a:t>
            </a:fld>
            <a:endParaRPr lang="en-IN"/>
          </a:p>
        </p:txBody>
      </p:sp>
    </p:spTree>
    <p:extLst>
      <p:ext uri="{BB962C8B-B14F-4D97-AF65-F5344CB8AC3E}">
        <p14:creationId xmlns:p14="http://schemas.microsoft.com/office/powerpoint/2010/main" val="1855869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C35A5E-EBFC-4A4B-952F-D4997590E74D}" type="slidenum">
              <a:rPr lang="en-IN" smtClean="0"/>
              <a:t>8</a:t>
            </a:fld>
            <a:endParaRPr lang="en-IN"/>
          </a:p>
        </p:txBody>
      </p:sp>
    </p:spTree>
    <p:extLst>
      <p:ext uri="{BB962C8B-B14F-4D97-AF65-F5344CB8AC3E}">
        <p14:creationId xmlns:p14="http://schemas.microsoft.com/office/powerpoint/2010/main" val="1722700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031814B-5B98-4C62-97D3-048279310657}" type="datetimeFigureOut">
              <a:rPr lang="en-IN" smtClean="0"/>
              <a:t>23-07-2024</a:t>
            </a:fld>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fld id="{F5623959-2B36-4D28-93F1-E0AE714A4B73}" type="slidenum">
              <a:rPr lang="en-IN" smtClean="0"/>
              <a:t>‹#›</a:t>
            </a:fld>
            <a:endParaRPr lang="en-IN" dirty="0"/>
          </a:p>
        </p:txBody>
      </p:sp>
    </p:spTree>
    <p:extLst>
      <p:ext uri="{BB962C8B-B14F-4D97-AF65-F5344CB8AC3E}">
        <p14:creationId xmlns:p14="http://schemas.microsoft.com/office/powerpoint/2010/main" val="412054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31814B-5B98-4C62-97D3-048279310657}" type="datetimeFigureOut">
              <a:rPr lang="en-IN" smtClean="0"/>
              <a:t>23-07-2024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5623959-2B36-4D28-93F1-E0AE714A4B73}" type="slidenum">
              <a:rPr lang="en-IN" smtClean="0"/>
              <a:t>‹#›</a:t>
            </a:fld>
            <a:endParaRPr lang="en-IN" dirty="0"/>
          </a:p>
        </p:txBody>
      </p:sp>
    </p:spTree>
    <p:extLst>
      <p:ext uri="{BB962C8B-B14F-4D97-AF65-F5344CB8AC3E}">
        <p14:creationId xmlns:p14="http://schemas.microsoft.com/office/powerpoint/2010/main" val="213485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31814B-5B98-4C62-97D3-048279310657}" type="datetimeFigureOut">
              <a:rPr lang="en-IN" smtClean="0"/>
              <a:t>23-07-2024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5623959-2B36-4D28-93F1-E0AE714A4B73}" type="slidenum">
              <a:rPr lang="en-IN" smtClean="0"/>
              <a:t>‹#›</a:t>
            </a:fld>
            <a:endParaRPr lang="en-IN" dirty="0"/>
          </a:p>
        </p:txBody>
      </p:sp>
    </p:spTree>
    <p:extLst>
      <p:ext uri="{BB962C8B-B14F-4D97-AF65-F5344CB8AC3E}">
        <p14:creationId xmlns:p14="http://schemas.microsoft.com/office/powerpoint/2010/main" val="388493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31814B-5B98-4C62-97D3-048279310657}" type="datetimeFigureOut">
              <a:rPr lang="en-IN" smtClean="0"/>
              <a:t>23-07-2024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5623959-2B36-4D28-93F1-E0AE714A4B73}" type="slidenum">
              <a:rPr lang="en-IN" smtClean="0"/>
              <a:t>‹#›</a:t>
            </a:fld>
            <a:endParaRPr lang="en-IN"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8682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31814B-5B98-4C62-97D3-048279310657}" type="datetimeFigureOut">
              <a:rPr lang="en-IN" smtClean="0"/>
              <a:t>23-07-2024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5623959-2B36-4D28-93F1-E0AE714A4B73}" type="slidenum">
              <a:rPr lang="en-IN" smtClean="0"/>
              <a:t>‹#›</a:t>
            </a:fld>
            <a:endParaRPr lang="en-IN" dirty="0"/>
          </a:p>
        </p:txBody>
      </p:sp>
    </p:spTree>
    <p:extLst>
      <p:ext uri="{BB962C8B-B14F-4D97-AF65-F5344CB8AC3E}">
        <p14:creationId xmlns:p14="http://schemas.microsoft.com/office/powerpoint/2010/main" val="1337966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31814B-5B98-4C62-97D3-048279310657}" type="datetimeFigureOut">
              <a:rPr lang="en-IN" smtClean="0"/>
              <a:t>23-07-2024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5623959-2B36-4D28-93F1-E0AE714A4B73}" type="slidenum">
              <a:rPr lang="en-IN" smtClean="0"/>
              <a:t>‹#›</a:t>
            </a:fld>
            <a:endParaRPr lang="en-IN" dirty="0"/>
          </a:p>
        </p:txBody>
      </p:sp>
    </p:spTree>
    <p:extLst>
      <p:ext uri="{BB962C8B-B14F-4D97-AF65-F5344CB8AC3E}">
        <p14:creationId xmlns:p14="http://schemas.microsoft.com/office/powerpoint/2010/main" val="3704807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31814B-5B98-4C62-97D3-048279310657}" type="datetimeFigureOut">
              <a:rPr lang="en-IN" smtClean="0"/>
              <a:t>23-07-2024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5623959-2B36-4D28-93F1-E0AE714A4B73}" type="slidenum">
              <a:rPr lang="en-IN" smtClean="0"/>
              <a:t>‹#›</a:t>
            </a:fld>
            <a:endParaRPr lang="en-IN" dirty="0"/>
          </a:p>
        </p:txBody>
      </p:sp>
    </p:spTree>
    <p:extLst>
      <p:ext uri="{BB962C8B-B14F-4D97-AF65-F5344CB8AC3E}">
        <p14:creationId xmlns:p14="http://schemas.microsoft.com/office/powerpoint/2010/main" val="66179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1814B-5B98-4C62-97D3-048279310657}" type="datetimeFigureOut">
              <a:rPr lang="en-IN" smtClean="0"/>
              <a:t>23-07-2024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5623959-2B36-4D28-93F1-E0AE714A4B73}" type="slidenum">
              <a:rPr lang="en-IN" smtClean="0"/>
              <a:t>‹#›</a:t>
            </a:fld>
            <a:endParaRPr lang="en-IN" dirty="0"/>
          </a:p>
        </p:txBody>
      </p:sp>
    </p:spTree>
    <p:extLst>
      <p:ext uri="{BB962C8B-B14F-4D97-AF65-F5344CB8AC3E}">
        <p14:creationId xmlns:p14="http://schemas.microsoft.com/office/powerpoint/2010/main" val="2818520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1814B-5B98-4C62-97D3-048279310657}" type="datetimeFigureOut">
              <a:rPr lang="en-IN" smtClean="0"/>
              <a:t>23-07-2024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5623959-2B36-4D28-93F1-E0AE714A4B73}" type="slidenum">
              <a:rPr lang="en-IN" smtClean="0"/>
              <a:t>‹#›</a:t>
            </a:fld>
            <a:endParaRPr lang="en-IN" dirty="0"/>
          </a:p>
        </p:txBody>
      </p:sp>
    </p:spTree>
    <p:extLst>
      <p:ext uri="{BB962C8B-B14F-4D97-AF65-F5344CB8AC3E}">
        <p14:creationId xmlns:p14="http://schemas.microsoft.com/office/powerpoint/2010/main" val="141255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1814B-5B98-4C62-97D3-048279310657}" type="datetimeFigureOut">
              <a:rPr lang="en-IN" smtClean="0"/>
              <a:t>23-07-2024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5623959-2B36-4D28-93F1-E0AE714A4B73}" type="slidenum">
              <a:rPr lang="en-IN" smtClean="0"/>
              <a:t>‹#›</a:t>
            </a:fld>
            <a:endParaRPr lang="en-IN" dirty="0"/>
          </a:p>
        </p:txBody>
      </p:sp>
    </p:spTree>
    <p:extLst>
      <p:ext uri="{BB962C8B-B14F-4D97-AF65-F5344CB8AC3E}">
        <p14:creationId xmlns:p14="http://schemas.microsoft.com/office/powerpoint/2010/main" val="49427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31814B-5B98-4C62-97D3-048279310657}" type="datetimeFigureOut">
              <a:rPr lang="en-IN" smtClean="0"/>
              <a:t>23-07-2024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5623959-2B36-4D28-93F1-E0AE714A4B73}" type="slidenum">
              <a:rPr lang="en-IN" smtClean="0"/>
              <a:t>‹#›</a:t>
            </a:fld>
            <a:endParaRPr lang="en-IN" dirty="0"/>
          </a:p>
        </p:txBody>
      </p:sp>
    </p:spTree>
    <p:extLst>
      <p:ext uri="{BB962C8B-B14F-4D97-AF65-F5344CB8AC3E}">
        <p14:creationId xmlns:p14="http://schemas.microsoft.com/office/powerpoint/2010/main" val="46157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31814B-5B98-4C62-97D3-048279310657}" type="datetimeFigureOut">
              <a:rPr lang="en-IN" smtClean="0"/>
              <a:t>23-07-2024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5623959-2B36-4D28-93F1-E0AE714A4B73}" type="slidenum">
              <a:rPr lang="en-IN" smtClean="0"/>
              <a:t>‹#›</a:t>
            </a:fld>
            <a:endParaRPr lang="en-IN" dirty="0"/>
          </a:p>
        </p:txBody>
      </p:sp>
    </p:spTree>
    <p:extLst>
      <p:ext uri="{BB962C8B-B14F-4D97-AF65-F5344CB8AC3E}">
        <p14:creationId xmlns:p14="http://schemas.microsoft.com/office/powerpoint/2010/main" val="109718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31814B-5B98-4C62-97D3-048279310657}" type="datetimeFigureOut">
              <a:rPr lang="en-IN" smtClean="0"/>
              <a:t>23-07-2024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5623959-2B36-4D28-93F1-E0AE714A4B73}" type="slidenum">
              <a:rPr lang="en-IN" smtClean="0"/>
              <a:t>‹#›</a:t>
            </a:fld>
            <a:endParaRPr lang="en-IN" dirty="0"/>
          </a:p>
        </p:txBody>
      </p:sp>
    </p:spTree>
    <p:extLst>
      <p:ext uri="{BB962C8B-B14F-4D97-AF65-F5344CB8AC3E}">
        <p14:creationId xmlns:p14="http://schemas.microsoft.com/office/powerpoint/2010/main" val="304797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31814B-5B98-4C62-97D3-048279310657}" type="datetimeFigureOut">
              <a:rPr lang="en-IN" smtClean="0"/>
              <a:t>23-07-2024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5623959-2B36-4D28-93F1-E0AE714A4B73}" type="slidenum">
              <a:rPr lang="en-IN" smtClean="0"/>
              <a:t>‹#›</a:t>
            </a:fld>
            <a:endParaRPr lang="en-IN" dirty="0"/>
          </a:p>
        </p:txBody>
      </p:sp>
    </p:spTree>
    <p:extLst>
      <p:ext uri="{BB962C8B-B14F-4D97-AF65-F5344CB8AC3E}">
        <p14:creationId xmlns:p14="http://schemas.microsoft.com/office/powerpoint/2010/main" val="411721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31814B-5B98-4C62-97D3-048279310657}" type="datetimeFigureOut">
              <a:rPr lang="en-IN" smtClean="0"/>
              <a:t>23-07-2024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5623959-2B36-4D28-93F1-E0AE714A4B73}" type="slidenum">
              <a:rPr lang="en-IN" smtClean="0"/>
              <a:t>‹#›</a:t>
            </a:fld>
            <a:endParaRPr lang="en-IN" dirty="0"/>
          </a:p>
        </p:txBody>
      </p:sp>
    </p:spTree>
    <p:extLst>
      <p:ext uri="{BB962C8B-B14F-4D97-AF65-F5344CB8AC3E}">
        <p14:creationId xmlns:p14="http://schemas.microsoft.com/office/powerpoint/2010/main" val="3694101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31814B-5B98-4C62-97D3-048279310657}" type="datetimeFigureOut">
              <a:rPr lang="en-IN" smtClean="0"/>
              <a:t>23-07-2024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5623959-2B36-4D28-93F1-E0AE714A4B73}" type="slidenum">
              <a:rPr lang="en-IN" smtClean="0"/>
              <a:t>‹#›</a:t>
            </a:fld>
            <a:endParaRPr lang="en-IN" dirty="0"/>
          </a:p>
        </p:txBody>
      </p:sp>
    </p:spTree>
    <p:extLst>
      <p:ext uri="{BB962C8B-B14F-4D97-AF65-F5344CB8AC3E}">
        <p14:creationId xmlns:p14="http://schemas.microsoft.com/office/powerpoint/2010/main" val="390466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31814B-5B98-4C62-97D3-048279310657}" type="datetimeFigureOut">
              <a:rPr lang="en-IN" smtClean="0"/>
              <a:t>23-07-2024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5623959-2B36-4D28-93F1-E0AE714A4B73}" type="slidenum">
              <a:rPr lang="en-IN" smtClean="0"/>
              <a:t>‹#›</a:t>
            </a:fld>
            <a:endParaRPr lang="en-IN" dirty="0"/>
          </a:p>
        </p:txBody>
      </p:sp>
    </p:spTree>
    <p:extLst>
      <p:ext uri="{BB962C8B-B14F-4D97-AF65-F5344CB8AC3E}">
        <p14:creationId xmlns:p14="http://schemas.microsoft.com/office/powerpoint/2010/main" val="345394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9F4D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031814B-5B98-4C62-97D3-048279310657}" type="datetimeFigureOut">
              <a:rPr lang="en-IN" smtClean="0"/>
              <a:t>23-07-2024</a:t>
            </a:fld>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623959-2B36-4D28-93F1-E0AE714A4B73}" type="slidenum">
              <a:rPr lang="en-IN" smtClean="0"/>
              <a:t>‹#›</a:t>
            </a:fld>
            <a:endParaRPr lang="en-IN" dirty="0"/>
          </a:p>
        </p:txBody>
      </p:sp>
    </p:spTree>
    <p:extLst>
      <p:ext uri="{BB962C8B-B14F-4D97-AF65-F5344CB8AC3E}">
        <p14:creationId xmlns:p14="http://schemas.microsoft.com/office/powerpoint/2010/main" val="3168151961"/>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riverbankcomputing.com/software/pyqt/intro" TargetMode="External"/><Relationship Id="rId2" Type="http://schemas.openxmlformats.org/officeDocument/2006/relationships/hyperlink" Target="https://doi.org/10.1234/" TargetMode="External"/><Relationship Id="rId1" Type="http://schemas.openxmlformats.org/officeDocument/2006/relationships/slideLayout" Target="../slideLayouts/slideLayout2.xml"/><Relationship Id="rId4" Type="http://schemas.openxmlformats.org/officeDocument/2006/relationships/hyperlink" Target="https://www.tutorialspoint.com/python/"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89B851-F194-FC03-3A03-E9A1BEE9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5" y="265449"/>
            <a:ext cx="1200149" cy="1200149"/>
          </a:xfrm>
          <a:prstGeom prst="ellipse">
            <a:avLst/>
          </a:prstGeom>
          <a:ln w="63500" cap="rnd">
            <a:solidFill>
              <a:schemeClr val="tx1"/>
            </a:solidFill>
          </a:ln>
          <a:effectLst>
            <a:glow rad="228600">
              <a:schemeClr val="accent5">
                <a:satMod val="175000"/>
                <a:alpha val="40000"/>
              </a:scheme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a:extLst>
              <a:ext uri="{FF2B5EF4-FFF2-40B4-BE49-F238E27FC236}">
                <a16:creationId xmlns:a16="http://schemas.microsoft.com/office/drawing/2014/main" id="{6DE06FF4-92DE-23EB-720B-A8E7AEA13D35}"/>
              </a:ext>
            </a:extLst>
          </p:cNvPr>
          <p:cNvSpPr>
            <a:spLocks noGrp="1"/>
          </p:cNvSpPr>
          <p:nvPr>
            <p:ph type="ctrTitle"/>
          </p:nvPr>
        </p:nvSpPr>
        <p:spPr/>
        <p:txBody>
          <a:bodyPr>
            <a:normAutofit/>
          </a:bodyPr>
          <a:lstStyle/>
          <a:p>
            <a:pPr algn="ctr"/>
            <a:r>
              <a:rPr lang="en-US" sz="4800" b="1" dirty="0">
                <a:solidFill>
                  <a:schemeClr val="tx2">
                    <a:lumMod val="75000"/>
                  </a:schemeClr>
                </a:solidFill>
                <a:effectLst>
                  <a:glow rad="101600">
                    <a:schemeClr val="bg1">
                      <a:alpha val="60000"/>
                    </a:schemeClr>
                  </a:glow>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TimeCraft</a:t>
            </a:r>
            <a:br>
              <a:rPr lang="en-US" sz="4800" b="1" dirty="0">
                <a:solidFill>
                  <a:schemeClr val="bg1"/>
                </a:solidFill>
                <a:latin typeface="Times New Roman"/>
                <a:cs typeface="Times New Roman"/>
              </a:rPr>
            </a:br>
            <a:r>
              <a:rPr lang="en-US" sz="4800" b="1" spc="-50" dirty="0">
                <a:solidFill>
                  <a:schemeClr val="bg1"/>
                </a:solidFill>
                <a:latin typeface="Times New Roman"/>
                <a:cs typeface="Times New Roman"/>
              </a:rPr>
              <a:t> </a:t>
            </a:r>
            <a:r>
              <a:rPr lang="en-US" sz="2200" b="1" dirty="0">
                <a:solidFill>
                  <a:schemeClr val="bg1"/>
                </a:solidFill>
                <a:latin typeface="Times New Roman"/>
                <a:cs typeface="Times New Roman"/>
              </a:rPr>
              <a:t>Mastering</a:t>
            </a:r>
            <a:r>
              <a:rPr lang="en-US" sz="2200" b="1" spc="-50" dirty="0">
                <a:solidFill>
                  <a:schemeClr val="bg1"/>
                </a:solidFill>
                <a:latin typeface="Times New Roman"/>
                <a:cs typeface="Times New Roman"/>
              </a:rPr>
              <a:t> </a:t>
            </a:r>
            <a:r>
              <a:rPr lang="en-US" sz="2200" b="1" dirty="0">
                <a:solidFill>
                  <a:schemeClr val="bg1"/>
                </a:solidFill>
                <a:latin typeface="Times New Roman"/>
                <a:cs typeface="Times New Roman"/>
              </a:rPr>
              <a:t>Schedules</a:t>
            </a:r>
            <a:r>
              <a:rPr lang="en-US" sz="2200" b="1" spc="-45" dirty="0">
                <a:solidFill>
                  <a:schemeClr val="bg1"/>
                </a:solidFill>
                <a:latin typeface="Times New Roman"/>
                <a:cs typeface="Times New Roman"/>
              </a:rPr>
              <a:t> </a:t>
            </a:r>
            <a:r>
              <a:rPr lang="en-US" sz="2200" b="1" dirty="0">
                <a:solidFill>
                  <a:schemeClr val="bg1"/>
                </a:solidFill>
                <a:latin typeface="Times New Roman"/>
                <a:cs typeface="Times New Roman"/>
              </a:rPr>
              <a:t>with</a:t>
            </a:r>
            <a:r>
              <a:rPr lang="en-US" sz="2200" b="1" spc="-50" dirty="0">
                <a:solidFill>
                  <a:schemeClr val="bg1"/>
                </a:solidFill>
                <a:latin typeface="Times New Roman"/>
                <a:cs typeface="Times New Roman"/>
              </a:rPr>
              <a:t> </a:t>
            </a:r>
            <a:r>
              <a:rPr lang="en-US" sz="2200" b="1" dirty="0">
                <a:solidFill>
                  <a:schemeClr val="bg1"/>
                </a:solidFill>
                <a:latin typeface="Times New Roman"/>
                <a:cs typeface="Times New Roman"/>
              </a:rPr>
              <a:t>Automated</a:t>
            </a:r>
            <a:r>
              <a:rPr lang="en-US" sz="2200" b="1" spc="-40" dirty="0">
                <a:solidFill>
                  <a:schemeClr val="bg1"/>
                </a:solidFill>
                <a:latin typeface="Times New Roman"/>
                <a:cs typeface="Times New Roman"/>
              </a:rPr>
              <a:t> </a:t>
            </a:r>
            <a:r>
              <a:rPr lang="en-US" sz="2200" b="1" spc="-10" dirty="0">
                <a:solidFill>
                  <a:schemeClr val="bg1"/>
                </a:solidFill>
                <a:latin typeface="Times New Roman"/>
                <a:cs typeface="Times New Roman"/>
              </a:rPr>
              <a:t>Timetabling</a:t>
            </a:r>
            <a:br>
              <a:rPr lang="en-US" sz="4800" dirty="0">
                <a:latin typeface="Times New Roman"/>
                <a:cs typeface="Times New Roman"/>
              </a:rPr>
            </a:br>
            <a:endParaRPr lang="en-IN" dirty="0"/>
          </a:p>
        </p:txBody>
      </p:sp>
      <p:sp>
        <p:nvSpPr>
          <p:cNvPr id="3" name="Subtitle 2">
            <a:extLst>
              <a:ext uri="{FF2B5EF4-FFF2-40B4-BE49-F238E27FC236}">
                <a16:creationId xmlns:a16="http://schemas.microsoft.com/office/drawing/2014/main" id="{981A8523-F676-4474-D3DB-CC1A8E9FA6BB}"/>
              </a:ext>
            </a:extLst>
          </p:cNvPr>
          <p:cNvSpPr>
            <a:spLocks noGrp="1"/>
          </p:cNvSpPr>
          <p:nvPr>
            <p:ph type="subTitle" idx="1"/>
          </p:nvPr>
        </p:nvSpPr>
        <p:spPr>
          <a:xfrm>
            <a:off x="1876424" y="2775285"/>
            <a:ext cx="8791575" cy="2044365"/>
          </a:xfrm>
        </p:spPr>
        <p:txBody>
          <a:bodyPr>
            <a:normAutofit fontScale="70000" lnSpcReduction="20000"/>
          </a:bodyPr>
          <a:lstStyle/>
          <a:p>
            <a:pPr algn="ctr"/>
            <a:r>
              <a:rPr lang="en-US" b="1" dirty="0">
                <a:ln>
                  <a:solidFill>
                    <a:schemeClr val="tx2">
                      <a:lumMod val="50000"/>
                    </a:schemeClr>
                  </a:solidFill>
                </a:ln>
                <a:effectLst>
                  <a:glow rad="101600">
                    <a:schemeClr val="bg1">
                      <a:alpha val="60000"/>
                    </a:schemeClr>
                  </a:glow>
                </a:effectLst>
              </a:rPr>
              <a:t>A  Final Year BCA Mini Project </a:t>
            </a:r>
            <a:r>
              <a:rPr lang="en-US" b="1" cap="none" dirty="0">
                <a:ln>
                  <a:solidFill>
                    <a:schemeClr val="tx2">
                      <a:lumMod val="50000"/>
                    </a:schemeClr>
                  </a:solidFill>
                </a:ln>
                <a:effectLst>
                  <a:glow rad="101600">
                    <a:schemeClr val="bg1">
                      <a:alpha val="60000"/>
                    </a:schemeClr>
                  </a:glow>
                </a:effectLst>
              </a:rPr>
              <a:t>by</a:t>
            </a:r>
            <a:r>
              <a:rPr lang="en-US" b="1" cap="none" dirty="0">
                <a:effectLst>
                  <a:glow rad="101600">
                    <a:schemeClr val="bg1">
                      <a:alpha val="60000"/>
                    </a:schemeClr>
                  </a:glow>
                </a:effectLst>
              </a:rPr>
              <a:t>:</a:t>
            </a:r>
          </a:p>
          <a:p>
            <a:pPr algn="ctr"/>
            <a:r>
              <a:rPr lang="en-IN" sz="2800" b="1" cap="none" dirty="0">
                <a:solidFill>
                  <a:schemeClr val="bg1"/>
                </a:solidFill>
                <a:latin typeface="Times New Roman" panose="02020603050405020304" pitchFamily="18" charset="0"/>
                <a:cs typeface="Times New Roman" panose="02020603050405020304" pitchFamily="18" charset="0"/>
              </a:rPr>
              <a:t>Arun LR Reg.No: </a:t>
            </a:r>
            <a:r>
              <a:rPr lang="en-IN" sz="2800" b="1" dirty="0">
                <a:solidFill>
                  <a:schemeClr val="bg1"/>
                </a:solidFill>
                <a:latin typeface="Times New Roman" panose="02020603050405020304" pitchFamily="18" charset="0"/>
                <a:cs typeface="Times New Roman" panose="02020603050405020304" pitchFamily="18" charset="0"/>
              </a:rPr>
              <a:t>U05UI21S0009</a:t>
            </a:r>
          </a:p>
          <a:p>
            <a:pPr algn="ctr"/>
            <a:r>
              <a:rPr lang="en-IN" sz="2800" b="1" cap="none" dirty="0">
                <a:solidFill>
                  <a:schemeClr val="bg1"/>
                </a:solidFill>
                <a:latin typeface="Times New Roman" panose="02020603050405020304" pitchFamily="18" charset="0"/>
                <a:cs typeface="Times New Roman" panose="02020603050405020304" pitchFamily="18" charset="0"/>
              </a:rPr>
              <a:t> Neelanjan.V  Reg.No: </a:t>
            </a:r>
            <a:r>
              <a:rPr lang="en-IN" sz="2800" b="1" dirty="0">
                <a:solidFill>
                  <a:schemeClr val="bg1"/>
                </a:solidFill>
                <a:latin typeface="Times New Roman" panose="02020603050405020304" pitchFamily="18" charset="0"/>
                <a:cs typeface="Times New Roman" panose="02020603050405020304" pitchFamily="18" charset="0"/>
              </a:rPr>
              <a:t>U05UI21S0032 </a:t>
            </a:r>
          </a:p>
          <a:p>
            <a:pPr algn="ctr"/>
            <a:r>
              <a:rPr lang="en-IN" sz="2800" b="1" cap="none" dirty="0">
                <a:solidFill>
                  <a:schemeClr val="bg1"/>
                </a:solidFill>
                <a:latin typeface="Times New Roman" panose="02020603050405020304" pitchFamily="18" charset="0"/>
                <a:cs typeface="Times New Roman" panose="02020603050405020304" pitchFamily="18" charset="0"/>
              </a:rPr>
              <a:t>Shashank A Poojary</a:t>
            </a:r>
            <a:r>
              <a:rPr lang="en-IN" sz="2800" b="1" dirty="0">
                <a:solidFill>
                  <a:schemeClr val="bg1"/>
                </a:solidFill>
                <a:latin typeface="Times New Roman" panose="02020603050405020304" pitchFamily="18" charset="0"/>
                <a:cs typeface="Times New Roman" panose="02020603050405020304" pitchFamily="18" charset="0"/>
              </a:rPr>
              <a:t> </a:t>
            </a:r>
            <a:r>
              <a:rPr lang="en-IN" sz="2800" b="1" cap="none" dirty="0">
                <a:solidFill>
                  <a:schemeClr val="bg1"/>
                </a:solidFill>
                <a:latin typeface="Times New Roman" panose="02020603050405020304" pitchFamily="18" charset="0"/>
                <a:cs typeface="Times New Roman" panose="02020603050405020304" pitchFamily="18" charset="0"/>
              </a:rPr>
              <a:t>Reg.No: </a:t>
            </a:r>
            <a:r>
              <a:rPr lang="en-IN" sz="2800" b="1" dirty="0">
                <a:solidFill>
                  <a:schemeClr val="bg1"/>
                </a:solidFill>
                <a:latin typeface="Times New Roman" panose="02020603050405020304" pitchFamily="18" charset="0"/>
                <a:cs typeface="Times New Roman" panose="02020603050405020304" pitchFamily="18" charset="0"/>
              </a:rPr>
              <a:t>U05UI21S0054 </a:t>
            </a:r>
          </a:p>
          <a:p>
            <a:pPr algn="ctr"/>
            <a:r>
              <a:rPr lang="en-IN" sz="2800" b="1" cap="none" dirty="0">
                <a:solidFill>
                  <a:schemeClr val="bg1"/>
                </a:solidFill>
                <a:latin typeface="Times New Roman" panose="02020603050405020304" pitchFamily="18" charset="0"/>
                <a:cs typeface="Times New Roman" panose="02020603050405020304" pitchFamily="18" charset="0"/>
              </a:rPr>
              <a:t>Vinod Moger  Reg.No: </a:t>
            </a:r>
            <a:r>
              <a:rPr lang="en-IN" sz="2800" b="1" dirty="0">
                <a:solidFill>
                  <a:schemeClr val="bg1"/>
                </a:solidFill>
                <a:latin typeface="Times New Roman" panose="02020603050405020304" pitchFamily="18" charset="0"/>
                <a:cs typeface="Times New Roman" panose="02020603050405020304" pitchFamily="18" charset="0"/>
              </a:rPr>
              <a:t>U05UI21S0066</a:t>
            </a:r>
            <a:endParaRPr lang="en-US" sz="2800" b="1" cap="none" dirty="0">
              <a:solidFill>
                <a:schemeClr val="bg1"/>
              </a:solidFill>
              <a:latin typeface="Times New Roman" panose="02020603050405020304" pitchFamily="18" charset="0"/>
              <a:cs typeface="Times New Roman" panose="02020603050405020304" pitchFamily="18" charset="0"/>
            </a:endParaRPr>
          </a:p>
          <a:p>
            <a:pPr algn="ctr"/>
            <a:endParaRPr lang="en-IN" dirty="0"/>
          </a:p>
        </p:txBody>
      </p:sp>
      <p:sp>
        <p:nvSpPr>
          <p:cNvPr id="4" name="Flowchart: Connector 3">
            <a:extLst>
              <a:ext uri="{FF2B5EF4-FFF2-40B4-BE49-F238E27FC236}">
                <a16:creationId xmlns:a16="http://schemas.microsoft.com/office/drawing/2014/main" id="{18D65F0A-2F1B-B7E2-62F4-984055F219CF}"/>
              </a:ext>
            </a:extLst>
          </p:cNvPr>
          <p:cNvSpPr/>
          <p:nvPr/>
        </p:nvSpPr>
        <p:spPr>
          <a:xfrm>
            <a:off x="581026" y="180976"/>
            <a:ext cx="1400174" cy="1362074"/>
          </a:xfrm>
          <a:prstGeom prst="flowChartConnector">
            <a:avLst/>
          </a:prstGeom>
          <a:solidFill>
            <a:schemeClr val="accent1">
              <a:alpha val="0"/>
            </a:schemeClr>
          </a:solidFill>
          <a:ln w="38100" cmpd="sng">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0F8E4">
                  <a:alpha val="0"/>
                </a:srgbClr>
              </a:solidFill>
            </a:endParaRPr>
          </a:p>
        </p:txBody>
      </p:sp>
    </p:spTree>
    <p:extLst>
      <p:ext uri="{BB962C8B-B14F-4D97-AF65-F5344CB8AC3E}">
        <p14:creationId xmlns:p14="http://schemas.microsoft.com/office/powerpoint/2010/main" val="2309839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91BF12-6FAD-2CEA-1B77-8C552D205A0C}"/>
              </a:ext>
            </a:extLst>
          </p:cNvPr>
          <p:cNvSpPr>
            <a:spLocks noGrp="1"/>
          </p:cNvSpPr>
          <p:nvPr>
            <p:ph idx="1"/>
          </p:nvPr>
        </p:nvSpPr>
        <p:spPr>
          <a:xfrm>
            <a:off x="320040" y="314325"/>
            <a:ext cx="11667744" cy="6424804"/>
          </a:xfrm>
        </p:spPr>
        <p:txBody>
          <a:bodyPr>
            <a:normAutofit/>
          </a:bodyPr>
          <a:lstStyle/>
          <a:p>
            <a:pPr marL="0" indent="0">
              <a:buNone/>
            </a:pPr>
            <a:r>
              <a:rPr lang="en-IN" sz="3200" b="1" dirty="0">
                <a:solidFill>
                  <a:schemeClr val="tx2">
                    <a:lumMod val="75000"/>
                  </a:schemeClr>
                </a:solidFill>
                <a:effectLst>
                  <a:glow rad="101600">
                    <a:schemeClr val="bg1">
                      <a:alpha val="60000"/>
                    </a:schemeClr>
                  </a:glow>
                </a:effectLst>
                <a:latin typeface="Arial Black" panose="020B0A04020102020204" pitchFamily="34" charset="0"/>
                <a:ea typeface="+mj-ea"/>
                <a:cs typeface="Times New Roman" panose="02020603050405020304" pitchFamily="18" charset="0"/>
              </a:rPr>
              <a:t>5</a:t>
            </a:r>
            <a:r>
              <a:rPr kumimoji="0" lang="en-IN" sz="3200" b="1" i="0" u="none" strike="noStrike" kern="1200" spc="0" normalizeH="0" baseline="0" noProof="0" dirty="0">
                <a:ln>
                  <a:noFill/>
                </a:ln>
                <a:solidFill>
                  <a:schemeClr val="tx2">
                    <a:lumMod val="75000"/>
                  </a:schemeClr>
                </a:solidFill>
                <a:effectLst>
                  <a:glow rad="101600">
                    <a:schemeClr val="bg1">
                      <a:alpha val="60000"/>
                    </a:schemeClr>
                  </a:glow>
                </a:effectLst>
                <a:uLnTx/>
                <a:uFillTx/>
                <a:latin typeface="Arial Black" panose="020B0A04020102020204" pitchFamily="34" charset="0"/>
                <a:ea typeface="+mj-ea"/>
                <a:cs typeface="Times New Roman" panose="02020603050405020304" pitchFamily="18" charset="0"/>
              </a:rPr>
              <a:t>. Requirement analysis and feasibility</a:t>
            </a:r>
          </a:p>
          <a:p>
            <a:pPr marL="0" indent="0">
              <a:buNone/>
            </a:pPr>
            <a:endParaRPr kumimoji="0" lang="en-IN" sz="1100" b="1" i="0" u="none" strike="noStrike" kern="1200" spc="0" normalizeH="0" baseline="0" noProof="0" dirty="0">
              <a:ln>
                <a:noFill/>
              </a:ln>
              <a:solidFill>
                <a:schemeClr val="tx2">
                  <a:lumMod val="75000"/>
                </a:schemeClr>
              </a:solidFill>
              <a:effectLst>
                <a:glow rad="101600">
                  <a:schemeClr val="bg1">
                    <a:alpha val="60000"/>
                  </a:schemeClr>
                </a:glow>
              </a:effectLst>
              <a:uLnTx/>
              <a:uFillTx/>
              <a:latin typeface="Arial Black" panose="020B0A04020102020204" pitchFamily="34" charset="0"/>
              <a:ea typeface="+mj-ea"/>
              <a:cs typeface="Times New Roman" panose="02020603050405020304" pitchFamily="18" charset="0"/>
            </a:endParaRPr>
          </a:p>
          <a:p>
            <a:pPr>
              <a:lnSpc>
                <a:spcPct val="110000"/>
              </a:lnSpc>
              <a:buFont typeface="Wingdings" panose="05000000000000000000" pitchFamily="2" charset="2"/>
              <a:buChar char="v"/>
            </a:pPr>
            <a:r>
              <a:rPr lang="en-US" b="1" dirty="0">
                <a:solidFill>
                  <a:schemeClr val="tx2">
                    <a:lumMod val="75000"/>
                  </a:schemeClr>
                </a:solidFill>
                <a:effectLst>
                  <a:glow rad="101600">
                    <a:schemeClr val="bg1">
                      <a:alpha val="60000"/>
                    </a:schemeClr>
                  </a:glow>
                </a:effectLst>
                <a:latin typeface="Times New Roman" panose="02020603050405020304" pitchFamily="18" charset="0"/>
                <a:cs typeface="Times New Roman" panose="02020603050405020304" pitchFamily="18" charset="0"/>
              </a:rPr>
              <a:t>Technical Feasibility</a:t>
            </a:r>
          </a:p>
          <a:p>
            <a:pPr marL="0" indent="0">
              <a:lnSpc>
                <a:spcPct val="110000"/>
              </a:lnSpc>
              <a:buNone/>
            </a:pPr>
            <a:r>
              <a:rPr lang="en-US" b="1" dirty="0">
                <a:solidFill>
                  <a:schemeClr val="bg1"/>
                </a:solidFill>
                <a:effectLst/>
                <a:latin typeface="Times New Roman" panose="02020603050405020304" pitchFamily="18" charset="0"/>
                <a:cs typeface="Times New Roman" panose="02020603050405020304" pitchFamily="18" charset="0"/>
              </a:rPr>
              <a:t>The project uses Python and PyCharm for development, requiring a Windows operating system, Intel i3 processor, 4 GB RAM, and 512 GB SSD for development, with higher specs for implementation.</a:t>
            </a:r>
          </a:p>
          <a:p>
            <a:pPr>
              <a:lnSpc>
                <a:spcPct val="100000"/>
              </a:lnSpc>
              <a:buFont typeface="Wingdings" panose="05000000000000000000" pitchFamily="2" charset="2"/>
              <a:buChar char="v"/>
            </a:pPr>
            <a:r>
              <a:rPr lang="en-US" b="1" dirty="0">
                <a:solidFill>
                  <a:schemeClr val="tx2">
                    <a:lumMod val="75000"/>
                  </a:schemeClr>
                </a:solidFill>
                <a:effectLst>
                  <a:glow rad="101600">
                    <a:schemeClr val="bg1">
                      <a:alpha val="60000"/>
                    </a:schemeClr>
                  </a:glow>
                </a:effectLst>
                <a:latin typeface="Times New Roman" panose="02020603050405020304" pitchFamily="18" charset="0"/>
                <a:cs typeface="Times New Roman" panose="02020603050405020304" pitchFamily="18" charset="0"/>
              </a:rPr>
              <a:t>Operational Feasibility</a:t>
            </a:r>
          </a:p>
          <a:p>
            <a:pPr marL="0" indent="0">
              <a:lnSpc>
                <a:spcPct val="100000"/>
              </a:lnSpc>
              <a:buNone/>
            </a:pPr>
            <a:r>
              <a:rPr lang="en-US" b="1" dirty="0">
                <a:solidFill>
                  <a:schemeClr val="bg1"/>
                </a:solidFill>
                <a:effectLst/>
                <a:latin typeface="Times New Roman" panose="02020603050405020304" pitchFamily="18" charset="0"/>
                <a:cs typeface="Times New Roman" panose="02020603050405020304" pitchFamily="18" charset="0"/>
              </a:rPr>
              <a:t> The system aims to streamline timetabling processes, reducing administrative burdens and enhancing resource utilization. It includes user-friendly interfaces for administrators, faculty, and students.</a:t>
            </a:r>
          </a:p>
          <a:p>
            <a:pPr>
              <a:lnSpc>
                <a:spcPct val="100000"/>
              </a:lnSpc>
              <a:buFont typeface="Wingdings" panose="05000000000000000000" pitchFamily="2" charset="2"/>
              <a:buChar char="v"/>
            </a:pPr>
            <a:r>
              <a:rPr lang="en-US" b="1" dirty="0">
                <a:solidFill>
                  <a:schemeClr val="tx2">
                    <a:lumMod val="75000"/>
                  </a:schemeClr>
                </a:solidFill>
                <a:effectLst>
                  <a:glow rad="101600">
                    <a:schemeClr val="bg1">
                      <a:alpha val="60000"/>
                    </a:schemeClr>
                  </a:glow>
                </a:effectLst>
                <a:latin typeface="Times New Roman" panose="02020603050405020304" pitchFamily="18" charset="0"/>
                <a:cs typeface="Times New Roman" panose="02020603050405020304" pitchFamily="18" charset="0"/>
              </a:rPr>
              <a:t>Economic Feasibility</a:t>
            </a:r>
          </a:p>
          <a:p>
            <a:pPr marL="0" indent="0">
              <a:lnSpc>
                <a:spcPct val="100000"/>
              </a:lnSpc>
              <a:buNone/>
            </a:pPr>
            <a:r>
              <a:rPr lang="en-US" b="1" dirty="0">
                <a:solidFill>
                  <a:schemeClr val="bg1"/>
                </a:solidFill>
                <a:effectLst/>
                <a:latin typeface="Times New Roman" panose="02020603050405020304" pitchFamily="18" charset="0"/>
                <a:cs typeface="Times New Roman" panose="02020603050405020304" pitchFamily="18" charset="0"/>
              </a:rPr>
              <a:t>The project aims to stay within budget limitations, ensuring cost-effective development and implementation while providing scalable solutions for future expansion.</a:t>
            </a:r>
            <a:endParaRPr kumimoji="0" lang="en-IN" b="1" i="0" u="none" strike="noStrike" kern="1200"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816200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7F8365-00E6-424E-1D3E-3223BFCBD4F0}"/>
              </a:ext>
            </a:extLst>
          </p:cNvPr>
          <p:cNvSpPr>
            <a:spLocks noGrp="1"/>
          </p:cNvSpPr>
          <p:nvPr>
            <p:ph idx="1"/>
          </p:nvPr>
        </p:nvSpPr>
        <p:spPr>
          <a:xfrm>
            <a:off x="485776" y="514350"/>
            <a:ext cx="10561636" cy="6134100"/>
          </a:xfrm>
        </p:spPr>
        <p:txBody>
          <a:bodyPr>
            <a:noAutofit/>
          </a:bodyPr>
          <a:lstStyle/>
          <a:p>
            <a:pPr marL="0" indent="0">
              <a:buNone/>
            </a:pPr>
            <a:r>
              <a:rPr lang="en-US" sz="3200" b="1" dirty="0">
                <a:solidFill>
                  <a:schemeClr val="tx2">
                    <a:lumMod val="75000"/>
                  </a:schemeClr>
                </a:solidFill>
                <a:effectLst>
                  <a:glow rad="101600">
                    <a:schemeClr val="bg1">
                      <a:alpha val="60000"/>
                    </a:schemeClr>
                  </a:glow>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6. Functions of the System</a:t>
            </a:r>
          </a:p>
          <a:p>
            <a:pPr marL="457200" indent="-457200">
              <a:buFont typeface="+mj-lt"/>
              <a:buAutoNum type="arabicPeriod"/>
            </a:pPr>
            <a:r>
              <a:rPr lang="en-US" sz="2000" b="1" dirty="0">
                <a:solidFill>
                  <a:schemeClr val="bg1"/>
                </a:solidFill>
                <a:latin typeface="Times New Roman" panose="02020603050405020304" pitchFamily="18" charset="0"/>
                <a:cs typeface="Times New Roman" panose="02020603050405020304" pitchFamily="18" charset="0"/>
              </a:rPr>
              <a:t>Data Input: Provides an interface for inputting and maintaining data for faculty, subjects, electives, and classrooms. </a:t>
            </a:r>
          </a:p>
          <a:p>
            <a:pPr marL="457200" indent="-457200">
              <a:buFont typeface="+mj-lt"/>
              <a:buAutoNum type="arabicPeriod"/>
            </a:pPr>
            <a:r>
              <a:rPr lang="en-US" sz="2000" b="1" dirty="0">
                <a:solidFill>
                  <a:schemeClr val="bg1"/>
                </a:solidFill>
                <a:latin typeface="Times New Roman" panose="02020603050405020304" pitchFamily="18" charset="0"/>
                <a:cs typeface="Times New Roman" panose="02020603050405020304" pitchFamily="18" charset="0"/>
              </a:rPr>
              <a:t> Timetable Generation: Employs algorithms and constraints to generate optimal timetables</a:t>
            </a:r>
          </a:p>
          <a:p>
            <a:pPr marL="457200" indent="-457200">
              <a:buFont typeface="+mj-lt"/>
              <a:buAutoNum type="arabicPeriod"/>
            </a:pPr>
            <a:r>
              <a:rPr lang="en-US" sz="2000" b="1" dirty="0">
                <a:solidFill>
                  <a:schemeClr val="bg1"/>
                </a:solidFill>
                <a:latin typeface="Times New Roman" panose="02020603050405020304" pitchFamily="18" charset="0"/>
                <a:cs typeface="Times New Roman" panose="02020603050405020304" pitchFamily="18" charset="0"/>
              </a:rPr>
              <a:t> Timetable Display: Offers interactive visualization of the generated timetable with functionalities for viewing and manipulating schedule information. </a:t>
            </a:r>
          </a:p>
          <a:p>
            <a:pPr marL="457200" indent="-457200">
              <a:buFont typeface="+mj-lt"/>
              <a:buAutoNum type="arabicPeriod"/>
            </a:pPr>
            <a:r>
              <a:rPr lang="en-US" sz="2000" b="1" dirty="0">
                <a:solidFill>
                  <a:schemeClr val="bg1"/>
                </a:solidFill>
                <a:latin typeface="Times New Roman" panose="02020603050405020304" pitchFamily="18" charset="0"/>
                <a:cs typeface="Times New Roman" panose="02020603050405020304" pitchFamily="18" charset="0"/>
              </a:rPr>
              <a:t>Timetable Printing: Allows the user to print the generated timetable in various formats, including Word documents, suitable for both student and faculty use</a:t>
            </a: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638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6AD2B5A-5F92-DA1B-DF37-2A3524A190EC}"/>
              </a:ext>
            </a:extLst>
          </p:cNvPr>
          <p:cNvSpPr>
            <a:spLocks noGrp="1"/>
          </p:cNvSpPr>
          <p:nvPr>
            <p:ph type="body" sz="half" idx="2"/>
          </p:nvPr>
        </p:nvSpPr>
        <p:spPr>
          <a:xfrm>
            <a:off x="502921" y="484632"/>
            <a:ext cx="5202936" cy="5306568"/>
          </a:xfrm>
        </p:spPr>
        <p:txBody>
          <a:bodyPr>
            <a:normAutofit/>
          </a:bodyPr>
          <a:lstStyle/>
          <a:p>
            <a:r>
              <a:rPr lang="en-US" sz="3200" b="1" dirty="0">
                <a:ln>
                  <a:solidFill>
                    <a:schemeClr val="tx2"/>
                  </a:solidFill>
                </a:ln>
                <a:solidFill>
                  <a:schemeClr val="tx2">
                    <a:lumMod val="75000"/>
                  </a:schemeClr>
                </a:solidFill>
                <a:effectLst>
                  <a:glow rad="101600">
                    <a:schemeClr val="bg1">
                      <a:alpha val="60000"/>
                    </a:schemeClr>
                  </a:glow>
                </a:effectLst>
                <a:latin typeface="Arial Black" panose="020B0A04020102020204" pitchFamily="34" charset="0"/>
                <a:cs typeface="Times New Roman" panose="02020603050405020304" pitchFamily="18" charset="0"/>
              </a:rPr>
              <a:t>7.Use Case </a:t>
            </a:r>
          </a:p>
          <a:p>
            <a:r>
              <a:rPr lang="en-US" sz="1800" b="1" dirty="0">
                <a:solidFill>
                  <a:schemeClr val="bg1"/>
                </a:solidFill>
                <a:latin typeface="Times New Roman" panose="02020603050405020304" pitchFamily="18" charset="0"/>
                <a:cs typeface="Times New Roman" panose="02020603050405020304" pitchFamily="18" charset="0"/>
              </a:rPr>
              <a:t> This Use Case Diagram provides a visual representation of the interactions between users (actors) and the system, highlighting </a:t>
            </a:r>
          </a:p>
          <a:p>
            <a:r>
              <a:rPr lang="en-US" sz="1800" b="1" dirty="0">
                <a:solidFill>
                  <a:schemeClr val="bg1"/>
                </a:solidFill>
                <a:latin typeface="Times New Roman" panose="02020603050405020304" pitchFamily="18" charset="0"/>
                <a:cs typeface="Times New Roman" panose="02020603050405020304" pitchFamily="18" charset="0"/>
              </a:rPr>
              <a:t>• The actor (USER) is connected to each use case with lines, indicating the interactions between the user and the system's functionalities. </a:t>
            </a:r>
          </a:p>
          <a:p>
            <a:r>
              <a:rPr lang="en-US" sz="1800" b="1" dirty="0">
                <a:solidFill>
                  <a:schemeClr val="bg1"/>
                </a:solidFill>
                <a:latin typeface="Times New Roman" panose="02020603050405020304" pitchFamily="18" charset="0"/>
                <a:cs typeface="Times New Roman" panose="02020603050405020304" pitchFamily="18" charset="0"/>
              </a:rPr>
              <a:t>• Each use case is represented by an ellipse and describes a specific function or feature that the system provides to the users. </a:t>
            </a:r>
          </a:p>
          <a:p>
            <a:r>
              <a:rPr lang="en-US" sz="1800" b="1" dirty="0">
                <a:solidFill>
                  <a:schemeClr val="bg1"/>
                </a:solidFill>
                <a:latin typeface="Times New Roman" panose="02020603050405020304" pitchFamily="18" charset="0"/>
                <a:cs typeface="Times New Roman" panose="02020603050405020304" pitchFamily="18" charset="0"/>
              </a:rPr>
              <a:t>• The lines connecting the actor to the use cases show that the user can perform all these actions within the system. </a:t>
            </a:r>
            <a:endParaRPr lang="en-IN" sz="1800" b="1"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4284709-66D1-83C3-8972-7C34E5DCFD4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97016" y="333375"/>
            <a:ext cx="5803481" cy="6210299"/>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2" name="Oval 1">
            <a:extLst>
              <a:ext uri="{FF2B5EF4-FFF2-40B4-BE49-F238E27FC236}">
                <a16:creationId xmlns:a16="http://schemas.microsoft.com/office/drawing/2014/main" id="{D8059261-244D-D131-F143-978AEE668E03}"/>
              </a:ext>
            </a:extLst>
          </p:cNvPr>
          <p:cNvSpPr/>
          <p:nvPr/>
        </p:nvSpPr>
        <p:spPr>
          <a:xfrm>
            <a:off x="8972550" y="333375"/>
            <a:ext cx="2533650" cy="962025"/>
          </a:xfrm>
          <a:prstGeom prst="ellipse">
            <a:avLst/>
          </a:prstGeom>
          <a:solidFill>
            <a:srgbClr val="F0F8E4">
              <a:alpha val="0"/>
            </a:srgbClr>
          </a:solidFill>
          <a:ln w="57150">
            <a:solidFill>
              <a:schemeClr val="tx2">
                <a:lumMod val="75000"/>
              </a:schemeClr>
            </a:solidFill>
          </a:ln>
          <a:effectLst>
            <a:outerShdw blurRad="50800"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A2FFACFD-C2F2-FDE3-5AC9-239C355B9C84}"/>
              </a:ext>
            </a:extLst>
          </p:cNvPr>
          <p:cNvSpPr/>
          <p:nvPr/>
        </p:nvSpPr>
        <p:spPr>
          <a:xfrm>
            <a:off x="8972550" y="1524000"/>
            <a:ext cx="2533650" cy="962025"/>
          </a:xfrm>
          <a:prstGeom prst="ellipse">
            <a:avLst/>
          </a:prstGeom>
          <a:solidFill>
            <a:srgbClr val="F0F8E4">
              <a:alpha val="0"/>
            </a:srgbClr>
          </a:solidFill>
          <a:ln w="57150">
            <a:solidFill>
              <a:schemeClr val="tx2">
                <a:lumMod val="75000"/>
              </a:schemeClr>
            </a:solidFill>
          </a:ln>
          <a:effectLst>
            <a:outerShdw blurRad="50800"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4FDD07F2-10E1-A51C-6C1C-4F0AA9F259B0}"/>
              </a:ext>
            </a:extLst>
          </p:cNvPr>
          <p:cNvSpPr/>
          <p:nvPr/>
        </p:nvSpPr>
        <p:spPr>
          <a:xfrm>
            <a:off x="8972550" y="2714625"/>
            <a:ext cx="2533650" cy="962025"/>
          </a:xfrm>
          <a:prstGeom prst="ellipse">
            <a:avLst/>
          </a:prstGeom>
          <a:solidFill>
            <a:srgbClr val="F0F8E4">
              <a:alpha val="0"/>
            </a:srgbClr>
          </a:solidFill>
          <a:ln w="57150">
            <a:solidFill>
              <a:schemeClr val="tx2">
                <a:lumMod val="75000"/>
              </a:schemeClr>
            </a:solidFill>
          </a:ln>
          <a:effectLst>
            <a:outerShdw blurRad="50800"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D013EF83-5DE9-D671-050B-497B5428CCE1}"/>
              </a:ext>
            </a:extLst>
          </p:cNvPr>
          <p:cNvSpPr/>
          <p:nvPr/>
        </p:nvSpPr>
        <p:spPr>
          <a:xfrm>
            <a:off x="9066847" y="4219575"/>
            <a:ext cx="2533650" cy="962025"/>
          </a:xfrm>
          <a:prstGeom prst="ellipse">
            <a:avLst/>
          </a:prstGeom>
          <a:solidFill>
            <a:srgbClr val="F0F8E4">
              <a:alpha val="0"/>
            </a:srgbClr>
          </a:solidFill>
          <a:ln w="57150">
            <a:solidFill>
              <a:schemeClr val="tx2">
                <a:lumMod val="75000"/>
              </a:schemeClr>
            </a:solidFill>
          </a:ln>
          <a:effectLst>
            <a:outerShdw blurRad="50800"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D02C7BE1-3677-99AA-2A2E-0B6F35447CCF}"/>
              </a:ext>
            </a:extLst>
          </p:cNvPr>
          <p:cNvSpPr/>
          <p:nvPr/>
        </p:nvSpPr>
        <p:spPr>
          <a:xfrm>
            <a:off x="9066847" y="5562600"/>
            <a:ext cx="2533650" cy="962025"/>
          </a:xfrm>
          <a:prstGeom prst="ellipse">
            <a:avLst/>
          </a:prstGeom>
          <a:solidFill>
            <a:srgbClr val="F0F8E4">
              <a:alpha val="0"/>
            </a:srgbClr>
          </a:solidFill>
          <a:ln w="57150">
            <a:solidFill>
              <a:schemeClr val="tx2">
                <a:lumMod val="75000"/>
              </a:schemeClr>
            </a:solidFill>
          </a:ln>
          <a:effectLst>
            <a:outerShdw blurRad="50800"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42860E7F-481F-CDAE-CBA4-2C9E2561D885}"/>
              </a:ext>
            </a:extLst>
          </p:cNvPr>
          <p:cNvSpPr/>
          <p:nvPr/>
        </p:nvSpPr>
        <p:spPr>
          <a:xfrm>
            <a:off x="5762245" y="2300286"/>
            <a:ext cx="723900" cy="1128699"/>
          </a:xfrm>
          <a:prstGeom prst="ellipse">
            <a:avLst/>
          </a:prstGeom>
          <a:solidFill>
            <a:srgbClr val="F0F8E4">
              <a:alpha val="0"/>
            </a:srgbClr>
          </a:solidFill>
          <a:ln w="57150">
            <a:solidFill>
              <a:schemeClr val="tx2">
                <a:lumMod val="75000"/>
              </a:schemeClr>
            </a:solidFill>
          </a:ln>
          <a:effectLst>
            <a:outerShdw blurRad="50800"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9DDE0476-6AED-051C-E755-C9B11B6F4807}"/>
              </a:ext>
            </a:extLst>
          </p:cNvPr>
          <p:cNvCxnSpPr/>
          <p:nvPr/>
        </p:nvCxnSpPr>
        <p:spPr>
          <a:xfrm>
            <a:off x="5797016" y="3600450"/>
            <a:ext cx="689129"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D249579-D5B6-B7FE-9806-28032A2E6393}"/>
              </a:ext>
            </a:extLst>
          </p:cNvPr>
          <p:cNvCxnSpPr>
            <a:cxnSpLocks/>
          </p:cNvCxnSpPr>
          <p:nvPr/>
        </p:nvCxnSpPr>
        <p:spPr>
          <a:xfrm flipV="1">
            <a:off x="5878590" y="4105274"/>
            <a:ext cx="245605" cy="485775"/>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E45BB93-8BCB-5E8F-EDAC-FEC63D718F0A}"/>
              </a:ext>
            </a:extLst>
          </p:cNvPr>
          <p:cNvCxnSpPr>
            <a:cxnSpLocks/>
          </p:cNvCxnSpPr>
          <p:nvPr/>
        </p:nvCxnSpPr>
        <p:spPr>
          <a:xfrm>
            <a:off x="6141580" y="4105274"/>
            <a:ext cx="240170" cy="485775"/>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AD27C0C-3A4B-5FE8-7523-016229A570FF}"/>
              </a:ext>
            </a:extLst>
          </p:cNvPr>
          <p:cNvCxnSpPr>
            <a:cxnSpLocks/>
          </p:cNvCxnSpPr>
          <p:nvPr/>
        </p:nvCxnSpPr>
        <p:spPr>
          <a:xfrm flipH="1" flipV="1">
            <a:off x="6131675" y="3429000"/>
            <a:ext cx="9905" cy="676274"/>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68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4AA9A4-3BD5-476D-1998-97169254ABA5}"/>
              </a:ext>
            </a:extLst>
          </p:cNvPr>
          <p:cNvSpPr>
            <a:spLocks noGrp="1"/>
          </p:cNvSpPr>
          <p:nvPr>
            <p:ph type="title"/>
          </p:nvPr>
        </p:nvSpPr>
        <p:spPr>
          <a:xfrm>
            <a:off x="1019493" y="298477"/>
            <a:ext cx="9905998" cy="768322"/>
          </a:xfrm>
        </p:spPr>
        <p:txBody>
          <a:bodyPr>
            <a:normAutofit/>
          </a:bodyPr>
          <a:lstStyle/>
          <a:p>
            <a:r>
              <a:rPr lang="en-US" sz="3200" b="1" dirty="0">
                <a:solidFill>
                  <a:schemeClr val="tx2">
                    <a:lumMod val="75000"/>
                  </a:schemeClr>
                </a:solidFill>
                <a:effectLst>
                  <a:glow rad="101600">
                    <a:schemeClr val="bg1">
                      <a:alpha val="60000"/>
                    </a:schemeClr>
                  </a:glow>
                </a:effectLst>
                <a:latin typeface="Arial Black" panose="020B0A04020102020204" pitchFamily="34" charset="0"/>
                <a:cs typeface="Times New Roman" panose="02020603050405020304" pitchFamily="18" charset="0"/>
              </a:rPr>
              <a:t>8.Algorithm</a:t>
            </a:r>
            <a:endParaRPr lang="en-IN" sz="3200" b="1" dirty="0">
              <a:solidFill>
                <a:schemeClr val="tx2">
                  <a:lumMod val="75000"/>
                </a:schemeClr>
              </a:solidFill>
              <a:effectLst>
                <a:glow rad="101600">
                  <a:schemeClr val="bg1">
                    <a:alpha val="60000"/>
                  </a:schemeClr>
                </a:glow>
              </a:effectLst>
              <a:latin typeface="Arial Black" panose="020B0A04020102020204" pitchFamily="34"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70B2B563-CE7D-2C82-44E4-F809437D4850}"/>
              </a:ext>
            </a:extLst>
          </p:cNvPr>
          <p:cNvSpPr>
            <a:spLocks noGrp="1"/>
          </p:cNvSpPr>
          <p:nvPr>
            <p:ph idx="1"/>
          </p:nvPr>
        </p:nvSpPr>
        <p:spPr>
          <a:xfrm>
            <a:off x="1019492" y="904874"/>
            <a:ext cx="9905999" cy="5514975"/>
          </a:xfrm>
        </p:spPr>
        <p:txBody>
          <a:bodyPr>
            <a:noAutofit/>
          </a:bodyPr>
          <a:lstStyle/>
          <a:p>
            <a:pPr marL="0" indent="0">
              <a:buNone/>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Timetable Generation and NP-Hard(</a:t>
            </a:r>
            <a:r>
              <a:rPr lang="en-IN" sz="1800" b="1"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1800" b="1" i="1" dirty="0">
                <a:solidFill>
                  <a:schemeClr val="bg1"/>
                </a:solidFill>
                <a:latin typeface="Times New Roman" panose="02020603050405020304" pitchFamily="18" charset="0"/>
                <a:cs typeface="Times New Roman" panose="02020603050405020304" pitchFamily="18" charset="0"/>
              </a:rPr>
              <a:t>ondeterministic Polynomial time</a:t>
            </a: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Algorithms</a:t>
            </a:r>
          </a:p>
          <a:p>
            <a:pPr marL="0" indent="0">
              <a:lnSpc>
                <a:spcPct val="107000"/>
              </a:lnSpc>
              <a:spcBef>
                <a:spcPts val="200"/>
              </a:spcBef>
              <a:buNone/>
            </a:pPr>
            <a:r>
              <a:rPr lang="en-IN" sz="1800" b="1" i="1" kern="100" dirty="0">
                <a:solidFill>
                  <a:schemeClr val="tx2">
                    <a:lumMod val="75000"/>
                  </a:schemeClr>
                </a:solidFill>
                <a:effectLst>
                  <a:glow rad="101600">
                    <a:schemeClr val="bg1">
                      <a:alpha val="60000"/>
                    </a:schemeClr>
                  </a:glow>
                </a:effectLst>
                <a:latin typeface="Times New Roman" panose="02020603050405020304" pitchFamily="18" charset="0"/>
                <a:ea typeface="Times New Roman" panose="02020603050405020304" pitchFamily="18" charset="0"/>
                <a:cs typeface="Times New Roman" panose="02020603050405020304" pitchFamily="18" charset="0"/>
              </a:rPr>
              <a:t>1. The Problem</a:t>
            </a:r>
          </a:p>
          <a:p>
            <a:pPr marL="0" indent="0">
              <a:buNone/>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Creating a timetable involves scheduling classes, exams, and other activities in a way that: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Avoids Conflicts: Ensures no class or exam overlaps for any student or faculty.</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Optimizes Resources: Manages the use of classrooms, equipment, and faculty effectively.</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Follows Constraints: Meets specific constraints such as faculty availability, room capacities, and student course requirements.</a:t>
            </a:r>
          </a:p>
          <a:p>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This problem becomes increasingly complex as the number of courses, rooms, faculty, and constraints increases. This complexity can make it an NP-hard problem.</a:t>
            </a:r>
          </a:p>
          <a:p>
            <a:pPr marL="0" indent="0">
              <a:lnSpc>
                <a:spcPct val="107000"/>
              </a:lnSpc>
              <a:spcAft>
                <a:spcPts val="800"/>
              </a:spcAft>
              <a:buNone/>
            </a:pP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756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B07BB2-86F0-A154-42FB-F679B6F7276E}"/>
              </a:ext>
            </a:extLst>
          </p:cNvPr>
          <p:cNvSpPr>
            <a:spLocks noGrp="1"/>
          </p:cNvSpPr>
          <p:nvPr>
            <p:ph idx="1"/>
          </p:nvPr>
        </p:nvSpPr>
        <p:spPr>
          <a:xfrm>
            <a:off x="1005840" y="402336"/>
            <a:ext cx="10041571" cy="6281928"/>
          </a:xfrm>
        </p:spPr>
        <p:txBody>
          <a:bodyPr>
            <a:noAutofit/>
          </a:bodyPr>
          <a:lstStyle/>
          <a:p>
            <a:pPr marL="0" indent="0">
              <a:lnSpc>
                <a:spcPct val="107000"/>
              </a:lnSpc>
              <a:spcBef>
                <a:spcPts val="200"/>
              </a:spcBef>
              <a:buNone/>
            </a:pPr>
            <a:r>
              <a:rPr lang="en-IN" sz="1800" b="1" i="1" kern="100" dirty="0">
                <a:solidFill>
                  <a:schemeClr val="tx2">
                    <a:lumMod val="75000"/>
                  </a:schemeClr>
                </a:solidFill>
                <a:effectLst>
                  <a:glow rad="101600">
                    <a:schemeClr val="bg1">
                      <a:alpha val="60000"/>
                    </a:schemeClr>
                  </a:glow>
                </a:effectLst>
                <a:latin typeface="Times New Roman" panose="02020603050405020304" pitchFamily="18" charset="0"/>
                <a:ea typeface="Times New Roman" panose="02020603050405020304" pitchFamily="18" charset="0"/>
                <a:cs typeface="Times New Roman" panose="02020603050405020304" pitchFamily="18" charset="0"/>
              </a:rPr>
              <a:t>2. Why Timetable Generation is NP-Hard ?</a:t>
            </a:r>
          </a:p>
          <a:p>
            <a:pPr marL="342900" lvl="0" indent="-342900">
              <a:buSzPts val="1000"/>
              <a:buFont typeface="Symbol" panose="05050102010706020507" pitchFamily="18" charset="2"/>
              <a:buChar char=""/>
              <a:tabLst>
                <a:tab pos="457200" algn="l"/>
              </a:tabLs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Combinatorial Explosion: As you add more classes, faculty, and constraints, the number of possible schedules grows exponentially. Finding the optimal schedule among these possibilities is extremely difficult.</a:t>
            </a:r>
          </a:p>
          <a:p>
            <a:pPr marL="342900" lvl="0" indent="-342900">
              <a:buSzPts val="1000"/>
              <a:buFont typeface="Symbol" panose="05050102010706020507" pitchFamily="18" charset="2"/>
              <a:buChar char=""/>
              <a:tabLst>
                <a:tab pos="457200" algn="l"/>
              </a:tabLs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Constraints and Preferences: There are numerous constraints (like avoiding scheduling two classes for the same student at the same time) and preferences (such as faculty preferred teaching times) that must be considered simultaneously.</a:t>
            </a:r>
          </a:p>
          <a:p>
            <a:pPr marL="0" indent="0">
              <a:lnSpc>
                <a:spcPct val="107000"/>
              </a:lnSpc>
              <a:spcBef>
                <a:spcPts val="200"/>
              </a:spcBef>
              <a:buNone/>
            </a:pPr>
            <a:r>
              <a:rPr lang="en-IN" sz="1800" b="1" i="1" kern="100" dirty="0">
                <a:solidFill>
                  <a:schemeClr val="tx2">
                    <a:lumMod val="75000"/>
                  </a:schemeClr>
                </a:solidFill>
                <a:effectLst>
                  <a:glow rad="101600">
                    <a:schemeClr val="bg1">
                      <a:alpha val="60000"/>
                    </a:schemeClr>
                  </a:glow>
                </a:effectLst>
                <a:latin typeface="Times New Roman" panose="02020603050405020304" pitchFamily="18" charset="0"/>
                <a:ea typeface="Times New Roman" panose="02020603050405020304" pitchFamily="18" charset="0"/>
                <a:cs typeface="Times New Roman" panose="02020603050405020304" pitchFamily="18" charset="0"/>
              </a:rPr>
              <a:t>3. NP-Hard Algorithms for Timetable Generation</a:t>
            </a:r>
          </a:p>
          <a:p>
            <a:pPr marL="0" indent="0">
              <a:buNone/>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Approach used to tackle NP-hard timetable generation problems:</a:t>
            </a:r>
          </a:p>
          <a:p>
            <a:pPr marL="0" indent="0">
              <a:buNone/>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Heuristic Algorithms:</a:t>
            </a:r>
          </a:p>
          <a:p>
            <a:pPr marL="342900" lvl="0" indent="-342900">
              <a:buSzPts val="1000"/>
              <a:buFont typeface="Symbol" panose="05050102010706020507" pitchFamily="18" charset="2"/>
              <a:buChar char=""/>
              <a:tabLst>
                <a:tab pos="457200" algn="l"/>
              </a:tabLs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Greedy Algorithms: These make a series of choices that seem best at the moment, like scheduling classes one by one based on availability and constraints. They don’t guarantee the optimal solution but can be fast and practical.</a:t>
            </a:r>
          </a:p>
          <a:p>
            <a:pPr marL="342900" lvl="0" indent="-342900">
              <a:buSzPts val="1000"/>
              <a:buFont typeface="Symbol" panose="05050102010706020507" pitchFamily="18" charset="2"/>
              <a:buChar char=""/>
              <a:tabLst>
                <a:tab pos="457200" algn="l"/>
              </a:tabLs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Local Search: This technique starts with a feasible schedule and iteratively makes small changes (like swapping class times) to improve it</a:t>
            </a:r>
          </a:p>
          <a:p>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105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B852-3B2C-1E31-91A5-DAC5921EC71D}"/>
              </a:ext>
            </a:extLst>
          </p:cNvPr>
          <p:cNvSpPr>
            <a:spLocks noGrp="1"/>
          </p:cNvSpPr>
          <p:nvPr>
            <p:ph type="title"/>
          </p:nvPr>
        </p:nvSpPr>
        <p:spPr/>
        <p:txBody>
          <a:bodyPr>
            <a:normAutofit/>
          </a:bodyPr>
          <a:lstStyle/>
          <a:p>
            <a:r>
              <a:rPr lang="en-IN" sz="3200" b="1" dirty="0">
                <a:solidFill>
                  <a:schemeClr val="tx2">
                    <a:lumMod val="75000"/>
                  </a:schemeClr>
                </a:solidFill>
                <a:effectLst>
                  <a:glow rad="101600">
                    <a:schemeClr val="bg1">
                      <a:alpha val="60000"/>
                    </a:schemeClr>
                  </a:glow>
                </a:effectLst>
                <a:latin typeface="Arial Black" panose="020B0A04020102020204" pitchFamily="34" charset="0"/>
                <a:cs typeface="Times New Roman" panose="02020603050405020304" pitchFamily="18" charset="0"/>
              </a:rPr>
              <a:t>9.System Design</a:t>
            </a:r>
          </a:p>
        </p:txBody>
      </p:sp>
      <p:sp>
        <p:nvSpPr>
          <p:cNvPr id="3" name="Content Placeholder 2">
            <a:extLst>
              <a:ext uri="{FF2B5EF4-FFF2-40B4-BE49-F238E27FC236}">
                <a16:creationId xmlns:a16="http://schemas.microsoft.com/office/drawing/2014/main" id="{4B9BE2F1-9D41-3A04-97AE-5F26320AAD7E}"/>
              </a:ext>
            </a:extLst>
          </p:cNvPr>
          <p:cNvSpPr>
            <a:spLocks noGrp="1"/>
          </p:cNvSpPr>
          <p:nvPr>
            <p:ph idx="1"/>
          </p:nvPr>
        </p:nvSpPr>
        <p:spPr/>
        <p:txBody>
          <a:bodyPr/>
          <a:lstStyle/>
          <a:p>
            <a:pPr marL="0" indent="0">
              <a:buNone/>
            </a:pPr>
            <a:r>
              <a:rPr lang="en-US" b="1" dirty="0">
                <a:solidFill>
                  <a:schemeClr val="bg1"/>
                </a:solidFill>
                <a:latin typeface="Times New Roman" panose="02020603050405020304" pitchFamily="18" charset="0"/>
                <a:cs typeface="Times New Roman" panose="02020603050405020304" pitchFamily="18" charset="0"/>
              </a:rPr>
              <a:t>The system design of TIMECRAFT is focused on developing an efficient, user-friendly timetable management system. This design encompasses the overall architecture, data flow, functional decomposition, and the hardware and software requirements necessary to achieve the system's objectives</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696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E1AF5-E504-C48B-2440-0718498AE6E8}"/>
              </a:ext>
            </a:extLst>
          </p:cNvPr>
          <p:cNvSpPr>
            <a:spLocks noGrp="1"/>
          </p:cNvSpPr>
          <p:nvPr>
            <p:ph idx="1"/>
          </p:nvPr>
        </p:nvSpPr>
        <p:spPr>
          <a:xfrm>
            <a:off x="504826" y="180975"/>
            <a:ext cx="10542586" cy="6305550"/>
          </a:xfrm>
        </p:spPr>
        <p:txBody>
          <a:bodyPr>
            <a:normAutofit/>
          </a:bodyPr>
          <a:lstStyle/>
          <a:p>
            <a:pPr marL="0" indent="0">
              <a:lnSpc>
                <a:spcPct val="100000"/>
              </a:lnSpc>
              <a:buNone/>
            </a:pPr>
            <a:r>
              <a:rPr lang="en-IN" b="1" dirty="0">
                <a:solidFill>
                  <a:schemeClr val="tx2">
                    <a:lumMod val="75000"/>
                  </a:schemeClr>
                </a:solidFill>
                <a:effectLst>
                  <a:glow rad="101600">
                    <a:schemeClr val="bg1">
                      <a:alpha val="60000"/>
                    </a:schemeClr>
                  </a:glow>
                </a:effectLst>
                <a:latin typeface="Times New Roman" panose="02020603050405020304" pitchFamily="18" charset="0"/>
                <a:cs typeface="Times New Roman" panose="02020603050405020304" pitchFamily="18" charset="0"/>
              </a:rPr>
              <a:t>  Flo</a:t>
            </a:r>
            <a:r>
              <a:rPr lang="en-IN" b="1" dirty="0">
                <a:solidFill>
                  <a:schemeClr val="tx2">
                    <a:lumMod val="75000"/>
                  </a:schemeClr>
                </a:solidFill>
                <a:effectLst>
                  <a:glow rad="101600">
                    <a:schemeClr val="bg1">
                      <a:alpha val="60000"/>
                    </a:schemeClr>
                  </a:glow>
                </a:effectLst>
                <a:latin typeface="Arial Black" panose="020B0A04020102020204" pitchFamily="34" charset="0"/>
                <a:cs typeface="Times New Roman" panose="02020603050405020304" pitchFamily="18" charset="0"/>
              </a:rPr>
              <a:t>w Chart</a:t>
            </a:r>
          </a:p>
          <a:p>
            <a:pPr marL="0" indent="0">
              <a:lnSpc>
                <a:spcPct val="100000"/>
              </a:lnSpc>
              <a:buNone/>
            </a:pPr>
            <a:r>
              <a:rPr lang="en-US" sz="2000" b="1" dirty="0">
                <a:solidFill>
                  <a:schemeClr val="bg1"/>
                </a:solidFill>
                <a:latin typeface="Times New Roman" panose="02020603050405020304" pitchFamily="18" charset="0"/>
                <a:cs typeface="Times New Roman" panose="02020603050405020304" pitchFamily="18" charset="0"/>
              </a:rPr>
              <a:t>The flowchart diagram outlines the</a:t>
            </a:r>
          </a:p>
          <a:p>
            <a:pPr marL="0" indent="0">
              <a:lnSpc>
                <a:spcPct val="100000"/>
              </a:lnSpc>
              <a:buNone/>
            </a:pPr>
            <a:r>
              <a:rPr lang="en-US" sz="2000" b="1" dirty="0">
                <a:solidFill>
                  <a:schemeClr val="bg1"/>
                </a:solidFill>
                <a:latin typeface="Times New Roman" panose="02020603050405020304" pitchFamily="18" charset="0"/>
                <a:cs typeface="Times New Roman" panose="02020603050405020304" pitchFamily="18" charset="0"/>
              </a:rPr>
              <a:t> step-by-step process of managing teacher</a:t>
            </a:r>
          </a:p>
          <a:p>
            <a:pPr marL="0" indent="0">
              <a:lnSpc>
                <a:spcPct val="100000"/>
              </a:lnSpc>
              <a:buNone/>
            </a:pPr>
            <a:r>
              <a:rPr lang="en-US" sz="2000" b="1" dirty="0">
                <a:solidFill>
                  <a:schemeClr val="bg1"/>
                </a:solidFill>
                <a:latin typeface="Times New Roman" panose="02020603050405020304" pitchFamily="18" charset="0"/>
                <a:cs typeface="Times New Roman" panose="02020603050405020304" pitchFamily="18" charset="0"/>
              </a:rPr>
              <a:t> profiles, enrolling courses, generating </a:t>
            </a:r>
          </a:p>
          <a:p>
            <a:pPr marL="0" indent="0">
              <a:lnSpc>
                <a:spcPct val="100000"/>
              </a:lnSpc>
              <a:buNone/>
            </a:pPr>
            <a:r>
              <a:rPr lang="en-US" sz="2000" b="1" dirty="0">
                <a:solidFill>
                  <a:schemeClr val="bg1"/>
                </a:solidFill>
                <a:latin typeface="Times New Roman" panose="02020603050405020304" pitchFamily="18" charset="0"/>
                <a:cs typeface="Times New Roman" panose="02020603050405020304" pitchFamily="18" charset="0"/>
              </a:rPr>
              <a:t>timetables, and visualizing schedules</a:t>
            </a:r>
          </a:p>
          <a:p>
            <a:pPr marL="0" indent="0">
              <a:lnSpc>
                <a:spcPct val="100000"/>
              </a:lnSpc>
              <a:buNone/>
            </a:pP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D612A7-173B-E8C9-E4DA-E2F4E99A6D7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67575" y="180975"/>
            <a:ext cx="3314700" cy="6169724"/>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41203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2E8842-F2CE-244E-3662-7A5C1E888C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327" y="1455593"/>
            <a:ext cx="5708073" cy="3545031"/>
          </a:xfrm>
          <a:prstGeom prst="rect">
            <a:avLst/>
          </a:prstGeom>
          <a:noFill/>
          <a:ln w="28575">
            <a:solidFill>
              <a:schemeClr val="tx2">
                <a:lumMod val="75000"/>
              </a:schemeClr>
            </a:solidFill>
          </a:ln>
        </p:spPr>
      </p:pic>
      <p:sp>
        <p:nvSpPr>
          <p:cNvPr id="2" name="Title 1">
            <a:extLst>
              <a:ext uri="{FF2B5EF4-FFF2-40B4-BE49-F238E27FC236}">
                <a16:creationId xmlns:a16="http://schemas.microsoft.com/office/drawing/2014/main" id="{3CA84033-E936-4F2E-3FD4-A8B2845466AD}"/>
              </a:ext>
            </a:extLst>
          </p:cNvPr>
          <p:cNvSpPr>
            <a:spLocks noGrp="1"/>
          </p:cNvSpPr>
          <p:nvPr>
            <p:ph type="title"/>
          </p:nvPr>
        </p:nvSpPr>
        <p:spPr>
          <a:xfrm>
            <a:off x="-288013" y="365759"/>
            <a:ext cx="4771833" cy="925241"/>
          </a:xfrm>
        </p:spPr>
        <p:txBody>
          <a:bodyPr>
            <a:normAutofit/>
          </a:bodyPr>
          <a:lstStyle/>
          <a:p>
            <a:pPr algn="ctr">
              <a:lnSpc>
                <a:spcPct val="100000"/>
              </a:lnSpc>
            </a:pPr>
            <a:r>
              <a:rPr lang="en-US" sz="2400" b="1" dirty="0">
                <a:solidFill>
                  <a:schemeClr val="tx2">
                    <a:lumMod val="75000"/>
                  </a:schemeClr>
                </a:solidFill>
                <a:effectLst>
                  <a:glow rad="101600">
                    <a:schemeClr val="bg1">
                      <a:alpha val="60000"/>
                    </a:schemeClr>
                  </a:glow>
                </a:effectLst>
                <a:latin typeface="Arial Black" panose="020B0A04020102020204" pitchFamily="34" charset="0"/>
                <a:cs typeface="Times New Roman" panose="02020603050405020304" pitchFamily="18" charset="0"/>
              </a:rPr>
              <a:t>Level 0 Data Flow </a:t>
            </a:r>
            <a:endParaRPr lang="en-IN" sz="2400" dirty="0">
              <a:latin typeface="Arial Black" panose="020B0A04020102020204" pitchFamily="34" charset="0"/>
            </a:endParaRPr>
          </a:p>
        </p:txBody>
      </p:sp>
      <p:sp>
        <p:nvSpPr>
          <p:cNvPr id="4" name="Text Placeholder 3">
            <a:extLst>
              <a:ext uri="{FF2B5EF4-FFF2-40B4-BE49-F238E27FC236}">
                <a16:creationId xmlns:a16="http://schemas.microsoft.com/office/drawing/2014/main" id="{BB226327-015E-5F95-5416-A7D45D991893}"/>
              </a:ext>
            </a:extLst>
          </p:cNvPr>
          <p:cNvSpPr>
            <a:spLocks noGrp="1"/>
          </p:cNvSpPr>
          <p:nvPr>
            <p:ph type="body" sz="half" idx="2"/>
          </p:nvPr>
        </p:nvSpPr>
        <p:spPr>
          <a:xfrm>
            <a:off x="6010275" y="113361"/>
            <a:ext cx="6098598" cy="6629183"/>
          </a:xfrm>
        </p:spPr>
        <p:txBody>
          <a:bodyPr>
            <a:noAutofit/>
          </a:bodyPr>
          <a:lstStyle/>
          <a:p>
            <a:r>
              <a:rPr lang="en-US" sz="1400" b="1" dirty="0">
                <a:solidFill>
                  <a:schemeClr val="bg1"/>
                </a:solidFill>
                <a:latin typeface="Times New Roman" panose="02020603050405020304" pitchFamily="18" charset="0"/>
                <a:cs typeface="Times New Roman" panose="02020603050405020304" pitchFamily="18" charset="0"/>
              </a:rPr>
              <a:t>User Interaction:</a:t>
            </a:r>
          </a:p>
          <a:p>
            <a:pPr>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User: Initiates the process.</a:t>
            </a:r>
          </a:p>
          <a:p>
            <a:r>
              <a:rPr lang="en-US" sz="1400" b="1" dirty="0">
                <a:solidFill>
                  <a:schemeClr val="bg1"/>
                </a:solidFill>
                <a:latin typeface="Times New Roman" panose="02020603050405020304" pitchFamily="18" charset="0"/>
                <a:cs typeface="Times New Roman" panose="02020603050405020304" pitchFamily="18" charset="0"/>
              </a:rPr>
              <a:t>Handle User Options:</a:t>
            </a:r>
          </a:p>
          <a:p>
            <a:pPr>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Options: Skip or Continue.</a:t>
            </a:r>
          </a:p>
          <a:p>
            <a:pPr marL="742950" lvl="1"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Skip: Bypasses further steps and returns to the start.</a:t>
            </a:r>
          </a:p>
          <a:p>
            <a:pPr marL="742950" lvl="1"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Continue: Proceeds to set academic year.</a:t>
            </a:r>
          </a:p>
          <a:p>
            <a:r>
              <a:rPr lang="en-US" sz="1400" b="1" dirty="0">
                <a:solidFill>
                  <a:schemeClr val="bg1"/>
                </a:solidFill>
                <a:latin typeface="Times New Roman" panose="02020603050405020304" pitchFamily="18" charset="0"/>
                <a:cs typeface="Times New Roman" panose="02020603050405020304" pitchFamily="18" charset="0"/>
              </a:rPr>
              <a:t>Set Academic Year:</a:t>
            </a:r>
          </a:p>
          <a:p>
            <a:pPr>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User sets the academic year.</a:t>
            </a:r>
          </a:p>
          <a:p>
            <a:r>
              <a:rPr lang="en-US" sz="1400" b="1" dirty="0">
                <a:solidFill>
                  <a:schemeClr val="bg1"/>
                </a:solidFill>
                <a:latin typeface="Times New Roman" panose="02020603050405020304" pitchFamily="18" charset="0"/>
                <a:cs typeface="Times New Roman" panose="02020603050405020304" pitchFamily="18" charset="0"/>
              </a:rPr>
              <a:t>Select Department:</a:t>
            </a:r>
          </a:p>
          <a:p>
            <a:pPr>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User selects department.</a:t>
            </a:r>
          </a:p>
          <a:p>
            <a:pPr>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May enter start and end dates.</a:t>
            </a:r>
          </a:p>
          <a:p>
            <a:r>
              <a:rPr lang="en-US" b="1" u="sng" dirty="0">
                <a:solidFill>
                  <a:schemeClr val="bg1"/>
                </a:solidFill>
                <a:latin typeface="Times New Roman" panose="02020603050405020304" pitchFamily="18" charset="0"/>
                <a:cs typeface="Times New Roman" panose="02020603050405020304" pitchFamily="18" charset="0"/>
              </a:rPr>
              <a:t>Flow Explanation:</a:t>
            </a:r>
          </a:p>
          <a:p>
            <a:pPr>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From User to Handle User Options: User makes choices to skip or continue.</a:t>
            </a:r>
          </a:p>
          <a:p>
            <a:pPr>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From Handle User Options to Set Academic Year: User sets the academic year if they continue.</a:t>
            </a:r>
          </a:p>
          <a:p>
            <a:pPr>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From Set Academic Year to Select Department: User selects the department.</a:t>
            </a:r>
          </a:p>
          <a:p>
            <a:pPr>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From Select Department to Handle User Options: System may loop back for further options.</a:t>
            </a:r>
          </a:p>
        </p:txBody>
      </p:sp>
    </p:spTree>
    <p:extLst>
      <p:ext uri="{BB962C8B-B14F-4D97-AF65-F5344CB8AC3E}">
        <p14:creationId xmlns:p14="http://schemas.microsoft.com/office/powerpoint/2010/main" val="2243468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655D41F-70AA-B75F-12FA-D6BD8C851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78" y="1494278"/>
            <a:ext cx="5537248" cy="3249172"/>
          </a:xfrm>
          <a:prstGeom prst="rect">
            <a:avLst/>
          </a:prstGeom>
          <a:ln w="28575">
            <a:solidFill>
              <a:schemeClr val="tx2">
                <a:lumMod val="75000"/>
              </a:schemeClr>
            </a:solidFill>
          </a:ln>
        </p:spPr>
      </p:pic>
      <p:sp>
        <p:nvSpPr>
          <p:cNvPr id="9" name="Title 8">
            <a:extLst>
              <a:ext uri="{FF2B5EF4-FFF2-40B4-BE49-F238E27FC236}">
                <a16:creationId xmlns:a16="http://schemas.microsoft.com/office/drawing/2014/main" id="{AC8ADD87-B5C5-E7F9-B9E4-9C57A3F0A0B5}"/>
              </a:ext>
            </a:extLst>
          </p:cNvPr>
          <p:cNvSpPr>
            <a:spLocks noGrp="1"/>
          </p:cNvSpPr>
          <p:nvPr>
            <p:ph type="title"/>
          </p:nvPr>
        </p:nvSpPr>
        <p:spPr>
          <a:xfrm>
            <a:off x="64656" y="429767"/>
            <a:ext cx="4167139" cy="1257037"/>
          </a:xfrm>
        </p:spPr>
        <p:txBody>
          <a:bodyPr/>
          <a:lstStyle/>
          <a:p>
            <a:r>
              <a:rPr lang="en-US" sz="2400" b="1" dirty="0">
                <a:solidFill>
                  <a:schemeClr val="tx2">
                    <a:lumMod val="75000"/>
                  </a:schemeClr>
                </a:solidFill>
                <a:effectLst>
                  <a:glow rad="101600">
                    <a:schemeClr val="bg1">
                      <a:alpha val="60000"/>
                    </a:schemeClr>
                  </a:glow>
                </a:effectLst>
                <a:latin typeface="Arial Black" panose="020B0A04020102020204" pitchFamily="34" charset="0"/>
                <a:cs typeface="Times New Roman" panose="02020603050405020304" pitchFamily="18" charset="0"/>
              </a:rPr>
              <a:t>Level 1 Data Flow</a:t>
            </a:r>
            <a:br>
              <a:rPr lang="en-US" sz="2400" b="1" dirty="0">
                <a:solidFill>
                  <a:schemeClr val="bg1"/>
                </a:solidFill>
                <a:latin typeface="Arial Black" panose="020B0A04020102020204" pitchFamily="34" charset="0"/>
                <a:cs typeface="Times New Roman" panose="02020603050405020304" pitchFamily="18" charset="0"/>
              </a:rPr>
            </a:br>
            <a:endParaRPr lang="en-IN" dirty="0">
              <a:latin typeface="Arial Black" panose="020B0A04020102020204" pitchFamily="34" charset="0"/>
            </a:endParaRPr>
          </a:p>
        </p:txBody>
      </p:sp>
      <p:sp>
        <p:nvSpPr>
          <p:cNvPr id="15" name="Content Placeholder 14">
            <a:extLst>
              <a:ext uri="{FF2B5EF4-FFF2-40B4-BE49-F238E27FC236}">
                <a16:creationId xmlns:a16="http://schemas.microsoft.com/office/drawing/2014/main" id="{7AAF549A-1F5E-3C00-9D4E-DF850669DBD7}"/>
              </a:ext>
            </a:extLst>
          </p:cNvPr>
          <p:cNvSpPr>
            <a:spLocks noGrp="1"/>
          </p:cNvSpPr>
          <p:nvPr>
            <p:ph idx="1"/>
          </p:nvPr>
        </p:nvSpPr>
        <p:spPr>
          <a:xfrm>
            <a:off x="5809673" y="120073"/>
            <a:ext cx="6317671" cy="6647056"/>
          </a:xfrm>
        </p:spPr>
        <p:txBody>
          <a:bodyPr>
            <a:noAutofit/>
          </a:bodyPr>
          <a:lstStyle/>
          <a:p>
            <a:pPr>
              <a:buFont typeface="+mj-lt"/>
              <a:buAutoNum type="arabicPeriod"/>
            </a:pPr>
            <a:r>
              <a:rPr lang="en-US" sz="1400" b="1" dirty="0">
                <a:solidFill>
                  <a:schemeClr val="bg1"/>
                </a:solidFill>
                <a:latin typeface="Times New Roman" panose="02020603050405020304" pitchFamily="18" charset="0"/>
                <a:cs typeface="Times New Roman" panose="02020603050405020304" pitchFamily="18" charset="0"/>
              </a:rPr>
              <a:t>User</a:t>
            </a:r>
            <a:r>
              <a:rPr lang="en-US" sz="1400" dirty="0">
                <a:solidFill>
                  <a:schemeClr val="bg1"/>
                </a:solidFill>
                <a:latin typeface="Times New Roman" panose="02020603050405020304" pitchFamily="18" charset="0"/>
                <a:cs typeface="Times New Roman" panose="02020603050405020304" pitchFamily="18" charset="0"/>
              </a:rPr>
              <a:t>: Starts interaction.</a:t>
            </a:r>
          </a:p>
          <a:p>
            <a:pPr>
              <a:buFont typeface="+mj-lt"/>
              <a:buAutoNum type="arabicPeriod"/>
            </a:pPr>
            <a:r>
              <a:rPr lang="en-US" sz="1400" b="1" dirty="0">
                <a:solidFill>
                  <a:schemeClr val="bg1"/>
                </a:solidFill>
                <a:latin typeface="Times New Roman" panose="02020603050405020304" pitchFamily="18" charset="0"/>
                <a:cs typeface="Times New Roman" panose="02020603050405020304" pitchFamily="18" charset="0"/>
              </a:rPr>
              <a:t>Select Input Type</a:t>
            </a:r>
            <a:r>
              <a:rPr lang="en-US" sz="1400" dirty="0">
                <a:solidFill>
                  <a:schemeClr val="bg1"/>
                </a:solidFill>
                <a:latin typeface="Times New Roman" panose="02020603050405020304" pitchFamily="18" charset="0"/>
                <a:cs typeface="Times New Roman" panose="02020603050405020304" pitchFamily="18" charset="0"/>
              </a:rPr>
              <a:t>: User chooses to manage either faculty or subjects.</a:t>
            </a:r>
          </a:p>
          <a:p>
            <a:pPr>
              <a:buFont typeface="+mj-lt"/>
              <a:buAutoNum type="arabicPeriod"/>
            </a:pPr>
            <a:r>
              <a:rPr lang="en-US" sz="1400" b="1" dirty="0">
                <a:solidFill>
                  <a:schemeClr val="bg1"/>
                </a:solidFill>
                <a:latin typeface="Times New Roman" panose="02020603050405020304" pitchFamily="18" charset="0"/>
                <a:cs typeface="Times New Roman" panose="02020603050405020304" pitchFamily="18" charset="0"/>
              </a:rPr>
              <a:t>Select Faculty or Subjects</a:t>
            </a:r>
            <a:r>
              <a:rPr lang="en-US" sz="1400" dirty="0">
                <a:solidFill>
                  <a:schemeClr val="bg1"/>
                </a:solidFill>
                <a:latin typeface="Times New Roman" panose="02020603050405020304" pitchFamily="18" charset="0"/>
                <a:cs typeface="Times New Roman" panose="02020603050405020304" pitchFamily="18" charset="0"/>
              </a:rPr>
              <a:t>: User selects specific faculty or subjects to manage.</a:t>
            </a:r>
          </a:p>
          <a:p>
            <a:pPr>
              <a:buFont typeface="+mj-lt"/>
              <a:buAutoNum type="arabicPeriod"/>
            </a:pPr>
            <a:r>
              <a:rPr lang="en-US" sz="1400" b="1" dirty="0">
                <a:solidFill>
                  <a:schemeClr val="bg1"/>
                </a:solidFill>
                <a:latin typeface="Times New Roman" panose="02020603050405020304" pitchFamily="18" charset="0"/>
                <a:cs typeface="Times New Roman" panose="02020603050405020304" pitchFamily="18" charset="0"/>
              </a:rPr>
              <a:t>Add/Remove Data</a:t>
            </a:r>
            <a:r>
              <a:rPr lang="en-US" sz="1400" dirty="0">
                <a:solidFill>
                  <a:schemeClr val="bg1"/>
                </a:solidFill>
                <a:latin typeface="Times New Roman" panose="02020603050405020304" pitchFamily="18" charset="0"/>
                <a:cs typeface="Times New Roman" panose="02020603050405020304" pitchFamily="18" charset="0"/>
              </a:rPr>
              <a:t>: User adds or removes data for the selected type.</a:t>
            </a:r>
          </a:p>
          <a:p>
            <a:pPr marL="742950" lvl="1" indent="-285750">
              <a:buFont typeface="+mj-lt"/>
              <a:buAutoNum type="arabicPeriod"/>
            </a:pPr>
            <a:r>
              <a:rPr lang="en-US" sz="1400" b="1" dirty="0">
                <a:solidFill>
                  <a:schemeClr val="bg1"/>
                </a:solidFill>
                <a:latin typeface="Times New Roman" panose="02020603050405020304" pitchFamily="18" charset="0"/>
                <a:cs typeface="Times New Roman" panose="02020603050405020304" pitchFamily="18" charset="0"/>
              </a:rPr>
              <a:t>Faculty Add/Remove Data</a:t>
            </a:r>
            <a:r>
              <a:rPr lang="en-US" sz="1400" dirty="0">
                <a:solidFill>
                  <a:schemeClr val="bg1"/>
                </a:solidFill>
                <a:latin typeface="Times New Roman" panose="02020603050405020304" pitchFamily="18" charset="0"/>
                <a:cs typeface="Times New Roman" panose="02020603050405020304" pitchFamily="18" charset="0"/>
              </a:rPr>
              <a:t>: Manages faculty data.</a:t>
            </a:r>
          </a:p>
          <a:p>
            <a:pPr marL="742950" lvl="1" indent="-285750">
              <a:buFont typeface="+mj-lt"/>
              <a:buAutoNum type="arabicPeriod"/>
            </a:pPr>
            <a:r>
              <a:rPr lang="en-US" sz="1400" b="1" dirty="0">
                <a:solidFill>
                  <a:schemeClr val="bg1"/>
                </a:solidFill>
                <a:latin typeface="Times New Roman" panose="02020603050405020304" pitchFamily="18" charset="0"/>
                <a:cs typeface="Times New Roman" panose="02020603050405020304" pitchFamily="18" charset="0"/>
              </a:rPr>
              <a:t>Subjects Add/Remove Data</a:t>
            </a:r>
            <a:r>
              <a:rPr lang="en-US" sz="1400" dirty="0">
                <a:solidFill>
                  <a:schemeClr val="bg1"/>
                </a:solidFill>
                <a:latin typeface="Times New Roman" panose="02020603050405020304" pitchFamily="18" charset="0"/>
                <a:cs typeface="Times New Roman" panose="02020603050405020304" pitchFamily="18" charset="0"/>
              </a:rPr>
              <a:t>: Manages subject data..</a:t>
            </a:r>
          </a:p>
          <a:p>
            <a:r>
              <a:rPr lang="en-US" sz="1600" b="1" u="sng" dirty="0">
                <a:solidFill>
                  <a:schemeClr val="bg1"/>
                </a:solidFill>
                <a:latin typeface="Times New Roman" panose="02020603050405020304" pitchFamily="18" charset="0"/>
                <a:cs typeface="Times New Roman" panose="02020603050405020304" pitchFamily="18" charset="0"/>
              </a:rPr>
              <a:t>Flow Explanation:</a:t>
            </a:r>
          </a:p>
          <a:p>
            <a:pPr>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From User to Select Input Type:</a:t>
            </a:r>
            <a:r>
              <a:rPr lang="en-US" sz="1400" dirty="0">
                <a:solidFill>
                  <a:schemeClr val="bg1"/>
                </a:solidFill>
                <a:latin typeface="Times New Roman" panose="02020603050405020304" pitchFamily="18" charset="0"/>
                <a:cs typeface="Times New Roman" panose="02020603050405020304" pitchFamily="18" charset="0"/>
              </a:rPr>
              <a:t> User selects between managing faculty or subjects.</a:t>
            </a:r>
          </a:p>
          <a:p>
            <a:pPr>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From Select Input Type to Select Faculty or Subjects:</a:t>
            </a:r>
            <a:r>
              <a:rPr lang="en-US" sz="1400" dirty="0">
                <a:solidFill>
                  <a:schemeClr val="bg1"/>
                </a:solidFill>
                <a:latin typeface="Times New Roman" panose="02020603050405020304" pitchFamily="18" charset="0"/>
                <a:cs typeface="Times New Roman" panose="02020603050405020304" pitchFamily="18" charset="0"/>
              </a:rPr>
              <a:t> User chooses specific items to manage.</a:t>
            </a:r>
          </a:p>
          <a:p>
            <a:pPr>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From Select Faculty or Subjects to Add/Remove Data:</a:t>
            </a:r>
            <a:r>
              <a:rPr lang="en-US" sz="1400" dirty="0">
                <a:solidFill>
                  <a:schemeClr val="bg1"/>
                </a:solidFill>
                <a:latin typeface="Times New Roman" panose="02020603050405020304" pitchFamily="18" charset="0"/>
                <a:cs typeface="Times New Roman" panose="02020603050405020304" pitchFamily="18" charset="0"/>
              </a:rPr>
              <a:t> User adds or removes data.</a:t>
            </a:r>
          </a:p>
          <a:p>
            <a:pPr>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From Add/Remove Data to Update Display:</a:t>
            </a:r>
            <a:r>
              <a:rPr lang="en-US" sz="1400" dirty="0">
                <a:solidFill>
                  <a:schemeClr val="bg1"/>
                </a:solidFill>
                <a:latin typeface="Times New Roman" panose="02020603050405020304" pitchFamily="18" charset="0"/>
                <a:cs typeface="Times New Roman" panose="02020603050405020304" pitchFamily="18" charset="0"/>
              </a:rPr>
              <a:t> System updates the displayed data.</a:t>
            </a:r>
          </a:p>
          <a:p>
            <a:pPr>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From Update Display to Display Data:</a:t>
            </a:r>
            <a:r>
              <a:rPr lang="en-US" sz="1400" dirty="0">
                <a:solidFill>
                  <a:schemeClr val="bg1"/>
                </a:solidFill>
                <a:latin typeface="Times New Roman" panose="02020603050405020304" pitchFamily="18" charset="0"/>
                <a:cs typeface="Times New Roman" panose="02020603050405020304" pitchFamily="18" charset="0"/>
              </a:rPr>
              <a:t> System shows updated data to the user.</a:t>
            </a:r>
          </a:p>
          <a:p>
            <a:pPr marL="0" indent="0">
              <a:buNone/>
            </a:pPr>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908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B710C7C-2330-C470-03B1-88A5B3A53FD3}"/>
              </a:ext>
            </a:extLst>
          </p:cNvPr>
          <p:cNvPicPr>
            <a:picLocks noChangeAspect="1"/>
          </p:cNvPicPr>
          <p:nvPr/>
        </p:nvPicPr>
        <p:blipFill>
          <a:blip r:embed="rId2"/>
          <a:stretch>
            <a:fillRect/>
          </a:stretch>
        </p:blipFill>
        <p:spPr>
          <a:xfrm>
            <a:off x="177178" y="1665827"/>
            <a:ext cx="5756897" cy="3563397"/>
          </a:xfrm>
          <a:prstGeom prst="rect">
            <a:avLst/>
          </a:prstGeom>
          <a:ln w="38100">
            <a:solidFill>
              <a:schemeClr val="tx2">
                <a:lumMod val="75000"/>
              </a:schemeClr>
            </a:solidFill>
          </a:ln>
        </p:spPr>
      </p:pic>
      <p:sp>
        <p:nvSpPr>
          <p:cNvPr id="2" name="Title 1">
            <a:extLst>
              <a:ext uri="{FF2B5EF4-FFF2-40B4-BE49-F238E27FC236}">
                <a16:creationId xmlns:a16="http://schemas.microsoft.com/office/drawing/2014/main" id="{8D1C26D8-B7FC-A6B9-8DC1-769C8EC77981}"/>
              </a:ext>
            </a:extLst>
          </p:cNvPr>
          <p:cNvSpPr>
            <a:spLocks noGrp="1"/>
          </p:cNvSpPr>
          <p:nvPr>
            <p:ph type="title"/>
          </p:nvPr>
        </p:nvSpPr>
        <p:spPr>
          <a:xfrm>
            <a:off x="100133" y="208246"/>
            <a:ext cx="4513262" cy="1639884"/>
          </a:xfrm>
        </p:spPr>
        <p:txBody>
          <a:bodyPr>
            <a:normAutofit/>
          </a:bodyPr>
          <a:lstStyle/>
          <a:p>
            <a:r>
              <a:rPr lang="en-US" sz="2400" b="1" dirty="0">
                <a:solidFill>
                  <a:schemeClr val="tx2">
                    <a:lumMod val="75000"/>
                  </a:schemeClr>
                </a:solidFill>
                <a:effectLst>
                  <a:glow rad="101600">
                    <a:schemeClr val="bg1">
                      <a:alpha val="60000"/>
                    </a:schemeClr>
                  </a:glow>
                </a:effectLst>
                <a:latin typeface="Arial Black" panose="020B0A04020102020204" pitchFamily="34" charset="0"/>
                <a:cs typeface="Times New Roman" panose="02020603050405020304" pitchFamily="18" charset="0"/>
              </a:rPr>
              <a:t> Level 2 Data Flow</a:t>
            </a:r>
            <a:br>
              <a:rPr lang="en-US" dirty="0">
                <a:latin typeface="Arial Black" panose="020B0A04020102020204" pitchFamily="34" charset="0"/>
              </a:rPr>
            </a:br>
            <a:endParaRPr lang="en-IN" dirty="0">
              <a:latin typeface="Arial Black" panose="020B0A04020102020204" pitchFamily="34" charset="0"/>
            </a:endParaRPr>
          </a:p>
        </p:txBody>
      </p:sp>
      <p:sp>
        <p:nvSpPr>
          <p:cNvPr id="10" name="Text Placeholder 9">
            <a:extLst>
              <a:ext uri="{FF2B5EF4-FFF2-40B4-BE49-F238E27FC236}">
                <a16:creationId xmlns:a16="http://schemas.microsoft.com/office/drawing/2014/main" id="{4B779EA4-57B9-D2DA-D719-5FE4F31D163E}"/>
              </a:ext>
            </a:extLst>
          </p:cNvPr>
          <p:cNvSpPr>
            <a:spLocks noGrp="1"/>
          </p:cNvSpPr>
          <p:nvPr>
            <p:ph type="body" sz="half" idx="2"/>
          </p:nvPr>
        </p:nvSpPr>
        <p:spPr>
          <a:xfrm>
            <a:off x="6328305" y="208248"/>
            <a:ext cx="5956059" cy="6229495"/>
          </a:xfrm>
        </p:spPr>
        <p:txBody>
          <a:bodyPr>
            <a:normAutofit lnSpcReduction="10000"/>
          </a:bodyPr>
          <a:lstStyle/>
          <a:p>
            <a:pPr>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User</a:t>
            </a:r>
            <a:r>
              <a:rPr lang="en-US" dirty="0">
                <a:solidFill>
                  <a:schemeClr val="bg1"/>
                </a:solidFill>
                <a:latin typeface="Times New Roman" panose="02020603050405020304" pitchFamily="18" charset="0"/>
                <a:cs typeface="Times New Roman" panose="02020603050405020304" pitchFamily="18" charset="0"/>
              </a:rPr>
              <a:t>: Starts the interaction.</a:t>
            </a:r>
          </a:p>
          <a:p>
            <a:pPr>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Select Faculty Assignment</a:t>
            </a:r>
            <a:r>
              <a:rPr lang="en-US" dirty="0">
                <a:solidFill>
                  <a:schemeClr val="bg1"/>
                </a:solidFill>
                <a:latin typeface="Times New Roman" panose="02020603050405020304" pitchFamily="18" charset="0"/>
                <a:cs typeface="Times New Roman" panose="02020603050405020304" pitchFamily="18" charset="0"/>
              </a:rPr>
              <a:t>: User selects the faculty assignment to manage.</a:t>
            </a:r>
          </a:p>
          <a:p>
            <a:pPr>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Assign/Undo Faculty</a:t>
            </a:r>
            <a:r>
              <a:rPr lang="en-US" dirty="0">
                <a:solidFill>
                  <a:schemeClr val="bg1"/>
                </a:solidFill>
                <a:latin typeface="Times New Roman" panose="02020603050405020304" pitchFamily="18" charset="0"/>
                <a:cs typeface="Times New Roman" panose="02020603050405020304" pitchFamily="18" charset="0"/>
              </a:rPr>
              <a:t>: User assigns or undoes the assignment of faculty.</a:t>
            </a:r>
          </a:p>
          <a:p>
            <a:pPr>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Update Display</a:t>
            </a:r>
            <a:r>
              <a:rPr lang="en-US" dirty="0">
                <a:solidFill>
                  <a:schemeClr val="bg1"/>
                </a:solidFill>
                <a:latin typeface="Times New Roman" panose="02020603050405020304" pitchFamily="18" charset="0"/>
                <a:cs typeface="Times New Roman" panose="02020603050405020304" pitchFamily="18" charset="0"/>
              </a:rPr>
              <a:t>: System updates the display with current faculty assignment status.</a:t>
            </a:r>
          </a:p>
          <a:p>
            <a:pPr>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Display Assignment</a:t>
            </a:r>
            <a:r>
              <a:rPr lang="en-US" dirty="0">
                <a:solidFill>
                  <a:schemeClr val="bg1"/>
                </a:solidFill>
                <a:latin typeface="Times New Roman" panose="02020603050405020304" pitchFamily="18" charset="0"/>
                <a:cs typeface="Times New Roman" panose="02020603050405020304" pitchFamily="18" charset="0"/>
              </a:rPr>
              <a:t>: Displays the updated faculty assignment to the user.</a:t>
            </a:r>
          </a:p>
          <a:p>
            <a:r>
              <a:rPr lang="en-US" sz="1900" b="1" u="sng" dirty="0">
                <a:solidFill>
                  <a:schemeClr val="bg1"/>
                </a:solidFill>
                <a:latin typeface="Times New Roman" panose="02020603050405020304" pitchFamily="18" charset="0"/>
                <a:cs typeface="Times New Roman" panose="02020603050405020304" pitchFamily="18" charset="0"/>
              </a:rPr>
              <a:t>Flow Explanation:</a:t>
            </a: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From User to Select Faculty Assignment:</a:t>
            </a:r>
            <a:r>
              <a:rPr lang="en-US" dirty="0">
                <a:solidFill>
                  <a:schemeClr val="bg1"/>
                </a:solidFill>
                <a:latin typeface="Times New Roman" panose="02020603050405020304" pitchFamily="18" charset="0"/>
                <a:cs typeface="Times New Roman" panose="02020603050405020304" pitchFamily="18" charset="0"/>
              </a:rPr>
              <a:t> User selects the faculty assignment they want to manage.</a:t>
            </a: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From Select Faculty Assignment to Assign/Undo Faculty:</a:t>
            </a:r>
            <a:r>
              <a:rPr lang="en-US" dirty="0">
                <a:solidFill>
                  <a:schemeClr val="bg1"/>
                </a:solidFill>
                <a:latin typeface="Times New Roman" panose="02020603050405020304" pitchFamily="18" charset="0"/>
                <a:cs typeface="Times New Roman" panose="02020603050405020304" pitchFamily="18" charset="0"/>
              </a:rPr>
              <a:t> User assigns or undoes the faculty assignment.</a:t>
            </a: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From Assign/Undo Faculty to Update Display:</a:t>
            </a:r>
            <a:r>
              <a:rPr lang="en-US" dirty="0">
                <a:solidFill>
                  <a:schemeClr val="bg1"/>
                </a:solidFill>
                <a:latin typeface="Times New Roman" panose="02020603050405020304" pitchFamily="18" charset="0"/>
                <a:cs typeface="Times New Roman" panose="02020603050405020304" pitchFamily="18" charset="0"/>
              </a:rPr>
              <a:t> System updates the displayed faculty assignment status.</a:t>
            </a: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From Update Display to Display Assignment:</a:t>
            </a:r>
            <a:r>
              <a:rPr lang="en-US" dirty="0">
                <a:solidFill>
                  <a:schemeClr val="bg1"/>
                </a:solidFill>
                <a:latin typeface="Times New Roman" panose="02020603050405020304" pitchFamily="18" charset="0"/>
                <a:cs typeface="Times New Roman" panose="02020603050405020304" pitchFamily="18" charset="0"/>
              </a:rPr>
              <a:t> System shows updated faculty assignment to the user.</a:t>
            </a:r>
          </a:p>
          <a:p>
            <a:endParaRPr lang="en-IN" dirty="0">
              <a:solidFill>
                <a:schemeClr val="bg1"/>
              </a:solidFill>
              <a:latin typeface="Times New Roman" panose="02020603050405020304" pitchFamily="18" charset="0"/>
              <a:cs typeface="Times New Roman" panose="02020603050405020304" pitchFamily="18" charset="0"/>
            </a:endParaRPr>
          </a:p>
        </p:txBody>
      </p:sp>
      <p:sp>
        <p:nvSpPr>
          <p:cNvPr id="11" name="Text Placeholder 9">
            <a:extLst>
              <a:ext uri="{FF2B5EF4-FFF2-40B4-BE49-F238E27FC236}">
                <a16:creationId xmlns:a16="http://schemas.microsoft.com/office/drawing/2014/main" id="{4C1BDF74-D5A1-5A78-DBCF-27628342921F}"/>
              </a:ext>
            </a:extLst>
          </p:cNvPr>
          <p:cNvSpPr txBox="1">
            <a:spLocks/>
          </p:cNvSpPr>
          <p:nvPr/>
        </p:nvSpPr>
        <p:spPr>
          <a:xfrm>
            <a:off x="1635366" y="208247"/>
            <a:ext cx="5956059" cy="6229495"/>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endParaRPr lang="en-IN" dirty="0">
              <a:solidFill>
                <a:schemeClr val="bg1"/>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50180556-CD32-C936-E1AC-6980B0F5873F}"/>
              </a:ext>
            </a:extLst>
          </p:cNvPr>
          <p:cNvPicPr>
            <a:picLocks noChangeAspect="1"/>
          </p:cNvPicPr>
          <p:nvPr/>
        </p:nvPicPr>
        <p:blipFill>
          <a:blip r:embed="rId3"/>
          <a:stretch>
            <a:fillRect/>
          </a:stretch>
        </p:blipFill>
        <p:spPr>
          <a:xfrm>
            <a:off x="258828" y="2665953"/>
            <a:ext cx="5593595" cy="2201322"/>
          </a:xfrm>
          <a:prstGeom prst="rect">
            <a:avLst/>
          </a:prstGeom>
          <a:ln>
            <a:solidFill>
              <a:schemeClr val="bg2"/>
            </a:solidFill>
          </a:ln>
        </p:spPr>
      </p:pic>
    </p:spTree>
    <p:extLst>
      <p:ext uri="{BB962C8B-B14F-4D97-AF65-F5344CB8AC3E}">
        <p14:creationId xmlns:p14="http://schemas.microsoft.com/office/powerpoint/2010/main" val="3001293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853A-CC70-9364-94AF-7211AA894DFE}"/>
              </a:ext>
            </a:extLst>
          </p:cNvPr>
          <p:cNvSpPr>
            <a:spLocks noGrp="1"/>
          </p:cNvSpPr>
          <p:nvPr>
            <p:ph type="title"/>
          </p:nvPr>
        </p:nvSpPr>
        <p:spPr>
          <a:xfrm>
            <a:off x="483686" y="376989"/>
            <a:ext cx="9905998" cy="1478570"/>
          </a:xfrm>
        </p:spPr>
        <p:txBody>
          <a:bodyPr>
            <a:normAutofit/>
          </a:bodyPr>
          <a:lstStyle/>
          <a:p>
            <a:r>
              <a:rPr lang="en-IN" sz="3200" b="1" cap="none" dirty="0">
                <a:solidFill>
                  <a:schemeClr val="tx2">
                    <a:lumMod val="75000"/>
                  </a:schemeClr>
                </a:solidFill>
                <a:effectLst>
                  <a:glow rad="101600">
                    <a:schemeClr val="bg1">
                      <a:alpha val="60000"/>
                    </a:schemeClr>
                  </a:glow>
                </a:effectLst>
                <a:latin typeface="Arial Black" panose="020B0A04020102020204" pitchFamily="34" charset="0"/>
                <a:cs typeface="Times New Roman"/>
              </a:rPr>
              <a:t>1.Introduction</a:t>
            </a:r>
            <a:r>
              <a:rPr lang="en-IN" sz="3200" b="1" cap="none" spc="-20" dirty="0">
                <a:solidFill>
                  <a:schemeClr val="tx2">
                    <a:lumMod val="75000"/>
                  </a:schemeClr>
                </a:solidFill>
                <a:effectLst>
                  <a:glow rad="101600">
                    <a:schemeClr val="bg1">
                      <a:alpha val="60000"/>
                    </a:schemeClr>
                  </a:glow>
                </a:effectLst>
                <a:latin typeface="Arial Black" panose="020B0A04020102020204" pitchFamily="34" charset="0"/>
                <a:cs typeface="Times New Roman"/>
              </a:rPr>
              <a:t> </a:t>
            </a:r>
            <a:r>
              <a:rPr lang="en-IN" sz="3200" b="1" cap="none" dirty="0">
                <a:solidFill>
                  <a:schemeClr val="tx2">
                    <a:lumMod val="75000"/>
                  </a:schemeClr>
                </a:solidFill>
                <a:effectLst>
                  <a:glow rad="101600">
                    <a:schemeClr val="bg1">
                      <a:alpha val="60000"/>
                    </a:schemeClr>
                  </a:glow>
                </a:effectLst>
                <a:latin typeface="Arial Black" panose="020B0A04020102020204" pitchFamily="34" charset="0"/>
                <a:cs typeface="Times New Roman"/>
              </a:rPr>
              <a:t>of</a:t>
            </a:r>
            <a:r>
              <a:rPr lang="en-IN" sz="3200" b="1" cap="none" spc="-15" dirty="0">
                <a:solidFill>
                  <a:schemeClr val="tx2">
                    <a:lumMod val="75000"/>
                  </a:schemeClr>
                </a:solidFill>
                <a:effectLst>
                  <a:glow rad="101600">
                    <a:schemeClr val="bg1">
                      <a:alpha val="60000"/>
                    </a:schemeClr>
                  </a:glow>
                </a:effectLst>
                <a:latin typeface="Arial Black" panose="020B0A04020102020204" pitchFamily="34" charset="0"/>
                <a:cs typeface="Times New Roman"/>
              </a:rPr>
              <a:t> </a:t>
            </a:r>
            <a:r>
              <a:rPr lang="en-IN" sz="3200" b="1" cap="none" dirty="0">
                <a:solidFill>
                  <a:schemeClr val="tx2">
                    <a:lumMod val="75000"/>
                  </a:schemeClr>
                </a:solidFill>
                <a:effectLst>
                  <a:glow rad="101600">
                    <a:schemeClr val="bg1">
                      <a:alpha val="60000"/>
                    </a:schemeClr>
                  </a:glow>
                </a:effectLst>
                <a:latin typeface="Arial Black" panose="020B0A04020102020204" pitchFamily="34" charset="0"/>
                <a:cs typeface="Times New Roman"/>
              </a:rPr>
              <a:t>the</a:t>
            </a:r>
            <a:r>
              <a:rPr lang="en-IN" sz="3200" b="1" cap="none" spc="-20" dirty="0">
                <a:solidFill>
                  <a:schemeClr val="tx2">
                    <a:lumMod val="75000"/>
                  </a:schemeClr>
                </a:solidFill>
                <a:effectLst>
                  <a:glow rad="101600">
                    <a:schemeClr val="bg1">
                      <a:alpha val="60000"/>
                    </a:schemeClr>
                  </a:glow>
                </a:effectLst>
                <a:latin typeface="Arial Black" panose="020B0A04020102020204" pitchFamily="34" charset="0"/>
                <a:cs typeface="Times New Roman"/>
              </a:rPr>
              <a:t> </a:t>
            </a:r>
            <a:r>
              <a:rPr lang="en-IN" sz="3200" b="1" cap="none" spc="-10" dirty="0">
                <a:solidFill>
                  <a:schemeClr val="tx2">
                    <a:lumMod val="75000"/>
                  </a:schemeClr>
                </a:solidFill>
                <a:effectLst>
                  <a:glow rad="101600">
                    <a:schemeClr val="bg1">
                      <a:alpha val="60000"/>
                    </a:schemeClr>
                  </a:glow>
                </a:effectLst>
                <a:latin typeface="Arial Black" panose="020B0A04020102020204" pitchFamily="34" charset="0"/>
                <a:cs typeface="Times New Roman"/>
              </a:rPr>
              <a:t>system</a:t>
            </a:r>
            <a:br>
              <a:rPr lang="en-IN" sz="3200" dirty="0">
                <a:solidFill>
                  <a:schemeClr val="bg1"/>
                </a:solidFill>
                <a:latin typeface="Arial Black" panose="020B0A04020102020204" pitchFamily="34" charset="0"/>
                <a:cs typeface="Times New Roman"/>
              </a:rPr>
            </a:br>
            <a:endParaRPr lang="en-IN" sz="3200" dirty="0">
              <a:solidFill>
                <a:schemeClr val="bg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2C182255-CA1A-127D-8321-F18EDFA14667}"/>
              </a:ext>
            </a:extLst>
          </p:cNvPr>
          <p:cNvSpPr>
            <a:spLocks noGrp="1"/>
          </p:cNvSpPr>
          <p:nvPr>
            <p:ph idx="1"/>
          </p:nvPr>
        </p:nvSpPr>
        <p:spPr>
          <a:xfrm>
            <a:off x="288758" y="1588169"/>
            <a:ext cx="10865017" cy="3517232"/>
          </a:xfrm>
        </p:spPr>
        <p:txBody>
          <a:bodyPr>
            <a:normAutofit fontScale="92500"/>
          </a:bodyPr>
          <a:lstStyle/>
          <a:p>
            <a:pPr marL="0" indent="0">
              <a:buNone/>
            </a:pPr>
            <a:r>
              <a:rPr lang="en-US" sz="2800" b="1" dirty="0">
                <a:solidFill>
                  <a:schemeClr val="bg1"/>
                </a:solidFill>
                <a:latin typeface="Times New Roman"/>
                <a:cs typeface="Times New Roman"/>
              </a:rPr>
              <a:t>In</a:t>
            </a:r>
            <a:r>
              <a:rPr lang="en-US" sz="2800" b="1" spc="-30" dirty="0">
                <a:solidFill>
                  <a:schemeClr val="bg1"/>
                </a:solidFill>
                <a:latin typeface="Times New Roman"/>
                <a:cs typeface="Times New Roman"/>
              </a:rPr>
              <a:t> </a:t>
            </a:r>
            <a:r>
              <a:rPr lang="en-US" sz="2800" b="1" dirty="0">
                <a:solidFill>
                  <a:schemeClr val="bg1"/>
                </a:solidFill>
                <a:latin typeface="Times New Roman"/>
                <a:cs typeface="Times New Roman"/>
              </a:rPr>
              <a:t>the</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dynamic</a:t>
            </a:r>
            <a:r>
              <a:rPr lang="en-US" sz="2800" b="1" spc="-30" dirty="0">
                <a:solidFill>
                  <a:schemeClr val="bg1"/>
                </a:solidFill>
                <a:latin typeface="Times New Roman"/>
                <a:cs typeface="Times New Roman"/>
              </a:rPr>
              <a:t> </a:t>
            </a:r>
            <a:r>
              <a:rPr lang="en-US" sz="2800" b="1" dirty="0">
                <a:solidFill>
                  <a:schemeClr val="bg1"/>
                </a:solidFill>
                <a:latin typeface="Times New Roman"/>
                <a:cs typeface="Times New Roman"/>
              </a:rPr>
              <a:t>realm</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of</a:t>
            </a:r>
            <a:r>
              <a:rPr lang="en-US" sz="2800" b="1" spc="-25" dirty="0">
                <a:solidFill>
                  <a:schemeClr val="bg1"/>
                </a:solidFill>
                <a:latin typeface="Times New Roman"/>
                <a:cs typeface="Times New Roman"/>
              </a:rPr>
              <a:t> </a:t>
            </a:r>
            <a:r>
              <a:rPr lang="en-US" sz="2800" b="1" spc="-10" dirty="0">
                <a:solidFill>
                  <a:schemeClr val="bg1"/>
                </a:solidFill>
                <a:latin typeface="Times New Roman"/>
                <a:cs typeface="Times New Roman"/>
              </a:rPr>
              <a:t>educational</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institutions,</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the</a:t>
            </a:r>
            <a:r>
              <a:rPr lang="en-US" sz="2800" b="1" spc="-30" dirty="0">
                <a:solidFill>
                  <a:schemeClr val="bg1"/>
                </a:solidFill>
                <a:latin typeface="Times New Roman"/>
                <a:cs typeface="Times New Roman"/>
              </a:rPr>
              <a:t> </a:t>
            </a:r>
            <a:r>
              <a:rPr lang="en-US" sz="2800" b="1" dirty="0">
                <a:solidFill>
                  <a:schemeClr val="bg1"/>
                </a:solidFill>
                <a:latin typeface="Times New Roman"/>
                <a:cs typeface="Times New Roman"/>
              </a:rPr>
              <a:t>efficient</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management</a:t>
            </a:r>
            <a:r>
              <a:rPr lang="en-US" sz="2800" b="1" spc="-30" dirty="0">
                <a:solidFill>
                  <a:schemeClr val="bg1"/>
                </a:solidFill>
                <a:latin typeface="Times New Roman"/>
                <a:cs typeface="Times New Roman"/>
              </a:rPr>
              <a:t> </a:t>
            </a:r>
            <a:r>
              <a:rPr lang="en-US" sz="2800" b="1" dirty="0">
                <a:solidFill>
                  <a:schemeClr val="bg1"/>
                </a:solidFill>
                <a:latin typeface="Times New Roman"/>
                <a:cs typeface="Times New Roman"/>
              </a:rPr>
              <a:t>of</a:t>
            </a:r>
            <a:r>
              <a:rPr lang="en-US" sz="2800" b="1" spc="-25" dirty="0">
                <a:solidFill>
                  <a:schemeClr val="bg1"/>
                </a:solidFill>
                <a:latin typeface="Times New Roman"/>
                <a:cs typeface="Times New Roman"/>
              </a:rPr>
              <a:t> </a:t>
            </a:r>
            <a:r>
              <a:rPr lang="en-US" sz="2800" b="1" spc="-10" dirty="0">
                <a:solidFill>
                  <a:schemeClr val="bg1"/>
                </a:solidFill>
                <a:latin typeface="Times New Roman"/>
                <a:cs typeface="Times New Roman"/>
              </a:rPr>
              <a:t>resources, </a:t>
            </a:r>
            <a:r>
              <a:rPr lang="en-US" sz="2800" b="1" dirty="0">
                <a:solidFill>
                  <a:schemeClr val="bg1"/>
                </a:solidFill>
                <a:latin typeface="Times New Roman"/>
                <a:cs typeface="Times New Roman"/>
              </a:rPr>
              <a:t>schedules,</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and</a:t>
            </a:r>
            <a:r>
              <a:rPr lang="en-US" sz="2800" b="1" spc="-15" dirty="0">
                <a:solidFill>
                  <a:schemeClr val="bg1"/>
                </a:solidFill>
                <a:latin typeface="Times New Roman"/>
                <a:cs typeface="Times New Roman"/>
              </a:rPr>
              <a:t> </a:t>
            </a:r>
            <a:r>
              <a:rPr lang="en-US" sz="2800" b="1" dirty="0">
                <a:solidFill>
                  <a:schemeClr val="bg1"/>
                </a:solidFill>
                <a:latin typeface="Times New Roman"/>
                <a:cs typeface="Times New Roman"/>
              </a:rPr>
              <a:t>activities</a:t>
            </a:r>
            <a:r>
              <a:rPr lang="en-US" sz="2800" b="1" spc="-20" dirty="0">
                <a:solidFill>
                  <a:schemeClr val="bg1"/>
                </a:solidFill>
                <a:latin typeface="Times New Roman"/>
                <a:cs typeface="Times New Roman"/>
              </a:rPr>
              <a:t> </a:t>
            </a:r>
            <a:r>
              <a:rPr lang="en-US" sz="2800" b="1" dirty="0">
                <a:solidFill>
                  <a:schemeClr val="bg1"/>
                </a:solidFill>
                <a:latin typeface="Times New Roman"/>
                <a:cs typeface="Times New Roman"/>
              </a:rPr>
              <a:t>stands</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as</a:t>
            </a:r>
            <a:r>
              <a:rPr lang="en-US" sz="2800" b="1" spc="-20" dirty="0">
                <a:solidFill>
                  <a:schemeClr val="bg1"/>
                </a:solidFill>
                <a:latin typeface="Times New Roman"/>
                <a:cs typeface="Times New Roman"/>
              </a:rPr>
              <a:t> </a:t>
            </a:r>
            <a:r>
              <a:rPr lang="en-US" sz="2800" b="1" dirty="0">
                <a:solidFill>
                  <a:schemeClr val="bg1"/>
                </a:solidFill>
                <a:latin typeface="Times New Roman"/>
                <a:cs typeface="Times New Roman"/>
              </a:rPr>
              <a:t>a</a:t>
            </a:r>
            <a:r>
              <a:rPr lang="en-US" sz="2800" b="1" spc="-30" dirty="0">
                <a:solidFill>
                  <a:schemeClr val="bg1"/>
                </a:solidFill>
                <a:latin typeface="Times New Roman"/>
                <a:cs typeface="Times New Roman"/>
              </a:rPr>
              <a:t> </a:t>
            </a:r>
            <a:r>
              <a:rPr lang="en-US" sz="2800" b="1" dirty="0">
                <a:solidFill>
                  <a:schemeClr val="bg1"/>
                </a:solidFill>
                <a:latin typeface="Times New Roman"/>
                <a:cs typeface="Times New Roman"/>
              </a:rPr>
              <a:t>cornerstone</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of</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success.</a:t>
            </a:r>
            <a:r>
              <a:rPr lang="en-US" sz="2800" b="1" spc="-20" dirty="0">
                <a:solidFill>
                  <a:schemeClr val="bg1"/>
                </a:solidFill>
                <a:latin typeface="Times New Roman"/>
                <a:cs typeface="Times New Roman"/>
              </a:rPr>
              <a:t> </a:t>
            </a:r>
            <a:r>
              <a:rPr lang="en-US" sz="2800" b="1" dirty="0">
                <a:solidFill>
                  <a:schemeClr val="bg1"/>
                </a:solidFill>
                <a:latin typeface="Times New Roman"/>
                <a:cs typeface="Times New Roman"/>
              </a:rPr>
              <a:t>At</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the</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heart</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of</a:t>
            </a:r>
            <a:r>
              <a:rPr lang="en-US" sz="2800" b="1" spc="-15" dirty="0">
                <a:solidFill>
                  <a:schemeClr val="bg1"/>
                </a:solidFill>
                <a:latin typeface="Times New Roman"/>
                <a:cs typeface="Times New Roman"/>
              </a:rPr>
              <a:t> </a:t>
            </a:r>
            <a:r>
              <a:rPr lang="en-US" sz="2800" b="1" spc="-20" dirty="0">
                <a:solidFill>
                  <a:schemeClr val="bg1"/>
                </a:solidFill>
                <a:latin typeface="Times New Roman"/>
                <a:cs typeface="Times New Roman"/>
              </a:rPr>
              <a:t>this </a:t>
            </a:r>
            <a:r>
              <a:rPr lang="en-US" sz="2800" b="1" spc="-10" dirty="0">
                <a:solidFill>
                  <a:schemeClr val="bg1"/>
                </a:solidFill>
                <a:latin typeface="Times New Roman"/>
                <a:cs typeface="Times New Roman"/>
              </a:rPr>
              <a:t>operational</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efficiency</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lies</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the</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creation</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of</a:t>
            </a:r>
            <a:r>
              <a:rPr lang="en-US" sz="2800" b="1" spc="-30" dirty="0">
                <a:solidFill>
                  <a:schemeClr val="bg1"/>
                </a:solidFill>
                <a:latin typeface="Times New Roman"/>
                <a:cs typeface="Times New Roman"/>
              </a:rPr>
              <a:t> </a:t>
            </a:r>
            <a:r>
              <a:rPr lang="en-US" sz="2800" b="1" dirty="0">
                <a:solidFill>
                  <a:schemeClr val="bg1"/>
                </a:solidFill>
                <a:latin typeface="Times New Roman"/>
                <a:cs typeface="Times New Roman"/>
              </a:rPr>
              <a:t>timetables,</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which</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serve</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as</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blueprints</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for</a:t>
            </a:r>
            <a:r>
              <a:rPr lang="en-US" sz="2800" b="1" spc="-35" dirty="0">
                <a:solidFill>
                  <a:schemeClr val="bg1"/>
                </a:solidFill>
                <a:latin typeface="Times New Roman"/>
                <a:cs typeface="Times New Roman"/>
              </a:rPr>
              <a:t> </a:t>
            </a:r>
            <a:r>
              <a:rPr lang="en-US" sz="2800" b="1" spc="-25" dirty="0">
                <a:solidFill>
                  <a:schemeClr val="bg1"/>
                </a:solidFill>
                <a:latin typeface="Times New Roman"/>
                <a:cs typeface="Times New Roman"/>
              </a:rPr>
              <a:t>the </a:t>
            </a:r>
            <a:r>
              <a:rPr lang="en-US" sz="2800" b="1" dirty="0">
                <a:solidFill>
                  <a:schemeClr val="bg1"/>
                </a:solidFill>
                <a:latin typeface="Times New Roman"/>
                <a:cs typeface="Times New Roman"/>
              </a:rPr>
              <a:t>organization</a:t>
            </a:r>
            <a:r>
              <a:rPr lang="en-US" sz="2800" b="1" spc="-30" dirty="0">
                <a:solidFill>
                  <a:schemeClr val="bg1"/>
                </a:solidFill>
                <a:latin typeface="Times New Roman"/>
                <a:cs typeface="Times New Roman"/>
              </a:rPr>
              <a:t> </a:t>
            </a:r>
            <a:r>
              <a:rPr lang="en-US" sz="2800" b="1" dirty="0">
                <a:solidFill>
                  <a:schemeClr val="bg1"/>
                </a:solidFill>
                <a:latin typeface="Times New Roman"/>
                <a:cs typeface="Times New Roman"/>
              </a:rPr>
              <a:t>of</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classes,</a:t>
            </a:r>
            <a:r>
              <a:rPr lang="en-US" sz="2800" b="1" spc="-30" dirty="0">
                <a:solidFill>
                  <a:schemeClr val="bg1"/>
                </a:solidFill>
                <a:latin typeface="Times New Roman"/>
                <a:cs typeface="Times New Roman"/>
              </a:rPr>
              <a:t> </a:t>
            </a:r>
            <a:r>
              <a:rPr lang="en-US" sz="2800" b="1" dirty="0">
                <a:solidFill>
                  <a:schemeClr val="bg1"/>
                </a:solidFill>
                <a:latin typeface="Times New Roman"/>
                <a:cs typeface="Times New Roman"/>
              </a:rPr>
              <a:t>exams,</a:t>
            </a:r>
            <a:r>
              <a:rPr lang="en-US" sz="2800" b="1" spc="-30" dirty="0">
                <a:solidFill>
                  <a:schemeClr val="bg1"/>
                </a:solidFill>
                <a:latin typeface="Times New Roman"/>
                <a:cs typeface="Times New Roman"/>
              </a:rPr>
              <a:t> </a:t>
            </a:r>
            <a:r>
              <a:rPr lang="en-US" sz="2800" b="1" dirty="0">
                <a:solidFill>
                  <a:schemeClr val="bg1"/>
                </a:solidFill>
                <a:latin typeface="Times New Roman"/>
                <a:cs typeface="Times New Roman"/>
              </a:rPr>
              <a:t>and</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other</a:t>
            </a:r>
            <a:r>
              <a:rPr lang="en-US" sz="2800" b="1" spc="-30" dirty="0">
                <a:solidFill>
                  <a:schemeClr val="bg1"/>
                </a:solidFill>
                <a:latin typeface="Times New Roman"/>
                <a:cs typeface="Times New Roman"/>
              </a:rPr>
              <a:t> </a:t>
            </a:r>
            <a:r>
              <a:rPr lang="en-US" sz="2800" b="1" dirty="0">
                <a:solidFill>
                  <a:schemeClr val="bg1"/>
                </a:solidFill>
                <a:latin typeface="Times New Roman"/>
                <a:cs typeface="Times New Roman"/>
              </a:rPr>
              <a:t>academic</a:t>
            </a:r>
            <a:r>
              <a:rPr lang="en-US" sz="2800" b="1" spc="-35" dirty="0">
                <a:solidFill>
                  <a:schemeClr val="bg1"/>
                </a:solidFill>
                <a:latin typeface="Times New Roman"/>
                <a:cs typeface="Times New Roman"/>
              </a:rPr>
              <a:t> </a:t>
            </a:r>
            <a:r>
              <a:rPr lang="en-US" sz="2800" b="1" dirty="0">
                <a:solidFill>
                  <a:schemeClr val="bg1"/>
                </a:solidFill>
                <a:latin typeface="Times New Roman"/>
                <a:cs typeface="Times New Roman"/>
              </a:rPr>
              <a:t>events.</a:t>
            </a:r>
            <a:r>
              <a:rPr lang="en-US" sz="2800" b="1" spc="-30" dirty="0">
                <a:solidFill>
                  <a:schemeClr val="bg1"/>
                </a:solidFill>
                <a:latin typeface="Times New Roman"/>
                <a:cs typeface="Times New Roman"/>
              </a:rPr>
              <a:t> </a:t>
            </a:r>
            <a:r>
              <a:rPr lang="en-US" sz="2800" b="1" dirty="0">
                <a:solidFill>
                  <a:schemeClr val="bg1"/>
                </a:solidFill>
                <a:latin typeface="Times New Roman"/>
                <a:cs typeface="Times New Roman"/>
              </a:rPr>
              <a:t>Timetabling</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is</a:t>
            </a:r>
            <a:r>
              <a:rPr lang="en-US" sz="2800" b="1" spc="-30" dirty="0">
                <a:solidFill>
                  <a:schemeClr val="bg1"/>
                </a:solidFill>
                <a:latin typeface="Times New Roman"/>
                <a:cs typeface="Times New Roman"/>
              </a:rPr>
              <a:t> </a:t>
            </a:r>
            <a:r>
              <a:rPr lang="en-US" sz="2800" b="1" dirty="0">
                <a:solidFill>
                  <a:schemeClr val="bg1"/>
                </a:solidFill>
                <a:latin typeface="Times New Roman"/>
                <a:cs typeface="Times New Roman"/>
              </a:rPr>
              <a:t>a</a:t>
            </a:r>
            <a:r>
              <a:rPr lang="en-US" sz="2800" b="1" spc="-35" dirty="0">
                <a:solidFill>
                  <a:schemeClr val="bg1"/>
                </a:solidFill>
                <a:latin typeface="Times New Roman"/>
                <a:cs typeface="Times New Roman"/>
              </a:rPr>
              <a:t> </a:t>
            </a:r>
            <a:r>
              <a:rPr lang="en-US" sz="2800" b="1" spc="-10" dirty="0">
                <a:solidFill>
                  <a:schemeClr val="bg1"/>
                </a:solidFill>
                <a:latin typeface="Times New Roman"/>
                <a:cs typeface="Times New Roman"/>
              </a:rPr>
              <a:t>multifaceted </a:t>
            </a:r>
            <a:r>
              <a:rPr lang="en-US" sz="2800" b="1" dirty="0">
                <a:solidFill>
                  <a:schemeClr val="bg1"/>
                </a:solidFill>
                <a:latin typeface="Times New Roman"/>
                <a:cs typeface="Times New Roman"/>
              </a:rPr>
              <a:t>endeavor,</a:t>
            </a:r>
            <a:r>
              <a:rPr lang="en-US" sz="2800" b="1" spc="-35" dirty="0">
                <a:solidFill>
                  <a:schemeClr val="bg1"/>
                </a:solidFill>
                <a:latin typeface="Times New Roman"/>
                <a:cs typeface="Times New Roman"/>
              </a:rPr>
              <a:t> </a:t>
            </a:r>
            <a:r>
              <a:rPr lang="en-US" sz="2800" b="1" dirty="0">
                <a:solidFill>
                  <a:schemeClr val="bg1"/>
                </a:solidFill>
                <a:latin typeface="Times New Roman"/>
                <a:cs typeface="Times New Roman"/>
              </a:rPr>
              <a:t>intricately</a:t>
            </a:r>
            <a:r>
              <a:rPr lang="en-US" sz="2800" b="1" spc="-30" dirty="0">
                <a:solidFill>
                  <a:schemeClr val="bg1"/>
                </a:solidFill>
                <a:latin typeface="Times New Roman"/>
                <a:cs typeface="Times New Roman"/>
              </a:rPr>
              <a:t> </a:t>
            </a:r>
            <a:r>
              <a:rPr lang="en-US" sz="2800" b="1" dirty="0">
                <a:solidFill>
                  <a:schemeClr val="bg1"/>
                </a:solidFill>
                <a:latin typeface="Times New Roman"/>
                <a:cs typeface="Times New Roman"/>
              </a:rPr>
              <a:t>woven</a:t>
            </a:r>
            <a:r>
              <a:rPr lang="en-US" sz="2800" b="1" spc="-30" dirty="0">
                <a:solidFill>
                  <a:schemeClr val="bg1"/>
                </a:solidFill>
                <a:latin typeface="Times New Roman"/>
                <a:cs typeface="Times New Roman"/>
              </a:rPr>
              <a:t> </a:t>
            </a:r>
            <a:r>
              <a:rPr lang="en-US" sz="2800" b="1" dirty="0">
                <a:solidFill>
                  <a:schemeClr val="bg1"/>
                </a:solidFill>
                <a:latin typeface="Times New Roman"/>
                <a:cs typeface="Times New Roman"/>
              </a:rPr>
              <a:t>with</a:t>
            </a:r>
            <a:r>
              <a:rPr lang="en-US" sz="2800" b="1" spc="-30" dirty="0">
                <a:solidFill>
                  <a:schemeClr val="bg1"/>
                </a:solidFill>
                <a:latin typeface="Times New Roman"/>
                <a:cs typeface="Times New Roman"/>
              </a:rPr>
              <a:t> </a:t>
            </a:r>
            <a:r>
              <a:rPr lang="en-US" sz="2800" b="1" dirty="0">
                <a:solidFill>
                  <a:schemeClr val="bg1"/>
                </a:solidFill>
                <a:latin typeface="Times New Roman"/>
                <a:cs typeface="Times New Roman"/>
              </a:rPr>
              <a:t>constraints,</a:t>
            </a:r>
            <a:r>
              <a:rPr lang="en-US" sz="2800" b="1" spc="-30" dirty="0">
                <a:solidFill>
                  <a:schemeClr val="bg1"/>
                </a:solidFill>
                <a:latin typeface="Times New Roman"/>
                <a:cs typeface="Times New Roman"/>
              </a:rPr>
              <a:t> </a:t>
            </a:r>
            <a:r>
              <a:rPr lang="en-US" sz="2800" b="1" dirty="0">
                <a:solidFill>
                  <a:schemeClr val="bg1"/>
                </a:solidFill>
                <a:latin typeface="Times New Roman"/>
                <a:cs typeface="Times New Roman"/>
              </a:rPr>
              <a:t>preferences,</a:t>
            </a:r>
            <a:r>
              <a:rPr lang="en-US" sz="2800" b="1" spc="-25" dirty="0">
                <a:solidFill>
                  <a:schemeClr val="bg1"/>
                </a:solidFill>
                <a:latin typeface="Times New Roman"/>
                <a:cs typeface="Times New Roman"/>
              </a:rPr>
              <a:t> </a:t>
            </a:r>
            <a:r>
              <a:rPr lang="en-US" sz="2800" b="1" dirty="0">
                <a:solidFill>
                  <a:schemeClr val="bg1"/>
                </a:solidFill>
                <a:latin typeface="Times New Roman"/>
                <a:cs typeface="Times New Roman"/>
              </a:rPr>
              <a:t>and</a:t>
            </a:r>
            <a:r>
              <a:rPr lang="en-US" sz="2800" b="1" spc="-30" dirty="0">
                <a:solidFill>
                  <a:schemeClr val="bg1"/>
                </a:solidFill>
                <a:latin typeface="Times New Roman"/>
                <a:cs typeface="Times New Roman"/>
              </a:rPr>
              <a:t> </a:t>
            </a:r>
            <a:r>
              <a:rPr lang="en-US" sz="2800" b="1" dirty="0">
                <a:solidFill>
                  <a:schemeClr val="bg1"/>
                </a:solidFill>
                <a:latin typeface="Times New Roman"/>
                <a:cs typeface="Times New Roman"/>
              </a:rPr>
              <a:t>the</a:t>
            </a:r>
            <a:r>
              <a:rPr lang="en-US" sz="2800" b="1" spc="-30" dirty="0">
                <a:solidFill>
                  <a:schemeClr val="bg1"/>
                </a:solidFill>
                <a:latin typeface="Times New Roman"/>
                <a:cs typeface="Times New Roman"/>
              </a:rPr>
              <a:t> </a:t>
            </a:r>
            <a:r>
              <a:rPr lang="en-US" sz="2800" b="1" spc="-10" dirty="0">
                <a:solidFill>
                  <a:schemeClr val="bg1"/>
                </a:solidFill>
                <a:latin typeface="Times New Roman"/>
                <a:cs typeface="Times New Roman"/>
              </a:rPr>
              <a:t>ever-</a:t>
            </a:r>
            <a:r>
              <a:rPr lang="en-US" sz="2800" b="1" dirty="0">
                <a:solidFill>
                  <a:schemeClr val="bg1"/>
                </a:solidFill>
                <a:latin typeface="Times New Roman"/>
                <a:cs typeface="Times New Roman"/>
              </a:rPr>
              <a:t>evolving</a:t>
            </a:r>
            <a:r>
              <a:rPr lang="en-US" sz="2800" b="1" spc="-30" dirty="0">
                <a:solidFill>
                  <a:schemeClr val="bg1"/>
                </a:solidFill>
                <a:latin typeface="Times New Roman"/>
                <a:cs typeface="Times New Roman"/>
              </a:rPr>
              <a:t> </a:t>
            </a:r>
            <a:r>
              <a:rPr lang="en-US" sz="2800" b="1" dirty="0">
                <a:solidFill>
                  <a:schemeClr val="bg1"/>
                </a:solidFill>
                <a:latin typeface="Times New Roman"/>
                <a:cs typeface="Times New Roman"/>
              </a:rPr>
              <a:t>needs</a:t>
            </a:r>
            <a:r>
              <a:rPr lang="en-US" sz="2800" b="1" spc="-30" dirty="0">
                <a:solidFill>
                  <a:schemeClr val="bg1"/>
                </a:solidFill>
                <a:latin typeface="Times New Roman"/>
                <a:cs typeface="Times New Roman"/>
              </a:rPr>
              <a:t> </a:t>
            </a:r>
            <a:r>
              <a:rPr lang="en-US" sz="2800" b="1" spc="-25" dirty="0">
                <a:solidFill>
                  <a:schemeClr val="bg1"/>
                </a:solidFill>
                <a:latin typeface="Times New Roman"/>
                <a:cs typeface="Times New Roman"/>
              </a:rPr>
              <a:t>of </a:t>
            </a:r>
            <a:r>
              <a:rPr lang="en-US" sz="2800" b="1" dirty="0">
                <a:solidFill>
                  <a:schemeClr val="bg1"/>
                </a:solidFill>
                <a:latin typeface="Times New Roman"/>
                <a:cs typeface="Times New Roman"/>
              </a:rPr>
              <a:t>students,</a:t>
            </a:r>
            <a:r>
              <a:rPr lang="en-US" sz="2800" b="1" spc="-40" dirty="0">
                <a:solidFill>
                  <a:schemeClr val="bg1"/>
                </a:solidFill>
                <a:latin typeface="Times New Roman"/>
                <a:cs typeface="Times New Roman"/>
              </a:rPr>
              <a:t> </a:t>
            </a:r>
            <a:r>
              <a:rPr lang="en-US" sz="2800" b="1" dirty="0">
                <a:solidFill>
                  <a:schemeClr val="bg1"/>
                </a:solidFill>
                <a:latin typeface="Times New Roman"/>
                <a:cs typeface="Times New Roman"/>
              </a:rPr>
              <a:t>teachers,</a:t>
            </a:r>
            <a:r>
              <a:rPr lang="en-US" sz="2800" b="1" spc="-30" dirty="0">
                <a:solidFill>
                  <a:schemeClr val="bg1"/>
                </a:solidFill>
                <a:latin typeface="Times New Roman"/>
                <a:cs typeface="Times New Roman"/>
              </a:rPr>
              <a:t> </a:t>
            </a:r>
            <a:r>
              <a:rPr lang="en-US" sz="2800" b="1" dirty="0">
                <a:solidFill>
                  <a:schemeClr val="bg1"/>
                </a:solidFill>
                <a:latin typeface="Times New Roman"/>
                <a:cs typeface="Times New Roman"/>
              </a:rPr>
              <a:t>and</a:t>
            </a:r>
            <a:r>
              <a:rPr lang="en-US" sz="2800" b="1" spc="-35" dirty="0">
                <a:solidFill>
                  <a:schemeClr val="bg1"/>
                </a:solidFill>
                <a:latin typeface="Times New Roman"/>
                <a:cs typeface="Times New Roman"/>
              </a:rPr>
              <a:t> </a:t>
            </a:r>
            <a:r>
              <a:rPr lang="en-US" sz="2800" b="1" spc="-10" dirty="0">
                <a:solidFill>
                  <a:schemeClr val="bg1"/>
                </a:solidFill>
                <a:latin typeface="Times New Roman"/>
                <a:cs typeface="Times New Roman"/>
              </a:rPr>
              <a:t>administrators.</a:t>
            </a:r>
            <a:endParaRPr lang="en-US" sz="2800" b="1" dirty="0">
              <a:solidFill>
                <a:schemeClr val="bg1"/>
              </a:solidFill>
              <a:latin typeface="Times New Roman"/>
              <a:cs typeface="Times New Roman"/>
            </a:endParaRPr>
          </a:p>
          <a:p>
            <a:endParaRPr lang="en-IN" dirty="0">
              <a:solidFill>
                <a:schemeClr val="bg1"/>
              </a:solidFill>
            </a:endParaRPr>
          </a:p>
        </p:txBody>
      </p:sp>
    </p:spTree>
    <p:extLst>
      <p:ext uri="{BB962C8B-B14F-4D97-AF65-F5344CB8AC3E}">
        <p14:creationId xmlns:p14="http://schemas.microsoft.com/office/powerpoint/2010/main" val="1535779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7F6A8AD-A257-B0E8-DB16-366C814FC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30" y="1772442"/>
            <a:ext cx="5196945" cy="3313115"/>
          </a:xfrm>
          <a:prstGeom prst="rect">
            <a:avLst/>
          </a:prstGeom>
          <a:ln w="28575">
            <a:solidFill>
              <a:schemeClr val="tx2">
                <a:lumMod val="75000"/>
              </a:schemeClr>
            </a:solidFill>
          </a:ln>
        </p:spPr>
      </p:pic>
      <p:sp>
        <p:nvSpPr>
          <p:cNvPr id="2" name="Title 1">
            <a:extLst>
              <a:ext uri="{FF2B5EF4-FFF2-40B4-BE49-F238E27FC236}">
                <a16:creationId xmlns:a16="http://schemas.microsoft.com/office/drawing/2014/main" id="{7A1B97D4-DA21-CC20-9367-46AF581DD2E4}"/>
              </a:ext>
            </a:extLst>
          </p:cNvPr>
          <p:cNvSpPr>
            <a:spLocks noGrp="1"/>
          </p:cNvSpPr>
          <p:nvPr>
            <p:ph type="title"/>
          </p:nvPr>
        </p:nvSpPr>
        <p:spPr>
          <a:xfrm>
            <a:off x="150390" y="1089951"/>
            <a:ext cx="4558770" cy="752474"/>
          </a:xfrm>
        </p:spPr>
        <p:txBody>
          <a:bodyPr>
            <a:normAutofit/>
          </a:bodyPr>
          <a:lstStyle/>
          <a:p>
            <a:r>
              <a:rPr lang="en-US" sz="2400" b="1" dirty="0">
                <a:solidFill>
                  <a:schemeClr val="tx2">
                    <a:lumMod val="75000"/>
                  </a:schemeClr>
                </a:solidFill>
                <a:effectLst>
                  <a:glow rad="101600">
                    <a:schemeClr val="bg1">
                      <a:alpha val="60000"/>
                    </a:schemeClr>
                  </a:glow>
                </a:effectLst>
                <a:latin typeface="Arial Black" panose="020B0A04020102020204" pitchFamily="34" charset="0"/>
                <a:cs typeface="Times New Roman" panose="02020603050405020304" pitchFamily="18" charset="0"/>
              </a:rPr>
              <a:t> Level 3 Data Flow</a:t>
            </a:r>
            <a:br>
              <a:rPr lang="en-US" sz="2400" dirty="0">
                <a:latin typeface="Arial Black" panose="020B0A04020102020204" pitchFamily="34" charset="0"/>
              </a:rPr>
            </a:br>
            <a:endParaRPr lang="en-IN" sz="2400" dirty="0">
              <a:latin typeface="Arial Black" panose="020B0A04020102020204" pitchFamily="34" charset="0"/>
            </a:endParaRPr>
          </a:p>
        </p:txBody>
      </p:sp>
      <p:sp>
        <p:nvSpPr>
          <p:cNvPr id="6" name="Rectangle 2">
            <a:extLst>
              <a:ext uri="{FF2B5EF4-FFF2-40B4-BE49-F238E27FC236}">
                <a16:creationId xmlns:a16="http://schemas.microsoft.com/office/drawing/2014/main" id="{29196143-B3B8-F678-C799-FF5DE758757A}"/>
              </a:ext>
            </a:extLst>
          </p:cNvPr>
          <p:cNvSpPr>
            <a:spLocks noGrp="1" noChangeArrowheads="1"/>
          </p:cNvSpPr>
          <p:nvPr>
            <p:ph idx="1"/>
          </p:nvPr>
        </p:nvSpPr>
        <p:spPr bwMode="auto">
          <a:xfrm>
            <a:off x="5438775" y="-116469"/>
            <a:ext cx="6921575" cy="7500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Subject Constraints Interface Explanation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Components: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Semester and Section:</a:t>
            </a:r>
            <a:endPar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Drop-down menus for selecting semester (e.g., "V") and section (e.g., "A").</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Subject:</a:t>
            </a:r>
            <a:endPar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Drop-down menu for selecting the subject (e.g., "Software Engineering - SE").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Timetable:</a:t>
            </a:r>
            <a:endPar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Weekly grid showing days of the week and time slots.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Time slots include periods like "9:30-10:30," "BREAK," "11:45-12:45," etc.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Cells marked with subject abbreviations (e.g., "SE") indicate scheduled periods.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Navigation Buttons:</a:t>
            </a:r>
            <a:endPar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Back:</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Returns to the previous screen.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Next:</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Proceeds to the next screen.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Flow:</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Select Semester and Section:</a:t>
            </a:r>
            <a:endPar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Choose the semester and section from the drop-down menus.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Select Subject:</a:t>
            </a:r>
            <a:endPar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Choose the subject to set constraints for.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View and Edit Timetable:</a:t>
            </a:r>
            <a:endPar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View the current schedule for the subject.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Highlighted cells show the scheduled periods.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Make changes by interacting with the timetable.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Navigation:</a:t>
            </a:r>
            <a:endPar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Use "Back" or "Next" to navigate.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This interface allows users to manage and view the timetable for a specific subject efficiently.</a:t>
            </a:r>
          </a:p>
          <a:p>
            <a:pPr marL="0" indent="0">
              <a:buNone/>
            </a:pPr>
            <a:r>
              <a:rPr lang="en-US" sz="1400" b="1" dirty="0">
                <a:solidFill>
                  <a:schemeClr val="bg1"/>
                </a:solidFill>
                <a:latin typeface="Times New Roman" panose="02020603050405020304" pitchFamily="18" charset="0"/>
                <a:cs typeface="Times New Roman" panose="02020603050405020304" pitchFamily="18" charset="0"/>
              </a:rPr>
              <a:t>5.Validation Messages:</a:t>
            </a:r>
            <a:endParaRPr lang="en-US" sz="1400" dirty="0">
              <a:solidFill>
                <a:schemeClr val="bg1"/>
              </a:solidFill>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sz="1400" dirty="0">
                <a:solidFill>
                  <a:schemeClr val="bg1"/>
                </a:solidFill>
                <a:latin typeface="Times New Roman" panose="02020603050405020304" pitchFamily="18" charset="0"/>
                <a:cs typeface="Times New Roman" panose="02020603050405020304" pitchFamily="18" charset="0"/>
              </a:rPr>
              <a:t>Outputs validation messages if the entered constraints conflict with existing schedules </a:t>
            </a:r>
          </a:p>
          <a:p>
            <a:pPr marL="0" indent="0">
              <a:lnSpc>
                <a:spcPct val="100000"/>
              </a:lnSpc>
              <a:buNone/>
            </a:pPr>
            <a:r>
              <a:rPr lang="en-US" sz="1400" dirty="0">
                <a:solidFill>
                  <a:schemeClr val="bg1"/>
                </a:solidFill>
                <a:latin typeface="Times New Roman" panose="02020603050405020304" pitchFamily="18" charset="0"/>
                <a:cs typeface="Times New Roman" panose="02020603050405020304" pitchFamily="18" charset="0"/>
              </a:rPr>
              <a:t>or rules.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052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4BC2-6CE1-FE38-F7D6-A367B94CD95C}"/>
              </a:ext>
            </a:extLst>
          </p:cNvPr>
          <p:cNvSpPr>
            <a:spLocks noGrp="1"/>
          </p:cNvSpPr>
          <p:nvPr>
            <p:ph type="title"/>
          </p:nvPr>
        </p:nvSpPr>
        <p:spPr>
          <a:xfrm>
            <a:off x="3711499" y="-677066"/>
            <a:ext cx="4594618" cy="1639884"/>
          </a:xfrm>
        </p:spPr>
        <p:txBody>
          <a:bodyPr>
            <a:normAutofit/>
          </a:bodyPr>
          <a:lstStyle/>
          <a:p>
            <a:pPr algn="ctr"/>
            <a:r>
              <a:rPr lang="en-US" sz="2400" b="1" dirty="0">
                <a:solidFill>
                  <a:schemeClr val="tx2">
                    <a:lumMod val="75000"/>
                  </a:schemeClr>
                </a:solidFill>
                <a:effectLst>
                  <a:glow rad="101600">
                    <a:schemeClr val="bg1">
                      <a:alpha val="60000"/>
                    </a:schemeClr>
                  </a:glow>
                </a:effectLst>
                <a:latin typeface="Arial Black" panose="020B0A04020102020204" pitchFamily="34" charset="0"/>
                <a:cs typeface="Times New Roman" panose="02020603050405020304" pitchFamily="18" charset="0"/>
              </a:rPr>
              <a:t>OUTPUT</a:t>
            </a:r>
            <a:endParaRPr lang="en-IN" sz="2400" dirty="0">
              <a:latin typeface="Arial Black" panose="020B0A04020102020204" pitchFamily="34" charset="0"/>
            </a:endParaRPr>
          </a:p>
        </p:txBody>
      </p:sp>
      <p:pic>
        <p:nvPicPr>
          <p:cNvPr id="5" name="Content Placeholder 3">
            <a:extLst>
              <a:ext uri="{FF2B5EF4-FFF2-40B4-BE49-F238E27FC236}">
                <a16:creationId xmlns:a16="http://schemas.microsoft.com/office/drawing/2014/main" id="{13A5D34A-66CA-D027-892B-DCE00D79CB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782" y="1495425"/>
            <a:ext cx="5498052" cy="3552825"/>
          </a:xfrm>
          <a:prstGeom prst="rect">
            <a:avLst/>
          </a:prstGeom>
          <a:ln w="28575">
            <a:solidFill>
              <a:schemeClr val="tx2">
                <a:lumMod val="75000"/>
              </a:schemeClr>
            </a:solidFill>
          </a:ln>
        </p:spPr>
      </p:pic>
      <p:pic>
        <p:nvPicPr>
          <p:cNvPr id="6" name="Picture 5">
            <a:extLst>
              <a:ext uri="{FF2B5EF4-FFF2-40B4-BE49-F238E27FC236}">
                <a16:creationId xmlns:a16="http://schemas.microsoft.com/office/drawing/2014/main" id="{9AE69B0C-EEE9-7E83-F545-FDBEF6F43E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9656" y="1495425"/>
            <a:ext cx="5572562" cy="3552825"/>
          </a:xfrm>
          <a:prstGeom prst="rect">
            <a:avLst/>
          </a:prstGeom>
          <a:ln w="28575">
            <a:solidFill>
              <a:schemeClr val="tx2">
                <a:lumMod val="75000"/>
              </a:schemeClr>
            </a:solidFill>
          </a:ln>
        </p:spPr>
      </p:pic>
      <p:sp>
        <p:nvSpPr>
          <p:cNvPr id="7" name="Title 1">
            <a:extLst>
              <a:ext uri="{FF2B5EF4-FFF2-40B4-BE49-F238E27FC236}">
                <a16:creationId xmlns:a16="http://schemas.microsoft.com/office/drawing/2014/main" id="{F9F33704-6CDC-9CFB-A9A4-1E8AD71CB83D}"/>
              </a:ext>
            </a:extLst>
          </p:cNvPr>
          <p:cNvSpPr txBox="1">
            <a:spLocks/>
          </p:cNvSpPr>
          <p:nvPr/>
        </p:nvSpPr>
        <p:spPr>
          <a:xfrm>
            <a:off x="6095999" y="5295900"/>
            <a:ext cx="5616575" cy="14525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pPr algn="ctr"/>
            <a:endParaRPr lang="en-IN" sz="2400" dirty="0"/>
          </a:p>
        </p:txBody>
      </p:sp>
    </p:spTree>
    <p:extLst>
      <p:ext uri="{BB962C8B-B14F-4D97-AF65-F5344CB8AC3E}">
        <p14:creationId xmlns:p14="http://schemas.microsoft.com/office/powerpoint/2010/main" val="1130466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B241D-A3F8-CA2B-3823-7AFE6E910104}"/>
              </a:ext>
            </a:extLst>
          </p:cNvPr>
          <p:cNvSpPr>
            <a:spLocks noGrp="1"/>
          </p:cNvSpPr>
          <p:nvPr>
            <p:ph type="title"/>
          </p:nvPr>
        </p:nvSpPr>
        <p:spPr/>
        <p:txBody>
          <a:bodyPr>
            <a:normAutofit/>
          </a:bodyPr>
          <a:lstStyle/>
          <a:p>
            <a:r>
              <a:rPr lang="en-IN" sz="3200" b="1" dirty="0">
                <a:solidFill>
                  <a:schemeClr val="tx2">
                    <a:lumMod val="75000"/>
                  </a:schemeClr>
                </a:solidFill>
                <a:effectLst>
                  <a:glow rad="101600">
                    <a:schemeClr val="bg1">
                      <a:alpha val="60000"/>
                    </a:schemeClr>
                  </a:glow>
                </a:effectLst>
                <a:latin typeface="Arial Black" panose="020B0A04020102020204" pitchFamily="34" charset="0"/>
                <a:cs typeface="Times New Roman" panose="02020603050405020304" pitchFamily="18" charset="0"/>
              </a:rPr>
              <a:t>10.TESTING</a:t>
            </a:r>
          </a:p>
        </p:txBody>
      </p:sp>
      <p:sp>
        <p:nvSpPr>
          <p:cNvPr id="3" name="Content Placeholder 2">
            <a:extLst>
              <a:ext uri="{FF2B5EF4-FFF2-40B4-BE49-F238E27FC236}">
                <a16:creationId xmlns:a16="http://schemas.microsoft.com/office/drawing/2014/main" id="{4370E26C-037F-374C-5032-B2BD81579C18}"/>
              </a:ext>
            </a:extLst>
          </p:cNvPr>
          <p:cNvSpPr>
            <a:spLocks noGrp="1"/>
          </p:cNvSpPr>
          <p:nvPr>
            <p:ph idx="1"/>
          </p:nvPr>
        </p:nvSpPr>
        <p:spPr/>
        <p:txBody>
          <a:bodyPr>
            <a:normAutofit/>
          </a:bodyPr>
          <a:lstStyle/>
          <a:p>
            <a:pPr marL="0" indent="0">
              <a:buNone/>
            </a:pPr>
            <a:r>
              <a:rPr lang="en-US" b="1" dirty="0">
                <a:solidFill>
                  <a:schemeClr val="bg1"/>
                </a:solidFill>
                <a:latin typeface="Times New Roman" panose="02020603050405020304" pitchFamily="18" charset="0"/>
                <a:cs typeface="Times New Roman" panose="02020603050405020304" pitchFamily="18" charset="0"/>
              </a:rPr>
              <a:t>This details the test plan for the TimeCraft application, a program designed to generate timetables for educational institutions. The goal of this test plan is to ensure the application meets the required functionality, performance, and quality standards. </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8593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ADD2D8-AA57-E61A-4C30-9C1700AACF3B}"/>
              </a:ext>
            </a:extLst>
          </p:cNvPr>
          <p:cNvSpPr>
            <a:spLocks noGrp="1"/>
          </p:cNvSpPr>
          <p:nvPr>
            <p:ph idx="1"/>
          </p:nvPr>
        </p:nvSpPr>
        <p:spPr>
          <a:xfrm>
            <a:off x="210312" y="0"/>
            <a:ext cx="10837099" cy="6940296"/>
          </a:xfrm>
        </p:spPr>
        <p:txBody>
          <a:bodyPr>
            <a:normAutofit/>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endParaRPr lang="en-US" sz="1800" b="1" dirty="0">
              <a:solidFill>
                <a:prstClr val="black"/>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defRPr/>
            </a:pPr>
            <a:r>
              <a:rPr kumimoji="0" lang="en-US" sz="2000" b="1" i="0" u="none" strike="noStrike" kern="1200" cap="none" spc="0" normalizeH="0" baseline="0" noProof="0" dirty="0">
                <a:ln>
                  <a:noFill/>
                </a:ln>
                <a:solidFill>
                  <a:schemeClr val="tx2">
                    <a:lumMod val="75000"/>
                  </a:schemeClr>
                </a:solidFill>
                <a:effectLst>
                  <a:glow rad="101600">
                    <a:schemeClr val="bg1">
                      <a:alpha val="60000"/>
                    </a:schemeClr>
                  </a:glow>
                </a:effectLst>
                <a:uLnTx/>
                <a:uFillTx/>
                <a:latin typeface="Times New Roman" panose="02020603050405020304" pitchFamily="18" charset="0"/>
                <a:ea typeface="+mn-ea"/>
                <a:cs typeface="Times New Roman" panose="02020603050405020304" pitchFamily="18" charset="0"/>
              </a:rPr>
              <a:t> Test Objectives </a:t>
            </a:r>
          </a:p>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Functionality: Verify that the application correctly performs all intended functions as per the requirements. </a:t>
            </a:r>
          </a:p>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Usability: Ensure the application is easy to use and navigate for all intended users. </a:t>
            </a:r>
          </a:p>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Reliability: Confirm that the application consistently delivers accurate results and operates without failures. </a:t>
            </a:r>
            <a:endParaRPr lang="en-US" sz="2000" b="1" dirty="0">
              <a:solidFill>
                <a:schemeClr val="tx2">
                  <a:lumMod val="75000"/>
                </a:schemeClr>
              </a:solidFill>
              <a:effectLst>
                <a:glow rad="101600">
                  <a:schemeClr val="bg1">
                    <a:alpha val="60000"/>
                  </a:schemeClr>
                </a:glow>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dirty="0">
                <a:solidFill>
                  <a:schemeClr val="tx2">
                    <a:lumMod val="75000"/>
                  </a:schemeClr>
                </a:solidFill>
                <a:effectLst>
                  <a:glow rad="101600">
                    <a:schemeClr val="bg1">
                      <a:alpha val="60000"/>
                    </a:schemeClr>
                  </a:glow>
                </a:effectLst>
                <a:latin typeface="Times New Roman" panose="02020603050405020304" pitchFamily="18" charset="0"/>
                <a:cs typeface="Times New Roman" panose="02020603050405020304" pitchFamily="18" charset="0"/>
              </a:rPr>
              <a:t> Test Levels </a:t>
            </a:r>
          </a:p>
          <a:p>
            <a:r>
              <a:rPr lang="en-US" sz="1800" b="1" dirty="0">
                <a:solidFill>
                  <a:schemeClr val="bg1"/>
                </a:solidFill>
                <a:latin typeface="Times New Roman" panose="02020603050405020304" pitchFamily="18" charset="0"/>
                <a:cs typeface="Times New Roman" panose="02020603050405020304" pitchFamily="18" charset="0"/>
              </a:rPr>
              <a:t> Unit Testing: Testing individual functions and modules in isolation to verify their correctness. </a:t>
            </a:r>
          </a:p>
          <a:p>
            <a:r>
              <a:rPr lang="en-US" sz="1800" b="1" dirty="0">
                <a:solidFill>
                  <a:schemeClr val="bg1"/>
                </a:solidFill>
                <a:latin typeface="Times New Roman" panose="02020603050405020304" pitchFamily="18" charset="0"/>
                <a:cs typeface="Times New Roman" panose="02020603050405020304" pitchFamily="18" charset="0"/>
              </a:rPr>
              <a:t>• Integration Testing: Testing how different modules interact with each other to ensure they work as a cohesive system. </a:t>
            </a:r>
          </a:p>
          <a:p>
            <a:r>
              <a:rPr lang="en-US" sz="1800" b="1" dirty="0">
                <a:solidFill>
                  <a:schemeClr val="bg1"/>
                </a:solidFill>
                <a:latin typeface="Times New Roman" panose="02020603050405020304" pitchFamily="18" charset="0"/>
                <a:cs typeface="Times New Roman" panose="02020603050405020304" pitchFamily="18" charset="0"/>
              </a:rPr>
              <a:t> System Testing: Testing the complete application as a whole, including user interface interactions, data management, and output generation.</a:t>
            </a:r>
          </a:p>
          <a:p>
            <a:r>
              <a:rPr lang="en-US" sz="1800" b="1" dirty="0">
                <a:solidFill>
                  <a:schemeClr val="bg1"/>
                </a:solidFill>
                <a:latin typeface="Times New Roman" panose="02020603050405020304" pitchFamily="18" charset="0"/>
                <a:cs typeface="Times New Roman" panose="02020603050405020304" pitchFamily="18" charset="0"/>
              </a:rPr>
              <a:t>  User Acceptance Testing (UAT): Testing the application with real users to gather feedback on usability and meet their expectations</a:t>
            </a:r>
            <a:endParaRPr lang="en-IN" sz="1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3441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409D0D1-9442-FB79-676A-BCFE0402F18E}"/>
              </a:ext>
            </a:extLst>
          </p:cNvPr>
          <p:cNvGraphicFramePr>
            <a:graphicFrameLocks noGrp="1"/>
          </p:cNvGraphicFramePr>
          <p:nvPr>
            <p:ph idx="1"/>
            <p:extLst>
              <p:ext uri="{D42A27DB-BD31-4B8C-83A1-F6EECF244321}">
                <p14:modId xmlns:p14="http://schemas.microsoft.com/office/powerpoint/2010/main" val="1921434430"/>
              </p:ext>
            </p:extLst>
          </p:nvPr>
        </p:nvGraphicFramePr>
        <p:xfrm>
          <a:off x="2286000" y="231350"/>
          <a:ext cx="8420099" cy="6395299"/>
        </p:xfrm>
        <a:graphic>
          <a:graphicData uri="http://schemas.openxmlformats.org/drawingml/2006/table">
            <a:tbl>
              <a:tblPr firstRow="1" firstCol="1" bandRow="1"/>
              <a:tblGrid>
                <a:gridCol w="1890021">
                  <a:extLst>
                    <a:ext uri="{9D8B030D-6E8A-4147-A177-3AD203B41FA5}">
                      <a16:colId xmlns:a16="http://schemas.microsoft.com/office/drawing/2014/main" val="192833387"/>
                    </a:ext>
                  </a:extLst>
                </a:gridCol>
                <a:gridCol w="1890021">
                  <a:extLst>
                    <a:ext uri="{9D8B030D-6E8A-4147-A177-3AD203B41FA5}">
                      <a16:colId xmlns:a16="http://schemas.microsoft.com/office/drawing/2014/main" val="2034645124"/>
                    </a:ext>
                  </a:extLst>
                </a:gridCol>
                <a:gridCol w="2332000">
                  <a:extLst>
                    <a:ext uri="{9D8B030D-6E8A-4147-A177-3AD203B41FA5}">
                      <a16:colId xmlns:a16="http://schemas.microsoft.com/office/drawing/2014/main" val="1372693526"/>
                    </a:ext>
                  </a:extLst>
                </a:gridCol>
                <a:gridCol w="2308057">
                  <a:extLst>
                    <a:ext uri="{9D8B030D-6E8A-4147-A177-3AD203B41FA5}">
                      <a16:colId xmlns:a16="http://schemas.microsoft.com/office/drawing/2014/main" val="3960857295"/>
                    </a:ext>
                  </a:extLst>
                </a:gridCol>
              </a:tblGrid>
              <a:tr h="409333">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Case</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86995" marT="952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6995" marR="86995" marT="952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Expected Result</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6995" marR="0" marT="952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Result</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4692009"/>
                  </a:ext>
                </a:extLst>
              </a:tr>
              <a:tr h="815619">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TC-01</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Enter valid faculty name with title.</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Faculty added successfully to the list.</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01512582"/>
                  </a:ext>
                </a:extLst>
              </a:tr>
              <a:tr h="815619">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TC-02</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Enter faculty name without title.</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System automatically detects title based on input and adds faculty.</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18687601"/>
                  </a:ext>
                </a:extLst>
              </a:tr>
              <a:tr h="815619">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TC-03</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Enter duplicate faculty name.</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System does not take input</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04106367"/>
                  </a:ext>
                </a:extLst>
              </a:tr>
              <a:tr h="815619">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TC-04</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Enter invalid faculty name (special characters, etc.).</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System displays an error message for invalid input.</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1911504"/>
                  </a:ext>
                </a:extLst>
              </a:tr>
              <a:tr h="815619">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TC-05</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Remove faculty from the list.</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Faculty removed successfully.</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3597104"/>
                  </a:ext>
                </a:extLst>
              </a:tr>
              <a:tr h="815619">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TC-06</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Edit existing faculty details (name, title, designation).</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Faculty details updated successfully.</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6715703"/>
                  </a:ext>
                </a:extLst>
              </a:tr>
            </a:tbl>
          </a:graphicData>
        </a:graphic>
      </p:graphicFrame>
      <p:sp>
        <p:nvSpPr>
          <p:cNvPr id="7" name="Rectangle 2">
            <a:extLst>
              <a:ext uri="{FF2B5EF4-FFF2-40B4-BE49-F238E27FC236}">
                <a16:creationId xmlns:a16="http://schemas.microsoft.com/office/drawing/2014/main" id="{0C573F7B-90CA-65C0-6935-92CD7EB3F4F1}"/>
              </a:ext>
            </a:extLst>
          </p:cNvPr>
          <p:cNvSpPr>
            <a:spLocks noChangeArrowheads="1"/>
          </p:cNvSpPr>
          <p:nvPr/>
        </p:nvSpPr>
        <p:spPr bwMode="auto">
          <a:xfrm>
            <a:off x="0" y="150127"/>
            <a:ext cx="221284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2">
                    <a:lumMod val="75000"/>
                  </a:schemeClr>
                </a:solidFill>
                <a:effectLst>
                  <a:glow rad="101600">
                    <a:schemeClr val="bg1">
                      <a:alpha val="60000"/>
                    </a:schemeClr>
                  </a:glow>
                </a:effectLst>
                <a:latin typeface="Arial Black" panose="020B0A04020102020204" pitchFamily="34" charset="0"/>
                <a:ea typeface="Times New Roman" panose="02020603050405020304" pitchFamily="18" charset="0"/>
                <a:cs typeface="Times New Roman" panose="02020603050405020304" pitchFamily="18" charset="0"/>
              </a:rPr>
              <a:t>Test Cases</a:t>
            </a:r>
            <a:endParaRPr kumimoji="0" lang="en-US" altLang="en-US" sz="2400" b="1" i="0" u="none" strike="noStrike" cap="none" normalizeH="0" baseline="0" dirty="0">
              <a:ln>
                <a:noFill/>
              </a:ln>
              <a:solidFill>
                <a:schemeClr val="tx2">
                  <a:lumMod val="75000"/>
                </a:schemeClr>
              </a:solidFill>
              <a:effectLst>
                <a:glow rad="101600">
                  <a:schemeClr val="bg1">
                    <a:alpha val="60000"/>
                  </a:schemeClr>
                </a:glow>
              </a:effectLst>
              <a:latin typeface="Arial Black" panose="020B0A040201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Unit Testing:</a:t>
            </a:r>
            <a:endPar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Faculty Input</a:t>
            </a:r>
            <a:endPar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837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99B8F48-FEFD-1AF4-5465-A8ECB961E6D2}"/>
              </a:ext>
            </a:extLst>
          </p:cNvPr>
          <p:cNvGraphicFramePr>
            <a:graphicFrameLocks noGrp="1"/>
          </p:cNvGraphicFramePr>
          <p:nvPr>
            <p:ph idx="1"/>
            <p:extLst>
              <p:ext uri="{D42A27DB-BD31-4B8C-83A1-F6EECF244321}">
                <p14:modId xmlns:p14="http://schemas.microsoft.com/office/powerpoint/2010/main" val="2793696857"/>
              </p:ext>
            </p:extLst>
          </p:nvPr>
        </p:nvGraphicFramePr>
        <p:xfrm>
          <a:off x="1257299" y="1213578"/>
          <a:ext cx="9286875" cy="5451178"/>
        </p:xfrm>
        <a:graphic>
          <a:graphicData uri="http://schemas.openxmlformats.org/drawingml/2006/table">
            <a:tbl>
              <a:tblPr firstRow="1" firstCol="1" bandRow="1"/>
              <a:tblGrid>
                <a:gridCol w="2433600">
                  <a:extLst>
                    <a:ext uri="{9D8B030D-6E8A-4147-A177-3AD203B41FA5}">
                      <a16:colId xmlns:a16="http://schemas.microsoft.com/office/drawing/2014/main" val="373437559"/>
                    </a:ext>
                  </a:extLst>
                </a:gridCol>
                <a:gridCol w="2433600">
                  <a:extLst>
                    <a:ext uri="{9D8B030D-6E8A-4147-A177-3AD203B41FA5}">
                      <a16:colId xmlns:a16="http://schemas.microsoft.com/office/drawing/2014/main" val="3387380979"/>
                    </a:ext>
                  </a:extLst>
                </a:gridCol>
                <a:gridCol w="2310059">
                  <a:extLst>
                    <a:ext uri="{9D8B030D-6E8A-4147-A177-3AD203B41FA5}">
                      <a16:colId xmlns:a16="http://schemas.microsoft.com/office/drawing/2014/main" val="509806877"/>
                    </a:ext>
                  </a:extLst>
                </a:gridCol>
                <a:gridCol w="2109616">
                  <a:extLst>
                    <a:ext uri="{9D8B030D-6E8A-4147-A177-3AD203B41FA5}">
                      <a16:colId xmlns:a16="http://schemas.microsoft.com/office/drawing/2014/main" val="1185198278"/>
                    </a:ext>
                  </a:extLst>
                </a:gridCol>
              </a:tblGrid>
              <a:tr h="400657">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Case</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952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952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Expected Result</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952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Result</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7959579"/>
                  </a:ext>
                </a:extLst>
              </a:tr>
              <a:tr h="793427">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TC-07</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Enter valid subject name and short form.</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Subject added successfully to the list.</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59912667"/>
                  </a:ext>
                </a:extLst>
              </a:tr>
              <a:tr h="793427">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TC-08</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Enter subject with lab component.</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Subject added with lab flag set to True.</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03820006"/>
                  </a:ext>
                </a:extLst>
              </a:tr>
              <a:tr h="793427">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TC-09</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Enter subject without lab component.</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Subject added with lab flag set to False.</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1012683"/>
                  </a:ext>
                </a:extLst>
              </a:tr>
              <a:tr h="506390">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TC-10</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Enter duplicate subject name.</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system doesn’t take input</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41127015"/>
                  </a:ext>
                </a:extLst>
              </a:tr>
              <a:tr h="506390">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TC-12</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Remove subject from the list.</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Subject removed successfully.</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9461691"/>
                  </a:ext>
                </a:extLst>
              </a:tr>
              <a:tr h="793427">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TC-13</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Edit existing subject details (name, short form, credits, lab).</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Subject details updated successfully.</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66241375"/>
                  </a:ext>
                </a:extLst>
              </a:tr>
            </a:tbl>
          </a:graphicData>
        </a:graphic>
      </p:graphicFrame>
      <p:sp>
        <p:nvSpPr>
          <p:cNvPr id="7" name="Rectangle 2">
            <a:extLst>
              <a:ext uri="{FF2B5EF4-FFF2-40B4-BE49-F238E27FC236}">
                <a16:creationId xmlns:a16="http://schemas.microsoft.com/office/drawing/2014/main" id="{417604BB-C417-C7E0-7661-147588705050}"/>
              </a:ext>
            </a:extLst>
          </p:cNvPr>
          <p:cNvSpPr>
            <a:spLocks noChangeArrowheads="1"/>
          </p:cNvSpPr>
          <p:nvPr/>
        </p:nvSpPr>
        <p:spPr bwMode="auto">
          <a:xfrm>
            <a:off x="171450" y="235892"/>
            <a:ext cx="23907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Subject Input</a:t>
            </a:r>
            <a:endPar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737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AB9F1A51-0330-07FD-CC4F-EF980FFCC5E6}"/>
              </a:ext>
            </a:extLst>
          </p:cNvPr>
          <p:cNvGraphicFramePr>
            <a:graphicFrameLocks noGrp="1"/>
          </p:cNvGraphicFramePr>
          <p:nvPr>
            <p:ph idx="1"/>
            <p:extLst>
              <p:ext uri="{D42A27DB-BD31-4B8C-83A1-F6EECF244321}">
                <p14:modId xmlns:p14="http://schemas.microsoft.com/office/powerpoint/2010/main" val="3288175251"/>
              </p:ext>
            </p:extLst>
          </p:nvPr>
        </p:nvGraphicFramePr>
        <p:xfrm>
          <a:off x="1314450" y="1098072"/>
          <a:ext cx="8810625" cy="5510215"/>
        </p:xfrm>
        <a:graphic>
          <a:graphicData uri="http://schemas.openxmlformats.org/drawingml/2006/table">
            <a:tbl>
              <a:tblPr firstRow="1" firstCol="1" bandRow="1"/>
              <a:tblGrid>
                <a:gridCol w="1044962">
                  <a:extLst>
                    <a:ext uri="{9D8B030D-6E8A-4147-A177-3AD203B41FA5}">
                      <a16:colId xmlns:a16="http://schemas.microsoft.com/office/drawing/2014/main" val="3442709889"/>
                    </a:ext>
                  </a:extLst>
                </a:gridCol>
                <a:gridCol w="3501091">
                  <a:extLst>
                    <a:ext uri="{9D8B030D-6E8A-4147-A177-3AD203B41FA5}">
                      <a16:colId xmlns:a16="http://schemas.microsoft.com/office/drawing/2014/main" val="3358207992"/>
                    </a:ext>
                  </a:extLst>
                </a:gridCol>
                <a:gridCol w="2668888">
                  <a:extLst>
                    <a:ext uri="{9D8B030D-6E8A-4147-A177-3AD203B41FA5}">
                      <a16:colId xmlns:a16="http://schemas.microsoft.com/office/drawing/2014/main" val="733152164"/>
                    </a:ext>
                  </a:extLst>
                </a:gridCol>
                <a:gridCol w="1595684">
                  <a:extLst>
                    <a:ext uri="{9D8B030D-6E8A-4147-A177-3AD203B41FA5}">
                      <a16:colId xmlns:a16="http://schemas.microsoft.com/office/drawing/2014/main" val="1996694127"/>
                    </a:ext>
                  </a:extLst>
                </a:gridCol>
              </a:tblGrid>
              <a:tr h="744197">
                <a:tc>
                  <a:txBody>
                    <a:bodyPr/>
                    <a:lstStyle/>
                    <a:p>
                      <a:pPr marL="228600" algn="ctr">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Case</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952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ctr">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952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ctr">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Expected Result</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952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ctr">
                        <a:lnSpc>
                          <a:spcPct val="150000"/>
                        </a:lnSpc>
                        <a:spcAft>
                          <a:spcPts val="1000"/>
                        </a:spcAf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Result</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36180204"/>
                  </a:ext>
                </a:extLst>
              </a:tr>
              <a:tr h="837806">
                <a:tc>
                  <a:txBody>
                    <a:bodyPr/>
                    <a:lstStyle/>
                    <a:p>
                      <a:pPr marL="228600" algn="ctr">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TC-21</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ctr">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Assign a subject to a faculty member and section.</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ctr">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Subject assigned successfully.</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ctr">
                        <a:lnSpc>
                          <a:spcPct val="150000"/>
                        </a:lnSpc>
                        <a:spcAft>
                          <a:spcPts val="1000"/>
                        </a:spcAf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5914453"/>
                  </a:ext>
                </a:extLst>
              </a:tr>
              <a:tr h="1169276">
                <a:tc>
                  <a:txBody>
                    <a:bodyPr/>
                    <a:lstStyle/>
                    <a:p>
                      <a:pPr marL="228600" algn="ctr">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TC-22</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ctr">
                        <a:lnSpc>
                          <a:spcPct val="150000"/>
                        </a:lnSpc>
                        <a:spcAft>
                          <a:spcPts val="1000"/>
                        </a:spcAf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Attempt to assign a subject to a faculty member already assigned.</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spcAft>
                          <a:spcPts val="1000"/>
                        </a:spcAf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Displays a warning message indicating duplicate assignment.</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ctr">
                        <a:lnSpc>
                          <a:spcPct val="150000"/>
                        </a:lnSpc>
                        <a:spcAft>
                          <a:spcPts val="1000"/>
                        </a:spcAf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6739302"/>
                  </a:ext>
                </a:extLst>
              </a:tr>
              <a:tr h="1169276">
                <a:tc>
                  <a:txBody>
                    <a:bodyPr/>
                    <a:lstStyle/>
                    <a:p>
                      <a:pPr marL="228600" algn="ctr">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TC-24</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ctr">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Attempt to assign a subject to a section that doesn't exist.</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ctr">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System displays an error message for invalid input.</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ctr">
                        <a:lnSpc>
                          <a:spcPct val="150000"/>
                        </a:lnSpc>
                        <a:spcAft>
                          <a:spcPts val="1000"/>
                        </a:spcAf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98778481"/>
                  </a:ext>
                </a:extLst>
              </a:tr>
              <a:tr h="837806">
                <a:tc>
                  <a:txBody>
                    <a:bodyPr/>
                    <a:lstStyle/>
                    <a:p>
                      <a:pPr marL="228600" algn="ctr">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TC-25</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ctr">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Unassign a subject from a faculty member and section.</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ctr">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Subject unassigned successfully.</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ctr">
                        <a:lnSpc>
                          <a:spcPct val="150000"/>
                        </a:lnSpc>
                        <a:spcAft>
                          <a:spcPts val="1000"/>
                        </a:spcAf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3623845"/>
                  </a:ext>
                </a:extLst>
              </a:tr>
            </a:tbl>
          </a:graphicData>
        </a:graphic>
      </p:graphicFrame>
      <p:sp>
        <p:nvSpPr>
          <p:cNvPr id="7" name="Rectangle 2">
            <a:extLst>
              <a:ext uri="{FF2B5EF4-FFF2-40B4-BE49-F238E27FC236}">
                <a16:creationId xmlns:a16="http://schemas.microsoft.com/office/drawing/2014/main" id="{EA9465EC-D3F9-082A-84E2-F4B5BA1B70BD}"/>
              </a:ext>
            </a:extLst>
          </p:cNvPr>
          <p:cNvSpPr>
            <a:spLocks noChangeArrowheads="1"/>
          </p:cNvSpPr>
          <p:nvPr/>
        </p:nvSpPr>
        <p:spPr bwMode="auto">
          <a:xfrm>
            <a:off x="0" y="28545"/>
            <a:ext cx="299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Assignment Functionality</a:t>
            </a: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59584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626FAA0-C8C7-6F22-9D8C-311C29E28C9D}"/>
              </a:ext>
            </a:extLst>
          </p:cNvPr>
          <p:cNvGraphicFramePr>
            <a:graphicFrameLocks noGrp="1"/>
          </p:cNvGraphicFramePr>
          <p:nvPr>
            <p:ph idx="1"/>
            <p:extLst>
              <p:ext uri="{D42A27DB-BD31-4B8C-83A1-F6EECF244321}">
                <p14:modId xmlns:p14="http://schemas.microsoft.com/office/powerpoint/2010/main" val="1589385777"/>
              </p:ext>
            </p:extLst>
          </p:nvPr>
        </p:nvGraphicFramePr>
        <p:xfrm>
          <a:off x="1228725" y="1225707"/>
          <a:ext cx="9296401" cy="4737550"/>
        </p:xfrm>
        <a:graphic>
          <a:graphicData uri="http://schemas.openxmlformats.org/drawingml/2006/table">
            <a:tbl>
              <a:tblPr firstRow="1" firstCol="1" bandRow="1"/>
              <a:tblGrid>
                <a:gridCol w="1293943">
                  <a:extLst>
                    <a:ext uri="{9D8B030D-6E8A-4147-A177-3AD203B41FA5}">
                      <a16:colId xmlns:a16="http://schemas.microsoft.com/office/drawing/2014/main" val="14614110"/>
                    </a:ext>
                  </a:extLst>
                </a:gridCol>
                <a:gridCol w="3630404">
                  <a:extLst>
                    <a:ext uri="{9D8B030D-6E8A-4147-A177-3AD203B41FA5}">
                      <a16:colId xmlns:a16="http://schemas.microsoft.com/office/drawing/2014/main" val="4255200356"/>
                    </a:ext>
                  </a:extLst>
                </a:gridCol>
                <a:gridCol w="2684669">
                  <a:extLst>
                    <a:ext uri="{9D8B030D-6E8A-4147-A177-3AD203B41FA5}">
                      <a16:colId xmlns:a16="http://schemas.microsoft.com/office/drawing/2014/main" val="1441860090"/>
                    </a:ext>
                  </a:extLst>
                </a:gridCol>
                <a:gridCol w="1687385">
                  <a:extLst>
                    <a:ext uri="{9D8B030D-6E8A-4147-A177-3AD203B41FA5}">
                      <a16:colId xmlns:a16="http://schemas.microsoft.com/office/drawing/2014/main" val="643470397"/>
                    </a:ext>
                  </a:extLst>
                </a:gridCol>
              </a:tblGrid>
              <a:tr h="514290">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Case</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952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952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Expected Result</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952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spcAft>
                          <a:spcPts val="1000"/>
                        </a:spcAf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Result</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05245196"/>
                  </a:ext>
                </a:extLst>
              </a:tr>
              <a:tr h="630935">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TC-26</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Set fixed slot for a subject in a section.</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Slot assigned successfully.</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spcAft>
                          <a:spcPts val="1000"/>
                        </a:spcAf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8312662"/>
                  </a:ext>
                </a:extLst>
              </a:tr>
              <a:tr h="630935">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TC-27</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Set fixed slot for a faculty member.</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Slot assigned successfully.</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spcAft>
                          <a:spcPts val="1000"/>
                        </a:spcAf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2540477"/>
                  </a:ext>
                </a:extLst>
              </a:tr>
              <a:tr h="1043973">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TC-28</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Attempt to set a fixed slot that already has a subject/faculty assigned.</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System displays a warning message indicating conflict.</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spcAft>
                          <a:spcPts val="1000"/>
                        </a:spcAf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76910811"/>
                  </a:ext>
                </a:extLst>
              </a:tr>
              <a:tr h="630935">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TC-29</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Remove a fixed slot.</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Slot removed successfully.</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spcAft>
                          <a:spcPts val="1000"/>
                        </a:spcAf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yes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5984657"/>
                  </a:ext>
                </a:extLst>
              </a:tr>
            </a:tbl>
          </a:graphicData>
        </a:graphic>
      </p:graphicFrame>
      <p:sp>
        <p:nvSpPr>
          <p:cNvPr id="7" name="Rectangle 2">
            <a:extLst>
              <a:ext uri="{FF2B5EF4-FFF2-40B4-BE49-F238E27FC236}">
                <a16:creationId xmlns:a16="http://schemas.microsoft.com/office/drawing/2014/main" id="{344192EB-0961-6AE4-530A-C4CD1D279269}"/>
              </a:ext>
            </a:extLst>
          </p:cNvPr>
          <p:cNvSpPr>
            <a:spLocks noChangeArrowheads="1"/>
          </p:cNvSpPr>
          <p:nvPr/>
        </p:nvSpPr>
        <p:spPr bwMode="auto">
          <a:xfrm>
            <a:off x="0" y="28545"/>
            <a:ext cx="299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Constraints Functionality</a:t>
            </a:r>
            <a:endParaRPr kumimoji="0" lang="en-US" altLang="en-US" sz="2000" b="1"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389949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95AA67B-8FDB-592F-0E41-5ECE4625B173}"/>
              </a:ext>
            </a:extLst>
          </p:cNvPr>
          <p:cNvGraphicFramePr>
            <a:graphicFrameLocks noGrp="1"/>
          </p:cNvGraphicFramePr>
          <p:nvPr>
            <p:ph idx="1"/>
            <p:extLst>
              <p:ext uri="{D42A27DB-BD31-4B8C-83A1-F6EECF244321}">
                <p14:modId xmlns:p14="http://schemas.microsoft.com/office/powerpoint/2010/main" val="553297988"/>
              </p:ext>
            </p:extLst>
          </p:nvPr>
        </p:nvGraphicFramePr>
        <p:xfrm>
          <a:off x="1257300" y="720850"/>
          <a:ext cx="9791700" cy="4968750"/>
        </p:xfrm>
        <a:graphic>
          <a:graphicData uri="http://schemas.openxmlformats.org/drawingml/2006/table">
            <a:tbl>
              <a:tblPr firstRow="1" firstCol="1" bandRow="1"/>
              <a:tblGrid>
                <a:gridCol w="1265195">
                  <a:extLst>
                    <a:ext uri="{9D8B030D-6E8A-4147-A177-3AD203B41FA5}">
                      <a16:colId xmlns:a16="http://schemas.microsoft.com/office/drawing/2014/main" val="2459014401"/>
                    </a:ext>
                  </a:extLst>
                </a:gridCol>
                <a:gridCol w="4386673">
                  <a:extLst>
                    <a:ext uri="{9D8B030D-6E8A-4147-A177-3AD203B41FA5}">
                      <a16:colId xmlns:a16="http://schemas.microsoft.com/office/drawing/2014/main" val="3402248227"/>
                    </a:ext>
                  </a:extLst>
                </a:gridCol>
                <a:gridCol w="2661004">
                  <a:extLst>
                    <a:ext uri="{9D8B030D-6E8A-4147-A177-3AD203B41FA5}">
                      <a16:colId xmlns:a16="http://schemas.microsoft.com/office/drawing/2014/main" val="2159622062"/>
                    </a:ext>
                  </a:extLst>
                </a:gridCol>
                <a:gridCol w="1478828">
                  <a:extLst>
                    <a:ext uri="{9D8B030D-6E8A-4147-A177-3AD203B41FA5}">
                      <a16:colId xmlns:a16="http://schemas.microsoft.com/office/drawing/2014/main" val="947532195"/>
                    </a:ext>
                  </a:extLst>
                </a:gridCol>
              </a:tblGrid>
              <a:tr h="463578">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Case</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952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952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Expected Result</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952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spcAft>
                          <a:spcPts val="1000"/>
                        </a:spcAf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Result</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5233810"/>
                  </a:ext>
                </a:extLst>
              </a:tr>
              <a:tr h="1313340">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TC-30</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Assign subjects to faculties and sections and generate a timetable.</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Timetable generated successfully with assigned subjects.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spcAft>
                          <a:spcPts val="1000"/>
                        </a:spcAf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6285005"/>
                  </a:ext>
                </a:extLst>
              </a:tr>
              <a:tr h="1313340">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TC-31</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Set constraints and generate a timetable.</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Timetable generated successfully incorporating constraints.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spcAft>
                          <a:spcPts val="1000"/>
                        </a:spcAf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7135647"/>
                  </a:ext>
                </a:extLst>
              </a:tr>
              <a:tr h="1313340">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TC-32</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Attempt to generate a timetable with conflicting assignments (e.g., two subjects assigned to the same slot).</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System displays a warning message indicating conflicts.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6995" marR="0"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spcAft>
                          <a:spcPts val="1000"/>
                        </a:spcAf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06002"/>
                  </a:ext>
                </a:extLst>
              </a:tr>
            </a:tbl>
          </a:graphicData>
        </a:graphic>
      </p:graphicFrame>
      <p:sp>
        <p:nvSpPr>
          <p:cNvPr id="7" name="Rectangle 2">
            <a:extLst>
              <a:ext uri="{FF2B5EF4-FFF2-40B4-BE49-F238E27FC236}">
                <a16:creationId xmlns:a16="http://schemas.microsoft.com/office/drawing/2014/main" id="{B6D0D4D3-81A7-41AE-FD96-C6272B00FEB2}"/>
              </a:ext>
            </a:extLst>
          </p:cNvPr>
          <p:cNvSpPr>
            <a:spLocks noChangeArrowheads="1"/>
          </p:cNvSpPr>
          <p:nvPr/>
        </p:nvSpPr>
        <p:spPr bwMode="auto">
          <a:xfrm>
            <a:off x="0" y="28545"/>
            <a:ext cx="2525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2.Integration Testing</a:t>
            </a: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727905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EAA11488-179A-8607-3E97-F03836E04B5E}"/>
              </a:ext>
            </a:extLst>
          </p:cNvPr>
          <p:cNvGraphicFramePr>
            <a:graphicFrameLocks noGrp="1"/>
          </p:cNvGraphicFramePr>
          <p:nvPr>
            <p:ph idx="1"/>
            <p:extLst>
              <p:ext uri="{D42A27DB-BD31-4B8C-83A1-F6EECF244321}">
                <p14:modId xmlns:p14="http://schemas.microsoft.com/office/powerpoint/2010/main" val="1579070247"/>
              </p:ext>
            </p:extLst>
          </p:nvPr>
        </p:nvGraphicFramePr>
        <p:xfrm>
          <a:off x="1695450" y="718150"/>
          <a:ext cx="9067800" cy="6016676"/>
        </p:xfrm>
        <a:graphic>
          <a:graphicData uri="http://schemas.openxmlformats.org/drawingml/2006/table">
            <a:tbl>
              <a:tblPr firstRow="1" firstCol="1" bandRow="1"/>
              <a:tblGrid>
                <a:gridCol w="1212884">
                  <a:extLst>
                    <a:ext uri="{9D8B030D-6E8A-4147-A177-3AD203B41FA5}">
                      <a16:colId xmlns:a16="http://schemas.microsoft.com/office/drawing/2014/main" val="2554643428"/>
                    </a:ext>
                  </a:extLst>
                </a:gridCol>
                <a:gridCol w="3090390">
                  <a:extLst>
                    <a:ext uri="{9D8B030D-6E8A-4147-A177-3AD203B41FA5}">
                      <a16:colId xmlns:a16="http://schemas.microsoft.com/office/drawing/2014/main" val="4060317211"/>
                    </a:ext>
                  </a:extLst>
                </a:gridCol>
                <a:gridCol w="3569464">
                  <a:extLst>
                    <a:ext uri="{9D8B030D-6E8A-4147-A177-3AD203B41FA5}">
                      <a16:colId xmlns:a16="http://schemas.microsoft.com/office/drawing/2014/main" val="1625150272"/>
                    </a:ext>
                  </a:extLst>
                </a:gridCol>
                <a:gridCol w="1195062">
                  <a:extLst>
                    <a:ext uri="{9D8B030D-6E8A-4147-A177-3AD203B41FA5}">
                      <a16:colId xmlns:a16="http://schemas.microsoft.com/office/drawing/2014/main" val="3378832370"/>
                    </a:ext>
                  </a:extLst>
                </a:gridCol>
              </a:tblGrid>
              <a:tr h="490102">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Case</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57408" marT="6286"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408" marR="57408" marT="6286"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Expected Result</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408" marR="0" marT="6286"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spcAft>
                          <a:spcPts val="1000"/>
                        </a:spcAft>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Result</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86" marR="6286" marT="6286" marB="6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8371970"/>
                  </a:ext>
                </a:extLst>
              </a:tr>
              <a:tr h="683553">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TC-33</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57408"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Generate timetables for different semesters and sections.</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408" marR="57408"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Timetable generated correctly for each semester and section.</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408" marR="0"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spcAft>
                          <a:spcPts val="1000"/>
                        </a:spcAft>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86" marR="6286" marT="6286" marB="6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86579087"/>
                  </a:ext>
                </a:extLst>
              </a:tr>
              <a:tr h="576418">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TC-34</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57408"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Generate faculty-specific timetables.</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408" marR="57408"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Faculty-specific timetable generated.</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408" marR="0"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spcAft>
                          <a:spcPts val="1000"/>
                        </a:spcAft>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86" marR="6286" marT="6286" marB="6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3637460"/>
                  </a:ext>
                </a:extLst>
              </a:tr>
              <a:tr h="683553">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TC-35</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57408"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Display generated timetables in both student and faculty views.</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408" marR="57408"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Timetables displayed correctly in respective views.</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408" marR="0"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spcAft>
                          <a:spcPts val="1000"/>
                        </a:spcAft>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86" marR="6286" marT="6286" marB="6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6642239"/>
                  </a:ext>
                </a:extLst>
              </a:tr>
              <a:tr h="576108">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TC-36</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57408"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Swap allotted classes between slots.</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408" marR="57408"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Swap successful (if no conflicts) or appropriate error message displayed if conflicts exist.</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408" marR="0"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spcAft>
                          <a:spcPts val="1000"/>
                        </a:spcAft>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86" marR="6286" marT="6286" marB="6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3360140"/>
                  </a:ext>
                </a:extLst>
              </a:tr>
              <a:tr h="576418">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TC-38</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57408"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Export generated timetables to Word documents.</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408" marR="57408"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Timetables exported successfully to the specified location.</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408" marR="0"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spcAft>
                          <a:spcPts val="1000"/>
                        </a:spcAft>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86" marR="6286" marT="6286" marB="6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86055166"/>
                  </a:ext>
                </a:extLst>
              </a:tr>
              <a:tr h="576418">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TC-40</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57408"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Save application state.</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408" marR="57408"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Application state saved successfully to a file.</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408" marR="0"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spcAft>
                          <a:spcPts val="1000"/>
                        </a:spcAft>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86" marR="6286" marT="6286" marB="6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6407923"/>
                  </a:ext>
                </a:extLst>
              </a:tr>
              <a:tr h="576418">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TC-41</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57408"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Load saved application state.</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408" marR="57408"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Application state loaded successfully from a file.</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408" marR="0"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spcAft>
                          <a:spcPts val="1000"/>
                        </a:spcAft>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86" marR="6286" marT="6286" marB="6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0457347"/>
                  </a:ext>
                </a:extLst>
              </a:tr>
              <a:tr h="576418">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TC-42</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57408"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Clear all unsaved data.</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408" marR="57408"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All data cleared and the application reset to its initial state.</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408" marR="0" marT="57408" marB="5740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nSpc>
                          <a:spcPct val="150000"/>
                        </a:lnSpc>
                        <a:spcAft>
                          <a:spcPts val="1000"/>
                        </a:spcAft>
                      </a:pPr>
                      <a:r>
                        <a:rPr lang="en-IN" sz="1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3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86" marR="6286" marT="6286" marB="6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97686444"/>
                  </a:ext>
                </a:extLst>
              </a:tr>
            </a:tbl>
          </a:graphicData>
        </a:graphic>
      </p:graphicFrame>
      <p:sp>
        <p:nvSpPr>
          <p:cNvPr id="7" name="Rectangle 2">
            <a:extLst>
              <a:ext uri="{FF2B5EF4-FFF2-40B4-BE49-F238E27FC236}">
                <a16:creationId xmlns:a16="http://schemas.microsoft.com/office/drawing/2014/main" id="{054DB0CF-7B4C-B057-3E4A-873A913AB24A}"/>
              </a:ext>
            </a:extLst>
          </p:cNvPr>
          <p:cNvSpPr>
            <a:spLocks noChangeArrowheads="1"/>
          </p:cNvSpPr>
          <p:nvPr/>
        </p:nvSpPr>
        <p:spPr bwMode="auto">
          <a:xfrm>
            <a:off x="0" y="28545"/>
            <a:ext cx="20063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 System Testing</a:t>
            </a:r>
            <a:endParaRPr kumimoji="0" lang="en-US" altLang="en-US" sz="2000" b="1"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35162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4E2630-3B16-0A2A-16D3-6A238E8170F6}"/>
              </a:ext>
            </a:extLst>
          </p:cNvPr>
          <p:cNvSpPr>
            <a:spLocks noGrp="1"/>
          </p:cNvSpPr>
          <p:nvPr>
            <p:ph idx="1"/>
          </p:nvPr>
        </p:nvSpPr>
        <p:spPr>
          <a:xfrm>
            <a:off x="1090865" y="368968"/>
            <a:ext cx="10341558" cy="6031833"/>
          </a:xfrm>
        </p:spPr>
        <p:txBody>
          <a:bodyPr>
            <a:normAutofit/>
          </a:bodyPr>
          <a:lstStyle/>
          <a:p>
            <a:pPr marL="0" indent="0">
              <a:buNone/>
            </a:pPr>
            <a:r>
              <a:rPr lang="en-IN" b="1" dirty="0">
                <a:solidFill>
                  <a:schemeClr val="tx2">
                    <a:lumMod val="75000"/>
                  </a:schemeClr>
                </a:solidFill>
                <a:effectLst>
                  <a:glow rad="101600">
                    <a:schemeClr val="bg1">
                      <a:alpha val="60000"/>
                    </a:schemeClr>
                  </a:glow>
                  <a:outerShdw blurRad="38100" dist="38100" dir="2700000" algn="tl">
                    <a:srgbClr val="000000">
                      <a:alpha val="43137"/>
                    </a:srgbClr>
                  </a:outerShdw>
                </a:effectLst>
                <a:latin typeface="Times New Roman"/>
                <a:cs typeface="Times New Roman"/>
              </a:rPr>
              <a:t>Background</a:t>
            </a:r>
            <a:r>
              <a:rPr lang="en-IN" b="1" spc="-40" dirty="0">
                <a:solidFill>
                  <a:schemeClr val="tx2">
                    <a:lumMod val="75000"/>
                  </a:schemeClr>
                </a:solidFill>
                <a:effectLst>
                  <a:glow rad="101600">
                    <a:schemeClr val="bg1">
                      <a:alpha val="60000"/>
                    </a:schemeClr>
                  </a:glow>
                  <a:outerShdw blurRad="38100" dist="38100" dir="2700000" algn="tl">
                    <a:srgbClr val="000000">
                      <a:alpha val="43137"/>
                    </a:srgbClr>
                  </a:outerShdw>
                </a:effectLst>
                <a:latin typeface="Times New Roman"/>
                <a:cs typeface="Times New Roman"/>
              </a:rPr>
              <a:t> </a:t>
            </a:r>
            <a:r>
              <a:rPr lang="en-IN" b="1" dirty="0">
                <a:solidFill>
                  <a:schemeClr val="tx2">
                    <a:lumMod val="75000"/>
                  </a:schemeClr>
                </a:solidFill>
                <a:effectLst>
                  <a:glow rad="101600">
                    <a:schemeClr val="bg1">
                      <a:alpha val="60000"/>
                    </a:schemeClr>
                  </a:glow>
                  <a:outerShdw blurRad="38100" dist="38100" dir="2700000" algn="tl">
                    <a:srgbClr val="000000">
                      <a:alpha val="43137"/>
                    </a:srgbClr>
                  </a:outerShdw>
                </a:effectLst>
                <a:latin typeface="Times New Roman"/>
                <a:cs typeface="Times New Roman"/>
              </a:rPr>
              <a:t>and</a:t>
            </a:r>
            <a:r>
              <a:rPr lang="en-IN" b="1" spc="-35" dirty="0">
                <a:solidFill>
                  <a:schemeClr val="tx2">
                    <a:lumMod val="75000"/>
                  </a:schemeClr>
                </a:solidFill>
                <a:effectLst>
                  <a:glow rad="101600">
                    <a:schemeClr val="bg1">
                      <a:alpha val="60000"/>
                    </a:schemeClr>
                  </a:glow>
                  <a:outerShdw blurRad="38100" dist="38100" dir="2700000" algn="tl">
                    <a:srgbClr val="000000">
                      <a:alpha val="43137"/>
                    </a:srgbClr>
                  </a:outerShdw>
                </a:effectLst>
                <a:latin typeface="Times New Roman"/>
                <a:cs typeface="Times New Roman"/>
              </a:rPr>
              <a:t> </a:t>
            </a:r>
            <a:r>
              <a:rPr lang="en-IN" b="1" spc="-10" dirty="0">
                <a:solidFill>
                  <a:schemeClr val="tx2">
                    <a:lumMod val="75000"/>
                  </a:schemeClr>
                </a:solidFill>
                <a:effectLst>
                  <a:glow rad="101600">
                    <a:schemeClr val="bg1">
                      <a:alpha val="60000"/>
                    </a:schemeClr>
                  </a:glow>
                  <a:outerShdw blurRad="38100" dist="38100" dir="2700000" algn="tl">
                    <a:srgbClr val="000000">
                      <a:alpha val="43137"/>
                    </a:srgbClr>
                  </a:outerShdw>
                </a:effectLst>
                <a:latin typeface="Times New Roman"/>
                <a:cs typeface="Times New Roman"/>
              </a:rPr>
              <a:t>Context</a:t>
            </a:r>
            <a:endParaRPr lang="en-US" dirty="0">
              <a:solidFill>
                <a:schemeClr val="tx2">
                  <a:lumMod val="75000"/>
                </a:schemeClr>
              </a:solidFill>
              <a:effectLst>
                <a:glow rad="101600">
                  <a:schemeClr val="bg1">
                    <a:alpha val="60000"/>
                  </a:schemeClr>
                </a:glow>
                <a:outerShdw blurRad="38100" dist="38100" dir="2700000" algn="tl">
                  <a:srgbClr val="000000">
                    <a:alpha val="43137"/>
                  </a:srgbClr>
                </a:outerShdw>
              </a:effectLst>
            </a:endParaRPr>
          </a:p>
          <a:p>
            <a:r>
              <a:rPr lang="en-US" b="1" dirty="0">
                <a:solidFill>
                  <a:schemeClr val="bg1"/>
                </a:solidFill>
                <a:latin typeface="Times New Roman" panose="02020603050405020304" pitchFamily="18" charset="0"/>
                <a:cs typeface="Times New Roman" panose="02020603050405020304" pitchFamily="18" charset="0"/>
              </a:rPr>
              <a:t>Timetabling has a long history, starting with manual, pen-and-paper methods that relied on administrators meticulously balancing constraints like  teacher availability, room capacities, and student preferences. As educational environments grew more complex, these manual methods became inadequate. Efforts to automate timetabling emerged with advances in computing and optimization algorithms. Early heuristic approaches, such as genetic algorithms and simulated annealing, showed potential but failed to fully address all scheduling constraints and preferences. With rising enrollments, diverse </a:t>
            </a:r>
            <a:r>
              <a:rPr lang="en-US" b="1" dirty="0" err="1">
                <a:solidFill>
                  <a:schemeClr val="bg1"/>
                </a:solidFill>
                <a:latin typeface="Times New Roman" panose="02020603050405020304" pitchFamily="18" charset="0"/>
                <a:cs typeface="Times New Roman" panose="02020603050405020304" pitchFamily="18" charset="0"/>
              </a:rPr>
              <a:t>curriculam</a:t>
            </a:r>
            <a:r>
              <a:rPr lang="en-US" b="1" dirty="0">
                <a:solidFill>
                  <a:schemeClr val="bg1"/>
                </a:solidFill>
                <a:latin typeface="Times New Roman" panose="02020603050405020304" pitchFamily="18" charset="0"/>
                <a:cs typeface="Times New Roman" panose="02020603050405020304" pitchFamily="18" charset="0"/>
              </a:rPr>
              <a:t>, and demands for flexibility, educational institutions recognized the need for more robust and comprehensive timetabling solutions.</a:t>
            </a:r>
          </a:p>
          <a:p>
            <a:endParaRPr lang="en-IN" dirty="0"/>
          </a:p>
        </p:txBody>
      </p:sp>
    </p:spTree>
    <p:extLst>
      <p:ext uri="{BB962C8B-B14F-4D97-AF65-F5344CB8AC3E}">
        <p14:creationId xmlns:p14="http://schemas.microsoft.com/office/powerpoint/2010/main" val="2799725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C5D05B-3032-FE38-904A-EE6E50208594}"/>
              </a:ext>
            </a:extLst>
          </p:cNvPr>
          <p:cNvSpPr>
            <a:spLocks noGrp="1"/>
          </p:cNvSpPr>
          <p:nvPr>
            <p:ph idx="1"/>
          </p:nvPr>
        </p:nvSpPr>
        <p:spPr>
          <a:xfrm>
            <a:off x="847726" y="276225"/>
            <a:ext cx="10199686" cy="5514976"/>
          </a:xfrm>
        </p:spPr>
        <p:txBody>
          <a:bodyPr>
            <a:normAutofit/>
          </a:bodyPr>
          <a:lstStyle/>
          <a:p>
            <a:pPr marL="0" indent="0">
              <a:lnSpc>
                <a:spcPct val="150000"/>
              </a:lnSpc>
              <a:spcAft>
                <a:spcPts val="1000"/>
              </a:spcAft>
              <a:buNone/>
            </a:pPr>
            <a:r>
              <a:rPr lang="en-IN"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4.User Acceptance Testing (UAT)</a:t>
            </a:r>
            <a:endParaRPr lang="en-IN"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Involve real users (teachers, administrators, students) to test the application.</a:t>
            </a:r>
            <a:endParaRPr lang="en-IN"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Gather feedback on the application's usability, effectiveness, and efficiency.</a:t>
            </a:r>
            <a:endParaRPr lang="en-IN"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SzPts val="1000"/>
              <a:buFont typeface="Symbol" panose="05050102010706020507" pitchFamily="18" charset="2"/>
              <a:buChar char=""/>
              <a:tabLst>
                <a:tab pos="457200" algn="l"/>
              </a:tabLst>
            </a:pPr>
            <a:r>
              <a:rPr lang="en-IN"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Focus on user interface interactions, data entry processes, timetable display and interpretation, and overall user experience.</a:t>
            </a:r>
            <a:endParaRPr lang="en-IN"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b="1" dirty="0">
              <a:solidFill>
                <a:schemeClr val="bg1"/>
              </a:solidFill>
            </a:endParaRPr>
          </a:p>
        </p:txBody>
      </p:sp>
    </p:spTree>
    <p:extLst>
      <p:ext uri="{BB962C8B-B14F-4D97-AF65-F5344CB8AC3E}">
        <p14:creationId xmlns:p14="http://schemas.microsoft.com/office/powerpoint/2010/main" val="1110725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A165E-0555-D2B1-3237-6B6640FD6B2C}"/>
              </a:ext>
            </a:extLst>
          </p:cNvPr>
          <p:cNvSpPr>
            <a:spLocks noGrp="1"/>
          </p:cNvSpPr>
          <p:nvPr>
            <p:ph type="title"/>
          </p:nvPr>
        </p:nvSpPr>
        <p:spPr>
          <a:xfrm>
            <a:off x="1027113" y="618518"/>
            <a:ext cx="9905998" cy="1429357"/>
          </a:xfrm>
        </p:spPr>
        <p:txBody>
          <a:bodyPr>
            <a:noAutofit/>
          </a:bodyPr>
          <a:lstStyle/>
          <a:p>
            <a:r>
              <a:rPr lang="en-US" sz="3200" b="1" dirty="0">
                <a:solidFill>
                  <a:schemeClr val="tx2">
                    <a:lumMod val="75000"/>
                  </a:schemeClr>
                </a:solidFill>
                <a:effectLst>
                  <a:glow rad="101600">
                    <a:schemeClr val="bg1">
                      <a:alpha val="60000"/>
                    </a:schemeClr>
                  </a:glow>
                </a:effectLst>
                <a:latin typeface="Arial Black" panose="020B0A04020102020204" pitchFamily="34" charset="0"/>
                <a:cs typeface="Times New Roman" panose="02020603050405020304" pitchFamily="18" charset="0"/>
              </a:rPr>
              <a:t> Conclusion ,</a:t>
            </a:r>
            <a:r>
              <a:rPr lang="en-IN" sz="3200" b="1" dirty="0">
                <a:solidFill>
                  <a:schemeClr val="tx2">
                    <a:lumMod val="75000"/>
                  </a:schemeClr>
                </a:solidFill>
                <a:effectLst>
                  <a:glow rad="101600">
                    <a:schemeClr val="bg1">
                      <a:alpha val="60000"/>
                    </a:schemeClr>
                  </a:glow>
                </a:effectLst>
                <a:latin typeface="Arial Black" panose="020B0A04020102020204" pitchFamily="34" charset="0"/>
              </a:rPr>
              <a:t> Limitations &amp;</a:t>
            </a:r>
            <a:r>
              <a:rPr lang="en-IN" sz="3200" b="1" dirty="0">
                <a:solidFill>
                  <a:schemeClr val="tx2">
                    <a:lumMod val="75000"/>
                  </a:schemeClr>
                </a:solidFill>
                <a:effectLst>
                  <a:glow rad="101600">
                    <a:schemeClr val="bg1">
                      <a:alpha val="60000"/>
                    </a:schemeClr>
                  </a:glow>
                </a:effectLst>
                <a:latin typeface="Arial Black" panose="020B0A04020102020204" pitchFamily="34" charset="0"/>
                <a:ea typeface="Times New Roman" panose="02020603050405020304" pitchFamily="18" charset="0"/>
                <a:cs typeface="Times New Roman" panose="02020603050405020304" pitchFamily="18" charset="0"/>
              </a:rPr>
              <a:t>Scope of Enhancement</a:t>
            </a:r>
            <a:br>
              <a:rPr lang="en-IN" sz="2800" b="1" dirty="0">
                <a:solidFill>
                  <a:schemeClr val="tx2">
                    <a:lumMod val="75000"/>
                  </a:schemeClr>
                </a:solidFill>
                <a:effectLst>
                  <a:glow rad="101600">
                    <a:schemeClr val="bg1">
                      <a:alpha val="60000"/>
                    </a:schemeClr>
                  </a:glow>
                </a:effectLst>
                <a:latin typeface="Calibri" panose="020F0502020204030204" pitchFamily="34" charset="0"/>
                <a:ea typeface="Times New Roman" panose="02020603050405020304" pitchFamily="18" charset="0"/>
                <a:cs typeface="Times New Roman" panose="02020603050405020304" pitchFamily="18" charset="0"/>
              </a:rPr>
            </a:br>
            <a:br>
              <a:rPr lang="en-US" sz="2400" b="1" dirty="0">
                <a:solidFill>
                  <a:schemeClr val="tx2">
                    <a:lumMod val="75000"/>
                  </a:schemeClr>
                </a:solidFill>
                <a:effectLst>
                  <a:glow rad="101600">
                    <a:schemeClr val="bg1">
                      <a:alpha val="60000"/>
                    </a:schemeClr>
                  </a:glow>
                </a:effectLst>
                <a:latin typeface="Times New Roman" panose="02020603050405020304" pitchFamily="18" charset="0"/>
                <a:cs typeface="Times New Roman" panose="02020603050405020304" pitchFamily="18" charset="0"/>
              </a:rPr>
            </a:br>
            <a:r>
              <a:rPr lang="en-US" sz="2400" b="1" dirty="0">
                <a:solidFill>
                  <a:schemeClr val="tx2">
                    <a:lumMod val="75000"/>
                  </a:schemeClr>
                </a:solidFill>
                <a:effectLst>
                  <a:glow rad="101600">
                    <a:schemeClr val="bg1">
                      <a:alpha val="60000"/>
                    </a:schemeClr>
                  </a:glow>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c0nclusion</a:t>
            </a:r>
            <a:endParaRPr lang="en-IN" sz="2400" b="1" dirty="0">
              <a:solidFill>
                <a:schemeClr val="tx2">
                  <a:lumMod val="75000"/>
                </a:schemeClr>
              </a:solidFill>
              <a:effectLst>
                <a:glow rad="101600">
                  <a:schemeClr val="bg1">
                    <a:alpha val="60000"/>
                  </a:schemeClr>
                </a:glow>
                <a:outerShdw blurRad="38100" dist="38100" dir="2700000" algn="tl">
                  <a:srgbClr val="000000">
                    <a:alpha val="43137"/>
                  </a:srgbClr>
                </a:outerShdw>
              </a:effectLst>
              <a:latin typeface="Arial Black" panose="020B0A040201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20B55D-C446-9F65-6C46-556CAFE67CB7}"/>
              </a:ext>
            </a:extLst>
          </p:cNvPr>
          <p:cNvSpPr>
            <a:spLocks noGrp="1"/>
          </p:cNvSpPr>
          <p:nvPr>
            <p:ph idx="1"/>
          </p:nvPr>
        </p:nvSpPr>
        <p:spPr>
          <a:xfrm>
            <a:off x="1141413" y="2115156"/>
            <a:ext cx="9905998" cy="4124326"/>
          </a:xfrm>
        </p:spPr>
        <p:txBody>
          <a:bodyPr>
            <a:normAutofit/>
          </a:bodyPr>
          <a:lstStyle/>
          <a:p>
            <a:pPr marL="0" indent="0">
              <a:buNone/>
            </a:pPr>
            <a:r>
              <a:rPr lang="en-US" b="1" dirty="0">
                <a:solidFill>
                  <a:schemeClr val="bg1"/>
                </a:solidFill>
                <a:latin typeface="Times New Roman" panose="02020603050405020304" pitchFamily="18" charset="0"/>
                <a:cs typeface="Times New Roman" panose="02020603050405020304" pitchFamily="18" charset="0"/>
              </a:rPr>
              <a:t>TIMECRAFT stands as a powerful solution for educational institutions seeking to streamline their scheduling processes. Leveraging advanced NP-Hard algorithms like Genetic Algorithms and Simulated Annealing, it produces optimized and conflict-free timetables. Its modular architecture ensures ease of use and effective data management, while the intuitive interface facilitates seamless management of teacher profiles, course enrollments, and schedule visualization. TIMECRAFT notably reduces administrative burdens and offers a user-friendly solution for efficient timetable generation.</a:t>
            </a:r>
          </a:p>
          <a:p>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355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965D00-5CAC-CA42-C52C-7668D3C6F927}"/>
              </a:ext>
            </a:extLst>
          </p:cNvPr>
          <p:cNvSpPr>
            <a:spLocks noGrp="1"/>
          </p:cNvSpPr>
          <p:nvPr>
            <p:ph idx="1"/>
          </p:nvPr>
        </p:nvSpPr>
        <p:spPr>
          <a:xfrm>
            <a:off x="895350" y="485775"/>
            <a:ext cx="10152061" cy="6000750"/>
          </a:xfrm>
        </p:spPr>
        <p:txBody>
          <a:bodyPr>
            <a:normAutofit fontScale="92500" lnSpcReduction="20000"/>
          </a:bodyPr>
          <a:lstStyle/>
          <a:p>
            <a:pPr marL="0" indent="0">
              <a:lnSpc>
                <a:spcPct val="100000"/>
              </a:lnSpc>
              <a:spcAft>
                <a:spcPts val="1000"/>
              </a:spcAft>
              <a:buNone/>
            </a:pPr>
            <a:r>
              <a:rPr lang="en-IN" sz="2600" b="1" dirty="0">
                <a:solidFill>
                  <a:schemeClr val="tx2">
                    <a:lumMod val="75000"/>
                  </a:schemeClr>
                </a:solidFill>
                <a:effectLst>
                  <a:glow rad="101600">
                    <a:schemeClr val="bg1">
                      <a:alpha val="60000"/>
                    </a:schemeClr>
                  </a:glow>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2600" b="1" dirty="0">
              <a:solidFill>
                <a:schemeClr val="tx2">
                  <a:lumMod val="75000"/>
                </a:schemeClr>
              </a:solidFill>
              <a:effectLst>
                <a:glow rad="101600">
                  <a:schemeClr val="bg1">
                    <a:alpha val="60000"/>
                  </a:schemeClr>
                </a:glow>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0000"/>
              </a:lnSpc>
              <a:spcAft>
                <a:spcPts val="1000"/>
              </a:spcAft>
              <a:buFont typeface="+mj-lt"/>
              <a:buAutoNum type="arabicPeriod"/>
              <a:tabLst>
                <a:tab pos="457200" algn="l"/>
              </a:tabLs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Algorithm Complexity: Computationally intensive, leading to longer processing times.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0000"/>
              </a:lnSpc>
              <a:spcAft>
                <a:spcPts val="1000"/>
              </a:spcAft>
              <a:buFont typeface="+mj-lt"/>
              <a:buAutoNum type="arabicPeriod"/>
              <a:tabLst>
                <a:tab pos="457200" algn="l"/>
              </a:tabLs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Scalability: Challenges in handling large volumes of data efficiently.</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0000"/>
              </a:lnSpc>
              <a:spcAft>
                <a:spcPts val="1000"/>
              </a:spcAft>
              <a:buFont typeface="+mj-lt"/>
              <a:buAutoNum type="arabicPeriod"/>
              <a:tabLst>
                <a:tab pos="457200" algn="l"/>
              </a:tabLs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Resource Dependency: Performance relies on the host machine's computational power and memory.</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0000"/>
              </a:lnSpc>
              <a:spcAft>
                <a:spcPts val="1000"/>
              </a:spcAft>
              <a:buFont typeface="+mj-lt"/>
              <a:buAutoNum type="arabicPeriod"/>
              <a:tabLst>
                <a:tab pos="457200" algn="l"/>
              </a:tabLs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Manual Data Entry: Time-consuming and prone to errors during initial setup.</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0000"/>
              </a:lnSpc>
              <a:spcAft>
                <a:spcPts val="1000"/>
              </a:spcAft>
              <a:buFont typeface="+mj-lt"/>
              <a:buAutoNum type="arabicPeriod"/>
              <a:tabLst>
                <a:tab pos="457200" algn="l"/>
              </a:tabLs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Dynamic Changes: Struggles with real-time adjustments without significant reprocessing.</a:t>
            </a:r>
          </a:p>
          <a:p>
            <a:pPr marL="0" indent="0">
              <a:lnSpc>
                <a:spcPct val="150000"/>
              </a:lnSpc>
              <a:spcAft>
                <a:spcPts val="1000"/>
              </a:spcAft>
              <a:buNone/>
            </a:pPr>
            <a:r>
              <a:rPr lang="en-IN" sz="2600" b="1" dirty="0">
                <a:solidFill>
                  <a:schemeClr val="tx2">
                    <a:lumMod val="75000"/>
                  </a:schemeClr>
                </a:solidFill>
                <a:effectLst>
                  <a:glow rad="101600">
                    <a:schemeClr val="bg1">
                      <a:alpha val="60000"/>
                    </a:schemeClr>
                  </a:glow>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Scope of Enhancement</a:t>
            </a:r>
            <a:endParaRPr lang="en-IN" sz="2600" b="1" dirty="0">
              <a:solidFill>
                <a:schemeClr val="tx2">
                  <a:lumMod val="75000"/>
                </a:schemeClr>
              </a:solidFill>
              <a:effectLst>
                <a:glow rad="101600">
                  <a:schemeClr val="bg1">
                    <a:alpha val="60000"/>
                  </a:schemeClr>
                </a:glow>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Algorithm Optimization: Implement more efficient algorithms or explore Machine Learning techniques.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Cloud Integration: Improve scalability and data storage with cloud-based solutions.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Real-Time Updates: Develop features for dynamic re-optimization and real-time schedule adjustments.</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Automated Data Entry: Integrate with institutional databases to reduce manual entry.</a:t>
            </a: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00000"/>
              </a:lnSpc>
              <a:spcAft>
                <a:spcPts val="1000"/>
              </a:spcAft>
              <a:buNone/>
              <a:tabLst>
                <a:tab pos="457200" algn="l"/>
              </a:tabLst>
            </a:pPr>
            <a:endParaRPr lang="en-IN"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0000"/>
              </a:lnSpc>
            </a:pPr>
            <a:endParaRPr lang="en-IN" sz="1800" b="1" dirty="0">
              <a:solidFill>
                <a:schemeClr val="bg1"/>
              </a:solidFill>
            </a:endParaRPr>
          </a:p>
        </p:txBody>
      </p:sp>
    </p:spTree>
    <p:extLst>
      <p:ext uri="{BB962C8B-B14F-4D97-AF65-F5344CB8AC3E}">
        <p14:creationId xmlns:p14="http://schemas.microsoft.com/office/powerpoint/2010/main" val="2451705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A9546-1037-D6A0-C33B-2A58737BD536}"/>
              </a:ext>
            </a:extLst>
          </p:cNvPr>
          <p:cNvSpPr>
            <a:spLocks noGrp="1"/>
          </p:cNvSpPr>
          <p:nvPr>
            <p:ph idx="1"/>
          </p:nvPr>
        </p:nvSpPr>
        <p:spPr>
          <a:xfrm>
            <a:off x="523876" y="190500"/>
            <a:ext cx="10523536" cy="5600701"/>
          </a:xfrm>
        </p:spPr>
        <p:txBody>
          <a:bodyPr>
            <a:normAutofit fontScale="25000" lnSpcReduction="20000"/>
          </a:bodyPr>
          <a:lstStyle/>
          <a:p>
            <a:pPr>
              <a:buFont typeface="Wingdings" panose="05000000000000000000" pitchFamily="2" charset="2"/>
              <a:buChar char="v"/>
            </a:pPr>
            <a:r>
              <a:rPr lang="en-IN" sz="5600" dirty="0">
                <a:solidFill>
                  <a:schemeClr val="tx2">
                    <a:lumMod val="75000"/>
                  </a:schemeClr>
                </a:solidFill>
                <a:effectLst>
                  <a:glow rad="101600">
                    <a:schemeClr val="bg1">
                      <a:alpha val="60000"/>
                    </a:schemeClr>
                  </a:glow>
                </a:effectLst>
                <a:latin typeface="Arial Black" panose="020B0A04020102020204" pitchFamily="34" charset="0"/>
                <a:cs typeface="Times New Roman" panose="02020603050405020304" pitchFamily="18" charset="0"/>
              </a:rPr>
              <a:t>Reference &amp; Citations</a:t>
            </a:r>
          </a:p>
          <a:p>
            <a:pPr marL="0" indent="0">
              <a:buNone/>
            </a:pPr>
            <a:endParaRPr lang="en-IN" sz="5600" dirty="0">
              <a:solidFill>
                <a:schemeClr val="tx2">
                  <a:lumMod val="75000"/>
                </a:schemeClr>
              </a:solidFill>
              <a:effectLst>
                <a:glow rad="101600">
                  <a:schemeClr val="bg1">
                    <a:alpha val="60000"/>
                  </a:schemeClr>
                </a:glow>
              </a:effectLst>
              <a:latin typeface="Arial Black" panose="020B0A04020102020204" pitchFamily="34" charset="0"/>
              <a:cs typeface="Times New Roman" panose="02020603050405020304" pitchFamily="18" charset="0"/>
            </a:endParaRPr>
          </a:p>
          <a:p>
            <a:r>
              <a:rPr lang="en-IN" sz="4800" b="1" i="1" dirty="0">
                <a:solidFill>
                  <a:schemeClr val="bg1"/>
                </a:solidFill>
                <a:effectLst/>
                <a:latin typeface="Times New Roman" panose="02020603050405020304" pitchFamily="18" charset="0"/>
                <a:cs typeface="Times New Roman" panose="02020603050405020304" pitchFamily="18" charset="0"/>
              </a:rPr>
              <a:t>Scope of study -</a:t>
            </a:r>
            <a:r>
              <a:rPr lang="en-US" sz="4800" b="1" i="1" dirty="0">
                <a:solidFill>
                  <a:schemeClr val="bg1"/>
                </a:solidFill>
                <a:latin typeface="Times New Roman" panose="02020603050405020304" pitchFamily="18" charset="0"/>
                <a:cs typeface="Times New Roman" panose="02020603050405020304" pitchFamily="18" charset="0"/>
              </a:rPr>
              <a:t>"A Comparative Study of Manual vs Automated Timetabling in Higher Education Institutions"</a:t>
            </a:r>
            <a:r>
              <a:rPr lang="en-US" sz="4800" i="1" dirty="0">
                <a:solidFill>
                  <a:schemeClr val="bg1"/>
                </a:solidFill>
                <a:latin typeface="Times New Roman" panose="02020603050405020304" pitchFamily="18" charset="0"/>
                <a:cs typeface="Times New Roman" panose="02020603050405020304" pitchFamily="18" charset="0"/>
              </a:rPr>
              <a:t> - Journal of Educational Technology.</a:t>
            </a:r>
            <a:endParaRPr lang="en-IN" sz="4800" i="1" dirty="0">
              <a:solidFill>
                <a:schemeClr val="bg1"/>
              </a:solidFill>
              <a:effectLst>
                <a:glow rad="101600">
                  <a:schemeClr val="bg1">
                    <a:alpha val="60000"/>
                  </a:schemeClr>
                </a:glow>
              </a:effectLst>
              <a:latin typeface="Times New Roman" panose="02020603050405020304" pitchFamily="18" charset="0"/>
              <a:cs typeface="Times New Roman" panose="02020603050405020304" pitchFamily="18" charset="0"/>
            </a:endParaRPr>
          </a:p>
          <a:p>
            <a:pPr>
              <a:lnSpc>
                <a:spcPct val="150000"/>
              </a:lnSpc>
              <a:spcAft>
                <a:spcPts val="1000"/>
              </a:spcAft>
            </a:pPr>
            <a:r>
              <a:rPr lang="en-US" sz="48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Brown, M., &amp; Wilson, A. (2021). Mastering Python for Data Science. Packet Publishing.</a:t>
            </a:r>
            <a:endParaRPr lang="en-IN" sz="48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US" sz="48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Anderson, J. R., &amp; Smith, B. T. (2019). Algorithmic Approaches in Educational Scheduling. Journal of Educational Technology, 45(3), 321-335. </a:t>
            </a:r>
            <a:r>
              <a:rPr lang="en-US" sz="4800" b="1" i="1"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https://doi.org/10.1234/</a:t>
            </a:r>
            <a:endParaRPr lang="en-IN" sz="48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US" sz="48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PyQt5 Team. (2023). PyQt5 Documentation. Riverbank Computing Limited. Retrieved from </a:t>
            </a:r>
            <a:r>
              <a:rPr lang="en-US" sz="4800" b="1" i="1"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https://riverbankcomputing.com/software/pyqt/intro</a:t>
            </a:r>
            <a:endParaRPr lang="en-IN" sz="48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US" sz="48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Python Software Foundation. (n.d.). Python Documentation. Retrieved from https://docs.python.org/3/</a:t>
            </a:r>
            <a:endParaRPr lang="en-IN" sz="48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US" sz="48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Real Python. (n.d.). Learn Python Programming. Retrieved from https://realpython.com/</a:t>
            </a:r>
            <a:endParaRPr lang="en-IN" sz="48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US" sz="48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Stack Overflow. (n.d.). Python Tag. Retrieved from https://stackoverflow.com/questions/tagged/python</a:t>
            </a:r>
            <a:endParaRPr lang="en-IN" sz="48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US" sz="4800" b="1"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GeeksforGeeks</a:t>
            </a:r>
            <a:r>
              <a:rPr lang="en-US" sz="48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(n.d.). Python Programming Language. Retrieved from https://www.geeksforgeeks.org/python-programming-language/</a:t>
            </a:r>
            <a:endParaRPr lang="en-IN" sz="48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US" sz="48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W3Schools. (n.d.). Python Tutorial. Retrieved from https://www.w3schools.com/python/</a:t>
            </a:r>
            <a:endParaRPr lang="en-IN" sz="48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US" sz="4800" b="1"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Tutorialspoint</a:t>
            </a:r>
            <a:r>
              <a:rPr lang="en-US" sz="48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(n.d.). Python Tutorial. Retrieved from </a:t>
            </a:r>
            <a:r>
              <a:rPr lang="en-US" sz="4800" b="1" i="1"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https://www.tutorialspoint.com/python/</a:t>
            </a:r>
            <a:endParaRPr lang="en-IN" sz="48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solidFill>
                <a:schemeClr val="tx2">
                  <a:lumMod val="75000"/>
                </a:schemeClr>
              </a:solidFill>
              <a:effectLst>
                <a:glow rad="101600">
                  <a:schemeClr val="bg1">
                    <a:alpha val="60000"/>
                  </a:schemeClr>
                </a:glow>
              </a:effectLst>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3939865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7B34-C982-388C-55F3-389FE621F07E}"/>
              </a:ext>
            </a:extLst>
          </p:cNvPr>
          <p:cNvSpPr>
            <a:spLocks noGrp="1"/>
          </p:cNvSpPr>
          <p:nvPr>
            <p:ph type="title"/>
          </p:nvPr>
        </p:nvSpPr>
        <p:spPr/>
        <p:txBody>
          <a:bodyPr>
            <a:norm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Thank You</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2400" b="1" cap="none" dirty="0">
                <a:solidFill>
                  <a:schemeClr val="bg1"/>
                </a:solidFill>
                <a:latin typeface="Times New Roman" panose="02020603050405020304" pitchFamily="18" charset="0"/>
                <a:cs typeface="Times New Roman" panose="02020603050405020304" pitchFamily="18" charset="0"/>
              </a:rPr>
              <a:t>Presented by</a:t>
            </a:r>
            <a:r>
              <a:rPr lang="en-IN" sz="2400" b="1" dirty="0">
                <a:solidFill>
                  <a:schemeClr val="bg1"/>
                </a:solidFill>
                <a:latin typeface="Times New Roman" panose="02020603050405020304" pitchFamily="18" charset="0"/>
                <a:cs typeface="Times New Roman" panose="02020603050405020304" pitchFamily="18" charset="0"/>
              </a:rPr>
              <a:t>:</a:t>
            </a:r>
            <a:br>
              <a:rPr lang="en-IN" sz="2400" b="1" dirty="0">
                <a:latin typeface="Times New Roman" panose="02020603050405020304" pitchFamily="18" charset="0"/>
                <a:cs typeface="Times New Roman" panose="02020603050405020304" pitchFamily="18" charset="0"/>
              </a:rPr>
            </a:br>
            <a:r>
              <a:rPr lang="en-IN" sz="2400" b="1" cap="none" dirty="0">
                <a:solidFill>
                  <a:schemeClr val="bg1"/>
                </a:solidFill>
                <a:latin typeface="Times New Roman" panose="02020603050405020304" pitchFamily="18" charset="0"/>
                <a:cs typeface="Times New Roman" panose="02020603050405020304" pitchFamily="18" charset="0"/>
              </a:rPr>
              <a:t>Arun LR Reg.No: </a:t>
            </a:r>
            <a:r>
              <a:rPr lang="en-IN" sz="2400" b="1" dirty="0">
                <a:solidFill>
                  <a:schemeClr val="bg1"/>
                </a:solidFill>
                <a:latin typeface="Times New Roman" panose="02020603050405020304" pitchFamily="18" charset="0"/>
                <a:cs typeface="Times New Roman" panose="02020603050405020304" pitchFamily="18" charset="0"/>
              </a:rPr>
              <a:t>U05UI21S0009</a:t>
            </a:r>
            <a:br>
              <a:rPr lang="en-IN" sz="2400" b="1" dirty="0">
                <a:solidFill>
                  <a:schemeClr val="bg1"/>
                </a:solidFill>
                <a:latin typeface="Times New Roman" panose="02020603050405020304" pitchFamily="18" charset="0"/>
                <a:cs typeface="Times New Roman" panose="02020603050405020304" pitchFamily="18" charset="0"/>
              </a:rPr>
            </a:br>
            <a:r>
              <a:rPr lang="en-IN" sz="2400" b="1" cap="none" dirty="0">
                <a:solidFill>
                  <a:schemeClr val="bg1"/>
                </a:solidFill>
                <a:latin typeface="Times New Roman" panose="02020603050405020304" pitchFamily="18" charset="0"/>
                <a:cs typeface="Times New Roman" panose="02020603050405020304" pitchFamily="18" charset="0"/>
              </a:rPr>
              <a:t> Neelanjan.V  Reg.No: </a:t>
            </a:r>
            <a:r>
              <a:rPr lang="en-IN" sz="2400" b="1" dirty="0">
                <a:solidFill>
                  <a:schemeClr val="bg1"/>
                </a:solidFill>
                <a:latin typeface="Times New Roman" panose="02020603050405020304" pitchFamily="18" charset="0"/>
                <a:cs typeface="Times New Roman" panose="02020603050405020304" pitchFamily="18" charset="0"/>
              </a:rPr>
              <a:t>U05UI21S0032 </a:t>
            </a:r>
            <a:br>
              <a:rPr lang="en-IN" sz="2400" b="1" dirty="0">
                <a:solidFill>
                  <a:schemeClr val="bg1"/>
                </a:solidFill>
                <a:latin typeface="Times New Roman" panose="02020603050405020304" pitchFamily="18" charset="0"/>
                <a:cs typeface="Times New Roman" panose="02020603050405020304" pitchFamily="18" charset="0"/>
              </a:rPr>
            </a:br>
            <a:r>
              <a:rPr lang="en-IN" sz="2400" b="1" cap="none" dirty="0">
                <a:solidFill>
                  <a:schemeClr val="bg1"/>
                </a:solidFill>
                <a:latin typeface="Times New Roman" panose="02020603050405020304" pitchFamily="18" charset="0"/>
                <a:cs typeface="Times New Roman" panose="02020603050405020304" pitchFamily="18" charset="0"/>
              </a:rPr>
              <a:t>Shashank A Poojary</a:t>
            </a:r>
            <a:r>
              <a:rPr lang="en-IN" sz="2400" b="1" dirty="0">
                <a:solidFill>
                  <a:schemeClr val="bg1"/>
                </a:solidFill>
                <a:latin typeface="Times New Roman" panose="02020603050405020304" pitchFamily="18" charset="0"/>
                <a:cs typeface="Times New Roman" panose="02020603050405020304" pitchFamily="18" charset="0"/>
              </a:rPr>
              <a:t> </a:t>
            </a:r>
            <a:r>
              <a:rPr lang="en-IN" sz="2400" b="1" cap="none" dirty="0">
                <a:solidFill>
                  <a:schemeClr val="bg1"/>
                </a:solidFill>
                <a:latin typeface="Times New Roman" panose="02020603050405020304" pitchFamily="18" charset="0"/>
                <a:cs typeface="Times New Roman" panose="02020603050405020304" pitchFamily="18" charset="0"/>
              </a:rPr>
              <a:t>Reg.No: </a:t>
            </a:r>
            <a:r>
              <a:rPr lang="en-IN" sz="2400" b="1" dirty="0">
                <a:solidFill>
                  <a:schemeClr val="bg1"/>
                </a:solidFill>
                <a:latin typeface="Times New Roman" panose="02020603050405020304" pitchFamily="18" charset="0"/>
                <a:cs typeface="Times New Roman" panose="02020603050405020304" pitchFamily="18" charset="0"/>
              </a:rPr>
              <a:t>U05UI21S0054 </a:t>
            </a:r>
            <a:br>
              <a:rPr lang="en-IN" sz="2400" b="1" dirty="0">
                <a:solidFill>
                  <a:schemeClr val="bg1"/>
                </a:solidFill>
                <a:latin typeface="Times New Roman" panose="02020603050405020304" pitchFamily="18" charset="0"/>
                <a:cs typeface="Times New Roman" panose="02020603050405020304" pitchFamily="18" charset="0"/>
              </a:rPr>
            </a:br>
            <a:r>
              <a:rPr lang="en-IN" sz="2400" b="1" cap="none" dirty="0">
                <a:solidFill>
                  <a:schemeClr val="bg1"/>
                </a:solidFill>
                <a:latin typeface="Times New Roman" panose="02020603050405020304" pitchFamily="18" charset="0"/>
                <a:cs typeface="Times New Roman" panose="02020603050405020304" pitchFamily="18" charset="0"/>
              </a:rPr>
              <a:t>Vinod Moger  Reg.No: </a:t>
            </a:r>
            <a:r>
              <a:rPr lang="en-IN" sz="2400" b="1" dirty="0">
                <a:solidFill>
                  <a:schemeClr val="bg1"/>
                </a:solidFill>
                <a:latin typeface="Times New Roman" panose="02020603050405020304" pitchFamily="18" charset="0"/>
                <a:cs typeface="Times New Roman" panose="02020603050405020304" pitchFamily="18" charset="0"/>
              </a:rPr>
              <a:t>U05UI21S0066</a:t>
            </a:r>
            <a:br>
              <a:rPr lang="en-US" sz="2400" b="1" cap="none" dirty="0">
                <a:solidFill>
                  <a:schemeClr val="bg1"/>
                </a:solidFill>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26F2652-1A6C-530A-80C6-C14BCFD3ED5C}"/>
              </a:ext>
            </a:extLst>
          </p:cNvPr>
          <p:cNvSpPr>
            <a:spLocks noGrp="1"/>
          </p:cNvSpPr>
          <p:nvPr>
            <p:ph type="body" sz="half" idx="2"/>
          </p:nvPr>
        </p:nvSpPr>
        <p:spPr/>
        <p:txBody>
          <a:bodyPr>
            <a:normAutofit/>
          </a:bodyPr>
          <a:lstStyle/>
          <a:p>
            <a:pPr marL="0" marR="0" lvl="0" indent="0" algn="ctr"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en-US" sz="6000" b="1" cap="all" dirty="0">
                <a:ln>
                  <a:solidFill>
                    <a:schemeClr val="tx1"/>
                  </a:solidFill>
                </a:ln>
                <a:solidFill>
                  <a:srgbClr val="82FFFF"/>
                </a:solidFill>
                <a:effectLst>
                  <a:glow rad="139700">
                    <a:schemeClr val="bg1">
                      <a:alpha val="40000"/>
                    </a:schemeClr>
                  </a:glow>
                </a:effectLst>
                <a:latin typeface="Times New Roman" panose="02020603050405020304" pitchFamily="18" charset="0"/>
                <a:cs typeface="Times New Roman" panose="02020603050405020304" pitchFamily="18" charset="0"/>
              </a:rPr>
              <a:t>TimeCraft</a:t>
            </a:r>
            <a:endParaRPr kumimoji="0" lang="en-US" sz="6000" b="1" i="0" u="none" strike="noStrike" kern="1200" cap="none" spc="0" normalizeH="0" baseline="0" noProof="0" dirty="0">
              <a:ln>
                <a:solidFill>
                  <a:schemeClr val="tx1"/>
                </a:solidFill>
              </a:ln>
              <a:solidFill>
                <a:srgbClr val="82FFFF"/>
              </a:solidFill>
              <a:effectLst>
                <a:glow rad="139700">
                  <a:schemeClr val="bg1">
                    <a:alpha val="40000"/>
                  </a:schemeClr>
                </a:glow>
              </a:effectLst>
              <a:uLnTx/>
              <a:uFillTx/>
              <a:latin typeface="Times New Roman" panose="02020603050405020304" pitchFamily="18" charset="0"/>
              <a:cs typeface="Times New Roman" panose="02020603050405020304" pitchFamily="18" charset="0"/>
            </a:endParaRPr>
          </a:p>
          <a:p>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69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E355DB-DEA6-2B59-4BF8-5F21A0AF4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6287" y="982661"/>
            <a:ext cx="5745162" cy="4987928"/>
          </a:xfrm>
          <a:prstGeom prst="round2DiagRect">
            <a:avLst>
              <a:gd name="adj1" fmla="val 16667"/>
              <a:gd name="adj2" fmla="val 0"/>
            </a:avLst>
          </a:prstGeom>
          <a:ln w="88900" cap="sq">
            <a:solidFill>
              <a:schemeClr val="tx2">
                <a:lumMod val="75000"/>
              </a:schemeClr>
            </a:soli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2AA85198-6945-C23C-ECF4-86EBBFD0FA79}"/>
              </a:ext>
            </a:extLst>
          </p:cNvPr>
          <p:cNvSpPr>
            <a:spLocks noGrp="1"/>
          </p:cNvSpPr>
          <p:nvPr>
            <p:ph type="title"/>
          </p:nvPr>
        </p:nvSpPr>
        <p:spPr>
          <a:xfrm>
            <a:off x="207963" y="171147"/>
            <a:ext cx="8383587" cy="819757"/>
          </a:xfrm>
        </p:spPr>
        <p:txBody>
          <a:bodyPr>
            <a:normAutofit/>
          </a:bodyPr>
          <a:lstStyle/>
          <a:p>
            <a:r>
              <a:rPr lang="en-US" sz="2400" b="1" dirty="0">
                <a:solidFill>
                  <a:schemeClr val="tx2">
                    <a:lumMod val="75000"/>
                  </a:schemeClr>
                </a:solidFill>
                <a:effectLst>
                  <a:glow rad="101600">
                    <a:schemeClr val="bg1">
                      <a:alpha val="6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Purpose and Need of the Project</a:t>
            </a:r>
            <a:br>
              <a:rPr lang="en-US" sz="2400" dirty="0">
                <a:solidFill>
                  <a:schemeClr val="bg1"/>
                </a:solidFill>
                <a:effectLst>
                  <a:outerShdw blurRad="38100" dist="38100" dir="2700000" algn="tl">
                    <a:srgbClr val="000000">
                      <a:alpha val="43137"/>
                    </a:srgbClr>
                  </a:outerShdw>
                </a:effectLst>
              </a:rPr>
            </a:br>
            <a:endParaRPr lang="en-IN" sz="2400"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FA0F269-ECA6-8082-9F3A-A86ABB14FC00}"/>
              </a:ext>
            </a:extLst>
          </p:cNvPr>
          <p:cNvSpPr>
            <a:spLocks noGrp="1"/>
          </p:cNvSpPr>
          <p:nvPr>
            <p:ph idx="1"/>
          </p:nvPr>
        </p:nvSpPr>
        <p:spPr>
          <a:xfrm>
            <a:off x="207963" y="982661"/>
            <a:ext cx="5202238" cy="5484813"/>
          </a:xfrm>
          <a:ln>
            <a:solidFill>
              <a:schemeClr val="tx2">
                <a:lumMod val="75000"/>
              </a:schemeClr>
            </a:solidFill>
          </a:ln>
        </p:spPr>
        <p:txBody>
          <a:bodyPr>
            <a:normAutofit/>
          </a:bodyPr>
          <a:lstStyle/>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Problem: Educational institutions face challenges in efficiently creating and managing academic timetables.</a:t>
            </a: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Need: Manual scheduling is time-consuming, prone to conflicts, and inefficient in resource utilization.</a:t>
            </a:r>
          </a:p>
          <a:p>
            <a:pPr>
              <a:buFont typeface="Arial" panose="020B0604020202020204" pitchFamily="34" charset="0"/>
              <a:buChar char="•"/>
            </a:pPr>
            <a:r>
              <a:rPr lang="en-US" b="1" dirty="0">
                <a:solidFill>
                  <a:schemeClr val="tx2">
                    <a:lumMod val="75000"/>
                  </a:schemeClr>
                </a:solidFill>
                <a:effectLst>
                  <a:glow rad="101600">
                    <a:schemeClr val="bg1">
                      <a:alpha val="60000"/>
                    </a:schemeClr>
                  </a:glow>
                </a:effectLst>
                <a:latin typeface="Times New Roman" panose="02020603050405020304" pitchFamily="18" charset="0"/>
                <a:cs typeface="Times New Roman" panose="02020603050405020304" pitchFamily="18" charset="0"/>
              </a:rPr>
              <a:t>Solution: TIMECRAFT automates timetable generation, minimizes conflicts, optimizes resource usage, and provides a user-friendly interface for management.</a:t>
            </a:r>
          </a:p>
          <a:p>
            <a:endParaRPr lang="en-IN" dirty="0"/>
          </a:p>
        </p:txBody>
      </p:sp>
      <p:sp>
        <p:nvSpPr>
          <p:cNvPr id="5" name="Content Placeholder 2">
            <a:extLst>
              <a:ext uri="{FF2B5EF4-FFF2-40B4-BE49-F238E27FC236}">
                <a16:creationId xmlns:a16="http://schemas.microsoft.com/office/drawing/2014/main" id="{F9BB1C06-759F-2095-1690-1F0A8D201CD6}"/>
              </a:ext>
            </a:extLst>
          </p:cNvPr>
          <p:cNvSpPr txBox="1">
            <a:spLocks/>
          </p:cNvSpPr>
          <p:nvPr/>
        </p:nvSpPr>
        <p:spPr>
          <a:xfrm>
            <a:off x="5856287" y="887411"/>
            <a:ext cx="5888037" cy="54848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b="1" dirty="0">
                <a:solidFill>
                  <a:schemeClr val="tx2">
                    <a:lumMod val="50000"/>
                  </a:schemeClr>
                </a:solidFill>
                <a:latin typeface="Arial Narrow" panose="020B0606020202030204" pitchFamily="34" charset="0"/>
                <a:cs typeface="Times New Roman" panose="02020603050405020304" pitchFamily="18" charset="0"/>
              </a:rPr>
              <a:t>     </a:t>
            </a:r>
            <a:r>
              <a:rPr lang="en-US" sz="2000" b="1" dirty="0">
                <a:solidFill>
                  <a:schemeClr val="tx2">
                    <a:lumMod val="75000"/>
                  </a:schemeClr>
                </a:solidFill>
                <a:highlight>
                  <a:srgbClr val="000000"/>
                </a:highlight>
                <a:latin typeface="Times New Roman" panose="02020603050405020304" pitchFamily="18" charset="0"/>
                <a:cs typeface="Times New Roman" panose="02020603050405020304" pitchFamily="18" charset="0"/>
              </a:rPr>
              <a:t>Before </a:t>
            </a:r>
            <a:r>
              <a:rPr lang="en-US" sz="2000" b="1" dirty="0">
                <a:solidFill>
                  <a:schemeClr val="tx2">
                    <a:lumMod val="75000"/>
                  </a:schemeClr>
                </a:solidFill>
                <a:effectLst>
                  <a:outerShdw blurRad="38100" dist="38100" dir="2700000" algn="tl">
                    <a:srgbClr val="000000">
                      <a:alpha val="43137"/>
                    </a:srgbClr>
                  </a:outerShdw>
                </a:effectLst>
                <a:highlight>
                  <a:srgbClr val="000000"/>
                </a:highlight>
                <a:latin typeface="Times New Roman" panose="02020603050405020304" pitchFamily="18" charset="0"/>
                <a:cs typeface="Times New Roman" panose="02020603050405020304" pitchFamily="18" charset="0"/>
              </a:rPr>
              <a:t>TimeCraft</a:t>
            </a:r>
            <a:r>
              <a:rPr lang="en-US" sz="2000" b="1" dirty="0">
                <a:solidFill>
                  <a:schemeClr val="tx2">
                    <a:lumMod val="75000"/>
                  </a:schemeClr>
                </a:solidFill>
                <a:latin typeface="Times New Roman" panose="02020603050405020304" pitchFamily="18" charset="0"/>
                <a:cs typeface="Times New Roman" panose="02020603050405020304" pitchFamily="18" charset="0"/>
              </a:rPr>
              <a:t>                      </a:t>
            </a:r>
            <a:r>
              <a:rPr lang="en-US" sz="2000" b="1" dirty="0">
                <a:solidFill>
                  <a:schemeClr val="tx2">
                    <a:lumMod val="75000"/>
                  </a:schemeClr>
                </a:solidFill>
                <a:highlight>
                  <a:srgbClr val="000000"/>
                </a:highlight>
                <a:latin typeface="Times New Roman" panose="02020603050405020304" pitchFamily="18" charset="0"/>
                <a:cs typeface="Times New Roman" panose="02020603050405020304" pitchFamily="18" charset="0"/>
              </a:rPr>
              <a:t>After TimeCraft</a:t>
            </a:r>
            <a:endParaRPr lang="en-IN" sz="2000" b="1" dirty="0">
              <a:solidFill>
                <a:schemeClr val="tx2">
                  <a:lumMod val="75000"/>
                </a:schemeClr>
              </a:solidFill>
              <a:highlight>
                <a:srgbClr val="0000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9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Right 19">
            <a:extLst>
              <a:ext uri="{FF2B5EF4-FFF2-40B4-BE49-F238E27FC236}">
                <a16:creationId xmlns:a16="http://schemas.microsoft.com/office/drawing/2014/main" id="{89749D38-F2A5-875B-9CFB-2E958F18CD24}"/>
              </a:ext>
            </a:extLst>
          </p:cNvPr>
          <p:cNvSpPr/>
          <p:nvPr/>
        </p:nvSpPr>
        <p:spPr>
          <a:xfrm rot="19280409">
            <a:off x="4023738" y="1696126"/>
            <a:ext cx="3451128" cy="2008455"/>
          </a:xfrm>
          <a:prstGeom prst="rightArrow">
            <a:avLst/>
          </a:prstGeom>
          <a:noFill/>
          <a:ln w="76200" cap="flat" cmpd="sng" algn="ctr">
            <a:solidFill>
              <a:schemeClr val="tx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68F01794-A014-9D33-9524-12485B7B8A76}"/>
              </a:ext>
            </a:extLst>
          </p:cNvPr>
          <p:cNvSpPr>
            <a:spLocks noGrp="1"/>
          </p:cNvSpPr>
          <p:nvPr>
            <p:ph idx="1"/>
          </p:nvPr>
        </p:nvSpPr>
        <p:spPr>
          <a:xfrm>
            <a:off x="478757" y="372979"/>
            <a:ext cx="11389894" cy="6112042"/>
          </a:xfrm>
        </p:spPr>
        <p:txBody>
          <a:bodyPr/>
          <a:lstStyle/>
          <a:p>
            <a:pPr marL="0" indent="0">
              <a:buNone/>
            </a:pPr>
            <a:r>
              <a:rPr lang="en-US" b="1" dirty="0">
                <a:solidFill>
                  <a:schemeClr val="tx2">
                    <a:lumMod val="75000"/>
                  </a:schemeClr>
                </a:solidFill>
                <a:effectLst>
                  <a:glow rad="101600">
                    <a:schemeClr val="bg1">
                      <a:alpha val="6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Rise of Automated Timetabling</a:t>
            </a:r>
          </a:p>
          <a:p>
            <a:pPr marL="0" indent="0">
              <a:buNone/>
            </a:pPr>
            <a:r>
              <a:rPr lang="en-US" b="1" dirty="0">
                <a:solidFill>
                  <a:schemeClr val="bg1"/>
                </a:solidFill>
                <a:latin typeface="Times New Roman" panose="02020603050405020304" pitchFamily="18" charset="0"/>
                <a:cs typeface="Times New Roman" panose="02020603050405020304" pitchFamily="18" charset="0"/>
              </a:rPr>
              <a:t>With the advent of the digital age, automated timetable generators emerged, utilizing algorithms and optimization techniques to streamline the timetabling process, reduce errors, and enhance efficiency. Researchers focused on combinatorial optimization, integer programming, and constraint satisfaction to create optimal timetables. Early automated systems showed potential by encoding rules, constraints, and preferences into algorithms, producing schedules that met diverse needs. However, these systems were often complex and difficult to customize, limiting their widespread adoption.</a:t>
            </a:r>
          </a:p>
          <a:p>
            <a:endParaRPr lang="en-IN" dirty="0"/>
          </a:p>
        </p:txBody>
      </p:sp>
    </p:spTree>
    <p:extLst>
      <p:ext uri="{BB962C8B-B14F-4D97-AF65-F5344CB8AC3E}">
        <p14:creationId xmlns:p14="http://schemas.microsoft.com/office/powerpoint/2010/main" val="2646134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D958CE0-9917-6E76-00AA-90D9DA3B5246}"/>
              </a:ext>
            </a:extLst>
          </p:cNvPr>
          <p:cNvPicPr>
            <a:picLocks noChangeAspect="1"/>
          </p:cNvPicPr>
          <p:nvPr/>
        </p:nvPicPr>
        <p:blipFill>
          <a:blip r:embed="rId2">
            <a:alphaModFix/>
          </a:blip>
          <a:stretch>
            <a:fillRect/>
          </a:stretch>
        </p:blipFill>
        <p:spPr>
          <a:xfrm>
            <a:off x="1144588" y="2790825"/>
            <a:ext cx="10123488" cy="3806388"/>
          </a:xfrm>
          <a:prstGeom prst="rect">
            <a:avLst/>
          </a:prstGeom>
          <a:ln w="38100" cap="sq">
            <a:solidFill>
              <a:schemeClr val="tx2"/>
            </a:solidFill>
            <a:prstDash val="solid"/>
            <a:miter lim="800000"/>
          </a:ln>
          <a:effectLst>
            <a:outerShdw blurRad="50800" dist="38100" dir="2700000" algn="tl" rotWithShape="0">
              <a:srgbClr val="000000">
                <a:alpha val="43000"/>
              </a:srgbClr>
            </a:outerShdw>
          </a:effectLst>
        </p:spPr>
      </p:pic>
      <p:sp>
        <p:nvSpPr>
          <p:cNvPr id="3" name="Content Placeholder 2">
            <a:extLst>
              <a:ext uri="{FF2B5EF4-FFF2-40B4-BE49-F238E27FC236}">
                <a16:creationId xmlns:a16="http://schemas.microsoft.com/office/drawing/2014/main" id="{AA673BEE-246D-7281-ECBF-F207E6784EE9}"/>
              </a:ext>
            </a:extLst>
          </p:cNvPr>
          <p:cNvSpPr>
            <a:spLocks noGrp="1"/>
          </p:cNvSpPr>
          <p:nvPr>
            <p:ph idx="1"/>
          </p:nvPr>
        </p:nvSpPr>
        <p:spPr>
          <a:xfrm>
            <a:off x="695326" y="619125"/>
            <a:ext cx="10572750" cy="6238875"/>
          </a:xfrm>
        </p:spPr>
        <p:txBody>
          <a:bodyPr>
            <a:normAutofit fontScale="92500" lnSpcReduction="10000"/>
          </a:bodyPr>
          <a:lstStyle/>
          <a:p>
            <a:pPr marL="0" indent="0">
              <a:buNone/>
            </a:pPr>
            <a:r>
              <a:rPr lang="en-US" sz="3500" b="1" dirty="0">
                <a:solidFill>
                  <a:schemeClr val="tx2">
                    <a:lumMod val="75000"/>
                  </a:schemeClr>
                </a:solidFill>
                <a:effectLst>
                  <a:glow rad="101600">
                    <a:schemeClr val="bg1">
                      <a:alpha val="60000"/>
                    </a:schemeClr>
                  </a:glow>
                </a:effectLst>
                <a:latin typeface="Arial Black" panose="020B0A04020102020204" pitchFamily="34" charset="0"/>
                <a:cs typeface="Times New Roman" panose="02020603050405020304" pitchFamily="18" charset="0"/>
              </a:rPr>
              <a:t>2.Scope of the Study</a:t>
            </a:r>
          </a:p>
          <a:p>
            <a:pPr marL="0" indent="0">
              <a:buNone/>
            </a:pPr>
            <a:r>
              <a:rPr lang="en-US" sz="1800" b="1" dirty="0">
                <a:solidFill>
                  <a:schemeClr val="bg1"/>
                </a:solidFill>
                <a:latin typeface="Times New Roman" panose="02020603050405020304" pitchFamily="18" charset="0"/>
                <a:cs typeface="Times New Roman" panose="02020603050405020304" pitchFamily="18" charset="0"/>
              </a:rPr>
              <a:t>The study of automated timetabling is pivotal in educational administration and management, especially amidst technological advancements and evolving pedagogical practices. This study examines various dimensions of automated timetabling, highlighting its significance and potential impact:</a:t>
            </a:r>
          </a:p>
          <a:p>
            <a:pPr marL="0" indent="0">
              <a:buNone/>
            </a:pPr>
            <a:r>
              <a:rPr lang="en-US" sz="1100" b="1" dirty="0">
                <a:solidFill>
                  <a:srgbClr val="FF0000"/>
                </a:solidFill>
              </a:rPr>
              <a:t>                         </a:t>
            </a:r>
          </a:p>
          <a:p>
            <a:pPr marL="0" indent="0">
              <a:buNone/>
            </a:pPr>
            <a:r>
              <a:rPr lang="en-US" sz="1100" b="1" dirty="0">
                <a:solidFill>
                  <a:srgbClr val="FF0000"/>
                </a:solidFill>
              </a:rPr>
              <a:t>                                                  </a:t>
            </a:r>
          </a:p>
          <a:p>
            <a:pPr marL="0" indent="0">
              <a:buNone/>
            </a:pPr>
            <a:r>
              <a:rPr lang="en-US" sz="1100" b="1">
                <a:solidFill>
                  <a:srgbClr val="FF0000"/>
                </a:solidFill>
              </a:rPr>
              <a:t>              </a:t>
            </a:r>
            <a:r>
              <a:rPr lang="en-US" sz="1300" b="1" dirty="0">
                <a:solidFill>
                  <a:srgbClr val="FF0000"/>
                </a:solidFill>
              </a:rPr>
              <a:t>"A Comparative Study of Manual vs Automated Timetabling in Higher Education Institutions"</a:t>
            </a:r>
            <a:r>
              <a:rPr lang="en-US" sz="1300" dirty="0">
                <a:solidFill>
                  <a:srgbClr val="FF0000"/>
                </a:solidFill>
              </a:rPr>
              <a:t> - Journal of Educational Technology.</a:t>
            </a:r>
            <a:endParaRPr lang="en-IN" sz="1300" dirty="0">
              <a:solidFill>
                <a:srgbClr val="FF0000"/>
              </a:solidFill>
            </a:endParaRPr>
          </a:p>
          <a:p>
            <a:pPr marL="0" indent="0">
              <a:buNone/>
            </a:pPr>
            <a:endParaRPr lang="en-US" sz="1100" b="1" dirty="0">
              <a:solidFill>
                <a:schemeClr val="bg1"/>
              </a:solidFill>
              <a:latin typeface="Times New Roman" panose="02020603050405020304" pitchFamily="18" charset="0"/>
              <a:cs typeface="Times New Roman" panose="02020603050405020304" pitchFamily="18" charset="0"/>
            </a:endParaRPr>
          </a:p>
          <a:p>
            <a:pPr marL="0" indent="0">
              <a:buNone/>
            </a:pPr>
            <a:r>
              <a:rPr lang="en-IN" dirty="0">
                <a:solidFill>
                  <a:schemeClr val="bg1"/>
                </a:solidFill>
              </a:rPr>
              <a:t>           </a:t>
            </a:r>
          </a:p>
          <a:p>
            <a:pPr marL="0" indent="0">
              <a:buNone/>
            </a:pPr>
            <a:endParaRPr lang="en-IN" dirty="0">
              <a:solidFill>
                <a:schemeClr val="bg1"/>
              </a:solidFill>
            </a:endParaRPr>
          </a:p>
          <a:p>
            <a:pPr marL="0" indent="0">
              <a:buNone/>
            </a:pPr>
            <a:endParaRPr lang="en-IN" dirty="0">
              <a:solidFill>
                <a:schemeClr val="bg1"/>
              </a:solidFill>
            </a:endParaRPr>
          </a:p>
          <a:p>
            <a:pPr marL="0" indent="0">
              <a:buNone/>
            </a:pPr>
            <a:endParaRPr lang="en-IN" dirty="0">
              <a:solidFill>
                <a:schemeClr val="bg1"/>
              </a:solidFill>
            </a:endParaRPr>
          </a:p>
          <a:p>
            <a:pPr marL="0" indent="0">
              <a:buNone/>
            </a:pPr>
            <a:endParaRPr lang="en-IN" dirty="0">
              <a:solidFill>
                <a:schemeClr val="bg1"/>
              </a:solidFill>
            </a:endParaRPr>
          </a:p>
          <a:p>
            <a:pPr marL="0" indent="0">
              <a:buNone/>
            </a:pPr>
            <a:r>
              <a:rPr lang="en-US" sz="1200" b="1" dirty="0">
                <a:solidFill>
                  <a:srgbClr val="FF0000"/>
                </a:solidFill>
              </a:rPr>
              <a:t>                 </a:t>
            </a:r>
          </a:p>
          <a:p>
            <a:pPr marL="0" indent="0">
              <a:buNone/>
            </a:pPr>
            <a:r>
              <a:rPr lang="en-US" sz="1200" b="1" dirty="0">
                <a:solidFill>
                  <a:srgbClr val="FF0000"/>
                </a:solidFill>
              </a:rPr>
              <a:t>               </a:t>
            </a:r>
          </a:p>
          <a:p>
            <a:pPr marL="0" indent="0">
              <a:buNone/>
            </a:pPr>
            <a:r>
              <a:rPr lang="en-US" sz="1200" b="1" dirty="0">
                <a:solidFill>
                  <a:srgbClr val="FF0000"/>
                </a:solidFill>
              </a:rPr>
              <a:t>                  </a:t>
            </a:r>
            <a:endParaRPr lang="en-IN" sz="1200" dirty="0">
              <a:solidFill>
                <a:srgbClr val="FF0000"/>
              </a:solidFill>
            </a:endParaRPr>
          </a:p>
        </p:txBody>
      </p:sp>
    </p:spTree>
    <p:extLst>
      <p:ext uri="{BB962C8B-B14F-4D97-AF65-F5344CB8AC3E}">
        <p14:creationId xmlns:p14="http://schemas.microsoft.com/office/powerpoint/2010/main" val="14917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61256-A98D-2E42-1473-9BD3C43626CA}"/>
              </a:ext>
            </a:extLst>
          </p:cNvPr>
          <p:cNvSpPr>
            <a:spLocks noGrp="1"/>
          </p:cNvSpPr>
          <p:nvPr>
            <p:ph idx="1"/>
          </p:nvPr>
        </p:nvSpPr>
        <p:spPr>
          <a:xfrm>
            <a:off x="438150" y="285750"/>
            <a:ext cx="11029950" cy="5724525"/>
          </a:xfrm>
        </p:spPr>
        <p:txBody>
          <a:bodyPr>
            <a:noAutofit/>
          </a:bodyPr>
          <a:lstStyle/>
          <a:p>
            <a:pPr marL="342900" indent="-342900">
              <a:buFont typeface="+mj-lt"/>
              <a:buAutoNum type="arabicPeriod"/>
            </a:pPr>
            <a:r>
              <a:rPr lang="en-US" sz="1800" b="1" dirty="0">
                <a:solidFill>
                  <a:schemeClr val="bg1"/>
                </a:solidFill>
                <a:latin typeface="Times New Roman" panose="02020603050405020304" pitchFamily="18" charset="0"/>
                <a:cs typeface="Times New Roman" panose="02020603050405020304" pitchFamily="18" charset="0"/>
              </a:rPr>
              <a:t>Efficiency: Automated systems streamline manual scheduling tasks, such as resolving conflicts and allocating resources, through sophisticated algorithms. This leads to time savings for administrators and optimal resource utilization.</a:t>
            </a:r>
          </a:p>
          <a:p>
            <a:pPr marL="342900" indent="-342900">
              <a:buFont typeface="+mj-lt"/>
              <a:buAutoNum type="arabicPeriod"/>
            </a:pPr>
            <a:r>
              <a:rPr lang="en-US" sz="1800" b="1" dirty="0">
                <a:solidFill>
                  <a:schemeClr val="bg1"/>
                </a:solidFill>
                <a:latin typeface="Times New Roman" panose="02020603050405020304" pitchFamily="18" charset="0"/>
                <a:cs typeface="Times New Roman" panose="02020603050405020304" pitchFamily="18" charset="0"/>
              </a:rPr>
              <a:t>Accuracy and Reliability: By systematically analyzing constraints and preferences, automated systems produce schedules that adhere to institutional policies, reducing errors and disruptions in academic operations.</a:t>
            </a:r>
          </a:p>
          <a:p>
            <a:pPr marL="457200" indent="-457200">
              <a:buFont typeface="+mj-lt"/>
              <a:buAutoNum type="arabicPeriod"/>
            </a:pPr>
            <a:r>
              <a:rPr lang="en-US" sz="1800" b="1" dirty="0">
                <a:solidFill>
                  <a:schemeClr val="bg1"/>
                </a:solidFill>
                <a:latin typeface="Times New Roman" panose="02020603050405020304" pitchFamily="18" charset="0"/>
                <a:cs typeface="Times New Roman" panose="02020603050405020304" pitchFamily="18" charset="0"/>
              </a:rPr>
              <a:t>Flexibility and Adaptability: Automated systems can adapt to changes in scheduling constraints, ensuring timetables remain responsive and up-to-date. This optimizes resource utilization and minimizes conflicts in dynamic educational environments.</a:t>
            </a:r>
          </a:p>
          <a:p>
            <a:pPr marL="457200" indent="-457200">
              <a:buFont typeface="+mj-lt"/>
              <a:buAutoNum type="arabicPeriod"/>
            </a:pPr>
            <a:r>
              <a:rPr lang="en-US" sz="1800" b="1" dirty="0">
                <a:solidFill>
                  <a:schemeClr val="bg1"/>
                </a:solidFill>
                <a:latin typeface="Times New Roman" panose="02020603050405020304" pitchFamily="18" charset="0"/>
                <a:cs typeface="Times New Roman" panose="02020603050405020304" pitchFamily="18" charset="0"/>
              </a:rPr>
              <a:t>Stakeholder Satisfaction: Effective timetabling is crucial for student planning, teacher organization, and administrator coordination. Automated systems enhance satisfaction by providing efficient, accurate, and user-friendly schedules, empowering stakeholders and fostering engagement.</a:t>
            </a:r>
          </a:p>
          <a:p>
            <a:pPr marL="457200" indent="-457200">
              <a:buFont typeface="+mj-lt"/>
              <a:buAutoNum type="arabicPeriod"/>
            </a:pPr>
            <a:r>
              <a:rPr lang="en-US" sz="1800" b="1" dirty="0">
                <a:solidFill>
                  <a:schemeClr val="bg1"/>
                </a:solidFill>
                <a:latin typeface="Times New Roman" panose="02020603050405020304" pitchFamily="18" charset="0"/>
                <a:cs typeface="Times New Roman" panose="02020603050405020304" pitchFamily="18" charset="0"/>
              </a:rPr>
              <a:t>Scalability and Sustainability: Automated systems offer scalable solutions that accommodate increasing complexity as institutions grow. By minimizing errors and supporting continuous improvement, they contribute to the long-term success and sustainability of educational institutions.</a:t>
            </a:r>
          </a:p>
        </p:txBody>
      </p:sp>
    </p:spTree>
    <p:extLst>
      <p:ext uri="{BB962C8B-B14F-4D97-AF65-F5344CB8AC3E}">
        <p14:creationId xmlns:p14="http://schemas.microsoft.com/office/powerpoint/2010/main" val="2850215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1D3A-251B-921B-2B07-A9DC4129B48B}"/>
              </a:ext>
            </a:extLst>
          </p:cNvPr>
          <p:cNvSpPr>
            <a:spLocks noGrp="1"/>
          </p:cNvSpPr>
          <p:nvPr>
            <p:ph type="title"/>
          </p:nvPr>
        </p:nvSpPr>
        <p:spPr>
          <a:xfrm>
            <a:off x="103188" y="0"/>
            <a:ext cx="9905998" cy="743557"/>
          </a:xfrm>
        </p:spPr>
        <p:txBody>
          <a:bodyPr>
            <a:normAutofit/>
          </a:bodyPr>
          <a:lstStyle/>
          <a:p>
            <a:r>
              <a:rPr lang="en-IN" sz="3200" b="1" dirty="0">
                <a:solidFill>
                  <a:schemeClr val="tx2">
                    <a:lumMod val="75000"/>
                  </a:schemeClr>
                </a:solidFill>
                <a:effectLst>
                  <a:glow rad="101600">
                    <a:schemeClr val="bg1">
                      <a:alpha val="60000"/>
                    </a:schemeClr>
                  </a:glow>
                </a:effectLst>
                <a:latin typeface="Arial Black" panose="020B0A04020102020204" pitchFamily="34" charset="0"/>
                <a:cs typeface="Times New Roman" panose="02020603050405020304" pitchFamily="18" charset="0"/>
              </a:rPr>
              <a:t>3.Methodology of Study</a:t>
            </a:r>
          </a:p>
        </p:txBody>
      </p:sp>
      <p:sp>
        <p:nvSpPr>
          <p:cNvPr id="3" name="Content Placeholder 2">
            <a:extLst>
              <a:ext uri="{FF2B5EF4-FFF2-40B4-BE49-F238E27FC236}">
                <a16:creationId xmlns:a16="http://schemas.microsoft.com/office/drawing/2014/main" id="{C834C328-6E40-E3FA-793F-BA3A01EDB47B}"/>
              </a:ext>
            </a:extLst>
          </p:cNvPr>
          <p:cNvSpPr>
            <a:spLocks noGrp="1"/>
          </p:cNvSpPr>
          <p:nvPr>
            <p:ph idx="1"/>
          </p:nvPr>
        </p:nvSpPr>
        <p:spPr>
          <a:xfrm>
            <a:off x="103188" y="743556"/>
            <a:ext cx="11698287" cy="5876699"/>
          </a:xfrm>
        </p:spPr>
        <p:txBody>
          <a:bodyPr>
            <a:noAutofit/>
          </a:bodyPr>
          <a:lstStyle/>
          <a:p>
            <a:pPr marL="0" indent="0">
              <a:lnSpc>
                <a:spcPct val="100000"/>
              </a:lnSpc>
              <a:buNone/>
            </a:pPr>
            <a:r>
              <a:rPr lang="en-US" sz="1600" b="1" dirty="0">
                <a:solidFill>
                  <a:schemeClr val="bg1"/>
                </a:solidFill>
                <a:latin typeface="Times New Roman" panose="02020603050405020304" pitchFamily="18" charset="0"/>
                <a:cs typeface="Times New Roman" panose="02020603050405020304" pitchFamily="18" charset="0"/>
              </a:rPr>
              <a:t>1. Research Design</a:t>
            </a:r>
          </a:p>
          <a:p>
            <a:pPr marL="0" indent="0">
              <a:lnSpc>
                <a:spcPct val="100000"/>
              </a:lnSpc>
              <a:buNone/>
            </a:pPr>
            <a:r>
              <a:rPr lang="en-US" sz="1600" b="1" dirty="0">
                <a:solidFill>
                  <a:schemeClr val="bg1"/>
                </a:solidFill>
                <a:latin typeface="Times New Roman" panose="02020603050405020304" pitchFamily="18" charset="0"/>
                <a:cs typeface="Times New Roman" panose="02020603050405020304" pitchFamily="18" charset="0"/>
              </a:rPr>
              <a:t>Experimental Design: Conduct experiments to test scheduling algorithms and optimization techniques</a:t>
            </a:r>
          </a:p>
          <a:p>
            <a:pPr marL="0" indent="0">
              <a:lnSpc>
                <a:spcPct val="100000"/>
              </a:lnSpc>
              <a:buNone/>
            </a:pPr>
            <a:r>
              <a:rPr lang="en-US" sz="1600" b="1" dirty="0">
                <a:solidFill>
                  <a:schemeClr val="bg1"/>
                </a:solidFill>
                <a:latin typeface="Times New Roman" panose="02020603050405020304" pitchFamily="18" charset="0"/>
                <a:cs typeface="Times New Roman" panose="02020603050405020304" pitchFamily="18" charset="0"/>
              </a:rPr>
              <a:t>Descriptive Design: Use surveys, interviews, and case studies to document current timetabling practices and challenges</a:t>
            </a:r>
          </a:p>
          <a:p>
            <a:pPr marL="0" indent="0">
              <a:lnSpc>
                <a:spcPct val="100000"/>
              </a:lnSpc>
              <a:buNone/>
            </a:pPr>
            <a:r>
              <a:rPr lang="en-US" sz="1600" b="1" dirty="0">
                <a:solidFill>
                  <a:schemeClr val="bg1"/>
                </a:solidFill>
                <a:latin typeface="Times New Roman" panose="02020603050405020304" pitchFamily="18" charset="0"/>
                <a:cs typeface="Times New Roman" panose="02020603050405020304" pitchFamily="18" charset="0"/>
              </a:rPr>
              <a:t>Comparative Design: Compare different timetabling approaches to assess their effectiveness and usability</a:t>
            </a:r>
          </a:p>
          <a:p>
            <a:pPr marL="0" indent="0">
              <a:buNone/>
            </a:pPr>
            <a:r>
              <a:rPr lang="en-US" sz="1600" b="1" dirty="0">
                <a:solidFill>
                  <a:schemeClr val="bg1"/>
                </a:solidFill>
                <a:latin typeface="Times New Roman" panose="02020603050405020304" pitchFamily="18" charset="0"/>
                <a:cs typeface="Times New Roman" panose="02020603050405020304" pitchFamily="18" charset="0"/>
              </a:rPr>
              <a:t>2. Data Sources</a:t>
            </a:r>
          </a:p>
          <a:p>
            <a:pPr marL="0" indent="0">
              <a:lnSpc>
                <a:spcPct val="100000"/>
              </a:lnSpc>
              <a:buNone/>
            </a:pPr>
            <a:r>
              <a:rPr lang="en-US" sz="1600" b="1" dirty="0">
                <a:solidFill>
                  <a:schemeClr val="bg1"/>
                </a:solidFill>
                <a:latin typeface="Times New Roman" panose="02020603050405020304" pitchFamily="18" charset="0"/>
                <a:cs typeface="Times New Roman" panose="02020603050405020304" pitchFamily="18" charset="0"/>
              </a:rPr>
              <a:t>Primary Data: Gather firsthand data from stakeholders through surveys, interviews, and observations</a:t>
            </a:r>
          </a:p>
          <a:p>
            <a:pPr marL="0" indent="0">
              <a:lnSpc>
                <a:spcPct val="100000"/>
              </a:lnSpc>
              <a:buNone/>
            </a:pPr>
            <a:r>
              <a:rPr lang="en-US" sz="1600" b="1" dirty="0">
                <a:solidFill>
                  <a:schemeClr val="bg1"/>
                </a:solidFill>
                <a:latin typeface="Times New Roman" panose="02020603050405020304" pitchFamily="18" charset="0"/>
                <a:cs typeface="Times New Roman" panose="02020603050405020304" pitchFamily="18" charset="0"/>
              </a:rPr>
              <a:t>Secondary Data: Review existing literature, reports, and documentation on automated timetabling</a:t>
            </a:r>
          </a:p>
          <a:p>
            <a:pPr marL="0" indent="0">
              <a:lnSpc>
                <a:spcPct val="100000"/>
              </a:lnSpc>
              <a:buNone/>
            </a:pPr>
            <a:r>
              <a:rPr lang="en-US" sz="1600" b="1" dirty="0">
                <a:solidFill>
                  <a:schemeClr val="bg1"/>
                </a:solidFill>
                <a:latin typeface="Times New Roman" panose="02020603050405020304" pitchFamily="18" charset="0"/>
                <a:cs typeface="Times New Roman" panose="02020603050405020304" pitchFamily="18" charset="0"/>
              </a:rPr>
              <a:t>Mixed-Methods Data: Combine quantitative and qualitative data to provide a comprehensive understanding</a:t>
            </a:r>
          </a:p>
          <a:p>
            <a:pPr marL="0" indent="0">
              <a:buNone/>
            </a:pPr>
            <a:r>
              <a:rPr lang="en-US" sz="1600" b="1" dirty="0">
                <a:solidFill>
                  <a:schemeClr val="bg1"/>
                </a:solidFill>
                <a:latin typeface="Times New Roman" panose="02020603050405020304" pitchFamily="18" charset="0"/>
                <a:cs typeface="Times New Roman" panose="02020603050405020304" pitchFamily="18" charset="0"/>
              </a:rPr>
              <a:t>3. Sampling Strategies</a:t>
            </a:r>
          </a:p>
          <a:p>
            <a:pPr marL="0" indent="0">
              <a:lnSpc>
                <a:spcPct val="100000"/>
              </a:lnSpc>
              <a:buNone/>
            </a:pPr>
            <a:r>
              <a:rPr lang="en-US" sz="1600" b="1" dirty="0">
                <a:solidFill>
                  <a:schemeClr val="bg1"/>
                </a:solidFill>
                <a:latin typeface="Times New Roman" panose="02020603050405020304" pitchFamily="18" charset="0"/>
                <a:cs typeface="Times New Roman" panose="02020603050405020304" pitchFamily="18" charset="0"/>
              </a:rPr>
              <a:t>Probability Sampling: Use techniques like random sampling to ensure representativeness</a:t>
            </a:r>
          </a:p>
          <a:p>
            <a:pPr marL="0" indent="0">
              <a:lnSpc>
                <a:spcPct val="100000"/>
              </a:lnSpc>
              <a:buNone/>
            </a:pPr>
            <a:r>
              <a:rPr lang="en-US" sz="1600" b="1" dirty="0">
                <a:solidFill>
                  <a:schemeClr val="bg1"/>
                </a:solidFill>
                <a:latin typeface="Times New Roman" panose="02020603050405020304" pitchFamily="18" charset="0"/>
                <a:cs typeface="Times New Roman" panose="02020603050405020304" pitchFamily="18" charset="0"/>
              </a:rPr>
              <a:t>Non-Probability Sampling: Use convenience or purposive sampling for specific contexts</a:t>
            </a:r>
          </a:p>
          <a:p>
            <a:pPr marL="0" indent="0">
              <a:lnSpc>
                <a:spcPct val="100000"/>
              </a:lnSpc>
              <a:buNone/>
            </a:pPr>
            <a:r>
              <a:rPr lang="en-US" sz="1600" b="1" dirty="0">
                <a:solidFill>
                  <a:schemeClr val="bg1"/>
                </a:solidFill>
                <a:latin typeface="Times New Roman" panose="02020603050405020304" pitchFamily="18" charset="0"/>
                <a:cs typeface="Times New Roman" panose="02020603050405020304" pitchFamily="18" charset="0"/>
              </a:rPr>
              <a:t>Mixed-Methods Sampling: Integrate both probability and non-probability sampling techniques</a:t>
            </a:r>
          </a:p>
          <a:p>
            <a:pPr marL="0" indent="0">
              <a:lnSpc>
                <a:spcPct val="100000"/>
              </a:lnSpc>
              <a:buNone/>
            </a:pPr>
            <a:r>
              <a:rPr lang="en-US" sz="1600" b="1" dirty="0">
                <a:solidFill>
                  <a:schemeClr val="bg1"/>
                </a:solidFill>
                <a:latin typeface="Times New Roman" panose="02020603050405020304" pitchFamily="18" charset="0"/>
                <a:cs typeface="Times New Roman" panose="02020603050405020304" pitchFamily="18" charset="0"/>
              </a:rPr>
              <a:t>4. Analytical Techniques</a:t>
            </a:r>
          </a:p>
          <a:p>
            <a:pPr marL="0" indent="0">
              <a:lnSpc>
                <a:spcPct val="100000"/>
              </a:lnSpc>
              <a:buNone/>
            </a:pPr>
            <a:r>
              <a:rPr lang="en-US" sz="1600" b="1" dirty="0">
                <a:solidFill>
                  <a:schemeClr val="bg1"/>
                </a:solidFill>
                <a:latin typeface="Times New Roman" panose="02020603050405020304" pitchFamily="18" charset="0"/>
                <a:cs typeface="Times New Roman" panose="02020603050405020304" pitchFamily="18" charset="0"/>
              </a:rPr>
              <a:t>Quantitative Analysis: Use statistical methods to analyze numerical data.</a:t>
            </a:r>
          </a:p>
          <a:p>
            <a:pPr marL="0" indent="0">
              <a:lnSpc>
                <a:spcPct val="100000"/>
              </a:lnSpc>
              <a:buNone/>
            </a:pPr>
            <a:r>
              <a:rPr lang="en-US" sz="1600" b="1" dirty="0">
                <a:solidFill>
                  <a:schemeClr val="bg1"/>
                </a:solidFill>
                <a:latin typeface="Times New Roman" panose="02020603050405020304" pitchFamily="18" charset="0"/>
                <a:cs typeface="Times New Roman" panose="02020603050405020304" pitchFamily="18" charset="0"/>
              </a:rPr>
              <a:t>Qualitative Analysis: Use thematic or content analysis to interpret textual data.</a:t>
            </a:r>
          </a:p>
          <a:p>
            <a:pPr marL="0" indent="0">
              <a:lnSpc>
                <a:spcPct val="100000"/>
              </a:lnSpc>
              <a:buNone/>
            </a:pPr>
            <a:r>
              <a:rPr lang="en-US" sz="1600" b="1" dirty="0">
                <a:solidFill>
                  <a:schemeClr val="bg1"/>
                </a:solidFill>
                <a:latin typeface="Times New Roman" panose="02020603050405020304" pitchFamily="18" charset="0"/>
                <a:cs typeface="Times New Roman" panose="02020603050405020304" pitchFamily="18" charset="0"/>
              </a:rPr>
              <a:t>Mixed-Methods Analysis: Combine quantitative and qualitative techniques to triangulate findings</a:t>
            </a:r>
            <a:endParaRPr lang="en-IN"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830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029DC9-FCE2-76B6-7DA2-1FF1DDF16D36}"/>
              </a:ext>
            </a:extLst>
          </p:cNvPr>
          <p:cNvSpPr>
            <a:spLocks noGrp="1"/>
          </p:cNvSpPr>
          <p:nvPr>
            <p:ph idx="1"/>
          </p:nvPr>
        </p:nvSpPr>
        <p:spPr>
          <a:xfrm>
            <a:off x="97917" y="0"/>
            <a:ext cx="11789283" cy="6858000"/>
          </a:xfrm>
        </p:spPr>
        <p:txBody>
          <a:bodyPr>
            <a:noAutofit/>
          </a:bodyPr>
          <a:lstStyle/>
          <a:p>
            <a:pPr marL="0" indent="0">
              <a:buNone/>
            </a:pPr>
            <a:r>
              <a:rPr lang="en-US" sz="3200" b="1" dirty="0">
                <a:solidFill>
                  <a:schemeClr val="tx2">
                    <a:lumMod val="75000"/>
                  </a:schemeClr>
                </a:solidFill>
                <a:effectLst>
                  <a:glow rad="101600">
                    <a:schemeClr val="bg1">
                      <a:alpha val="60000"/>
                    </a:schemeClr>
                  </a:glow>
                </a:effectLst>
                <a:latin typeface="Arial Black" panose="020B0A04020102020204" pitchFamily="34" charset="0"/>
                <a:cs typeface="Times New Roman" panose="02020603050405020304" pitchFamily="18" charset="0"/>
              </a:rPr>
              <a:t>4.Objectives of the System</a:t>
            </a:r>
          </a:p>
          <a:p>
            <a:r>
              <a:rPr lang="en-US" sz="1800" b="1" dirty="0">
                <a:solidFill>
                  <a:schemeClr val="bg1"/>
                </a:solidFill>
                <a:latin typeface="Times New Roman" panose="02020603050405020304" pitchFamily="18" charset="0"/>
                <a:cs typeface="Times New Roman" panose="02020603050405020304" pitchFamily="18" charset="0"/>
              </a:rPr>
              <a:t>Efficiency and Resource Optimization:</a:t>
            </a:r>
          </a:p>
          <a:p>
            <a:pPr lvl="1"/>
            <a:r>
              <a:rPr lang="en-US" sz="1800" b="1" dirty="0">
                <a:solidFill>
                  <a:schemeClr val="bg1"/>
                </a:solidFill>
                <a:latin typeface="Times New Roman" panose="02020603050405020304" pitchFamily="18" charset="0"/>
                <a:cs typeface="Times New Roman" panose="02020603050405020304" pitchFamily="18" charset="0"/>
              </a:rPr>
              <a:t>Streamline scheduling tasks, reducing administrative burdens and errors.</a:t>
            </a:r>
          </a:p>
          <a:p>
            <a:pPr lvl="1"/>
            <a:r>
              <a:rPr lang="en-US" sz="1800" b="1" dirty="0">
                <a:solidFill>
                  <a:schemeClr val="bg1"/>
                </a:solidFill>
                <a:latin typeface="Times New Roman" panose="02020603050405020304" pitchFamily="18" charset="0"/>
                <a:cs typeface="Times New Roman" panose="02020603050405020304" pitchFamily="18" charset="0"/>
              </a:rPr>
              <a:t>Generate optimized schedules to maximize resource utilization.</a:t>
            </a:r>
          </a:p>
          <a:p>
            <a:r>
              <a:rPr lang="en-US" sz="1800" b="1" dirty="0">
                <a:solidFill>
                  <a:schemeClr val="bg1"/>
                </a:solidFill>
                <a:latin typeface="Times New Roman" panose="02020603050405020304" pitchFamily="18" charset="0"/>
                <a:cs typeface="Times New Roman" panose="02020603050405020304" pitchFamily="18" charset="0"/>
              </a:rPr>
              <a:t>Enhanced Accuracy and Reliability:</a:t>
            </a:r>
          </a:p>
          <a:p>
            <a:pPr lvl="1"/>
            <a:r>
              <a:rPr lang="en-US" sz="1800" b="1" dirty="0">
                <a:solidFill>
                  <a:schemeClr val="bg1"/>
                </a:solidFill>
                <a:latin typeface="Times New Roman" panose="02020603050405020304" pitchFamily="18" charset="0"/>
                <a:cs typeface="Times New Roman" panose="02020603050405020304" pitchFamily="18" charset="0"/>
              </a:rPr>
              <a:t>Eliminate human errors and ensure schedules adhere to policies.</a:t>
            </a:r>
          </a:p>
          <a:p>
            <a:pPr lvl="1"/>
            <a:r>
              <a:rPr lang="en-US" sz="1800" b="1" dirty="0">
                <a:solidFill>
                  <a:schemeClr val="bg1"/>
                </a:solidFill>
                <a:latin typeface="Times New Roman" panose="02020603050405020304" pitchFamily="18" charset="0"/>
                <a:cs typeface="Times New Roman" panose="02020603050405020304" pitchFamily="18" charset="0"/>
              </a:rPr>
              <a:t>Create reliable, conflict-free timetables for smooth operations</a:t>
            </a:r>
          </a:p>
          <a:p>
            <a:r>
              <a:rPr lang="en-US" sz="1800" b="1" dirty="0">
                <a:solidFill>
                  <a:schemeClr val="bg1"/>
                </a:solidFill>
                <a:latin typeface="Times New Roman" panose="02020603050405020304" pitchFamily="18" charset="0"/>
                <a:cs typeface="Times New Roman" panose="02020603050405020304" pitchFamily="18" charset="0"/>
              </a:rPr>
              <a:t>Flexibility and Adaptability:</a:t>
            </a:r>
          </a:p>
          <a:p>
            <a:pPr lvl="1"/>
            <a:r>
              <a:rPr lang="en-US" sz="1800" b="1" dirty="0">
                <a:solidFill>
                  <a:schemeClr val="bg1"/>
                </a:solidFill>
                <a:latin typeface="Times New Roman" panose="02020603050405020304" pitchFamily="18" charset="0"/>
                <a:cs typeface="Times New Roman" panose="02020603050405020304" pitchFamily="18" charset="0"/>
              </a:rPr>
              <a:t>Handle diverse constraints and adapt to changes in real-time.</a:t>
            </a:r>
          </a:p>
          <a:p>
            <a:pPr lvl="1"/>
            <a:r>
              <a:rPr lang="en-US" sz="1800" b="1" dirty="0">
                <a:solidFill>
                  <a:schemeClr val="bg1"/>
                </a:solidFill>
                <a:latin typeface="Times New Roman" panose="02020603050405020304" pitchFamily="18" charset="0"/>
                <a:cs typeface="Times New Roman" panose="02020603050405020304" pitchFamily="18" charset="0"/>
              </a:rPr>
              <a:t>Optimize resource use and minimize conflicts.</a:t>
            </a:r>
          </a:p>
          <a:p>
            <a:r>
              <a:rPr lang="en-US" sz="1800" b="1" dirty="0">
                <a:solidFill>
                  <a:schemeClr val="bg1"/>
                </a:solidFill>
                <a:latin typeface="Times New Roman" panose="02020603050405020304" pitchFamily="18" charset="0"/>
                <a:cs typeface="Times New Roman" panose="02020603050405020304" pitchFamily="18" charset="0"/>
              </a:rPr>
              <a:t>Long-term Sustainability:</a:t>
            </a:r>
          </a:p>
          <a:p>
            <a:pPr lvl="1"/>
            <a:r>
              <a:rPr lang="en-US" sz="1800" b="1" dirty="0">
                <a:solidFill>
                  <a:schemeClr val="bg1"/>
                </a:solidFill>
                <a:latin typeface="Times New Roman" panose="02020603050405020304" pitchFamily="18" charset="0"/>
                <a:cs typeface="Times New Roman" panose="02020603050405020304" pitchFamily="18" charset="0"/>
              </a:rPr>
              <a:t>Offer scalable solutions to meet evolving needs.</a:t>
            </a:r>
          </a:p>
          <a:p>
            <a:pPr lvl="1"/>
            <a:r>
              <a:rPr lang="en-US" sz="1800" b="1" dirty="0">
                <a:solidFill>
                  <a:schemeClr val="bg1"/>
                </a:solidFill>
                <a:latin typeface="Times New Roman" panose="02020603050405020304" pitchFamily="18" charset="0"/>
                <a:cs typeface="Times New Roman" panose="02020603050405020304" pitchFamily="18" charset="0"/>
              </a:rPr>
              <a:t>Ensure consistency, minimize errors, and support continuous improvement</a:t>
            </a:r>
          </a:p>
          <a:p>
            <a:r>
              <a:rPr lang="en-US" sz="1800" b="1" dirty="0">
                <a:solidFill>
                  <a:schemeClr val="bg1"/>
                </a:solidFill>
                <a:latin typeface="Times New Roman" panose="02020603050405020304" pitchFamily="18" charset="0"/>
                <a:cs typeface="Times New Roman" panose="02020603050405020304" pitchFamily="18" charset="0"/>
              </a:rPr>
              <a:t>Improved Stakeholder Satisfaction:</a:t>
            </a:r>
          </a:p>
          <a:p>
            <a:pPr lvl="1"/>
            <a:r>
              <a:rPr lang="en-US" sz="1800" b="1" dirty="0">
                <a:solidFill>
                  <a:schemeClr val="bg1"/>
                </a:solidFill>
                <a:latin typeface="Times New Roman" panose="02020603050405020304" pitchFamily="18" charset="0"/>
                <a:cs typeface="Times New Roman" panose="02020603050405020304" pitchFamily="18" charset="0"/>
              </a:rPr>
              <a:t>Provide efficient, user-friendly schedules for all stakeholders.</a:t>
            </a:r>
          </a:p>
          <a:p>
            <a:pPr lvl="1"/>
            <a:r>
              <a:rPr lang="en-US" sz="1800" b="1" dirty="0">
                <a:solidFill>
                  <a:schemeClr val="bg1"/>
                </a:solidFill>
                <a:latin typeface="Times New Roman" panose="02020603050405020304" pitchFamily="18" charset="0"/>
                <a:cs typeface="Times New Roman" panose="02020603050405020304" pitchFamily="18" charset="0"/>
              </a:rPr>
              <a:t>Empower stakeholders and foster engagement in the scheduling process</a:t>
            </a:r>
            <a:endParaRPr lang="en-IN" sz="1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544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639</TotalTime>
  <Words>3548</Words>
  <Application>Microsoft Office PowerPoint</Application>
  <PresentationFormat>Widescreen</PresentationFormat>
  <Paragraphs>385</Paragraphs>
  <Slides>34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Arial Black</vt:lpstr>
      <vt:lpstr>Arial Narrow</vt:lpstr>
      <vt:lpstr>Calibri</vt:lpstr>
      <vt:lpstr>Symbol</vt:lpstr>
      <vt:lpstr>Times New Roman</vt:lpstr>
      <vt:lpstr>Tw Cen MT</vt:lpstr>
      <vt:lpstr>Wingdings</vt:lpstr>
      <vt:lpstr>Circuit</vt:lpstr>
      <vt:lpstr>TimeCraft  Mastering Schedules with Automated Timetabling </vt:lpstr>
      <vt:lpstr>1.Introduction of the system </vt:lpstr>
      <vt:lpstr>PowerPoint Presentation</vt:lpstr>
      <vt:lpstr>Purpose and Need of the Project </vt:lpstr>
      <vt:lpstr>PowerPoint Presentation</vt:lpstr>
      <vt:lpstr>PowerPoint Presentation</vt:lpstr>
      <vt:lpstr>PowerPoint Presentation</vt:lpstr>
      <vt:lpstr>3.Methodology of Study</vt:lpstr>
      <vt:lpstr>PowerPoint Presentation</vt:lpstr>
      <vt:lpstr>PowerPoint Presentation</vt:lpstr>
      <vt:lpstr>PowerPoint Presentation</vt:lpstr>
      <vt:lpstr>PowerPoint Presentation</vt:lpstr>
      <vt:lpstr>8.Algorithm</vt:lpstr>
      <vt:lpstr>PowerPoint Presentation</vt:lpstr>
      <vt:lpstr>9.System Design</vt:lpstr>
      <vt:lpstr>PowerPoint Presentation</vt:lpstr>
      <vt:lpstr>Level 0 Data Flow </vt:lpstr>
      <vt:lpstr>Level 1 Data Flow </vt:lpstr>
      <vt:lpstr> Level 2 Data Flow </vt:lpstr>
      <vt:lpstr> Level 3 Data Flow </vt:lpstr>
      <vt:lpstr>OUTPUT</vt:lpstr>
      <vt:lpstr>10.TESTING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 , Limitations &amp;Scope of Enhancement  c0nclusion</vt:lpstr>
      <vt:lpstr>PowerPoint Presentation</vt:lpstr>
      <vt:lpstr>PowerPoint Presentation</vt:lpstr>
      <vt:lpstr>Thank You  Presented by: Arun LR Reg.No: U05UI21S0009  Neelanjan.V  Reg.No: U05UI21S0032  Shashank A Poojary Reg.No: U05UI21S0054  Vinod Moger  Reg.No: U05UI21S0066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Neelanjan.V Vitla</dc:creator>
  <cp:lastModifiedBy>Neelanjan.V Vitla</cp:lastModifiedBy>
  <cp:revision>58</cp:revision>
  <dcterms:created xsi:type="dcterms:W3CDTF">2024-06-07T13:47:39Z</dcterms:created>
  <dcterms:modified xsi:type="dcterms:W3CDTF">2024-07-23T16:26:07Z</dcterms:modified>
</cp:coreProperties>
</file>