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bdcd116c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bdcd116c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bdcd116c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bdcd116c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bdcd116c2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bdcd116c2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dcd116c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bdcd116c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45a72b20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45a72b20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cf5c87e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cf5c87e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dcd116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dcd116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bdcd116c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bdcd116c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5a72b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5a72b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45a72b2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45a72b2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bdcd116c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dcd116c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bdcd116c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bdcd116c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 for Water Quality Classification</a:t>
            </a:r>
            <a:endParaRPr/>
          </a:p>
        </p:txBody>
      </p:sp>
      <p:sp>
        <p:nvSpPr>
          <p:cNvPr id="87" name="Google Shape;87;p13"/>
          <p:cNvSpPr txBox="1"/>
          <p:nvPr>
            <p:ph idx="1" type="subTitle"/>
          </p:nvPr>
        </p:nvSpPr>
        <p:spPr>
          <a:xfrm>
            <a:off x="729625" y="3172900"/>
            <a:ext cx="7688100" cy="142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CS351 - Machine Learning</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b="1" lang="en"/>
              <a:t>Shashank D   181CO248</a:t>
            </a:r>
            <a:endParaRPr b="1"/>
          </a:p>
          <a:p>
            <a:pPr indent="-330200" lvl="0" marL="457200" rtl="0" algn="l">
              <a:spcBef>
                <a:spcPts val="0"/>
              </a:spcBef>
              <a:spcAft>
                <a:spcPts val="0"/>
              </a:spcAft>
              <a:buSzPts val="1600"/>
              <a:buChar char="●"/>
            </a:pPr>
            <a:r>
              <a:rPr b="1" lang="en"/>
              <a:t>Tarun Anur    181CO255</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Feature Importances using Tree Classifier</a:t>
            </a:r>
            <a:endParaRPr/>
          </a:p>
        </p:txBody>
      </p:sp>
      <p:sp>
        <p:nvSpPr>
          <p:cNvPr id="143" name="Google Shape;143;p22"/>
          <p:cNvSpPr txBox="1"/>
          <p:nvPr>
            <p:ph idx="1" type="body"/>
          </p:nvPr>
        </p:nvSpPr>
        <p:spPr>
          <a:xfrm>
            <a:off x="729450" y="2078875"/>
            <a:ext cx="7688700" cy="244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200">
                <a:solidFill>
                  <a:srgbClr val="212529"/>
                </a:solidFill>
                <a:highlight>
                  <a:srgbClr val="FFFFFF"/>
                </a:highlight>
                <a:latin typeface="Roboto"/>
                <a:ea typeface="Roboto"/>
                <a:cs typeface="Roboto"/>
                <a:sym typeface="Roboto"/>
              </a:rPr>
              <a:t>The relative depth of a feature used as a decision node in a tree can be used to assess the relative importance of that feature with respect to the predictability of the target variable. </a:t>
            </a:r>
            <a:endParaRPr sz="1200">
              <a:solidFill>
                <a:srgbClr val="212529"/>
              </a:solidFill>
              <a:highlight>
                <a:srgbClr val="FFFFFF"/>
              </a:highlight>
              <a:latin typeface="Roboto"/>
              <a:ea typeface="Roboto"/>
              <a:cs typeface="Roboto"/>
              <a:sym typeface="Roboto"/>
            </a:endParaRPr>
          </a:p>
          <a:p>
            <a:pPr indent="-311150" lvl="0" marL="457200" rtl="0" algn="l">
              <a:spcBef>
                <a:spcPts val="0"/>
              </a:spcBef>
              <a:spcAft>
                <a:spcPts val="0"/>
              </a:spcAft>
              <a:buSzPts val="1300"/>
              <a:buChar char="●"/>
            </a:pPr>
            <a:r>
              <a:rPr lang="en" sz="1200">
                <a:solidFill>
                  <a:srgbClr val="212529"/>
                </a:solidFill>
                <a:highlight>
                  <a:srgbClr val="FFFFFF"/>
                </a:highlight>
                <a:latin typeface="Roboto"/>
                <a:ea typeface="Roboto"/>
                <a:cs typeface="Roboto"/>
                <a:sym typeface="Roboto"/>
              </a:rPr>
              <a:t>Features used at the top of the tree contribute to higher score (importance).</a:t>
            </a:r>
            <a:endParaRPr sz="1200">
              <a:solidFill>
                <a:srgbClr val="212529"/>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Sequential features Selector</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12529"/>
              </a:buClr>
              <a:buSzPts val="1300"/>
              <a:buChar char="●"/>
            </a:pPr>
            <a:r>
              <a:rPr lang="en">
                <a:solidFill>
                  <a:srgbClr val="212529"/>
                </a:solidFill>
                <a:highlight>
                  <a:srgbClr val="FFFFFF"/>
                </a:highlight>
              </a:rPr>
              <a:t>The Sequential Feature Selector iteratively adds to the set (forward selection starts with empty set) or removes from the set (backward selection starts with a complete set) features in a greedy way to form a feature subset. </a:t>
            </a:r>
            <a:endParaRPr>
              <a:solidFill>
                <a:srgbClr val="212529"/>
              </a:solidFill>
              <a:highlight>
                <a:srgbClr val="FFFFFF"/>
              </a:highlight>
            </a:endParaRPr>
          </a:p>
          <a:p>
            <a:pPr indent="-311150" lvl="0" marL="457200" rtl="0" algn="l">
              <a:spcBef>
                <a:spcPts val="0"/>
              </a:spcBef>
              <a:spcAft>
                <a:spcPts val="0"/>
              </a:spcAft>
              <a:buClr>
                <a:srgbClr val="212529"/>
              </a:buClr>
              <a:buSzPts val="1300"/>
              <a:buChar char="●"/>
            </a:pPr>
            <a:r>
              <a:rPr lang="en">
                <a:solidFill>
                  <a:srgbClr val="212529"/>
                </a:solidFill>
                <a:highlight>
                  <a:srgbClr val="FFFFFF"/>
                </a:highlight>
              </a:rPr>
              <a:t>At each stage, this estimator chooses the best feature to add or remove based on the cross-validation score of the estimator used.</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 feature Elimination</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12529"/>
              </a:buClr>
              <a:buSzPts val="1300"/>
              <a:buChar char="●"/>
            </a:pPr>
            <a:r>
              <a:rPr lang="en">
                <a:solidFill>
                  <a:srgbClr val="212529"/>
                </a:solidFill>
                <a:highlight>
                  <a:srgbClr val="FFFFFF"/>
                </a:highlight>
              </a:rPr>
              <a:t>The Recursive Feature Elimination (RFE) method is used to select features by recursively considering smaller and smaller sets of features. </a:t>
            </a:r>
            <a:endParaRPr>
              <a:solidFill>
                <a:srgbClr val="212529"/>
              </a:solidFill>
              <a:highlight>
                <a:srgbClr val="FFFFFF"/>
              </a:highlight>
            </a:endParaRPr>
          </a:p>
          <a:p>
            <a:pPr indent="-311150" lvl="0" marL="457200" rtl="0" algn="l">
              <a:spcBef>
                <a:spcPts val="0"/>
              </a:spcBef>
              <a:spcAft>
                <a:spcPts val="0"/>
              </a:spcAft>
              <a:buClr>
                <a:srgbClr val="212529"/>
              </a:buClr>
              <a:buSzPts val="1300"/>
              <a:buChar char="●"/>
            </a:pPr>
            <a:r>
              <a:rPr lang="en">
                <a:solidFill>
                  <a:srgbClr val="212529"/>
                </a:solidFill>
                <a:highlight>
                  <a:srgbClr val="FFFFFF"/>
                </a:highlight>
              </a:rPr>
              <a:t>First, the estimator is trained on the initial set of features and the importance of each feature is obtained either through any specific attribute or callable.</a:t>
            </a:r>
            <a:endParaRPr>
              <a:solidFill>
                <a:srgbClr val="212529"/>
              </a:solidFill>
              <a:highlight>
                <a:srgbClr val="FFFFFF"/>
              </a:highlight>
            </a:endParaRPr>
          </a:p>
          <a:p>
            <a:pPr indent="-311150" lvl="0" marL="457200" rtl="0" algn="l">
              <a:spcBef>
                <a:spcPts val="0"/>
              </a:spcBef>
              <a:spcAft>
                <a:spcPts val="0"/>
              </a:spcAft>
              <a:buClr>
                <a:srgbClr val="212529"/>
              </a:buClr>
              <a:buSzPts val="1300"/>
              <a:buChar char="●"/>
            </a:pPr>
            <a:r>
              <a:rPr lang="en">
                <a:solidFill>
                  <a:srgbClr val="212529"/>
                </a:solidFill>
                <a:highlight>
                  <a:srgbClr val="FFFFFF"/>
                </a:highlight>
              </a:rPr>
              <a:t>Then, the least important features are pruned from current set of features. </a:t>
            </a:r>
            <a:endParaRPr>
              <a:solidFill>
                <a:srgbClr val="212529"/>
              </a:solidFill>
              <a:highlight>
                <a:srgbClr val="FFFFFF"/>
              </a:highlight>
            </a:endParaRPr>
          </a:p>
          <a:p>
            <a:pPr indent="-311150" lvl="0" marL="457200" rtl="0" algn="l">
              <a:spcBef>
                <a:spcPts val="0"/>
              </a:spcBef>
              <a:spcAft>
                <a:spcPts val="0"/>
              </a:spcAft>
              <a:buClr>
                <a:srgbClr val="212529"/>
              </a:buClr>
              <a:buSzPts val="1300"/>
              <a:buChar char="●"/>
            </a:pPr>
            <a:r>
              <a:rPr lang="en">
                <a:solidFill>
                  <a:srgbClr val="212529"/>
                </a:solidFill>
                <a:highlight>
                  <a:srgbClr val="FFFFFF"/>
                </a:highlight>
              </a:rPr>
              <a:t>That procedure is recursively repeated on the pruned set until the desired number of features to select is eventually reached.</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features using Correlation </a:t>
            </a:r>
            <a:r>
              <a:rPr lang="en"/>
              <a:t>coefficients</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highlight>
                  <a:srgbClr val="FFFFFF"/>
                </a:highlight>
              </a:rPr>
              <a:t>Using Pearson correlation Coefficients</a:t>
            </a:r>
            <a:endParaRPr>
              <a:solidFill>
                <a:srgbClr val="000000"/>
              </a:solidFill>
              <a:highlight>
                <a:srgbClr val="FFFFFF"/>
              </a:highlight>
            </a:endParaRPr>
          </a:p>
          <a:p>
            <a:pPr indent="-311150" lvl="0" marL="457200" rtl="0" algn="l">
              <a:spcBef>
                <a:spcPts val="0"/>
              </a:spcBef>
              <a:spcAft>
                <a:spcPts val="0"/>
              </a:spcAft>
              <a:buClr>
                <a:srgbClr val="000000"/>
              </a:buClr>
              <a:buSzPts val="1300"/>
              <a:buChar char="●"/>
            </a:pPr>
            <a:r>
              <a:rPr lang="en">
                <a:solidFill>
                  <a:srgbClr val="000000"/>
                </a:solidFill>
                <a:highlight>
                  <a:srgbClr val="FFFFFF"/>
                </a:highlight>
              </a:rPr>
              <a:t>Values range between -1 to +1</a:t>
            </a:r>
            <a:endParaRPr>
              <a:solidFill>
                <a:srgbClr val="000000"/>
              </a:solidFill>
              <a:highlight>
                <a:srgbClr val="FFFFFF"/>
              </a:highlight>
            </a:endParaRPr>
          </a:p>
          <a:p>
            <a:pPr indent="-311150" lvl="0" marL="457200" rtl="0" algn="l">
              <a:spcBef>
                <a:spcPts val="0"/>
              </a:spcBef>
              <a:spcAft>
                <a:spcPts val="0"/>
              </a:spcAft>
              <a:buClr>
                <a:srgbClr val="000000"/>
              </a:buClr>
              <a:buSzPts val="1300"/>
              <a:buChar char="●"/>
            </a:pPr>
            <a:r>
              <a:rPr lang="en">
                <a:solidFill>
                  <a:srgbClr val="000000"/>
                </a:solidFill>
                <a:highlight>
                  <a:srgbClr val="FFFFFF"/>
                </a:highlight>
              </a:rPr>
              <a:t>Value of -1 indicates </a:t>
            </a:r>
            <a:r>
              <a:rPr lang="en">
                <a:solidFill>
                  <a:srgbClr val="292929"/>
                </a:solidFill>
                <a:highlight>
                  <a:schemeClr val="lt1"/>
                </a:highlight>
              </a:rPr>
              <a:t>all data points lie on a line for which Y decreases as X increases</a:t>
            </a:r>
            <a:endParaRPr>
              <a:solidFill>
                <a:srgbClr val="292929"/>
              </a:solidFill>
              <a:highlight>
                <a:schemeClr val="lt1"/>
              </a:highlight>
            </a:endParaRPr>
          </a:p>
          <a:p>
            <a:pPr indent="-311150" lvl="0" marL="457200" rtl="0" algn="l">
              <a:spcBef>
                <a:spcPts val="0"/>
              </a:spcBef>
              <a:spcAft>
                <a:spcPts val="0"/>
              </a:spcAft>
              <a:buClr>
                <a:srgbClr val="292929"/>
              </a:buClr>
              <a:buSzPts val="1300"/>
              <a:buChar char="●"/>
            </a:pPr>
            <a:r>
              <a:rPr lang="en">
                <a:solidFill>
                  <a:srgbClr val="292929"/>
                </a:solidFill>
                <a:highlight>
                  <a:schemeClr val="lt1"/>
                </a:highlight>
              </a:rPr>
              <a:t>Value of 1 implies that a linear equation describes the relationship between X and Y perfectly</a:t>
            </a:r>
            <a:endParaRPr>
              <a:solidFill>
                <a:srgbClr val="292929"/>
              </a:solidFill>
              <a:highlight>
                <a:schemeClr val="lt1"/>
              </a:highlight>
            </a:endParaRPr>
          </a:p>
          <a:p>
            <a:pPr indent="-311150" lvl="0" marL="457200" rtl="0" algn="l">
              <a:spcBef>
                <a:spcPts val="0"/>
              </a:spcBef>
              <a:spcAft>
                <a:spcPts val="0"/>
              </a:spcAft>
              <a:buClr>
                <a:srgbClr val="292929"/>
              </a:buClr>
              <a:buSzPts val="1300"/>
              <a:buChar char="●"/>
            </a:pPr>
            <a:r>
              <a:rPr lang="en">
                <a:solidFill>
                  <a:srgbClr val="292929"/>
                </a:solidFill>
                <a:highlight>
                  <a:schemeClr val="lt1"/>
                </a:highlight>
              </a:rPr>
              <a:t>A value of 0 implies that there is no linear correlation between the variable</a:t>
            </a:r>
            <a:endParaRPr>
              <a:solidFill>
                <a:srgbClr val="292929"/>
              </a:solidFill>
              <a:highlight>
                <a:srgbClr val="FFFFFF"/>
              </a:highlight>
            </a:endParaRPr>
          </a:p>
          <a:p>
            <a:pPr indent="0" lvl="0" marL="0" rtl="0" algn="l">
              <a:spcBef>
                <a:spcPts val="12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65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Process of reducing the number of input variables during the development of a predictive model.</a:t>
            </a:r>
            <a:endParaRPr/>
          </a:p>
          <a:p>
            <a:pPr indent="-311150" lvl="0" marL="457200" rtl="0" algn="l">
              <a:spcBef>
                <a:spcPts val="0"/>
              </a:spcBef>
              <a:spcAft>
                <a:spcPts val="0"/>
              </a:spcAft>
              <a:buSzPts val="1300"/>
              <a:buChar char="●"/>
            </a:pPr>
            <a:r>
              <a:rPr lang="en"/>
              <a:t>Reduces the computational costs</a:t>
            </a:r>
            <a:endParaRPr/>
          </a:p>
          <a:p>
            <a:pPr indent="-311150" lvl="0" marL="457200" rtl="0" algn="l">
              <a:spcBef>
                <a:spcPts val="0"/>
              </a:spcBef>
              <a:spcAft>
                <a:spcPts val="0"/>
              </a:spcAft>
              <a:buSzPts val="1300"/>
              <a:buChar char="●"/>
            </a:pPr>
            <a:r>
              <a:rPr lang="en"/>
              <a:t>Increases the performance to some extent</a:t>
            </a:r>
            <a:endParaRPr/>
          </a:p>
          <a:p>
            <a:pPr indent="-311150" lvl="0" marL="457200" rtl="0" algn="l">
              <a:spcBef>
                <a:spcPts val="0"/>
              </a:spcBef>
              <a:spcAft>
                <a:spcPts val="0"/>
              </a:spcAft>
              <a:buSzPts val="1300"/>
              <a:buChar char="●"/>
            </a:pPr>
            <a:r>
              <a:rPr lang="en"/>
              <a:t>Removes the non-informative or redundant features</a:t>
            </a:r>
            <a:endParaRPr/>
          </a:p>
          <a:p>
            <a:pPr indent="-311150" lvl="0" marL="457200" rtl="0" algn="l">
              <a:spcBef>
                <a:spcPts val="0"/>
              </a:spcBef>
              <a:spcAft>
                <a:spcPts val="0"/>
              </a:spcAft>
              <a:buSzPts val="1300"/>
              <a:buChar char="●"/>
            </a:pPr>
            <a:r>
              <a:rPr lang="en"/>
              <a:t>Three types -</a:t>
            </a:r>
            <a:r>
              <a:rPr b="1" lang="en"/>
              <a:t> FILTER, WRAPPER, INTRINSIC</a:t>
            </a:r>
            <a:endParaRPr b="1"/>
          </a:p>
          <a:p>
            <a:pPr indent="-311150" lvl="0" marL="457200" rtl="0" algn="l">
              <a:spcBef>
                <a:spcPts val="0"/>
              </a:spcBef>
              <a:spcAft>
                <a:spcPts val="0"/>
              </a:spcAft>
              <a:buSzPts val="1300"/>
              <a:buChar char="●"/>
            </a:pPr>
            <a:r>
              <a:rPr lang="en"/>
              <a:t>FILTER</a:t>
            </a:r>
            <a:r>
              <a:rPr lang="en"/>
              <a:t> uses statistical methods to learn about the attributes’ contribution to the model</a:t>
            </a:r>
            <a:endParaRPr/>
          </a:p>
          <a:p>
            <a:pPr indent="-311150" lvl="0" marL="457200" rtl="0" algn="l">
              <a:spcBef>
                <a:spcPts val="0"/>
              </a:spcBef>
              <a:spcAft>
                <a:spcPts val="0"/>
              </a:spcAft>
              <a:buSzPts val="1300"/>
              <a:buChar char="●"/>
            </a:pPr>
            <a:r>
              <a:rPr lang="en"/>
              <a:t>WRAPPER forms models from subset of attributes and compares performances of the different intermediate models.</a:t>
            </a:r>
            <a:endParaRPr/>
          </a:p>
          <a:p>
            <a:pPr indent="-311150" lvl="0" marL="457200" rtl="0" algn="l">
              <a:spcBef>
                <a:spcPts val="0"/>
              </a:spcBef>
              <a:spcAft>
                <a:spcPts val="0"/>
              </a:spcAft>
              <a:buSzPts val="1300"/>
              <a:buChar char="●"/>
            </a:pPr>
            <a:r>
              <a:rPr lang="en"/>
              <a:t>INTRINSIC method is where there prediction occurs automatically during training of the model.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Methods/Techniques  Explored: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Univariate Selection</a:t>
            </a:r>
            <a:endParaRPr/>
          </a:p>
          <a:p>
            <a:pPr indent="-311150" lvl="0" marL="457200" rtl="0" algn="l">
              <a:spcBef>
                <a:spcPts val="0"/>
              </a:spcBef>
              <a:spcAft>
                <a:spcPts val="0"/>
              </a:spcAft>
              <a:buSzPts val="1300"/>
              <a:buAutoNum type="arabicPeriod"/>
            </a:pPr>
            <a:r>
              <a:rPr lang="en"/>
              <a:t>Analysis of feature importance using ExtraTreesClassifier</a:t>
            </a:r>
            <a:endParaRPr/>
          </a:p>
          <a:p>
            <a:pPr indent="-311150" lvl="0" marL="457200" rtl="0" algn="l">
              <a:spcBef>
                <a:spcPts val="0"/>
              </a:spcBef>
              <a:spcAft>
                <a:spcPts val="0"/>
              </a:spcAft>
              <a:buSzPts val="1300"/>
              <a:buAutoNum type="arabicPeriod"/>
            </a:pPr>
            <a:r>
              <a:rPr lang="en"/>
              <a:t>Sequential Features Selector</a:t>
            </a:r>
            <a:endParaRPr/>
          </a:p>
          <a:p>
            <a:pPr indent="-311150" lvl="0" marL="457200" rtl="0" algn="l">
              <a:spcBef>
                <a:spcPts val="0"/>
              </a:spcBef>
              <a:spcAft>
                <a:spcPts val="0"/>
              </a:spcAft>
              <a:buSzPts val="1300"/>
              <a:buAutoNum type="arabicPeriod"/>
            </a:pPr>
            <a:r>
              <a:rPr lang="en"/>
              <a:t>Recursive feature elimination</a:t>
            </a:r>
            <a:endParaRPr/>
          </a:p>
          <a:p>
            <a:pPr indent="-311150" lvl="0" marL="457200" rtl="0" algn="l">
              <a:spcBef>
                <a:spcPts val="0"/>
              </a:spcBef>
              <a:spcAft>
                <a:spcPts val="0"/>
              </a:spcAft>
              <a:buSzPts val="1300"/>
              <a:buAutoNum type="arabicPeriod"/>
            </a:pPr>
            <a:r>
              <a:rPr lang="en"/>
              <a:t>Analysis using the Correlation </a:t>
            </a:r>
            <a:r>
              <a:rPr lang="en"/>
              <a:t>Coefficient</a:t>
            </a:r>
            <a:r>
              <a:rPr lang="en"/>
              <a:t> values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Selection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rgbClr val="000000"/>
                </a:solidFill>
              </a:rPr>
              <a:t>Univariate analysis explores each variable in a data set, separately. It looks at the range of values, as well as the central tendency of the values. It describes the pattern of response to the variable. It describes each variable on its own. </a:t>
            </a:r>
            <a:endParaRPr/>
          </a:p>
          <a:p>
            <a:pPr indent="-311150" lvl="0" marL="457200" rtl="0" algn="l">
              <a:spcBef>
                <a:spcPts val="1200"/>
              </a:spcBef>
              <a:spcAft>
                <a:spcPts val="0"/>
              </a:spcAft>
              <a:buSzPts val="1300"/>
              <a:buChar char="●"/>
            </a:pPr>
            <a:r>
              <a:rPr lang="en"/>
              <a:t>Chi-Square Method</a:t>
            </a:r>
            <a:endParaRPr/>
          </a:p>
          <a:p>
            <a:pPr indent="-311150" lvl="0" marL="457200" rtl="0" algn="l">
              <a:spcBef>
                <a:spcPts val="0"/>
              </a:spcBef>
              <a:spcAft>
                <a:spcPts val="0"/>
              </a:spcAft>
              <a:buSzPts val="1300"/>
              <a:buChar char="●"/>
            </a:pPr>
            <a:r>
              <a:rPr lang="en"/>
              <a:t>G</a:t>
            </a:r>
            <a:r>
              <a:rPr lang="en"/>
              <a:t>_test (Novel feature selection method)</a:t>
            </a:r>
            <a:endParaRPr/>
          </a:p>
          <a:p>
            <a:pPr indent="-311150" lvl="0" marL="457200" rtl="0" algn="l">
              <a:spcBef>
                <a:spcPts val="0"/>
              </a:spcBef>
              <a:spcAft>
                <a:spcPts val="0"/>
              </a:spcAft>
              <a:buSzPts val="1300"/>
              <a:buChar char="●"/>
            </a:pPr>
            <a:r>
              <a:rPr lang="en"/>
              <a:t>f_classif Method</a:t>
            </a:r>
            <a:endParaRPr/>
          </a:p>
          <a:p>
            <a:pPr indent="-311150" lvl="0" marL="457200" rtl="0" algn="l">
              <a:spcBef>
                <a:spcPts val="0"/>
              </a:spcBef>
              <a:spcAft>
                <a:spcPts val="0"/>
              </a:spcAft>
              <a:buSzPts val="1300"/>
              <a:buChar char="●"/>
            </a:pPr>
            <a:r>
              <a:rPr lang="en"/>
              <a:t>mutual_info_classif Method</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Chi-Square Method</a:t>
            </a:r>
            <a:endParaRPr/>
          </a:p>
        </p:txBody>
      </p:sp>
      <p:sp>
        <p:nvSpPr>
          <p:cNvPr id="111" name="Google Shape;111;p17"/>
          <p:cNvSpPr txBox="1"/>
          <p:nvPr>
            <p:ph idx="1" type="body"/>
          </p:nvPr>
        </p:nvSpPr>
        <p:spPr>
          <a:xfrm>
            <a:off x="729450" y="2002400"/>
            <a:ext cx="7688700" cy="24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Formula : </a:t>
            </a:r>
            <a:endParaRPr/>
          </a:p>
          <a:p>
            <a:pPr indent="0" lvl="0" marL="0" rtl="0" algn="l">
              <a:spcBef>
                <a:spcPts val="1200"/>
              </a:spcBef>
              <a:spcAft>
                <a:spcPts val="0"/>
              </a:spcAft>
              <a:buNone/>
            </a:pPr>
            <a:r>
              <a:rPr lang="en" sz="1100"/>
              <a:t>Where X</a:t>
            </a:r>
            <a:r>
              <a:rPr baseline="30000" lang="en" sz="1100"/>
              <a:t>2</a:t>
            </a:r>
            <a:r>
              <a:rPr lang="en" sz="1100"/>
              <a:t> = chi-square</a:t>
            </a:r>
            <a:endParaRPr sz="1100"/>
          </a:p>
          <a:p>
            <a:pPr indent="0" lvl="0" marL="0" rtl="0" algn="l">
              <a:spcBef>
                <a:spcPts val="1200"/>
              </a:spcBef>
              <a:spcAft>
                <a:spcPts val="0"/>
              </a:spcAft>
              <a:buNone/>
            </a:pPr>
            <a:r>
              <a:rPr lang="en" sz="1100"/>
              <a:t>	</a:t>
            </a:r>
            <a:r>
              <a:rPr lang="en" sz="1100"/>
              <a:t>O</a:t>
            </a:r>
            <a:r>
              <a:rPr baseline="-25000" lang="en" sz="1100"/>
              <a:t>i</a:t>
            </a:r>
            <a:r>
              <a:rPr lang="en" sz="1100"/>
              <a:t> = Observed values</a:t>
            </a:r>
            <a:endParaRPr sz="1100"/>
          </a:p>
          <a:p>
            <a:pPr indent="0" lvl="0" marL="0" rtl="0" algn="l">
              <a:spcBef>
                <a:spcPts val="1200"/>
              </a:spcBef>
              <a:spcAft>
                <a:spcPts val="0"/>
              </a:spcAft>
              <a:buNone/>
            </a:pPr>
            <a:r>
              <a:rPr lang="en" sz="1100"/>
              <a:t>	E</a:t>
            </a:r>
            <a:r>
              <a:rPr baseline="-25000" lang="en" sz="1100"/>
              <a:t>i</a:t>
            </a:r>
            <a:r>
              <a:rPr lang="en" sz="1100"/>
              <a:t> = Expected values</a:t>
            </a:r>
            <a:endParaRPr sz="1100"/>
          </a:p>
          <a:p>
            <a:pPr indent="-298450" lvl="0" marL="457200" rtl="0" algn="l">
              <a:spcBef>
                <a:spcPts val="1200"/>
              </a:spcBef>
              <a:spcAft>
                <a:spcPts val="0"/>
              </a:spcAft>
              <a:buSzPts val="1100"/>
              <a:buChar char="●"/>
            </a:pPr>
            <a:r>
              <a:rPr lang="en" sz="1100"/>
              <a:t>Pearson's chi-squared test is used to determine whether there is a statistically significant difference between the expected frequencies and the observed frequencies in the target and independent variables.</a:t>
            </a:r>
            <a:endParaRPr sz="1100"/>
          </a:p>
        </p:txBody>
      </p:sp>
      <p:pic>
        <p:nvPicPr>
          <p:cNvPr id="112" name="Google Shape;112;p17"/>
          <p:cNvPicPr preferRelativeResize="0"/>
          <p:nvPr/>
        </p:nvPicPr>
        <p:blipFill>
          <a:blip r:embed="rId3">
            <a:alphaModFix/>
          </a:blip>
          <a:stretch>
            <a:fillRect/>
          </a:stretch>
        </p:blipFill>
        <p:spPr>
          <a:xfrm>
            <a:off x="1904238" y="1930050"/>
            <a:ext cx="1882787" cy="53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 Feature Selection using G-Test</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 statistical likelihood test that is </a:t>
            </a:r>
            <a:r>
              <a:rPr b="1" lang="en"/>
              <a:t>not as popular</a:t>
            </a:r>
            <a:r>
              <a:rPr lang="en"/>
              <a:t> as Chi Square Test.</a:t>
            </a:r>
            <a:endParaRPr/>
          </a:p>
          <a:p>
            <a:pPr indent="-311150" lvl="0" marL="457200" rtl="0" algn="l">
              <a:spcBef>
                <a:spcPts val="0"/>
              </a:spcBef>
              <a:spcAft>
                <a:spcPts val="0"/>
              </a:spcAft>
              <a:buSzPts val="1300"/>
              <a:buAutoNum type="arabicPeriod"/>
            </a:pPr>
            <a:r>
              <a:rPr lang="en"/>
              <a:t>The accuracy of the feature scores is far higher than any other tests.</a:t>
            </a:r>
            <a:endParaRPr/>
          </a:p>
          <a:p>
            <a:pPr indent="-311150" lvl="0" marL="457200" rtl="0" algn="l">
              <a:spcBef>
                <a:spcPts val="0"/>
              </a:spcBef>
              <a:spcAft>
                <a:spcPts val="0"/>
              </a:spcAft>
              <a:buSzPts val="1300"/>
              <a:buAutoNum type="arabicPeriod"/>
            </a:pPr>
            <a:r>
              <a:rPr lang="en"/>
              <a:t>Performs very well if the size of dataset is less.</a:t>
            </a:r>
            <a:endParaRPr/>
          </a:p>
          <a:p>
            <a:pPr indent="-311150" lvl="0" marL="457200" rtl="0" algn="l">
              <a:spcBef>
                <a:spcPts val="0"/>
              </a:spcBef>
              <a:spcAft>
                <a:spcPts val="0"/>
              </a:spcAft>
              <a:buSzPts val="1300"/>
              <a:buAutoNum type="arabicPeriod"/>
            </a:pPr>
            <a:r>
              <a:rPr lang="en"/>
              <a:t>For very large datasets, Other likelihood tests approach G-Test values</a:t>
            </a:r>
            <a:endParaRPr/>
          </a:p>
          <a:p>
            <a:pPr indent="-311150" lvl="0" marL="457200" rtl="0" algn="l">
              <a:spcBef>
                <a:spcPts val="0"/>
              </a:spcBef>
              <a:spcAft>
                <a:spcPts val="0"/>
              </a:spcAft>
              <a:buSzPts val="1300"/>
              <a:buAutoNum type="arabicPeriod"/>
            </a:pPr>
            <a:r>
              <a:rPr lang="en"/>
              <a:t>Faster performance  than Chi-Square test, as numbers in Chi-square test get very large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G_test method (log-likelihood ratio)</a:t>
            </a:r>
            <a:endParaRPr/>
          </a:p>
        </p:txBody>
      </p:sp>
      <p:sp>
        <p:nvSpPr>
          <p:cNvPr id="124" name="Google Shape;124;p19"/>
          <p:cNvSpPr txBox="1"/>
          <p:nvPr>
            <p:ph idx="1" type="body"/>
          </p:nvPr>
        </p:nvSpPr>
        <p:spPr>
          <a:xfrm>
            <a:off x="729450" y="2078875"/>
            <a:ext cx="7688700" cy="276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a:t>Where, </a:t>
            </a:r>
            <a:endParaRPr sz="1100"/>
          </a:p>
          <a:p>
            <a:pPr indent="0" lvl="0" marL="0" rtl="0" algn="l">
              <a:spcBef>
                <a:spcPts val="1200"/>
              </a:spcBef>
              <a:spcAft>
                <a:spcPts val="0"/>
              </a:spcAft>
              <a:buNone/>
            </a:pPr>
            <a:r>
              <a:rPr lang="en" sz="1100"/>
              <a:t>O</a:t>
            </a:r>
            <a:r>
              <a:rPr baseline="-25000" lang="en" sz="1100"/>
              <a:t>i</a:t>
            </a:r>
            <a:r>
              <a:rPr lang="en" sz="1100"/>
              <a:t> = Observed values</a:t>
            </a:r>
            <a:endParaRPr sz="1100"/>
          </a:p>
          <a:p>
            <a:pPr indent="0" lvl="0" marL="0" rtl="0" algn="l">
              <a:spcBef>
                <a:spcPts val="1200"/>
              </a:spcBef>
              <a:spcAft>
                <a:spcPts val="0"/>
              </a:spcAft>
              <a:buNone/>
            </a:pPr>
            <a:r>
              <a:rPr lang="en" sz="1100"/>
              <a:t>E</a:t>
            </a:r>
            <a:r>
              <a:rPr baseline="-25000" lang="en" sz="1100"/>
              <a:t>i</a:t>
            </a:r>
            <a:r>
              <a:rPr lang="en" sz="1100"/>
              <a:t> = Expected values</a:t>
            </a:r>
            <a:endParaRPr sz="1100"/>
          </a:p>
          <a:p>
            <a:pPr indent="0" lvl="0" marL="0" rtl="0" algn="l">
              <a:spcBef>
                <a:spcPts val="1200"/>
              </a:spcBef>
              <a:spcAft>
                <a:spcPts val="0"/>
              </a:spcAft>
              <a:buNone/>
            </a:pPr>
            <a:r>
              <a:rPr lang="en"/>
              <a:t>This is an improvement over the chi-square test as chi-square test is an approximation of the G_test.</a:t>
            </a:r>
            <a:endParaRPr/>
          </a:p>
          <a:p>
            <a:pPr indent="0" lvl="0" marL="0" rtl="0" algn="l">
              <a:spcBef>
                <a:spcPts val="1200"/>
              </a:spcBef>
              <a:spcAft>
                <a:spcPts val="1200"/>
              </a:spcAft>
              <a:buNone/>
            </a:pPr>
            <a:r>
              <a:rPr lang="en"/>
              <a:t>For reasonably large differences between observed and expected values and considerably small dataset, G_test is preferred over chi-square test and we observed it to give  the best feature.</a:t>
            </a:r>
            <a:endParaRPr/>
          </a:p>
        </p:txBody>
      </p:sp>
      <p:pic>
        <p:nvPicPr>
          <p:cNvPr id="125" name="Google Shape;125;p19"/>
          <p:cNvPicPr preferRelativeResize="0"/>
          <p:nvPr/>
        </p:nvPicPr>
        <p:blipFill>
          <a:blip r:embed="rId3">
            <a:alphaModFix/>
          </a:blip>
          <a:stretch>
            <a:fillRect/>
          </a:stretch>
        </p:blipFill>
        <p:spPr>
          <a:xfrm>
            <a:off x="729450" y="2078875"/>
            <a:ext cx="2926275" cy="81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_classif Method</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for </a:t>
            </a:r>
            <a:r>
              <a:rPr lang="en"/>
              <a:t>categorical</a:t>
            </a:r>
            <a:r>
              <a:rPr lang="en"/>
              <a:t> targets and based on ANOVA(Analysis of Variance) test</a:t>
            </a:r>
            <a:endParaRPr/>
          </a:p>
          <a:p>
            <a:pPr indent="-311150" lvl="0" marL="457200" rtl="0" algn="l">
              <a:spcBef>
                <a:spcPts val="0"/>
              </a:spcBef>
              <a:spcAft>
                <a:spcPts val="0"/>
              </a:spcAft>
              <a:buSzPts val="1300"/>
              <a:buChar char="●"/>
            </a:pPr>
            <a:r>
              <a:rPr lang="en"/>
              <a:t>More the </a:t>
            </a:r>
            <a:r>
              <a:rPr lang="en"/>
              <a:t>distance between means of class distributions, the more important the feature class is.</a:t>
            </a:r>
            <a:endParaRPr/>
          </a:p>
          <a:p>
            <a:pPr indent="-311150" lvl="0" marL="457200" rtl="0" algn="l">
              <a:spcBef>
                <a:spcPts val="0"/>
              </a:spcBef>
              <a:spcAft>
                <a:spcPts val="0"/>
              </a:spcAft>
              <a:buSzPts val="1300"/>
              <a:buChar char="●"/>
            </a:pPr>
            <a:r>
              <a:rPr lang="en"/>
              <a:t>Lesser the variance of each single class, the more important the feature is.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mutual_info_classif Method</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12529"/>
              </a:buClr>
              <a:buSzPts val="1300"/>
              <a:buChar char="●"/>
            </a:pPr>
            <a:r>
              <a:rPr lang="en">
                <a:solidFill>
                  <a:srgbClr val="212529"/>
                </a:solidFill>
                <a:highlight>
                  <a:srgbClr val="FFFFFF"/>
                </a:highlight>
              </a:rPr>
              <a:t>Mutual information (MI) between two random variables is a non-negative value, which measures the dependency between the variables. </a:t>
            </a:r>
            <a:endParaRPr>
              <a:solidFill>
                <a:srgbClr val="212529"/>
              </a:solidFill>
              <a:highlight>
                <a:srgbClr val="FFFFFF"/>
              </a:highlight>
            </a:endParaRPr>
          </a:p>
          <a:p>
            <a:pPr indent="-311150" lvl="0" marL="457200" rtl="0" algn="l">
              <a:spcBef>
                <a:spcPts val="0"/>
              </a:spcBef>
              <a:spcAft>
                <a:spcPts val="0"/>
              </a:spcAft>
              <a:buClr>
                <a:srgbClr val="212529"/>
              </a:buClr>
              <a:buSzPts val="1300"/>
              <a:buChar char="●"/>
            </a:pPr>
            <a:r>
              <a:rPr lang="en">
                <a:solidFill>
                  <a:srgbClr val="212529"/>
                </a:solidFill>
                <a:highlight>
                  <a:srgbClr val="FFFFFF"/>
                </a:highlight>
              </a:rPr>
              <a:t>It is equal to zero if and only if two random variables are independent, and higher values mean higher dependency.</a:t>
            </a:r>
            <a:endParaRPr>
              <a:solidFill>
                <a:srgbClr val="212529"/>
              </a:solidFill>
              <a:highlight>
                <a:srgbClr val="FFFFFF"/>
              </a:highlight>
            </a:endParaRPr>
          </a:p>
          <a:p>
            <a:pPr indent="-311150" lvl="0" marL="457200" rtl="0" algn="l">
              <a:spcBef>
                <a:spcPts val="0"/>
              </a:spcBef>
              <a:spcAft>
                <a:spcPts val="0"/>
              </a:spcAft>
              <a:buClr>
                <a:srgbClr val="212529"/>
              </a:buClr>
              <a:buSzPts val="1300"/>
              <a:buChar char="●"/>
            </a:pPr>
            <a:r>
              <a:rPr lang="en">
                <a:solidFill>
                  <a:srgbClr val="212529"/>
                </a:solidFill>
                <a:highlight>
                  <a:srgbClr val="FFFFFF"/>
                </a:highlight>
              </a:rPr>
              <a:t>It measures how much a given feature can explain another (target)</a:t>
            </a:r>
            <a:endParaRPr>
              <a:solidFill>
                <a:srgbClr val="212529"/>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