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7" r:id="rId7"/>
    <p:sldId id="260"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Kumar" initials="SK" lastIdx="1" clrIdx="0">
    <p:extLst>
      <p:ext uri="{19B8F6BF-5375-455C-9EA6-DF929625EA0E}">
        <p15:presenceInfo xmlns:p15="http://schemas.microsoft.com/office/powerpoint/2012/main" userId="c1c532fa6ff9fd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E083-D9AE-4333-87F7-D3F039CC56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B1C00C-720F-4011-AD8F-A020CD5E3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E0B1D4-43AB-4DD8-8BC5-24E2D9136334}"/>
              </a:ext>
            </a:extLst>
          </p:cNvPr>
          <p:cNvSpPr>
            <a:spLocks noGrp="1"/>
          </p:cNvSpPr>
          <p:nvPr>
            <p:ph type="dt" sz="half" idx="10"/>
          </p:nvPr>
        </p:nvSpPr>
        <p:spPr/>
        <p:txBody>
          <a:bodyPr/>
          <a:lstStyle/>
          <a:p>
            <a:fld id="{6E605C3E-4273-4033-AD4F-1E7739A7E132}" type="datetimeFigureOut">
              <a:rPr lang="en-IN" smtClean="0"/>
              <a:t>10-09-2019</a:t>
            </a:fld>
            <a:endParaRPr lang="en-IN"/>
          </a:p>
        </p:txBody>
      </p:sp>
      <p:sp>
        <p:nvSpPr>
          <p:cNvPr id="5" name="Footer Placeholder 4">
            <a:extLst>
              <a:ext uri="{FF2B5EF4-FFF2-40B4-BE49-F238E27FC236}">
                <a16:creationId xmlns:a16="http://schemas.microsoft.com/office/drawing/2014/main" id="{CD792A24-5C1D-4D39-AE36-ECE308C168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CC337-B2DA-45AA-92AE-CE49BB163F4C}"/>
              </a:ext>
            </a:extLst>
          </p:cNvPr>
          <p:cNvSpPr>
            <a:spLocks noGrp="1"/>
          </p:cNvSpPr>
          <p:nvPr>
            <p:ph type="sldNum" sz="quarter" idx="12"/>
          </p:nvPr>
        </p:nvSpPr>
        <p:spPr/>
        <p:txBody>
          <a:bodyPr/>
          <a:lstStyle/>
          <a:p>
            <a:fld id="{E676FF89-AD2B-415D-BDAE-8DE5C1D2AABE}" type="slidenum">
              <a:rPr lang="en-IN" smtClean="0"/>
              <a:t>‹#›</a:t>
            </a:fld>
            <a:endParaRPr lang="en-IN"/>
          </a:p>
        </p:txBody>
      </p:sp>
    </p:spTree>
    <p:extLst>
      <p:ext uri="{BB962C8B-B14F-4D97-AF65-F5344CB8AC3E}">
        <p14:creationId xmlns:p14="http://schemas.microsoft.com/office/powerpoint/2010/main" val="267751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3B83A-573F-4C49-978F-241D5E4A25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3CB7DB-5D9B-495B-9C7E-4FE9A4D001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516DAA-9479-48E0-8B69-ED3D3F6049C2}"/>
              </a:ext>
            </a:extLst>
          </p:cNvPr>
          <p:cNvSpPr>
            <a:spLocks noGrp="1"/>
          </p:cNvSpPr>
          <p:nvPr>
            <p:ph type="dt" sz="half" idx="10"/>
          </p:nvPr>
        </p:nvSpPr>
        <p:spPr/>
        <p:txBody>
          <a:bodyPr/>
          <a:lstStyle/>
          <a:p>
            <a:fld id="{6E605C3E-4273-4033-AD4F-1E7739A7E132}" type="datetimeFigureOut">
              <a:rPr lang="en-IN" smtClean="0"/>
              <a:t>10-09-2019</a:t>
            </a:fld>
            <a:endParaRPr lang="en-IN"/>
          </a:p>
        </p:txBody>
      </p:sp>
      <p:sp>
        <p:nvSpPr>
          <p:cNvPr id="5" name="Footer Placeholder 4">
            <a:extLst>
              <a:ext uri="{FF2B5EF4-FFF2-40B4-BE49-F238E27FC236}">
                <a16:creationId xmlns:a16="http://schemas.microsoft.com/office/drawing/2014/main" id="{E9EF2D24-1DFB-4CDC-8C79-D2EAFA5242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ED73D7-A0D3-4B65-80C4-4EF241369CB2}"/>
              </a:ext>
            </a:extLst>
          </p:cNvPr>
          <p:cNvSpPr>
            <a:spLocks noGrp="1"/>
          </p:cNvSpPr>
          <p:nvPr>
            <p:ph type="sldNum" sz="quarter" idx="12"/>
          </p:nvPr>
        </p:nvSpPr>
        <p:spPr/>
        <p:txBody>
          <a:bodyPr/>
          <a:lstStyle/>
          <a:p>
            <a:fld id="{E676FF89-AD2B-415D-BDAE-8DE5C1D2AABE}" type="slidenum">
              <a:rPr lang="en-IN" smtClean="0"/>
              <a:t>‹#›</a:t>
            </a:fld>
            <a:endParaRPr lang="en-IN"/>
          </a:p>
        </p:txBody>
      </p:sp>
    </p:spTree>
    <p:extLst>
      <p:ext uri="{BB962C8B-B14F-4D97-AF65-F5344CB8AC3E}">
        <p14:creationId xmlns:p14="http://schemas.microsoft.com/office/powerpoint/2010/main" val="173166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6E6D32-2CFF-40C4-A579-001950AAD1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DA1C6-44C0-4AC5-993B-AA512EB079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7BB8B7-DDAF-4838-9527-4CB0184B2E7B}"/>
              </a:ext>
            </a:extLst>
          </p:cNvPr>
          <p:cNvSpPr>
            <a:spLocks noGrp="1"/>
          </p:cNvSpPr>
          <p:nvPr>
            <p:ph type="dt" sz="half" idx="10"/>
          </p:nvPr>
        </p:nvSpPr>
        <p:spPr/>
        <p:txBody>
          <a:bodyPr/>
          <a:lstStyle/>
          <a:p>
            <a:fld id="{6E605C3E-4273-4033-AD4F-1E7739A7E132}" type="datetimeFigureOut">
              <a:rPr lang="en-IN" smtClean="0"/>
              <a:t>10-09-2019</a:t>
            </a:fld>
            <a:endParaRPr lang="en-IN"/>
          </a:p>
        </p:txBody>
      </p:sp>
      <p:sp>
        <p:nvSpPr>
          <p:cNvPr id="5" name="Footer Placeholder 4">
            <a:extLst>
              <a:ext uri="{FF2B5EF4-FFF2-40B4-BE49-F238E27FC236}">
                <a16:creationId xmlns:a16="http://schemas.microsoft.com/office/drawing/2014/main" id="{25CBE75E-9ACA-4EA3-9BA0-8C675C9129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7D8E97-1462-46DA-B426-6B49518B85E0}"/>
              </a:ext>
            </a:extLst>
          </p:cNvPr>
          <p:cNvSpPr>
            <a:spLocks noGrp="1"/>
          </p:cNvSpPr>
          <p:nvPr>
            <p:ph type="sldNum" sz="quarter" idx="12"/>
          </p:nvPr>
        </p:nvSpPr>
        <p:spPr/>
        <p:txBody>
          <a:bodyPr/>
          <a:lstStyle/>
          <a:p>
            <a:fld id="{E676FF89-AD2B-415D-BDAE-8DE5C1D2AABE}" type="slidenum">
              <a:rPr lang="en-IN" smtClean="0"/>
              <a:t>‹#›</a:t>
            </a:fld>
            <a:endParaRPr lang="en-IN"/>
          </a:p>
        </p:txBody>
      </p:sp>
    </p:spTree>
    <p:extLst>
      <p:ext uri="{BB962C8B-B14F-4D97-AF65-F5344CB8AC3E}">
        <p14:creationId xmlns:p14="http://schemas.microsoft.com/office/powerpoint/2010/main" val="122365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F7F5E-B96C-4076-AA02-EBAC8A26F9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F96DD7-D4C0-4022-98A8-20DF772265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806847-4687-44EC-A26F-12B402CDC6F1}"/>
              </a:ext>
            </a:extLst>
          </p:cNvPr>
          <p:cNvSpPr>
            <a:spLocks noGrp="1"/>
          </p:cNvSpPr>
          <p:nvPr>
            <p:ph type="dt" sz="half" idx="10"/>
          </p:nvPr>
        </p:nvSpPr>
        <p:spPr/>
        <p:txBody>
          <a:bodyPr/>
          <a:lstStyle/>
          <a:p>
            <a:fld id="{6E605C3E-4273-4033-AD4F-1E7739A7E132}" type="datetimeFigureOut">
              <a:rPr lang="en-IN" smtClean="0"/>
              <a:t>10-09-2019</a:t>
            </a:fld>
            <a:endParaRPr lang="en-IN"/>
          </a:p>
        </p:txBody>
      </p:sp>
      <p:sp>
        <p:nvSpPr>
          <p:cNvPr id="5" name="Footer Placeholder 4">
            <a:extLst>
              <a:ext uri="{FF2B5EF4-FFF2-40B4-BE49-F238E27FC236}">
                <a16:creationId xmlns:a16="http://schemas.microsoft.com/office/drawing/2014/main" id="{F56069F0-FE45-461F-A743-379E6EC2AF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23A81A-57E8-4717-82C3-BFD8316BC1B7}"/>
              </a:ext>
            </a:extLst>
          </p:cNvPr>
          <p:cNvSpPr>
            <a:spLocks noGrp="1"/>
          </p:cNvSpPr>
          <p:nvPr>
            <p:ph type="sldNum" sz="quarter" idx="12"/>
          </p:nvPr>
        </p:nvSpPr>
        <p:spPr/>
        <p:txBody>
          <a:bodyPr/>
          <a:lstStyle/>
          <a:p>
            <a:fld id="{E676FF89-AD2B-415D-BDAE-8DE5C1D2AABE}" type="slidenum">
              <a:rPr lang="en-IN" smtClean="0"/>
              <a:t>‹#›</a:t>
            </a:fld>
            <a:endParaRPr lang="en-IN"/>
          </a:p>
        </p:txBody>
      </p:sp>
    </p:spTree>
    <p:extLst>
      <p:ext uri="{BB962C8B-B14F-4D97-AF65-F5344CB8AC3E}">
        <p14:creationId xmlns:p14="http://schemas.microsoft.com/office/powerpoint/2010/main" val="896716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8FA9-DEE7-4F71-B4D4-F6D2671CA4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AC075E-7B79-4EEE-ACF2-776F858DF0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8338B4-B8E2-4AA1-BFAB-7CC760C1045C}"/>
              </a:ext>
            </a:extLst>
          </p:cNvPr>
          <p:cNvSpPr>
            <a:spLocks noGrp="1"/>
          </p:cNvSpPr>
          <p:nvPr>
            <p:ph type="dt" sz="half" idx="10"/>
          </p:nvPr>
        </p:nvSpPr>
        <p:spPr/>
        <p:txBody>
          <a:bodyPr/>
          <a:lstStyle/>
          <a:p>
            <a:fld id="{6E605C3E-4273-4033-AD4F-1E7739A7E132}" type="datetimeFigureOut">
              <a:rPr lang="en-IN" smtClean="0"/>
              <a:t>10-09-2019</a:t>
            </a:fld>
            <a:endParaRPr lang="en-IN"/>
          </a:p>
        </p:txBody>
      </p:sp>
      <p:sp>
        <p:nvSpPr>
          <p:cNvPr id="5" name="Footer Placeholder 4">
            <a:extLst>
              <a:ext uri="{FF2B5EF4-FFF2-40B4-BE49-F238E27FC236}">
                <a16:creationId xmlns:a16="http://schemas.microsoft.com/office/drawing/2014/main" id="{52EF044F-4E54-4BC5-86F4-854BC638C1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1655A3-A84F-4034-B971-FB6B671E4F9C}"/>
              </a:ext>
            </a:extLst>
          </p:cNvPr>
          <p:cNvSpPr>
            <a:spLocks noGrp="1"/>
          </p:cNvSpPr>
          <p:nvPr>
            <p:ph type="sldNum" sz="quarter" idx="12"/>
          </p:nvPr>
        </p:nvSpPr>
        <p:spPr/>
        <p:txBody>
          <a:bodyPr/>
          <a:lstStyle/>
          <a:p>
            <a:fld id="{E676FF89-AD2B-415D-BDAE-8DE5C1D2AABE}" type="slidenum">
              <a:rPr lang="en-IN" smtClean="0"/>
              <a:t>‹#›</a:t>
            </a:fld>
            <a:endParaRPr lang="en-IN"/>
          </a:p>
        </p:txBody>
      </p:sp>
    </p:spTree>
    <p:extLst>
      <p:ext uri="{BB962C8B-B14F-4D97-AF65-F5344CB8AC3E}">
        <p14:creationId xmlns:p14="http://schemas.microsoft.com/office/powerpoint/2010/main" val="3683518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B28E-EF8C-4CB5-B722-252B676596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4905D3-0096-4B29-B0AF-4A8894CFE7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E40EC0-445B-41B1-B21B-F6D71B5BF3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D4E9D9-82C4-42CC-905F-4004D81884A8}"/>
              </a:ext>
            </a:extLst>
          </p:cNvPr>
          <p:cNvSpPr>
            <a:spLocks noGrp="1"/>
          </p:cNvSpPr>
          <p:nvPr>
            <p:ph type="dt" sz="half" idx="10"/>
          </p:nvPr>
        </p:nvSpPr>
        <p:spPr/>
        <p:txBody>
          <a:bodyPr/>
          <a:lstStyle/>
          <a:p>
            <a:fld id="{6E605C3E-4273-4033-AD4F-1E7739A7E132}" type="datetimeFigureOut">
              <a:rPr lang="en-IN" smtClean="0"/>
              <a:t>10-09-2019</a:t>
            </a:fld>
            <a:endParaRPr lang="en-IN"/>
          </a:p>
        </p:txBody>
      </p:sp>
      <p:sp>
        <p:nvSpPr>
          <p:cNvPr id="6" name="Footer Placeholder 5">
            <a:extLst>
              <a:ext uri="{FF2B5EF4-FFF2-40B4-BE49-F238E27FC236}">
                <a16:creationId xmlns:a16="http://schemas.microsoft.com/office/drawing/2014/main" id="{6F4E7049-E399-4826-99F9-1D869C289D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5D1624-BA2C-4975-AE00-F16FED255107}"/>
              </a:ext>
            </a:extLst>
          </p:cNvPr>
          <p:cNvSpPr>
            <a:spLocks noGrp="1"/>
          </p:cNvSpPr>
          <p:nvPr>
            <p:ph type="sldNum" sz="quarter" idx="12"/>
          </p:nvPr>
        </p:nvSpPr>
        <p:spPr/>
        <p:txBody>
          <a:bodyPr/>
          <a:lstStyle/>
          <a:p>
            <a:fld id="{E676FF89-AD2B-415D-BDAE-8DE5C1D2AABE}" type="slidenum">
              <a:rPr lang="en-IN" smtClean="0"/>
              <a:t>‹#›</a:t>
            </a:fld>
            <a:endParaRPr lang="en-IN"/>
          </a:p>
        </p:txBody>
      </p:sp>
    </p:spTree>
    <p:extLst>
      <p:ext uri="{BB962C8B-B14F-4D97-AF65-F5344CB8AC3E}">
        <p14:creationId xmlns:p14="http://schemas.microsoft.com/office/powerpoint/2010/main" val="222782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9E31-A6EC-4269-9AA6-60B3054F1E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163D94-B1D0-4575-A0B6-DE19AB0F6F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C7C7F3-DF36-479F-9A9A-72678AEDE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784F35-2E5B-4366-B119-F0FC0459F4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C268B6-CF74-4F6F-A11A-BBBD04F48A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ACED84-18AA-447C-A891-6F0A784D8638}"/>
              </a:ext>
            </a:extLst>
          </p:cNvPr>
          <p:cNvSpPr>
            <a:spLocks noGrp="1"/>
          </p:cNvSpPr>
          <p:nvPr>
            <p:ph type="dt" sz="half" idx="10"/>
          </p:nvPr>
        </p:nvSpPr>
        <p:spPr/>
        <p:txBody>
          <a:bodyPr/>
          <a:lstStyle/>
          <a:p>
            <a:fld id="{6E605C3E-4273-4033-AD4F-1E7739A7E132}" type="datetimeFigureOut">
              <a:rPr lang="en-IN" smtClean="0"/>
              <a:t>10-09-2019</a:t>
            </a:fld>
            <a:endParaRPr lang="en-IN"/>
          </a:p>
        </p:txBody>
      </p:sp>
      <p:sp>
        <p:nvSpPr>
          <p:cNvPr id="8" name="Footer Placeholder 7">
            <a:extLst>
              <a:ext uri="{FF2B5EF4-FFF2-40B4-BE49-F238E27FC236}">
                <a16:creationId xmlns:a16="http://schemas.microsoft.com/office/drawing/2014/main" id="{1816C3B1-A5B0-4426-9D2C-E32AE83638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21A71A-8449-4A8D-961A-5AB1D0D761D4}"/>
              </a:ext>
            </a:extLst>
          </p:cNvPr>
          <p:cNvSpPr>
            <a:spLocks noGrp="1"/>
          </p:cNvSpPr>
          <p:nvPr>
            <p:ph type="sldNum" sz="quarter" idx="12"/>
          </p:nvPr>
        </p:nvSpPr>
        <p:spPr/>
        <p:txBody>
          <a:bodyPr/>
          <a:lstStyle/>
          <a:p>
            <a:fld id="{E676FF89-AD2B-415D-BDAE-8DE5C1D2AABE}" type="slidenum">
              <a:rPr lang="en-IN" smtClean="0"/>
              <a:t>‹#›</a:t>
            </a:fld>
            <a:endParaRPr lang="en-IN"/>
          </a:p>
        </p:txBody>
      </p:sp>
    </p:spTree>
    <p:extLst>
      <p:ext uri="{BB962C8B-B14F-4D97-AF65-F5344CB8AC3E}">
        <p14:creationId xmlns:p14="http://schemas.microsoft.com/office/powerpoint/2010/main" val="89202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BA9B-317B-45B3-BCC2-C5116A681A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A61B26-B6AF-409E-A7E8-113222AE3EAB}"/>
              </a:ext>
            </a:extLst>
          </p:cNvPr>
          <p:cNvSpPr>
            <a:spLocks noGrp="1"/>
          </p:cNvSpPr>
          <p:nvPr>
            <p:ph type="dt" sz="half" idx="10"/>
          </p:nvPr>
        </p:nvSpPr>
        <p:spPr/>
        <p:txBody>
          <a:bodyPr/>
          <a:lstStyle/>
          <a:p>
            <a:fld id="{6E605C3E-4273-4033-AD4F-1E7739A7E132}" type="datetimeFigureOut">
              <a:rPr lang="en-IN" smtClean="0"/>
              <a:t>10-09-2019</a:t>
            </a:fld>
            <a:endParaRPr lang="en-IN"/>
          </a:p>
        </p:txBody>
      </p:sp>
      <p:sp>
        <p:nvSpPr>
          <p:cNvPr id="4" name="Footer Placeholder 3">
            <a:extLst>
              <a:ext uri="{FF2B5EF4-FFF2-40B4-BE49-F238E27FC236}">
                <a16:creationId xmlns:a16="http://schemas.microsoft.com/office/drawing/2014/main" id="{D6A9F013-253B-4ECE-B0BE-A1E6FE00A0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E0B166-FF17-4B80-A5B7-09B0EF19DBD8}"/>
              </a:ext>
            </a:extLst>
          </p:cNvPr>
          <p:cNvSpPr>
            <a:spLocks noGrp="1"/>
          </p:cNvSpPr>
          <p:nvPr>
            <p:ph type="sldNum" sz="quarter" idx="12"/>
          </p:nvPr>
        </p:nvSpPr>
        <p:spPr/>
        <p:txBody>
          <a:bodyPr/>
          <a:lstStyle/>
          <a:p>
            <a:fld id="{E676FF89-AD2B-415D-BDAE-8DE5C1D2AABE}" type="slidenum">
              <a:rPr lang="en-IN" smtClean="0"/>
              <a:t>‹#›</a:t>
            </a:fld>
            <a:endParaRPr lang="en-IN"/>
          </a:p>
        </p:txBody>
      </p:sp>
    </p:spTree>
    <p:extLst>
      <p:ext uri="{BB962C8B-B14F-4D97-AF65-F5344CB8AC3E}">
        <p14:creationId xmlns:p14="http://schemas.microsoft.com/office/powerpoint/2010/main" val="28025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DB6DF-7722-4C91-A503-3F3FCD6B63D7}"/>
              </a:ext>
            </a:extLst>
          </p:cNvPr>
          <p:cNvSpPr>
            <a:spLocks noGrp="1"/>
          </p:cNvSpPr>
          <p:nvPr>
            <p:ph type="dt" sz="half" idx="10"/>
          </p:nvPr>
        </p:nvSpPr>
        <p:spPr/>
        <p:txBody>
          <a:bodyPr/>
          <a:lstStyle/>
          <a:p>
            <a:fld id="{6E605C3E-4273-4033-AD4F-1E7739A7E132}" type="datetimeFigureOut">
              <a:rPr lang="en-IN" smtClean="0"/>
              <a:t>10-09-2019</a:t>
            </a:fld>
            <a:endParaRPr lang="en-IN"/>
          </a:p>
        </p:txBody>
      </p:sp>
      <p:sp>
        <p:nvSpPr>
          <p:cNvPr id="3" name="Footer Placeholder 2">
            <a:extLst>
              <a:ext uri="{FF2B5EF4-FFF2-40B4-BE49-F238E27FC236}">
                <a16:creationId xmlns:a16="http://schemas.microsoft.com/office/drawing/2014/main" id="{196CEFA7-B415-4F40-BD4E-DB0214A43D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18B26D-3204-4EEC-9EDF-00F3FEADA5C4}"/>
              </a:ext>
            </a:extLst>
          </p:cNvPr>
          <p:cNvSpPr>
            <a:spLocks noGrp="1"/>
          </p:cNvSpPr>
          <p:nvPr>
            <p:ph type="sldNum" sz="quarter" idx="12"/>
          </p:nvPr>
        </p:nvSpPr>
        <p:spPr/>
        <p:txBody>
          <a:bodyPr/>
          <a:lstStyle/>
          <a:p>
            <a:fld id="{E676FF89-AD2B-415D-BDAE-8DE5C1D2AABE}" type="slidenum">
              <a:rPr lang="en-IN" smtClean="0"/>
              <a:t>‹#›</a:t>
            </a:fld>
            <a:endParaRPr lang="en-IN"/>
          </a:p>
        </p:txBody>
      </p:sp>
    </p:spTree>
    <p:extLst>
      <p:ext uri="{BB962C8B-B14F-4D97-AF65-F5344CB8AC3E}">
        <p14:creationId xmlns:p14="http://schemas.microsoft.com/office/powerpoint/2010/main" val="1154884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A2179-B2EA-489D-BE81-5CB7E44334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8BE7F8-3B84-4B5F-A988-FED6E497DC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1CB323-B598-4003-807C-3466612F0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9544E7-CA24-4FC1-BD9D-C6DC633D486E}"/>
              </a:ext>
            </a:extLst>
          </p:cNvPr>
          <p:cNvSpPr>
            <a:spLocks noGrp="1"/>
          </p:cNvSpPr>
          <p:nvPr>
            <p:ph type="dt" sz="half" idx="10"/>
          </p:nvPr>
        </p:nvSpPr>
        <p:spPr/>
        <p:txBody>
          <a:bodyPr/>
          <a:lstStyle/>
          <a:p>
            <a:fld id="{6E605C3E-4273-4033-AD4F-1E7739A7E132}" type="datetimeFigureOut">
              <a:rPr lang="en-IN" smtClean="0"/>
              <a:t>10-09-2019</a:t>
            </a:fld>
            <a:endParaRPr lang="en-IN"/>
          </a:p>
        </p:txBody>
      </p:sp>
      <p:sp>
        <p:nvSpPr>
          <p:cNvPr id="6" name="Footer Placeholder 5">
            <a:extLst>
              <a:ext uri="{FF2B5EF4-FFF2-40B4-BE49-F238E27FC236}">
                <a16:creationId xmlns:a16="http://schemas.microsoft.com/office/drawing/2014/main" id="{1FAE7F9C-4276-4CB6-8536-662BBD7E60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CF4AEC-BDC4-4A9F-952B-51D4384EFAB5}"/>
              </a:ext>
            </a:extLst>
          </p:cNvPr>
          <p:cNvSpPr>
            <a:spLocks noGrp="1"/>
          </p:cNvSpPr>
          <p:nvPr>
            <p:ph type="sldNum" sz="quarter" idx="12"/>
          </p:nvPr>
        </p:nvSpPr>
        <p:spPr/>
        <p:txBody>
          <a:bodyPr/>
          <a:lstStyle/>
          <a:p>
            <a:fld id="{E676FF89-AD2B-415D-BDAE-8DE5C1D2AABE}" type="slidenum">
              <a:rPr lang="en-IN" smtClean="0"/>
              <a:t>‹#›</a:t>
            </a:fld>
            <a:endParaRPr lang="en-IN"/>
          </a:p>
        </p:txBody>
      </p:sp>
    </p:spTree>
    <p:extLst>
      <p:ext uri="{BB962C8B-B14F-4D97-AF65-F5344CB8AC3E}">
        <p14:creationId xmlns:p14="http://schemas.microsoft.com/office/powerpoint/2010/main" val="3683253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A6C0A-3764-404D-86CB-CD55FB56B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C5C258-C929-4FFE-9B1C-03CDB4032D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7D657C-6D63-4098-9088-A5C65E1686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9A1A16-CDE4-40BB-AB86-94935E498642}"/>
              </a:ext>
            </a:extLst>
          </p:cNvPr>
          <p:cNvSpPr>
            <a:spLocks noGrp="1"/>
          </p:cNvSpPr>
          <p:nvPr>
            <p:ph type="dt" sz="half" idx="10"/>
          </p:nvPr>
        </p:nvSpPr>
        <p:spPr/>
        <p:txBody>
          <a:bodyPr/>
          <a:lstStyle/>
          <a:p>
            <a:fld id="{6E605C3E-4273-4033-AD4F-1E7739A7E132}" type="datetimeFigureOut">
              <a:rPr lang="en-IN" smtClean="0"/>
              <a:t>10-09-2019</a:t>
            </a:fld>
            <a:endParaRPr lang="en-IN"/>
          </a:p>
        </p:txBody>
      </p:sp>
      <p:sp>
        <p:nvSpPr>
          <p:cNvPr id="6" name="Footer Placeholder 5">
            <a:extLst>
              <a:ext uri="{FF2B5EF4-FFF2-40B4-BE49-F238E27FC236}">
                <a16:creationId xmlns:a16="http://schemas.microsoft.com/office/drawing/2014/main" id="{5EE4A0C5-5000-4FBB-B8FB-DE2AA69AF2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17C527-5426-4A1E-B7F1-B9154AA85DA1}"/>
              </a:ext>
            </a:extLst>
          </p:cNvPr>
          <p:cNvSpPr>
            <a:spLocks noGrp="1"/>
          </p:cNvSpPr>
          <p:nvPr>
            <p:ph type="sldNum" sz="quarter" idx="12"/>
          </p:nvPr>
        </p:nvSpPr>
        <p:spPr/>
        <p:txBody>
          <a:bodyPr/>
          <a:lstStyle/>
          <a:p>
            <a:fld id="{E676FF89-AD2B-415D-BDAE-8DE5C1D2AABE}" type="slidenum">
              <a:rPr lang="en-IN" smtClean="0"/>
              <a:t>‹#›</a:t>
            </a:fld>
            <a:endParaRPr lang="en-IN"/>
          </a:p>
        </p:txBody>
      </p:sp>
    </p:spTree>
    <p:extLst>
      <p:ext uri="{BB962C8B-B14F-4D97-AF65-F5344CB8AC3E}">
        <p14:creationId xmlns:p14="http://schemas.microsoft.com/office/powerpoint/2010/main" val="1475420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934D8F-CE31-41CD-B593-88FFD98A9B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D90A2E-1923-4055-96D9-C51B0FCD4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61315F-F040-4D88-9F05-F2E539D29F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05C3E-4273-4033-AD4F-1E7739A7E132}" type="datetimeFigureOut">
              <a:rPr lang="en-IN" smtClean="0"/>
              <a:t>10-09-2019</a:t>
            </a:fld>
            <a:endParaRPr lang="en-IN"/>
          </a:p>
        </p:txBody>
      </p:sp>
      <p:sp>
        <p:nvSpPr>
          <p:cNvPr id="5" name="Footer Placeholder 4">
            <a:extLst>
              <a:ext uri="{FF2B5EF4-FFF2-40B4-BE49-F238E27FC236}">
                <a16:creationId xmlns:a16="http://schemas.microsoft.com/office/drawing/2014/main" id="{C098360D-2A4B-4186-A5D9-5B283E7EC6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458DA4-F1CC-417D-B19C-3A7B2FA50C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6FF89-AD2B-415D-BDAE-8DE5C1D2AABE}" type="slidenum">
              <a:rPr lang="en-IN" smtClean="0"/>
              <a:t>‹#›</a:t>
            </a:fld>
            <a:endParaRPr lang="en-IN"/>
          </a:p>
        </p:txBody>
      </p:sp>
    </p:spTree>
    <p:extLst>
      <p:ext uri="{BB962C8B-B14F-4D97-AF65-F5344CB8AC3E}">
        <p14:creationId xmlns:p14="http://schemas.microsoft.com/office/powerpoint/2010/main" val="1214783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9B32C-CD7C-46C8-9D0D-8B39BBE4556B}"/>
              </a:ext>
            </a:extLst>
          </p:cNvPr>
          <p:cNvSpPr>
            <a:spLocks noGrp="1"/>
          </p:cNvSpPr>
          <p:nvPr>
            <p:ph type="ctrTitle"/>
          </p:nvPr>
        </p:nvSpPr>
        <p:spPr>
          <a:xfrm>
            <a:off x="1074198" y="190208"/>
            <a:ext cx="9593802" cy="2387600"/>
          </a:xfrm>
        </p:spPr>
        <p:txBody>
          <a:bodyPr/>
          <a:lstStyle/>
          <a:p>
            <a:r>
              <a:rPr lang="en-IN" dirty="0"/>
              <a:t>EXPLORATORY DATA ANALYSIS</a:t>
            </a:r>
          </a:p>
        </p:txBody>
      </p:sp>
      <p:sp>
        <p:nvSpPr>
          <p:cNvPr id="3" name="Subtitle 2">
            <a:extLst>
              <a:ext uri="{FF2B5EF4-FFF2-40B4-BE49-F238E27FC236}">
                <a16:creationId xmlns:a16="http://schemas.microsoft.com/office/drawing/2014/main" id="{9790244C-E8A2-41F7-B514-42062A980709}"/>
              </a:ext>
            </a:extLst>
          </p:cNvPr>
          <p:cNvSpPr>
            <a:spLocks noGrp="1"/>
          </p:cNvSpPr>
          <p:nvPr>
            <p:ph type="subTitle" idx="1"/>
          </p:nvPr>
        </p:nvSpPr>
        <p:spPr>
          <a:xfrm>
            <a:off x="1319813" y="2760955"/>
            <a:ext cx="9144000" cy="3453413"/>
          </a:xfrm>
        </p:spPr>
        <p:txBody>
          <a:bodyPr>
            <a:normAutofit/>
          </a:bodyPr>
          <a:lstStyle/>
          <a:p>
            <a:r>
              <a:rPr lang="en-IN" sz="4000" dirty="0"/>
              <a:t>SUMMER OLYMPICS DATASET</a:t>
            </a:r>
          </a:p>
          <a:p>
            <a:endParaRPr lang="en-IN" sz="4000" dirty="0"/>
          </a:p>
          <a:p>
            <a:endParaRPr lang="en-IN" sz="4000" dirty="0"/>
          </a:p>
          <a:p>
            <a:r>
              <a:rPr lang="en-IN" sz="4000" dirty="0"/>
              <a:t>				</a:t>
            </a:r>
          </a:p>
        </p:txBody>
      </p:sp>
      <p:pic>
        <p:nvPicPr>
          <p:cNvPr id="4" name="Picture 3">
            <a:extLst>
              <a:ext uri="{FF2B5EF4-FFF2-40B4-BE49-F238E27FC236}">
                <a16:creationId xmlns:a16="http://schemas.microsoft.com/office/drawing/2014/main" id="{8311C194-253A-40D0-88A8-E542C6A0EDC5}"/>
              </a:ext>
            </a:extLst>
          </p:cNvPr>
          <p:cNvPicPr>
            <a:picLocks noChangeAspect="1"/>
          </p:cNvPicPr>
          <p:nvPr/>
        </p:nvPicPr>
        <p:blipFill>
          <a:blip r:embed="rId2"/>
          <a:stretch>
            <a:fillRect/>
          </a:stretch>
        </p:blipFill>
        <p:spPr>
          <a:xfrm>
            <a:off x="2595957" y="3675355"/>
            <a:ext cx="6485182" cy="2539013"/>
          </a:xfrm>
          <a:prstGeom prst="rect">
            <a:avLst/>
          </a:prstGeom>
        </p:spPr>
      </p:pic>
    </p:spTree>
    <p:extLst>
      <p:ext uri="{BB962C8B-B14F-4D97-AF65-F5344CB8AC3E}">
        <p14:creationId xmlns:p14="http://schemas.microsoft.com/office/powerpoint/2010/main" val="1847207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A0AD-57E5-4270-A1AF-D66B162BDB4F}"/>
              </a:ext>
            </a:extLst>
          </p:cNvPr>
          <p:cNvSpPr>
            <a:spLocks noGrp="1"/>
          </p:cNvSpPr>
          <p:nvPr>
            <p:ph type="title"/>
          </p:nvPr>
        </p:nvSpPr>
        <p:spPr/>
        <p:txBody>
          <a:bodyPr>
            <a:normAutofit fontScale="90000"/>
          </a:bodyPr>
          <a:lstStyle/>
          <a:p>
            <a:r>
              <a:rPr lang="en-US" dirty="0"/>
              <a:t>   BEST PERFORMING NATION AT VERY OLYMPICS</a:t>
            </a:r>
            <a:br>
              <a:rPr lang="en-US" dirty="0"/>
            </a:br>
            <a:endParaRPr lang="en-IN" dirty="0"/>
          </a:p>
        </p:txBody>
      </p:sp>
      <p:pic>
        <p:nvPicPr>
          <p:cNvPr id="7170" name="Picture 2">
            <a:extLst>
              <a:ext uri="{FF2B5EF4-FFF2-40B4-BE49-F238E27FC236}">
                <a16:creationId xmlns:a16="http://schemas.microsoft.com/office/drawing/2014/main" id="{EB0D2262-F988-4D47-92B9-5DC60B8774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7578" y="1024099"/>
            <a:ext cx="8669170" cy="48098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5DF0C4B-6744-4D8A-94D2-DA7E522B94B1}"/>
              </a:ext>
            </a:extLst>
          </p:cNvPr>
          <p:cNvSpPr txBox="1"/>
          <p:nvPr/>
        </p:nvSpPr>
        <p:spPr>
          <a:xfrm>
            <a:off x="1305017" y="5833901"/>
            <a:ext cx="9135122" cy="923330"/>
          </a:xfrm>
          <a:prstGeom prst="rect">
            <a:avLst/>
          </a:prstGeom>
          <a:noFill/>
        </p:spPr>
        <p:txBody>
          <a:bodyPr wrap="square" rtlCol="0">
            <a:spAutoFit/>
          </a:bodyPr>
          <a:lstStyle/>
          <a:p>
            <a:pPr marL="342900" indent="-342900">
              <a:buAutoNum type="arabicPeriod"/>
            </a:pPr>
            <a:r>
              <a:rPr lang="en-US" dirty="0"/>
              <a:t>USA(green bar) is the top performing country most of the time.</a:t>
            </a:r>
          </a:p>
          <a:p>
            <a:pPr marL="342900" indent="-342900">
              <a:buAutoNum type="arabicPeriod"/>
            </a:pPr>
            <a:r>
              <a:rPr lang="en-US" dirty="0"/>
              <a:t>URS(Soviet Union) represented by magenta bar had been exceptional performers during 1956 to 1980.</a:t>
            </a:r>
            <a:endParaRPr lang="en-IN" dirty="0"/>
          </a:p>
        </p:txBody>
      </p:sp>
    </p:spTree>
    <p:extLst>
      <p:ext uri="{BB962C8B-B14F-4D97-AF65-F5344CB8AC3E}">
        <p14:creationId xmlns:p14="http://schemas.microsoft.com/office/powerpoint/2010/main" val="3678216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019F-8444-42E3-9646-DFB916D6226C}"/>
              </a:ext>
            </a:extLst>
          </p:cNvPr>
          <p:cNvSpPr>
            <a:spLocks noGrp="1"/>
          </p:cNvSpPr>
          <p:nvPr>
            <p:ph type="title"/>
          </p:nvPr>
        </p:nvSpPr>
        <p:spPr>
          <a:xfrm>
            <a:off x="838200" y="-87636"/>
            <a:ext cx="10515600" cy="1325563"/>
          </a:xfrm>
        </p:spPr>
        <p:txBody>
          <a:bodyPr/>
          <a:lstStyle/>
          <a:p>
            <a:r>
              <a:rPr lang="en-IN" dirty="0"/>
              <a:t>        INDIA AT SUMMER OLYMPICS</a:t>
            </a:r>
          </a:p>
        </p:txBody>
      </p:sp>
      <p:pic>
        <p:nvPicPr>
          <p:cNvPr id="8194" name="Picture 2">
            <a:extLst>
              <a:ext uri="{FF2B5EF4-FFF2-40B4-BE49-F238E27FC236}">
                <a16:creationId xmlns:a16="http://schemas.microsoft.com/office/drawing/2014/main" id="{E335FE1D-EF92-4C1A-A664-D13E195D38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4603" y="861133"/>
            <a:ext cx="9161754" cy="47121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C4DA34-035B-4182-9D51-68C0289202E7}"/>
              </a:ext>
            </a:extLst>
          </p:cNvPr>
          <p:cNvSpPr txBox="1"/>
          <p:nvPr/>
        </p:nvSpPr>
        <p:spPr>
          <a:xfrm>
            <a:off x="1202185" y="5875718"/>
            <a:ext cx="9406631" cy="646331"/>
          </a:xfrm>
          <a:prstGeom prst="rect">
            <a:avLst/>
          </a:prstGeom>
          <a:noFill/>
        </p:spPr>
        <p:txBody>
          <a:bodyPr wrap="square" rtlCol="0">
            <a:spAutoFit/>
          </a:bodyPr>
          <a:lstStyle/>
          <a:p>
            <a:r>
              <a:rPr lang="en-IN" dirty="0"/>
              <a:t>Best performance of India came in 2012 London Olympics where Indians clinched 6 medals.</a:t>
            </a:r>
          </a:p>
          <a:p>
            <a:r>
              <a:rPr lang="en-IN" dirty="0"/>
              <a:t>India has been quite impressive in Hockey grabbing gold medal many times(1928 to 1968).</a:t>
            </a:r>
          </a:p>
        </p:txBody>
      </p:sp>
    </p:spTree>
    <p:extLst>
      <p:ext uri="{BB962C8B-B14F-4D97-AF65-F5344CB8AC3E}">
        <p14:creationId xmlns:p14="http://schemas.microsoft.com/office/powerpoint/2010/main" val="2480008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7945-A795-4AFA-8C9A-AEF0CFDF753E}"/>
              </a:ext>
            </a:extLst>
          </p:cNvPr>
          <p:cNvSpPr>
            <a:spLocks noGrp="1"/>
          </p:cNvSpPr>
          <p:nvPr>
            <p:ph type="title"/>
          </p:nvPr>
        </p:nvSpPr>
        <p:spPr>
          <a:xfrm>
            <a:off x="888507" y="-114268"/>
            <a:ext cx="10515600" cy="1223978"/>
          </a:xfrm>
        </p:spPr>
        <p:txBody>
          <a:bodyPr/>
          <a:lstStyle/>
          <a:p>
            <a:r>
              <a:rPr lang="en-IN" dirty="0"/>
              <a:t>CONCLUSION &amp; ACTIONABLE INSIGHTS	</a:t>
            </a:r>
          </a:p>
        </p:txBody>
      </p:sp>
      <p:sp>
        <p:nvSpPr>
          <p:cNvPr id="3" name="Content Placeholder 2">
            <a:extLst>
              <a:ext uri="{FF2B5EF4-FFF2-40B4-BE49-F238E27FC236}">
                <a16:creationId xmlns:a16="http://schemas.microsoft.com/office/drawing/2014/main" id="{9C86FF55-7A88-403A-9DA0-E17A5E6751AD}"/>
              </a:ext>
            </a:extLst>
          </p:cNvPr>
          <p:cNvSpPr>
            <a:spLocks noGrp="1"/>
          </p:cNvSpPr>
          <p:nvPr>
            <p:ph idx="1"/>
          </p:nvPr>
        </p:nvSpPr>
        <p:spPr>
          <a:xfrm>
            <a:off x="838200" y="807868"/>
            <a:ext cx="10515600" cy="5850384"/>
          </a:xfrm>
        </p:spPr>
        <p:txBody>
          <a:bodyPr>
            <a:normAutofit fontScale="85000" lnSpcReduction="20000"/>
          </a:bodyPr>
          <a:lstStyle/>
          <a:p>
            <a:pPr marL="0" indent="0">
              <a:buNone/>
            </a:pPr>
            <a:r>
              <a:rPr lang="en-IN" sz="2400" dirty="0"/>
              <a:t>CONCLUSION:</a:t>
            </a:r>
          </a:p>
          <a:p>
            <a:pPr marL="514350" indent="-514350">
              <a:buAutoNum type="arabicParenR"/>
            </a:pPr>
            <a:r>
              <a:rPr lang="en-IN" sz="2400" dirty="0"/>
              <a:t>From slide 5, it is evident that performance of women were better than that of men over the years.</a:t>
            </a:r>
          </a:p>
          <a:p>
            <a:pPr marL="514350" indent="-514350">
              <a:buAutoNum type="arabicParenR"/>
            </a:pPr>
            <a:r>
              <a:rPr lang="en-IN" sz="2400" dirty="0"/>
              <a:t>Overall, USA has been the best performing nation at Olympics till 2012.</a:t>
            </a:r>
          </a:p>
          <a:p>
            <a:pPr marL="514350" indent="-514350">
              <a:buAutoNum type="arabicParenR"/>
            </a:pPr>
            <a:r>
              <a:rPr lang="en-US" sz="2400" dirty="0"/>
              <a:t>Olympics did not happen during world wars in the year 1916, 1940 and 1944.</a:t>
            </a:r>
          </a:p>
          <a:p>
            <a:pPr marL="514350" indent="-514350">
              <a:buAutoNum type="arabicParenR"/>
            </a:pPr>
            <a:r>
              <a:rPr lang="en-US" sz="2400" dirty="0"/>
              <a:t>Most number of medals have been won at London. This is true as London has hosted Olympics most(thrice), followed by LA(2 times).</a:t>
            </a:r>
          </a:p>
          <a:p>
            <a:pPr marL="514350" indent="-514350">
              <a:buAutoNum type="arabicParenR"/>
            </a:pPr>
            <a:r>
              <a:rPr lang="en-US" sz="2400" dirty="0"/>
              <a:t>Medal counts depends largely on economical factors. USA being most developed nation is on the top in most of the Olympics. Soviet Union were unbeatable during 1950s-80s. However, disintegration of USSR affected a lot in Olympics also. </a:t>
            </a:r>
          </a:p>
          <a:p>
            <a:pPr marL="0" indent="0">
              <a:buNone/>
            </a:pPr>
            <a:r>
              <a:rPr lang="en-US" sz="2400" dirty="0"/>
              <a:t>ACTIONABLE INSIGHTS:</a:t>
            </a:r>
          </a:p>
          <a:p>
            <a:pPr marL="514350" indent="-514350">
              <a:buFont typeface="Arial" panose="020B0604020202020204" pitchFamily="34" charset="0"/>
              <a:buAutoNum type="arabicParenR"/>
            </a:pPr>
            <a:r>
              <a:rPr lang="en-US" sz="2400" dirty="0"/>
              <a:t>Of the given dataset, it is clear that males have won around 72% of the total medals while females are at 28%. However, when we consider performance, women’s graph tend to be more increasing than me(From slide 5). International Olympics Committee should organize more events for women as they have exhibited better potential.</a:t>
            </a:r>
          </a:p>
          <a:p>
            <a:pPr marL="514350" indent="-514350">
              <a:buAutoNum type="arabicParenR"/>
            </a:pPr>
            <a:r>
              <a:rPr lang="en-US" sz="2400" dirty="0"/>
              <a:t>Most number of medals have been won in Aquatics segment followed by Athletics and Rowing. This in turn means that most number of events are organized in these sports. Many countries which have not done fairly well should concentrate on these areas as the chances of them getting a medal will increase by doing so.</a:t>
            </a:r>
          </a:p>
          <a:p>
            <a:pPr marL="514350" indent="-514350">
              <a:buAutoNum type="arabicParenR"/>
            </a:pPr>
            <a:r>
              <a:rPr lang="en-US" sz="2400" dirty="0"/>
              <a:t>India have done fairly well in Hockey and Shooting. India has immense talent in these 2 areas and more focus can be given here by Indian authorities.</a:t>
            </a:r>
          </a:p>
          <a:p>
            <a:pPr marL="514350" indent="-514350">
              <a:buAutoNum type="arabicParenR"/>
            </a:pPr>
            <a:endParaRPr lang="en-IN" dirty="0"/>
          </a:p>
          <a:p>
            <a:pPr marL="514350" indent="-514350">
              <a:buAutoNum type="arabicParenR"/>
            </a:pPr>
            <a:endParaRPr lang="en-IN" dirty="0"/>
          </a:p>
        </p:txBody>
      </p:sp>
    </p:spTree>
    <p:extLst>
      <p:ext uri="{BB962C8B-B14F-4D97-AF65-F5344CB8AC3E}">
        <p14:creationId xmlns:p14="http://schemas.microsoft.com/office/powerpoint/2010/main" val="117342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4EA9-5DB1-4D5E-A949-6EA250B5B0AD}"/>
              </a:ext>
            </a:extLst>
          </p:cNvPr>
          <p:cNvSpPr>
            <a:spLocks noGrp="1"/>
          </p:cNvSpPr>
          <p:nvPr>
            <p:ph type="title"/>
          </p:nvPr>
        </p:nvSpPr>
        <p:spPr/>
        <p:txBody>
          <a:bodyPr/>
          <a:lstStyle/>
          <a:p>
            <a:r>
              <a:rPr lang="en-IN" dirty="0"/>
              <a:t>		INFORMATION ON DATASET</a:t>
            </a:r>
          </a:p>
        </p:txBody>
      </p:sp>
      <p:sp>
        <p:nvSpPr>
          <p:cNvPr id="3" name="Content Placeholder 2">
            <a:extLst>
              <a:ext uri="{FF2B5EF4-FFF2-40B4-BE49-F238E27FC236}">
                <a16:creationId xmlns:a16="http://schemas.microsoft.com/office/drawing/2014/main" id="{23866783-5922-447E-917B-FEB9325099F6}"/>
              </a:ext>
            </a:extLst>
          </p:cNvPr>
          <p:cNvSpPr>
            <a:spLocks noGrp="1"/>
          </p:cNvSpPr>
          <p:nvPr>
            <p:ph idx="1"/>
          </p:nvPr>
        </p:nvSpPr>
        <p:spPr>
          <a:xfrm>
            <a:off x="838200" y="1518082"/>
            <a:ext cx="10515600" cy="5086903"/>
          </a:xfrm>
        </p:spPr>
        <p:txBody>
          <a:bodyPr>
            <a:normAutofit/>
          </a:bodyPr>
          <a:lstStyle/>
          <a:p>
            <a:pPr marL="514350" indent="-514350">
              <a:buAutoNum type="arabicPeriod"/>
            </a:pPr>
            <a:r>
              <a:rPr lang="en-IN" dirty="0"/>
              <a:t>This dataset contains information on the medals won by different athletes from different countries in the Summer Olympics events.</a:t>
            </a:r>
          </a:p>
          <a:p>
            <a:pPr marL="514350" indent="-514350">
              <a:buAutoNum type="arabicPeriod"/>
            </a:pPr>
            <a:r>
              <a:rPr lang="en-IN" dirty="0"/>
              <a:t>Information is from the year 1896 to 2012.</a:t>
            </a:r>
          </a:p>
          <a:p>
            <a:pPr marL="514350" indent="-514350">
              <a:buAutoNum type="arabicPeriod"/>
            </a:pPr>
            <a:r>
              <a:rPr lang="en-IN" dirty="0"/>
              <a:t>A total of 147 countries have won medals at Summer Olympics.</a:t>
            </a:r>
          </a:p>
          <a:p>
            <a:pPr marL="514350" indent="-514350">
              <a:buAutoNum type="arabicPeriod"/>
            </a:pPr>
            <a:r>
              <a:rPr lang="en-IN" dirty="0"/>
              <a:t>Till 2012, 666 distinct events were organized under 67 different disciplines.</a:t>
            </a:r>
          </a:p>
          <a:p>
            <a:pPr marL="514350" indent="-514350">
              <a:buAutoNum type="arabicPeriod"/>
            </a:pPr>
            <a:r>
              <a:rPr lang="en-IN" dirty="0"/>
              <a:t>22762 athletes have won medals at least once in 43 different sports.  </a:t>
            </a:r>
          </a:p>
          <a:p>
            <a:pPr marL="514350" indent="-514350">
              <a:buAutoNum type="arabicPeriod"/>
            </a:pPr>
            <a:r>
              <a:rPr lang="en-IN" dirty="0"/>
              <a:t>Best Olympian under Men’s category is Michael Phelps(22 medals).</a:t>
            </a:r>
          </a:p>
          <a:p>
            <a:pPr marL="514350" indent="-514350">
              <a:buAutoNum type="arabicPeriod"/>
            </a:pPr>
            <a:r>
              <a:rPr lang="en-IN" dirty="0"/>
              <a:t>Under women’s category, Larisa Latynina is topping the chart with 18 medals.</a:t>
            </a:r>
          </a:p>
          <a:p>
            <a:pPr marL="514350" indent="-514350">
              <a:buAutoNum type="arabicPeriod"/>
            </a:pPr>
            <a:endParaRPr lang="en-IN" dirty="0"/>
          </a:p>
          <a:p>
            <a:pPr marL="0" indent="0">
              <a:buNone/>
            </a:pPr>
            <a:endParaRPr lang="en-IN" dirty="0"/>
          </a:p>
        </p:txBody>
      </p:sp>
    </p:spTree>
    <p:extLst>
      <p:ext uri="{BB962C8B-B14F-4D97-AF65-F5344CB8AC3E}">
        <p14:creationId xmlns:p14="http://schemas.microsoft.com/office/powerpoint/2010/main" val="322376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ECC1-4F2B-407D-9524-45EA4BF5864B}"/>
              </a:ext>
            </a:extLst>
          </p:cNvPr>
          <p:cNvSpPr>
            <a:spLocks noGrp="1"/>
          </p:cNvSpPr>
          <p:nvPr>
            <p:ph type="title"/>
          </p:nvPr>
        </p:nvSpPr>
        <p:spPr>
          <a:xfrm>
            <a:off x="838200" y="365125"/>
            <a:ext cx="10515600" cy="953209"/>
          </a:xfrm>
        </p:spPr>
        <p:txBody>
          <a:bodyPr/>
          <a:lstStyle/>
          <a:p>
            <a:r>
              <a:rPr lang="en-IN" dirty="0"/>
              <a:t>			STUDY OF MEDALS</a:t>
            </a:r>
          </a:p>
        </p:txBody>
      </p:sp>
      <p:pic>
        <p:nvPicPr>
          <p:cNvPr id="1026" name="Picture 2">
            <a:extLst>
              <a:ext uri="{FF2B5EF4-FFF2-40B4-BE49-F238E27FC236}">
                <a16:creationId xmlns:a16="http://schemas.microsoft.com/office/drawing/2014/main" id="{DE74B1A9-C958-4775-95BC-86803C438E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4712" y="1208198"/>
            <a:ext cx="8426638" cy="42826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213346-86AE-41C2-AFBA-914251C83008}"/>
              </a:ext>
            </a:extLst>
          </p:cNvPr>
          <p:cNvSpPr txBox="1"/>
          <p:nvPr/>
        </p:nvSpPr>
        <p:spPr>
          <a:xfrm>
            <a:off x="1216241" y="5380672"/>
            <a:ext cx="9374819" cy="1477328"/>
          </a:xfrm>
          <a:prstGeom prst="rect">
            <a:avLst/>
          </a:prstGeom>
          <a:noFill/>
        </p:spPr>
        <p:txBody>
          <a:bodyPr wrap="square" rtlCol="0">
            <a:spAutoFit/>
          </a:bodyPr>
          <a:lstStyle/>
          <a:p>
            <a:r>
              <a:rPr lang="en-US" dirty="0"/>
              <a:t>From the bar graph, we can see that the number of gold medals is the highest followed by bronze. Exact count is below:</a:t>
            </a:r>
          </a:p>
          <a:p>
            <a:r>
              <a:rPr lang="en-IN" dirty="0"/>
              <a:t>Silver – 10310</a:t>
            </a:r>
          </a:p>
          <a:p>
            <a:r>
              <a:rPr lang="en-IN" dirty="0"/>
              <a:t>Bronze – 10369</a:t>
            </a:r>
          </a:p>
          <a:p>
            <a:r>
              <a:rPr lang="en-IN" dirty="0"/>
              <a:t>Gold - 10484</a:t>
            </a:r>
          </a:p>
        </p:txBody>
      </p:sp>
    </p:spTree>
    <p:extLst>
      <p:ext uri="{BB962C8B-B14F-4D97-AF65-F5344CB8AC3E}">
        <p14:creationId xmlns:p14="http://schemas.microsoft.com/office/powerpoint/2010/main" val="131050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FBFE-5691-4EED-8EE8-203971C78D97}"/>
              </a:ext>
            </a:extLst>
          </p:cNvPr>
          <p:cNvSpPr>
            <a:spLocks noGrp="1"/>
          </p:cNvSpPr>
          <p:nvPr>
            <p:ph type="title"/>
          </p:nvPr>
        </p:nvSpPr>
        <p:spPr>
          <a:xfrm>
            <a:off x="838200" y="115411"/>
            <a:ext cx="10515600" cy="1575278"/>
          </a:xfrm>
        </p:spPr>
        <p:txBody>
          <a:bodyPr>
            <a:normAutofit/>
          </a:bodyPr>
          <a:lstStyle/>
          <a:p>
            <a:r>
              <a:rPr lang="en-US" dirty="0"/>
              <a:t>	NUMBER OF MEDALS GENDER WISE</a:t>
            </a:r>
            <a:endParaRPr lang="en-IN" dirty="0"/>
          </a:p>
        </p:txBody>
      </p:sp>
      <p:sp>
        <p:nvSpPr>
          <p:cNvPr id="4" name="TextBox 3">
            <a:extLst>
              <a:ext uri="{FF2B5EF4-FFF2-40B4-BE49-F238E27FC236}">
                <a16:creationId xmlns:a16="http://schemas.microsoft.com/office/drawing/2014/main" id="{4BE34821-0942-4D71-9B6D-22167E4D1AD1}"/>
              </a:ext>
            </a:extLst>
          </p:cNvPr>
          <p:cNvSpPr txBox="1"/>
          <p:nvPr/>
        </p:nvSpPr>
        <p:spPr>
          <a:xfrm>
            <a:off x="1669002" y="5495278"/>
            <a:ext cx="7617041" cy="646331"/>
          </a:xfrm>
          <a:prstGeom prst="rect">
            <a:avLst/>
          </a:prstGeom>
          <a:noFill/>
        </p:spPr>
        <p:txBody>
          <a:bodyPr wrap="square" rtlCol="0">
            <a:spAutoFit/>
          </a:bodyPr>
          <a:lstStyle/>
          <a:p>
            <a:r>
              <a:rPr lang="en-US" dirty="0"/>
              <a:t>Of the given dataset, it is clear that males have won around 72% of the total medals while females are at 28%.</a:t>
            </a:r>
            <a:endParaRPr lang="en-IN" dirty="0"/>
          </a:p>
        </p:txBody>
      </p:sp>
      <p:pic>
        <p:nvPicPr>
          <p:cNvPr id="2054" name="Picture 6">
            <a:extLst>
              <a:ext uri="{FF2B5EF4-FFF2-40B4-BE49-F238E27FC236}">
                <a16:creationId xmlns:a16="http://schemas.microsoft.com/office/drawing/2014/main" id="{837C8D4F-DC93-4CE5-A583-372657829F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9002" y="1189609"/>
            <a:ext cx="7119891" cy="4167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72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AF3C-3920-4A64-B900-C91A55F66150}"/>
              </a:ext>
            </a:extLst>
          </p:cNvPr>
          <p:cNvSpPr>
            <a:spLocks noGrp="1"/>
          </p:cNvSpPr>
          <p:nvPr>
            <p:ph type="title"/>
          </p:nvPr>
        </p:nvSpPr>
        <p:spPr>
          <a:xfrm>
            <a:off x="838200" y="97655"/>
            <a:ext cx="10515600" cy="1127463"/>
          </a:xfrm>
        </p:spPr>
        <p:txBody>
          <a:bodyPr>
            <a:normAutofit fontScale="90000"/>
          </a:bodyPr>
          <a:lstStyle/>
          <a:p>
            <a:r>
              <a:rPr lang="en-US" dirty="0"/>
              <a:t>	PERFORMANCE OF MEN vs WOMEN</a:t>
            </a:r>
            <a:br>
              <a:rPr lang="en-US" b="1" dirty="0"/>
            </a:br>
            <a:endParaRPr lang="en-IN" dirty="0"/>
          </a:p>
        </p:txBody>
      </p:sp>
      <p:pic>
        <p:nvPicPr>
          <p:cNvPr id="4102" name="Picture 6">
            <a:extLst>
              <a:ext uri="{FF2B5EF4-FFF2-40B4-BE49-F238E27FC236}">
                <a16:creationId xmlns:a16="http://schemas.microsoft.com/office/drawing/2014/main" id="{32818BF3-FEF8-4D10-BE2D-61DE38CDA6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585924"/>
            <a:ext cx="5897732" cy="435449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9EFE0F5F-2D01-421C-B9ED-05E0462E4E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5924"/>
            <a:ext cx="6096000" cy="43323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DA8EAEE-D4DC-47C8-BB09-6E23643AE788}"/>
              </a:ext>
            </a:extLst>
          </p:cNvPr>
          <p:cNvSpPr txBox="1"/>
          <p:nvPr/>
        </p:nvSpPr>
        <p:spPr>
          <a:xfrm>
            <a:off x="6525087" y="5033639"/>
            <a:ext cx="5291091" cy="923330"/>
          </a:xfrm>
          <a:prstGeom prst="rect">
            <a:avLst/>
          </a:prstGeom>
          <a:noFill/>
        </p:spPr>
        <p:txBody>
          <a:bodyPr wrap="square" rtlCol="0">
            <a:spAutoFit/>
          </a:bodyPr>
          <a:lstStyle/>
          <a:p>
            <a:r>
              <a:rPr lang="en-US" dirty="0"/>
              <a:t>We have a steep increase in the medal tally for women. Women tend to perform better over the years.</a:t>
            </a:r>
          </a:p>
        </p:txBody>
      </p:sp>
      <p:sp>
        <p:nvSpPr>
          <p:cNvPr id="7" name="TextBox 6">
            <a:extLst>
              <a:ext uri="{FF2B5EF4-FFF2-40B4-BE49-F238E27FC236}">
                <a16:creationId xmlns:a16="http://schemas.microsoft.com/office/drawing/2014/main" id="{F9DF1AB1-3BD2-46B7-935D-DDBC4B16951A}"/>
              </a:ext>
            </a:extLst>
          </p:cNvPr>
          <p:cNvSpPr txBox="1"/>
          <p:nvPr/>
        </p:nvSpPr>
        <p:spPr>
          <a:xfrm>
            <a:off x="310718" y="5007006"/>
            <a:ext cx="5477523" cy="923330"/>
          </a:xfrm>
          <a:prstGeom prst="rect">
            <a:avLst/>
          </a:prstGeom>
          <a:noFill/>
        </p:spPr>
        <p:txBody>
          <a:bodyPr wrap="square" rtlCol="0">
            <a:spAutoFit/>
          </a:bodyPr>
          <a:lstStyle/>
          <a:p>
            <a:r>
              <a:rPr lang="en-US" dirty="0"/>
              <a:t>The growth for men considering the medal tally looks less strong over the years.</a:t>
            </a:r>
          </a:p>
          <a:p>
            <a:endParaRPr lang="en-IN" dirty="0"/>
          </a:p>
        </p:txBody>
      </p:sp>
    </p:spTree>
    <p:extLst>
      <p:ext uri="{BB962C8B-B14F-4D97-AF65-F5344CB8AC3E}">
        <p14:creationId xmlns:p14="http://schemas.microsoft.com/office/powerpoint/2010/main" val="109861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424D6-889F-44A7-8494-ADA3256F6AF2}"/>
              </a:ext>
            </a:extLst>
          </p:cNvPr>
          <p:cNvSpPr>
            <a:spLocks noGrp="1"/>
          </p:cNvSpPr>
          <p:nvPr>
            <p:ph type="title"/>
          </p:nvPr>
        </p:nvSpPr>
        <p:spPr>
          <a:xfrm>
            <a:off x="838200" y="160939"/>
            <a:ext cx="10515600" cy="682440"/>
          </a:xfrm>
        </p:spPr>
        <p:txBody>
          <a:bodyPr>
            <a:normAutofit fontScale="90000"/>
          </a:bodyPr>
          <a:lstStyle/>
          <a:p>
            <a:r>
              <a:rPr lang="en-IN" dirty="0"/>
              <a:t>	    CORRELATION OF FEATURES</a:t>
            </a:r>
          </a:p>
        </p:txBody>
      </p:sp>
      <p:pic>
        <p:nvPicPr>
          <p:cNvPr id="1026" name="Picture 2">
            <a:extLst>
              <a:ext uri="{FF2B5EF4-FFF2-40B4-BE49-F238E27FC236}">
                <a16:creationId xmlns:a16="http://schemas.microsoft.com/office/drawing/2014/main" id="{2CCC7255-DAE0-42C4-8D75-4410121AB5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9104" y="843379"/>
            <a:ext cx="7006697" cy="45662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F695CFC-2D03-4775-83C5-EEF729A03E06}"/>
              </a:ext>
            </a:extLst>
          </p:cNvPr>
          <p:cNvSpPr txBox="1"/>
          <p:nvPr/>
        </p:nvSpPr>
        <p:spPr>
          <a:xfrm>
            <a:off x="1376039" y="5418553"/>
            <a:ext cx="8637973" cy="1477328"/>
          </a:xfrm>
          <a:prstGeom prst="rect">
            <a:avLst/>
          </a:prstGeom>
          <a:noFill/>
        </p:spPr>
        <p:txBody>
          <a:bodyPr wrap="square" rtlCol="0">
            <a:spAutoFit/>
          </a:bodyPr>
          <a:lstStyle/>
          <a:p>
            <a:pPr marL="342900" indent="-342900">
              <a:buAutoNum type="arabicPeriod"/>
            </a:pPr>
            <a:r>
              <a:rPr lang="en-US" dirty="0"/>
              <a:t>Sport and discipline are highly correlated. </a:t>
            </a:r>
          </a:p>
          <a:p>
            <a:pPr marL="342900" indent="-342900">
              <a:buAutoNum type="arabicPeriod"/>
            </a:pPr>
            <a:r>
              <a:rPr lang="en-US" dirty="0"/>
              <a:t>Also, we see a mild positive correlation between Gender(Men is labelled as 0, Women is labelled as 1) and Year(1896 is labelled as 0 and so on) which we had discussed in the previous slide. This is one of the evidence that performance of women were better than man over the years.</a:t>
            </a:r>
            <a:endParaRPr lang="en-IN" dirty="0"/>
          </a:p>
        </p:txBody>
      </p:sp>
    </p:spTree>
    <p:extLst>
      <p:ext uri="{BB962C8B-B14F-4D97-AF65-F5344CB8AC3E}">
        <p14:creationId xmlns:p14="http://schemas.microsoft.com/office/powerpoint/2010/main" val="176622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A2CE-A15C-4666-B0BE-E07C71C170FC}"/>
              </a:ext>
            </a:extLst>
          </p:cNvPr>
          <p:cNvSpPr>
            <a:spLocks noGrp="1"/>
          </p:cNvSpPr>
          <p:nvPr>
            <p:ph type="title"/>
          </p:nvPr>
        </p:nvSpPr>
        <p:spPr>
          <a:xfrm>
            <a:off x="997998" y="0"/>
            <a:ext cx="10515600" cy="1325563"/>
          </a:xfrm>
        </p:spPr>
        <p:txBody>
          <a:bodyPr/>
          <a:lstStyle/>
          <a:p>
            <a:r>
              <a:rPr lang="en-IN" dirty="0"/>
              <a:t>   DISTRIBUTION OF MEDALS CITY WISE</a:t>
            </a:r>
          </a:p>
        </p:txBody>
      </p:sp>
      <p:pic>
        <p:nvPicPr>
          <p:cNvPr id="3074" name="Picture 2">
            <a:extLst>
              <a:ext uri="{FF2B5EF4-FFF2-40B4-BE49-F238E27FC236}">
                <a16:creationId xmlns:a16="http://schemas.microsoft.com/office/drawing/2014/main" id="{0CD57B66-FA34-4315-837A-387C8378E1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50" y="1229414"/>
            <a:ext cx="8228210" cy="50115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954800E-9595-40A5-87D9-93661CAFCB92}"/>
              </a:ext>
            </a:extLst>
          </p:cNvPr>
          <p:cNvSpPr txBox="1"/>
          <p:nvPr/>
        </p:nvSpPr>
        <p:spPr>
          <a:xfrm>
            <a:off x="1748901" y="6211669"/>
            <a:ext cx="7927760" cy="646331"/>
          </a:xfrm>
          <a:prstGeom prst="rect">
            <a:avLst/>
          </a:prstGeom>
          <a:noFill/>
        </p:spPr>
        <p:txBody>
          <a:bodyPr wrap="square" rtlCol="0">
            <a:spAutoFit/>
          </a:bodyPr>
          <a:lstStyle/>
          <a:p>
            <a:r>
              <a:rPr lang="en-US" dirty="0"/>
              <a:t>From the above pie chart, it is quite evident that most number of medals have been won at London followed by Athens, Los Angeles, Beijing and so on. </a:t>
            </a:r>
            <a:endParaRPr lang="en-IN" dirty="0"/>
          </a:p>
        </p:txBody>
      </p:sp>
    </p:spTree>
    <p:extLst>
      <p:ext uri="{BB962C8B-B14F-4D97-AF65-F5344CB8AC3E}">
        <p14:creationId xmlns:p14="http://schemas.microsoft.com/office/powerpoint/2010/main" val="217511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3213-7260-4916-B198-A18AFE410BC9}"/>
              </a:ext>
            </a:extLst>
          </p:cNvPr>
          <p:cNvSpPr>
            <a:spLocks noGrp="1"/>
          </p:cNvSpPr>
          <p:nvPr>
            <p:ph type="title"/>
          </p:nvPr>
        </p:nvSpPr>
        <p:spPr>
          <a:xfrm>
            <a:off x="355106" y="-407232"/>
            <a:ext cx="11656381" cy="1325563"/>
          </a:xfrm>
        </p:spPr>
        <p:txBody>
          <a:bodyPr>
            <a:normAutofit/>
          </a:bodyPr>
          <a:lstStyle/>
          <a:p>
            <a:r>
              <a:rPr lang="en-US" sz="4000" dirty="0"/>
              <a:t>DISTRIBUTION OF MEDALS ACROSS VARIOUS  SPORTS</a:t>
            </a:r>
            <a:endParaRPr lang="en-IN" sz="4000" dirty="0"/>
          </a:p>
        </p:txBody>
      </p:sp>
      <p:pic>
        <p:nvPicPr>
          <p:cNvPr id="5122" name="Picture 2">
            <a:extLst>
              <a:ext uri="{FF2B5EF4-FFF2-40B4-BE49-F238E27FC236}">
                <a16:creationId xmlns:a16="http://schemas.microsoft.com/office/drawing/2014/main" id="{485891F9-758A-4122-AC0F-600AAE8B01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6545" y="547374"/>
            <a:ext cx="9298264" cy="51964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DC58D5C-ECD6-4C33-BEE6-8EB1659B0DEB}"/>
              </a:ext>
            </a:extLst>
          </p:cNvPr>
          <p:cNvSpPr txBox="1"/>
          <p:nvPr/>
        </p:nvSpPr>
        <p:spPr>
          <a:xfrm>
            <a:off x="585925" y="5743852"/>
            <a:ext cx="10457895" cy="923330"/>
          </a:xfrm>
          <a:prstGeom prst="rect">
            <a:avLst/>
          </a:prstGeom>
          <a:noFill/>
        </p:spPr>
        <p:txBody>
          <a:bodyPr wrap="square" rtlCol="0">
            <a:spAutoFit/>
          </a:bodyPr>
          <a:lstStyle/>
          <a:p>
            <a:r>
              <a:rPr lang="en-US" dirty="0"/>
              <a:t>1. Number of medals is highest in Aquatics sport segments. This may imply that aquatics hold many events or</a:t>
            </a:r>
          </a:p>
          <a:p>
            <a:r>
              <a:rPr lang="en-US" dirty="0"/>
              <a:t>    aquatics is present in Olympics since a long time.</a:t>
            </a:r>
          </a:p>
          <a:p>
            <a:r>
              <a:rPr lang="en-US" dirty="0"/>
              <a:t>2. After aquatics, number of medals is highest in Athletics, followed by Rowing, Gymnastics and so on.</a:t>
            </a:r>
            <a:endParaRPr lang="en-IN" dirty="0"/>
          </a:p>
        </p:txBody>
      </p:sp>
    </p:spTree>
    <p:extLst>
      <p:ext uri="{BB962C8B-B14F-4D97-AF65-F5344CB8AC3E}">
        <p14:creationId xmlns:p14="http://schemas.microsoft.com/office/powerpoint/2010/main" val="4260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950B-B1EC-405F-BFB7-279F3CA13AED}"/>
              </a:ext>
            </a:extLst>
          </p:cNvPr>
          <p:cNvSpPr>
            <a:spLocks noGrp="1"/>
          </p:cNvSpPr>
          <p:nvPr>
            <p:ph type="title"/>
          </p:nvPr>
        </p:nvSpPr>
        <p:spPr/>
        <p:txBody>
          <a:bodyPr>
            <a:normAutofit/>
          </a:bodyPr>
          <a:lstStyle/>
          <a:p>
            <a:r>
              <a:rPr lang="en-US" b="1" dirty="0"/>
              <a:t>  </a:t>
            </a:r>
            <a:r>
              <a:rPr lang="en-US" dirty="0"/>
              <a:t>ANALYSIS ON MEDALS WON BY COUNTRIES</a:t>
            </a:r>
            <a:br>
              <a:rPr lang="en-US" b="1" dirty="0"/>
            </a:br>
            <a:endParaRPr lang="en-IN" dirty="0"/>
          </a:p>
        </p:txBody>
      </p:sp>
      <p:pic>
        <p:nvPicPr>
          <p:cNvPr id="6146" name="Picture 2">
            <a:extLst>
              <a:ext uri="{FF2B5EF4-FFF2-40B4-BE49-F238E27FC236}">
                <a16:creationId xmlns:a16="http://schemas.microsoft.com/office/drawing/2014/main" id="{FB581B6A-3440-4145-BEB1-32FFB2B9D3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553" y="1082675"/>
            <a:ext cx="10289219"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316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1320</TotalTime>
  <Words>726</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EXPLORATORY DATA ANALYSIS</vt:lpstr>
      <vt:lpstr>  INFORMATION ON DATASET</vt:lpstr>
      <vt:lpstr>   STUDY OF MEDALS</vt:lpstr>
      <vt:lpstr> NUMBER OF MEDALS GENDER WISE</vt:lpstr>
      <vt:lpstr> PERFORMANCE OF MEN vs WOMEN </vt:lpstr>
      <vt:lpstr>     CORRELATION OF FEATURES</vt:lpstr>
      <vt:lpstr>   DISTRIBUTION OF MEDALS CITY WISE</vt:lpstr>
      <vt:lpstr>DISTRIBUTION OF MEDALS ACROSS VARIOUS  SPORTS</vt:lpstr>
      <vt:lpstr>  ANALYSIS ON MEDALS WON BY COUNTRIES </vt:lpstr>
      <vt:lpstr>   BEST PERFORMING NATION AT VERY OLYMPICS </vt:lpstr>
      <vt:lpstr>        INDIA AT SUMMER OLYMPICS</vt:lpstr>
      <vt:lpstr>CONCLUSION &amp; ACTIONABLE INSIGHTS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Shashank Kumar</dc:creator>
  <cp:lastModifiedBy>Shashank Kumar</cp:lastModifiedBy>
  <cp:revision>26</cp:revision>
  <dcterms:created xsi:type="dcterms:W3CDTF">2019-09-08T07:29:13Z</dcterms:created>
  <dcterms:modified xsi:type="dcterms:W3CDTF">2019-09-10T18:03:49Z</dcterms:modified>
</cp:coreProperties>
</file>