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77" r:id="rId6"/>
    <p:sldId id="260" r:id="rId7"/>
    <p:sldId id="263" r:id="rId8"/>
    <p:sldId id="261" r:id="rId9"/>
    <p:sldId id="262" r:id="rId10"/>
    <p:sldId id="265" r:id="rId11"/>
    <p:sldId id="266" r:id="rId12"/>
    <p:sldId id="271" r:id="rId13"/>
    <p:sldId id="275" r:id="rId14"/>
    <p:sldId id="276" r:id="rId15"/>
    <p:sldId id="270" r:id="rId16"/>
    <p:sldId id="267" r:id="rId17"/>
    <p:sldId id="268"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972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285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194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92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631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986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83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242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452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767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351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8A87A34-81AB-432B-8DAE-1953F412C126}" type="datetimeFigureOut">
              <a:rPr lang="en-US" smtClean="0"/>
              <a:pPr/>
              <a:t>5/7/2020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99991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58D47-0DBC-4D89-B4E0-4F6D8BD76D33}"/>
              </a:ext>
            </a:extLst>
          </p:cNvPr>
          <p:cNvSpPr>
            <a:spLocks noGrp="1"/>
          </p:cNvSpPr>
          <p:nvPr>
            <p:ph type="ctrTitle"/>
          </p:nvPr>
        </p:nvSpPr>
        <p:spPr>
          <a:xfrm>
            <a:off x="1703295" y="1083732"/>
            <a:ext cx="5509620" cy="4690534"/>
          </a:xfrm>
        </p:spPr>
        <p:txBody>
          <a:bodyPr vert="horz" lIns="91440" tIns="45720" rIns="91440" bIns="45720" rtlCol="0" anchor="ctr">
            <a:normAutofit fontScale="90000"/>
          </a:bodyPr>
          <a:lstStyle/>
          <a:p>
            <a:pPr algn="r"/>
            <a:r>
              <a:rPr lang="en-US" sz="5600" spc="-60" dirty="0">
                <a:solidFill>
                  <a:schemeClr val="tx1">
                    <a:lumMod val="75000"/>
                    <a:lumOff val="25000"/>
                  </a:schemeClr>
                </a:solidFill>
              </a:rPr>
              <a:t>OR-568 FINAL PROJECT</a:t>
            </a:r>
            <a:br>
              <a:rPr lang="en-US" sz="5600" spc="-60" dirty="0">
                <a:solidFill>
                  <a:schemeClr val="tx1">
                    <a:lumMod val="75000"/>
                    <a:lumOff val="25000"/>
                  </a:schemeClr>
                </a:solidFill>
              </a:rPr>
            </a:br>
            <a:r>
              <a:rPr lang="en-US" sz="5600" spc="-60" dirty="0">
                <a:solidFill>
                  <a:schemeClr val="tx1">
                    <a:lumMod val="75000"/>
                    <a:lumOff val="25000"/>
                  </a:schemeClr>
                </a:solidFill>
              </a:rPr>
              <a:t>                    ON</a:t>
            </a:r>
            <a:br>
              <a:rPr lang="en-US" sz="5600" spc="-60" dirty="0">
                <a:solidFill>
                  <a:schemeClr val="tx1">
                    <a:lumMod val="75000"/>
                    <a:lumOff val="25000"/>
                  </a:schemeClr>
                </a:solidFill>
              </a:rPr>
            </a:br>
            <a:r>
              <a:rPr lang="en-US" sz="5600" spc="-60" dirty="0">
                <a:solidFill>
                  <a:schemeClr val="tx1">
                    <a:lumMod val="75000"/>
                    <a:lumOff val="25000"/>
                  </a:schemeClr>
                </a:solidFill>
              </a:rPr>
              <a:t>BANK DATA TELEMARKETING</a:t>
            </a:r>
            <a:br>
              <a:rPr lang="en-US" sz="5600" spc="-60" dirty="0">
                <a:solidFill>
                  <a:schemeClr val="tx1">
                    <a:lumMod val="75000"/>
                    <a:lumOff val="25000"/>
                  </a:schemeClr>
                </a:solidFill>
              </a:rPr>
            </a:br>
            <a:r>
              <a:rPr lang="en-US" sz="5600" spc="-60" dirty="0">
                <a:solidFill>
                  <a:schemeClr val="tx1">
                    <a:lumMod val="75000"/>
                    <a:lumOff val="25000"/>
                  </a:schemeClr>
                </a:solidFill>
              </a:rPr>
              <a:t>GROUP-9</a:t>
            </a:r>
          </a:p>
        </p:txBody>
      </p:sp>
      <p:sp>
        <p:nvSpPr>
          <p:cNvPr id="3" name="Subtitle 2">
            <a:extLst>
              <a:ext uri="{FF2B5EF4-FFF2-40B4-BE49-F238E27FC236}">
                <a16:creationId xmlns:a16="http://schemas.microsoft.com/office/drawing/2014/main" id="{636990DC-407D-41E7-9D74-E771A17D1E71}"/>
              </a:ext>
            </a:extLst>
          </p:cNvPr>
          <p:cNvSpPr>
            <a:spLocks noGrp="1"/>
          </p:cNvSpPr>
          <p:nvPr>
            <p:ph type="subTitle" idx="1"/>
          </p:nvPr>
        </p:nvSpPr>
        <p:spPr>
          <a:xfrm>
            <a:off x="7856389" y="3087626"/>
            <a:ext cx="3507654" cy="2686639"/>
          </a:xfrm>
        </p:spPr>
        <p:txBody>
          <a:bodyPr vert="horz" lIns="91440" tIns="45720" rIns="91440" bIns="45720" rtlCol="0" anchor="ctr">
            <a:normAutofit/>
          </a:bodyPr>
          <a:lstStyle/>
          <a:p>
            <a:pPr indent="-182880">
              <a:buFont typeface="Wingdings 2" pitchFamily="18" charset="2"/>
              <a:buChar char=""/>
            </a:pPr>
            <a:endParaRPr lang="en-US" sz="1600" dirty="0">
              <a:solidFill>
                <a:schemeClr val="tx1">
                  <a:lumMod val="75000"/>
                  <a:lumOff val="25000"/>
                </a:schemeClr>
              </a:solidFill>
            </a:endParaRPr>
          </a:p>
          <a:p>
            <a:r>
              <a:rPr lang="en-US" sz="1600" dirty="0">
                <a:solidFill>
                  <a:schemeClr val="tx1">
                    <a:lumMod val="75000"/>
                    <a:lumOff val="25000"/>
                  </a:schemeClr>
                </a:solidFill>
              </a:rPr>
              <a:t>BY</a:t>
            </a:r>
          </a:p>
          <a:p>
            <a:pPr indent="-182880">
              <a:buFont typeface="Wingdings 2" pitchFamily="18" charset="2"/>
              <a:buChar char=""/>
            </a:pPr>
            <a:r>
              <a:rPr lang="en-US" sz="1600" dirty="0">
                <a:solidFill>
                  <a:schemeClr val="tx1">
                    <a:lumMod val="75000"/>
                    <a:lumOff val="25000"/>
                  </a:schemeClr>
                </a:solidFill>
              </a:rPr>
              <a:t>Alexander Aguilar </a:t>
            </a:r>
          </a:p>
          <a:p>
            <a:pPr indent="-182880">
              <a:buFont typeface="Wingdings 2" pitchFamily="18" charset="2"/>
              <a:buChar char=""/>
            </a:pPr>
            <a:r>
              <a:rPr lang="en-US" sz="1600" dirty="0">
                <a:solidFill>
                  <a:schemeClr val="tx1">
                    <a:lumMod val="75000"/>
                    <a:lumOff val="25000"/>
                  </a:schemeClr>
                </a:solidFill>
              </a:rPr>
              <a:t>Vinnakota Sai Shashank</a:t>
            </a:r>
          </a:p>
          <a:p>
            <a:pPr indent="-182880">
              <a:buFont typeface="Wingdings 2" pitchFamily="18" charset="2"/>
              <a:buChar char=""/>
            </a:pPr>
            <a:r>
              <a:rPr lang="en-US" sz="1600" dirty="0">
                <a:solidFill>
                  <a:schemeClr val="tx1">
                    <a:lumMod val="75000"/>
                    <a:lumOff val="25000"/>
                  </a:schemeClr>
                </a:solidFill>
              </a:rPr>
              <a:t> Gopishetty Venkata Sri Athulya</a:t>
            </a:r>
          </a:p>
          <a:p>
            <a:pPr indent="-182880">
              <a:buFont typeface="Wingdings 2" pitchFamily="18" charset="2"/>
              <a:buChar char=""/>
            </a:pPr>
            <a:r>
              <a:rPr lang="en-US" sz="1600" dirty="0">
                <a:solidFill>
                  <a:schemeClr val="tx1">
                    <a:lumMod val="75000"/>
                    <a:lumOff val="25000"/>
                  </a:schemeClr>
                </a:solidFill>
              </a:rPr>
              <a:t> </a:t>
            </a:r>
            <a:r>
              <a:rPr lang="en-US" sz="1600" dirty="0" err="1">
                <a:solidFill>
                  <a:schemeClr val="tx1">
                    <a:lumMod val="75000"/>
                    <a:lumOff val="25000"/>
                  </a:schemeClr>
                </a:solidFill>
              </a:rPr>
              <a:t>Sadineni</a:t>
            </a:r>
            <a:r>
              <a:rPr lang="en-US" sz="1600" dirty="0">
                <a:solidFill>
                  <a:schemeClr val="tx1">
                    <a:lumMod val="75000"/>
                    <a:lumOff val="25000"/>
                  </a:schemeClr>
                </a:solidFill>
              </a:rPr>
              <a:t> Naga </a:t>
            </a:r>
            <a:r>
              <a:rPr lang="en-US" sz="1600" dirty="0" err="1">
                <a:solidFill>
                  <a:schemeClr val="tx1">
                    <a:lumMod val="75000"/>
                    <a:lumOff val="25000"/>
                  </a:schemeClr>
                </a:solidFill>
              </a:rPr>
              <a:t>Charitha</a:t>
            </a:r>
            <a:endParaRPr lang="en-US" sz="1600" dirty="0">
              <a:solidFill>
                <a:schemeClr val="tx1">
                  <a:lumMod val="75000"/>
                  <a:lumOff val="25000"/>
                </a:schemeClr>
              </a:solidFill>
            </a:endParaRPr>
          </a:p>
          <a:p>
            <a:pPr indent="-182880">
              <a:buFont typeface="Wingdings 2" pitchFamily="18" charset="2"/>
              <a:buChar char=""/>
            </a:pPr>
            <a:r>
              <a:rPr lang="en-US" sz="1600" dirty="0" err="1">
                <a:solidFill>
                  <a:schemeClr val="tx1">
                    <a:lumMod val="75000"/>
                    <a:lumOff val="25000"/>
                  </a:schemeClr>
                </a:solidFill>
              </a:rPr>
              <a:t>Dhruveeth</a:t>
            </a:r>
            <a:r>
              <a:rPr lang="en-US" sz="1600" dirty="0">
                <a:solidFill>
                  <a:schemeClr val="tx1">
                    <a:lumMod val="75000"/>
                    <a:lumOff val="25000"/>
                  </a:schemeClr>
                </a:solidFill>
              </a:rPr>
              <a:t> </a:t>
            </a:r>
            <a:r>
              <a:rPr lang="en-US" sz="1600" dirty="0" err="1">
                <a:solidFill>
                  <a:schemeClr val="tx1">
                    <a:lumMod val="75000"/>
                    <a:lumOff val="25000"/>
                  </a:schemeClr>
                </a:solidFill>
              </a:rPr>
              <a:t>Pabba</a:t>
            </a:r>
            <a:endParaRPr lang="en-US" sz="1600" dirty="0">
              <a:solidFill>
                <a:schemeClr val="tx1">
                  <a:lumMod val="75000"/>
                  <a:lumOff val="25000"/>
                </a:schemeClr>
              </a:solidFill>
            </a:endParaRPr>
          </a:p>
        </p:txBody>
      </p:sp>
      <p:sp>
        <p:nvSpPr>
          <p:cNvPr id="29" name="Rectangle 28">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030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FF2675-AEBF-4D2B-B5A5-12C0D58E7E36}"/>
              </a:ext>
            </a:extLst>
          </p:cNvPr>
          <p:cNvPicPr>
            <a:picLocks noChangeAspect="1"/>
          </p:cNvPicPr>
          <p:nvPr/>
        </p:nvPicPr>
        <p:blipFill rotWithShape="1">
          <a:blip r:embed="rId2"/>
          <a:srcRect t="329" r="2" b="2"/>
          <a:stretch/>
        </p:blipFill>
        <p:spPr>
          <a:xfrm>
            <a:off x="4062832" y="1305017"/>
            <a:ext cx="6892211" cy="4452487"/>
          </a:xfrm>
          <a:prstGeom prst="rect">
            <a:avLst/>
          </a:prstGeom>
        </p:spPr>
      </p:pic>
      <p:sp>
        <p:nvSpPr>
          <p:cNvPr id="9" name="Title 1">
            <a:extLst>
              <a:ext uri="{FF2B5EF4-FFF2-40B4-BE49-F238E27FC236}">
                <a16:creationId xmlns:a16="http://schemas.microsoft.com/office/drawing/2014/main" id="{980ED142-32B5-43DF-9149-CF60F0659F92}"/>
              </a:ext>
            </a:extLst>
          </p:cNvPr>
          <p:cNvSpPr txBox="1">
            <a:spLocks/>
          </p:cNvSpPr>
          <p:nvPr/>
        </p:nvSpPr>
        <p:spPr>
          <a:xfrm>
            <a:off x="106532" y="2202555"/>
            <a:ext cx="3300981"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3200" dirty="0"/>
              <a:t>VISUALIZATION</a:t>
            </a:r>
          </a:p>
          <a:p>
            <a:r>
              <a:rPr lang="en-IN" sz="3200" dirty="0"/>
              <a:t> PART 4</a:t>
            </a:r>
          </a:p>
        </p:txBody>
      </p:sp>
    </p:spTree>
    <p:extLst>
      <p:ext uri="{BB962C8B-B14F-4D97-AF65-F5344CB8AC3E}">
        <p14:creationId xmlns:p14="http://schemas.microsoft.com/office/powerpoint/2010/main" val="200350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C0FC-226D-4858-938B-1226D3F6552D}"/>
              </a:ext>
            </a:extLst>
          </p:cNvPr>
          <p:cNvSpPr>
            <a:spLocks noGrp="1"/>
          </p:cNvSpPr>
          <p:nvPr>
            <p:ph type="title"/>
          </p:nvPr>
        </p:nvSpPr>
        <p:spPr>
          <a:xfrm>
            <a:off x="1" y="2282455"/>
            <a:ext cx="3444536" cy="1600200"/>
          </a:xfrm>
        </p:spPr>
        <p:txBody>
          <a:bodyPr anchor="b">
            <a:normAutofit/>
          </a:bodyPr>
          <a:lstStyle/>
          <a:p>
            <a:pPr algn="l"/>
            <a:r>
              <a:rPr lang="en-IN" sz="3200" dirty="0"/>
              <a:t>CORRELATION </a:t>
            </a:r>
            <a:br>
              <a:rPr lang="en-IN" sz="3200" dirty="0"/>
            </a:br>
            <a:r>
              <a:rPr lang="en-IN" sz="3200" dirty="0"/>
              <a:t>PLOT</a:t>
            </a:r>
            <a:br>
              <a:rPr lang="en-IN" sz="3200" dirty="0"/>
            </a:br>
            <a:endParaRPr lang="en-IN" sz="3200" dirty="0"/>
          </a:p>
        </p:txBody>
      </p:sp>
      <p:pic>
        <p:nvPicPr>
          <p:cNvPr id="5" name="Picture 4">
            <a:extLst>
              <a:ext uri="{FF2B5EF4-FFF2-40B4-BE49-F238E27FC236}">
                <a16:creationId xmlns:a16="http://schemas.microsoft.com/office/drawing/2014/main" id="{197B01EE-2415-4E90-94DC-31EDCBF4BA2F}"/>
              </a:ext>
            </a:extLst>
          </p:cNvPr>
          <p:cNvPicPr>
            <a:picLocks noChangeAspect="1"/>
          </p:cNvPicPr>
          <p:nvPr/>
        </p:nvPicPr>
        <p:blipFill rotWithShape="1">
          <a:blip r:embed="rId2"/>
          <a:srcRect b="6282"/>
          <a:stretch/>
        </p:blipFill>
        <p:spPr>
          <a:xfrm>
            <a:off x="4972699" y="1017872"/>
            <a:ext cx="6533501" cy="4929066"/>
          </a:xfrm>
          <a:prstGeom prst="rect">
            <a:avLst/>
          </a:prstGeom>
        </p:spPr>
      </p:pic>
    </p:spTree>
    <p:extLst>
      <p:ext uri="{BB962C8B-B14F-4D97-AF65-F5344CB8AC3E}">
        <p14:creationId xmlns:p14="http://schemas.microsoft.com/office/powerpoint/2010/main" val="419497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A19B-93AF-4ADE-A13C-A2D749C7C921}"/>
              </a:ext>
            </a:extLst>
          </p:cNvPr>
          <p:cNvSpPr>
            <a:spLocks noGrp="1"/>
          </p:cNvSpPr>
          <p:nvPr>
            <p:ph type="title"/>
          </p:nvPr>
        </p:nvSpPr>
        <p:spPr>
          <a:xfrm>
            <a:off x="156790" y="654333"/>
            <a:ext cx="4114800" cy="1600200"/>
          </a:xfrm>
        </p:spPr>
        <p:txBody>
          <a:bodyPr/>
          <a:lstStyle/>
          <a:p>
            <a:r>
              <a:rPr lang="en-IN" dirty="0"/>
              <a:t>LOGISTIC </a:t>
            </a:r>
            <a:br>
              <a:rPr lang="en-IN" dirty="0"/>
            </a:br>
            <a:r>
              <a:rPr lang="en-IN" dirty="0"/>
              <a:t>REGRESSION</a:t>
            </a:r>
          </a:p>
        </p:txBody>
      </p:sp>
      <p:pic>
        <p:nvPicPr>
          <p:cNvPr id="6" name="Content Placeholder 5" descr="A picture containing knife&#10;&#10;Description automatically generated">
            <a:extLst>
              <a:ext uri="{FF2B5EF4-FFF2-40B4-BE49-F238E27FC236}">
                <a16:creationId xmlns:a16="http://schemas.microsoft.com/office/drawing/2014/main" id="{445D72A7-2E81-4A78-9C06-DA58D9B3ADA0}"/>
              </a:ext>
            </a:extLst>
          </p:cNvPr>
          <p:cNvPicPr>
            <a:picLocks noGrp="1" noChangeAspect="1"/>
          </p:cNvPicPr>
          <p:nvPr>
            <p:ph idx="1"/>
          </p:nvPr>
        </p:nvPicPr>
        <p:blipFill>
          <a:blip r:embed="rId2"/>
          <a:stretch>
            <a:fillRect/>
          </a:stretch>
        </p:blipFill>
        <p:spPr>
          <a:xfrm>
            <a:off x="3675993" y="4690241"/>
            <a:ext cx="3986048" cy="1279615"/>
          </a:xfrm>
        </p:spPr>
      </p:pic>
      <p:pic>
        <p:nvPicPr>
          <p:cNvPr id="5" name="Picture 4" descr="A close up of a map&#10;&#10;Description automatically generated">
            <a:extLst>
              <a:ext uri="{FF2B5EF4-FFF2-40B4-BE49-F238E27FC236}">
                <a16:creationId xmlns:a16="http://schemas.microsoft.com/office/drawing/2014/main" id="{BC255EF4-9EC5-4D4F-8A0A-60EAF2FED6AA}"/>
              </a:ext>
            </a:extLst>
          </p:cNvPr>
          <p:cNvPicPr>
            <a:picLocks noChangeAspect="1"/>
          </p:cNvPicPr>
          <p:nvPr/>
        </p:nvPicPr>
        <p:blipFill>
          <a:blip r:embed="rId3"/>
          <a:stretch>
            <a:fillRect/>
          </a:stretch>
        </p:blipFill>
        <p:spPr>
          <a:xfrm>
            <a:off x="4069967" y="888144"/>
            <a:ext cx="6905625" cy="3376428"/>
          </a:xfrm>
          <a:prstGeom prst="rect">
            <a:avLst/>
          </a:prstGeom>
        </p:spPr>
      </p:pic>
      <p:sp>
        <p:nvSpPr>
          <p:cNvPr id="8" name="Text Placeholder 3">
            <a:extLst>
              <a:ext uri="{FF2B5EF4-FFF2-40B4-BE49-F238E27FC236}">
                <a16:creationId xmlns:a16="http://schemas.microsoft.com/office/drawing/2014/main" id="{2C965DCC-A52F-40E3-8A85-D9ACBACF35A9}"/>
              </a:ext>
            </a:extLst>
          </p:cNvPr>
          <p:cNvSpPr txBox="1">
            <a:spLocks/>
          </p:cNvSpPr>
          <p:nvPr/>
        </p:nvSpPr>
        <p:spPr>
          <a:xfrm>
            <a:off x="380320" y="2228295"/>
            <a:ext cx="2834640" cy="3587871"/>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1200"/>
              </a:spcBef>
              <a:buClr>
                <a:schemeClr val="accent1"/>
              </a:buClr>
              <a:buFont typeface="Wingdings 2"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9pPr>
          </a:lstStyle>
          <a:p>
            <a:r>
              <a:rPr lang="en-IN" dirty="0"/>
              <a:t>Formula:</a:t>
            </a:r>
          </a:p>
          <a:p>
            <a:endParaRPr lang="en-IN" dirty="0"/>
          </a:p>
          <a:p>
            <a:r>
              <a:rPr lang="en-IN" dirty="0"/>
              <a:t>                        </a:t>
            </a:r>
          </a:p>
          <a:p>
            <a:pPr indent="-228600">
              <a:buFont typeface="Arial" panose="020B0604020202020204" pitchFamily="34" charset="0"/>
              <a:buChar char="•"/>
            </a:pPr>
            <a:r>
              <a:rPr lang="en-US" dirty="0"/>
              <a:t>ACC = (782 + 13921) / 16075</a:t>
            </a:r>
          </a:p>
          <a:p>
            <a:pPr indent="-228600">
              <a:buFont typeface="Arial" panose="020B0604020202020204" pitchFamily="34" charset="0"/>
              <a:buChar char="•"/>
            </a:pPr>
            <a:r>
              <a:rPr lang="en-US" dirty="0"/>
              <a:t>          = 0.91</a:t>
            </a:r>
          </a:p>
          <a:p>
            <a:pPr indent="-228600">
              <a:buFont typeface="Arial" panose="020B0604020202020204" pitchFamily="34" charset="0"/>
              <a:buChar char="•"/>
            </a:pPr>
            <a:r>
              <a:rPr lang="en-US" dirty="0"/>
              <a:t>Sensitivity = 782/(782 +1011)</a:t>
            </a:r>
          </a:p>
          <a:p>
            <a:pPr indent="-228600">
              <a:buFont typeface="Arial" panose="020B0604020202020204" pitchFamily="34" charset="0"/>
              <a:buChar char="•"/>
            </a:pPr>
            <a:r>
              <a:rPr lang="en-US" dirty="0"/>
              <a:t>                       = 0.44</a:t>
            </a:r>
          </a:p>
          <a:p>
            <a:pPr indent="-228600">
              <a:buFont typeface="Arial" panose="020B0604020202020204" pitchFamily="34" charset="0"/>
              <a:buChar char="•"/>
            </a:pPr>
            <a:r>
              <a:rPr lang="en-US" dirty="0"/>
              <a:t>Specificity = 13921/(13921+361)</a:t>
            </a:r>
          </a:p>
          <a:p>
            <a:pPr indent="-228600">
              <a:buFont typeface="Arial" panose="020B0604020202020204" pitchFamily="34" charset="0"/>
              <a:buChar char="•"/>
            </a:pPr>
            <a:r>
              <a:rPr lang="en-US" dirty="0"/>
              <a:t>                       = 0.97 </a:t>
            </a:r>
          </a:p>
          <a:p>
            <a:pPr indent="-228600">
              <a:buFont typeface="Arial" panose="020B0604020202020204" pitchFamily="34" charset="0"/>
              <a:buChar char="•"/>
            </a:pPr>
            <a:r>
              <a:rPr lang="en-US" dirty="0"/>
              <a:t>Precision = 782 / (782+361)</a:t>
            </a:r>
          </a:p>
          <a:p>
            <a:pPr indent="-228600">
              <a:buFont typeface="Arial" panose="020B0604020202020204" pitchFamily="34" charset="0"/>
              <a:buChar char="•"/>
            </a:pPr>
            <a:r>
              <a:rPr lang="en-US" dirty="0"/>
              <a:t>                    = 0.68</a:t>
            </a:r>
          </a:p>
        </p:txBody>
      </p:sp>
      <p:pic>
        <p:nvPicPr>
          <p:cNvPr id="9" name="Picture 2" descr="\mathrm{ACC = \displaystyle \frac{TP +TN}{TP + TN + FN + FP} = \frac{TP + TN}{P + N}}">
            <a:extLst>
              <a:ext uri="{FF2B5EF4-FFF2-40B4-BE49-F238E27FC236}">
                <a16:creationId xmlns:a16="http://schemas.microsoft.com/office/drawing/2014/main" id="{83D94270-B388-4B6C-AFBF-89874D3757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19" y="2577800"/>
            <a:ext cx="2540433" cy="60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5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A654EB-77FC-424E-8E1C-2F98F1F112C7}"/>
              </a:ext>
            </a:extLst>
          </p:cNvPr>
          <p:cNvSpPr>
            <a:spLocks noGrp="1"/>
          </p:cNvSpPr>
          <p:nvPr>
            <p:ph type="title"/>
          </p:nvPr>
        </p:nvSpPr>
        <p:spPr>
          <a:xfrm>
            <a:off x="189186" y="876436"/>
            <a:ext cx="2372710" cy="508482"/>
          </a:xfrm>
        </p:spPr>
        <p:txBody>
          <a:bodyPr vert="horz" lIns="91440" tIns="45720" rIns="91440" bIns="45720" rtlCol="0" anchor="ctr">
            <a:normAutofit fontScale="90000"/>
          </a:bodyPr>
          <a:lstStyle/>
          <a:p>
            <a:pPr algn="r"/>
            <a:r>
              <a:rPr lang="en-US" dirty="0"/>
              <a:t>ROC CURVE</a:t>
            </a:r>
          </a:p>
        </p:txBody>
      </p:sp>
      <p:pic>
        <p:nvPicPr>
          <p:cNvPr id="13" name="Picture Placeholder 12" descr="A close up of a map&#10;&#10;Description automatically generated">
            <a:extLst>
              <a:ext uri="{FF2B5EF4-FFF2-40B4-BE49-F238E27FC236}">
                <a16:creationId xmlns:a16="http://schemas.microsoft.com/office/drawing/2014/main" id="{9B48688D-E022-4776-B066-312F6C03655C}"/>
              </a:ext>
            </a:extLst>
          </p:cNvPr>
          <p:cNvPicPr>
            <a:picLocks noGrp="1" noChangeAspect="1"/>
          </p:cNvPicPr>
          <p:nvPr>
            <p:ph type="pic" idx="1"/>
          </p:nvPr>
        </p:nvPicPr>
        <p:blipFill rotWithShape="1">
          <a:blip r:embed="rId2"/>
          <a:srcRect r="1926" b="1"/>
          <a:stretch/>
        </p:blipFill>
        <p:spPr>
          <a:xfrm>
            <a:off x="4217039" y="1125216"/>
            <a:ext cx="6622596" cy="4607567"/>
          </a:xfrm>
          <a:prstGeom prst="rect">
            <a:avLst/>
          </a:prstGeom>
        </p:spPr>
      </p:pic>
      <p:sp>
        <p:nvSpPr>
          <p:cNvPr id="7" name="Text Placeholder 6">
            <a:extLst>
              <a:ext uri="{FF2B5EF4-FFF2-40B4-BE49-F238E27FC236}">
                <a16:creationId xmlns:a16="http://schemas.microsoft.com/office/drawing/2014/main" id="{06C8DA2B-248A-4E1D-8C26-76E4CE285956}"/>
              </a:ext>
            </a:extLst>
          </p:cNvPr>
          <p:cNvSpPr>
            <a:spLocks noGrp="1"/>
          </p:cNvSpPr>
          <p:nvPr>
            <p:ph type="body" sz="half" idx="2"/>
          </p:nvPr>
        </p:nvSpPr>
        <p:spPr>
          <a:xfrm>
            <a:off x="88776" y="1384917"/>
            <a:ext cx="3364637" cy="4607567"/>
          </a:xfrm>
        </p:spPr>
        <p:txBody>
          <a:bodyPr vert="horz" lIns="91440" tIns="45720" rIns="91440" bIns="45720" rtlCol="0">
            <a:normAutofit/>
          </a:bodyPr>
          <a:lstStyle/>
          <a:p>
            <a:endParaRPr lang="en-US" dirty="0"/>
          </a:p>
          <a:p>
            <a:endParaRPr lang="en-US" dirty="0"/>
          </a:p>
          <a:p>
            <a:endParaRPr lang="en-US" dirty="0"/>
          </a:p>
          <a:p>
            <a:endParaRPr lang="en-US" dirty="0"/>
          </a:p>
          <a:p>
            <a:r>
              <a:rPr lang="en-US" dirty="0"/>
              <a:t>The ROC curve is created by plotting the true positive rate (TPR) against the false positive rate (FPR) at various threshold settings.</a:t>
            </a:r>
          </a:p>
          <a:p>
            <a:endParaRPr lang="en-US" dirty="0"/>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052567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D608-87D6-4E3F-A844-E1976D38E884}"/>
              </a:ext>
            </a:extLst>
          </p:cNvPr>
          <p:cNvSpPr>
            <a:spLocks noGrp="1"/>
          </p:cNvSpPr>
          <p:nvPr>
            <p:ph type="title"/>
          </p:nvPr>
        </p:nvSpPr>
        <p:spPr>
          <a:xfrm>
            <a:off x="692457" y="808761"/>
            <a:ext cx="2317073" cy="682687"/>
          </a:xfrm>
        </p:spPr>
        <p:txBody>
          <a:bodyPr vert="horz" lIns="91440" tIns="45720" rIns="91440" bIns="45720" rtlCol="0" anchor="b">
            <a:normAutofit/>
          </a:bodyPr>
          <a:lstStyle/>
          <a:p>
            <a:r>
              <a:rPr lang="en-US" dirty="0"/>
              <a:t>Lift Chart</a:t>
            </a:r>
          </a:p>
        </p:txBody>
      </p:sp>
      <p:pic>
        <p:nvPicPr>
          <p:cNvPr id="6" name="Picture Placeholder 5" descr="A close up of a map&#10;&#10;Description automatically generated">
            <a:extLst>
              <a:ext uri="{FF2B5EF4-FFF2-40B4-BE49-F238E27FC236}">
                <a16:creationId xmlns:a16="http://schemas.microsoft.com/office/drawing/2014/main" id="{712AD0F6-E986-49AE-9D1A-C30EA8851BF6}"/>
              </a:ext>
            </a:extLst>
          </p:cNvPr>
          <p:cNvPicPr>
            <a:picLocks noGrp="1" noChangeAspect="1"/>
          </p:cNvPicPr>
          <p:nvPr>
            <p:ph type="pic" idx="1"/>
          </p:nvPr>
        </p:nvPicPr>
        <p:blipFill rotWithShape="1">
          <a:blip r:embed="rId2"/>
          <a:srcRect r="11952"/>
          <a:stretch/>
        </p:blipFill>
        <p:spPr>
          <a:xfrm>
            <a:off x="4315752" y="692721"/>
            <a:ext cx="6533501" cy="5472558"/>
          </a:xfrm>
          <a:prstGeom prst="rect">
            <a:avLst/>
          </a:prstGeom>
        </p:spPr>
      </p:pic>
      <p:sp>
        <p:nvSpPr>
          <p:cNvPr id="4" name="Text Placeholder 3">
            <a:extLst>
              <a:ext uri="{FF2B5EF4-FFF2-40B4-BE49-F238E27FC236}">
                <a16:creationId xmlns:a16="http://schemas.microsoft.com/office/drawing/2014/main" id="{9077AAE8-FA19-43A5-B6A0-CEF194056778}"/>
              </a:ext>
            </a:extLst>
          </p:cNvPr>
          <p:cNvSpPr>
            <a:spLocks noGrp="1"/>
          </p:cNvSpPr>
          <p:nvPr>
            <p:ph type="body" sz="half" idx="2"/>
          </p:nvPr>
        </p:nvSpPr>
        <p:spPr>
          <a:xfrm>
            <a:off x="124287" y="2130641"/>
            <a:ext cx="3133818" cy="3475484"/>
          </a:xfrm>
        </p:spPr>
        <p:txBody>
          <a:bodyPr vert="horz" lIns="91440" tIns="45720" rIns="91440" bIns="45720" rtlCol="0">
            <a:normAutofit/>
          </a:bodyPr>
          <a:lstStyle/>
          <a:p>
            <a:endParaRPr lang="en-US" dirty="0"/>
          </a:p>
          <a:p>
            <a:r>
              <a:rPr lang="en-US" dirty="0"/>
              <a:t>Lift is a measure of the effectiveness of a predictive model calculated as the ratio between the results obtained with and without the predictive model.</a:t>
            </a:r>
          </a:p>
          <a:p>
            <a:endParaRPr lang="en-US" dirty="0"/>
          </a:p>
          <a:p>
            <a:r>
              <a:rPr lang="en-US" dirty="0"/>
              <a:t>Base line is a reference line without the model.</a:t>
            </a:r>
          </a:p>
          <a:p>
            <a:endParaRPr lang="en-US" dirty="0"/>
          </a:p>
        </p:txBody>
      </p:sp>
    </p:spTree>
    <p:extLst>
      <p:ext uri="{BB962C8B-B14F-4D97-AF65-F5344CB8AC3E}">
        <p14:creationId xmlns:p14="http://schemas.microsoft.com/office/powerpoint/2010/main" val="382230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0973-F328-4006-B513-994ACCD16F93}"/>
              </a:ext>
            </a:extLst>
          </p:cNvPr>
          <p:cNvSpPr>
            <a:spLocks noGrp="1"/>
          </p:cNvSpPr>
          <p:nvPr>
            <p:ph type="title"/>
          </p:nvPr>
        </p:nvSpPr>
        <p:spPr>
          <a:xfrm>
            <a:off x="183718" y="336661"/>
            <a:ext cx="4114800" cy="1600200"/>
          </a:xfrm>
        </p:spPr>
        <p:txBody>
          <a:bodyPr/>
          <a:lstStyle/>
          <a:p>
            <a:r>
              <a:rPr lang="en-IN" dirty="0"/>
              <a:t>DECISION TREE</a:t>
            </a:r>
          </a:p>
        </p:txBody>
      </p:sp>
      <p:pic>
        <p:nvPicPr>
          <p:cNvPr id="6" name="Content Placeholder 5" descr="A picture containing table&#10;&#10;Description automatically generated">
            <a:extLst>
              <a:ext uri="{FF2B5EF4-FFF2-40B4-BE49-F238E27FC236}">
                <a16:creationId xmlns:a16="http://schemas.microsoft.com/office/drawing/2014/main" id="{6E6FCE82-5733-4B15-8CD6-7D4F000C7E5C}"/>
              </a:ext>
            </a:extLst>
          </p:cNvPr>
          <p:cNvPicPr>
            <a:picLocks noGrp="1" noChangeAspect="1"/>
          </p:cNvPicPr>
          <p:nvPr>
            <p:ph idx="1"/>
          </p:nvPr>
        </p:nvPicPr>
        <p:blipFill>
          <a:blip r:embed="rId2"/>
          <a:stretch>
            <a:fillRect/>
          </a:stretch>
        </p:blipFill>
        <p:spPr>
          <a:xfrm>
            <a:off x="3630966" y="2496322"/>
            <a:ext cx="2834640" cy="1168460"/>
          </a:xfrm>
        </p:spPr>
      </p:pic>
      <p:sp>
        <p:nvSpPr>
          <p:cNvPr id="4" name="Text Placeholder 3">
            <a:extLst>
              <a:ext uri="{FF2B5EF4-FFF2-40B4-BE49-F238E27FC236}">
                <a16:creationId xmlns:a16="http://schemas.microsoft.com/office/drawing/2014/main" id="{1E07D183-24AE-48C9-8DD2-9B1822BF45EF}"/>
              </a:ext>
            </a:extLst>
          </p:cNvPr>
          <p:cNvSpPr>
            <a:spLocks noGrp="1"/>
          </p:cNvSpPr>
          <p:nvPr>
            <p:ph type="body" sz="half" idx="2"/>
          </p:nvPr>
        </p:nvSpPr>
        <p:spPr>
          <a:xfrm>
            <a:off x="380320" y="2228295"/>
            <a:ext cx="2834640" cy="3587871"/>
          </a:xfrm>
        </p:spPr>
        <p:txBody>
          <a:bodyPr/>
          <a:lstStyle/>
          <a:p>
            <a:r>
              <a:rPr lang="en-IN" dirty="0"/>
              <a:t>Formula:</a:t>
            </a:r>
          </a:p>
          <a:p>
            <a:endParaRPr lang="en-IN" dirty="0"/>
          </a:p>
          <a:p>
            <a:r>
              <a:rPr lang="en-IN" dirty="0"/>
              <a:t>                        </a:t>
            </a:r>
          </a:p>
          <a:p>
            <a:r>
              <a:rPr lang="en-IN" dirty="0"/>
              <a:t>                        = 14585/16075</a:t>
            </a:r>
          </a:p>
          <a:p>
            <a:r>
              <a:rPr lang="en-IN" dirty="0"/>
              <a:t>	</a:t>
            </a:r>
            <a:r>
              <a:rPr lang="en-IN" sz="1600" b="1" dirty="0">
                <a:solidFill>
                  <a:schemeClr val="bg2">
                    <a:lumMod val="50000"/>
                  </a:schemeClr>
                </a:solidFill>
              </a:rPr>
              <a:t>Accuracy= 90.73%</a:t>
            </a:r>
            <a:endParaRPr lang="en-IN" b="1" dirty="0">
              <a:solidFill>
                <a:schemeClr val="bg2">
                  <a:lumMod val="50000"/>
                </a:schemeClr>
              </a:solidFill>
            </a:endParaRPr>
          </a:p>
        </p:txBody>
      </p:sp>
      <p:pic>
        <p:nvPicPr>
          <p:cNvPr id="8" name="Picture 7" descr="A picture containing clock&#10;&#10;Description automatically generated">
            <a:extLst>
              <a:ext uri="{FF2B5EF4-FFF2-40B4-BE49-F238E27FC236}">
                <a16:creationId xmlns:a16="http://schemas.microsoft.com/office/drawing/2014/main" id="{C4B01C3F-A047-4605-90BB-26037E40A81E}"/>
              </a:ext>
            </a:extLst>
          </p:cNvPr>
          <p:cNvPicPr>
            <a:picLocks noChangeAspect="1"/>
          </p:cNvPicPr>
          <p:nvPr/>
        </p:nvPicPr>
        <p:blipFill>
          <a:blip r:embed="rId3"/>
          <a:stretch>
            <a:fillRect/>
          </a:stretch>
        </p:blipFill>
        <p:spPr>
          <a:xfrm>
            <a:off x="6383045" y="844943"/>
            <a:ext cx="5131293" cy="4872799"/>
          </a:xfrm>
          <a:prstGeom prst="rect">
            <a:avLst/>
          </a:prstGeom>
        </p:spPr>
      </p:pic>
      <p:pic>
        <p:nvPicPr>
          <p:cNvPr id="1026" name="Picture 2" descr="\mathrm{ACC = \displaystyle \frac{TP +TN}{TP + TN + FN + FP} = \frac{TP + TN}{P + N}}">
            <a:extLst>
              <a:ext uri="{FF2B5EF4-FFF2-40B4-BE49-F238E27FC236}">
                <a16:creationId xmlns:a16="http://schemas.microsoft.com/office/drawing/2014/main" id="{C13A10FA-869A-48E5-B9E4-02DAD9448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19" y="2577800"/>
            <a:ext cx="2540433" cy="60040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a:extLst>
              <a:ext uri="{FF2B5EF4-FFF2-40B4-BE49-F238E27FC236}">
                <a16:creationId xmlns:a16="http://schemas.microsoft.com/office/drawing/2014/main" id="{D50F2CB5-ACCE-4545-A5C0-66A0F7075D37}"/>
              </a:ext>
            </a:extLst>
          </p:cNvPr>
          <p:cNvSpPr txBox="1">
            <a:spLocks/>
          </p:cNvSpPr>
          <p:nvPr/>
        </p:nvSpPr>
        <p:spPr>
          <a:xfrm>
            <a:off x="3630966" y="2610558"/>
            <a:ext cx="2382213" cy="469994"/>
          </a:xfrm>
          <a:prstGeom prst="rect">
            <a:avLst/>
          </a:prstGeom>
        </p:spPr>
        <p:txBody>
          <a:bodyPr vert="horz" lIns="91440" tIns="45720" rIns="91440" bIns="45720" rtlCol="0" anchor="t">
            <a:normAutofit fontScale="25000" lnSpcReduction="20000"/>
          </a:bodyPr>
          <a:lstStyle>
            <a:lvl1pPr marL="0" indent="0" algn="l" defTabSz="914400" rtl="0" eaLnBrk="1" latinLnBrk="0" hangingPunct="1">
              <a:lnSpc>
                <a:spcPct val="100000"/>
              </a:lnSpc>
              <a:spcBef>
                <a:spcPts val="1200"/>
              </a:spcBef>
              <a:buClr>
                <a:schemeClr val="accent1"/>
              </a:buClr>
              <a:buFont typeface="Wingdings 2"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9pPr>
          </a:lstStyle>
          <a:p>
            <a:endParaRPr lang="en-IN" dirty="0">
              <a:solidFill>
                <a:schemeClr val="tx1"/>
              </a:solidFill>
            </a:endParaRPr>
          </a:p>
          <a:p>
            <a:r>
              <a:rPr lang="en-IN" dirty="0">
                <a:solidFill>
                  <a:schemeClr val="tx1"/>
                </a:solidFill>
              </a:rPr>
              <a:t>                        </a:t>
            </a:r>
            <a:endParaRPr lang="en-IN" sz="5600" dirty="0">
              <a:solidFill>
                <a:schemeClr val="tx1"/>
              </a:solidFill>
            </a:endParaRPr>
          </a:p>
          <a:p>
            <a:r>
              <a:rPr lang="en-IN" sz="5600" dirty="0">
                <a:solidFill>
                  <a:schemeClr val="tx1"/>
                </a:solidFill>
              </a:rPr>
              <a:t>                         </a:t>
            </a:r>
          </a:p>
          <a:p>
            <a:endParaRPr lang="en-IN" sz="5600" dirty="0">
              <a:solidFill>
                <a:schemeClr val="tx1"/>
              </a:solidFill>
            </a:endParaRPr>
          </a:p>
          <a:p>
            <a:endParaRPr lang="en-IN" sz="5600" u="sng" dirty="0">
              <a:solidFill>
                <a:srgbClr val="FFC000"/>
              </a:solidFill>
            </a:endParaRPr>
          </a:p>
        </p:txBody>
      </p:sp>
      <p:sp>
        <p:nvSpPr>
          <p:cNvPr id="3" name="Rectangle 2">
            <a:extLst>
              <a:ext uri="{FF2B5EF4-FFF2-40B4-BE49-F238E27FC236}">
                <a16:creationId xmlns:a16="http://schemas.microsoft.com/office/drawing/2014/main" id="{171AD1A5-49C6-4A0A-8BEE-318BA14CD598}"/>
              </a:ext>
            </a:extLst>
          </p:cNvPr>
          <p:cNvSpPr/>
          <p:nvPr/>
        </p:nvSpPr>
        <p:spPr>
          <a:xfrm>
            <a:off x="3872986" y="2090306"/>
            <a:ext cx="1816523" cy="369332"/>
          </a:xfrm>
          <a:prstGeom prst="rect">
            <a:avLst/>
          </a:prstGeom>
        </p:spPr>
        <p:txBody>
          <a:bodyPr wrap="none">
            <a:spAutoFit/>
          </a:bodyPr>
          <a:lstStyle/>
          <a:p>
            <a:r>
              <a:rPr lang="en-IN" u="sng" dirty="0">
                <a:solidFill>
                  <a:schemeClr val="bg2">
                    <a:lumMod val="50000"/>
                  </a:schemeClr>
                </a:solidFill>
              </a:rPr>
              <a:t>Confusion Matrix</a:t>
            </a:r>
            <a:endParaRPr lang="en-US" dirty="0">
              <a:solidFill>
                <a:schemeClr val="bg2">
                  <a:lumMod val="50000"/>
                </a:schemeClr>
              </a:solidFill>
            </a:endParaRPr>
          </a:p>
        </p:txBody>
      </p:sp>
    </p:spTree>
    <p:extLst>
      <p:ext uri="{BB962C8B-B14F-4D97-AF65-F5344CB8AC3E}">
        <p14:creationId xmlns:p14="http://schemas.microsoft.com/office/powerpoint/2010/main" val="272463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1704-F163-433C-A771-C98D3393A207}"/>
              </a:ext>
            </a:extLst>
          </p:cNvPr>
          <p:cNvSpPr>
            <a:spLocks noGrp="1"/>
          </p:cNvSpPr>
          <p:nvPr>
            <p:ph type="title"/>
          </p:nvPr>
        </p:nvSpPr>
        <p:spPr>
          <a:xfrm>
            <a:off x="91440" y="919479"/>
            <a:ext cx="2834640" cy="2377440"/>
          </a:xfrm>
        </p:spPr>
        <p:txBody>
          <a:bodyPr anchor="b">
            <a:normAutofit/>
          </a:bodyPr>
          <a:lstStyle/>
          <a:p>
            <a:pPr algn="l"/>
            <a:r>
              <a:rPr lang="en-IN" sz="3200" dirty="0"/>
              <a:t>	</a:t>
            </a:r>
          </a:p>
        </p:txBody>
      </p:sp>
      <p:pic>
        <p:nvPicPr>
          <p:cNvPr id="11" name="Content Placeholder 10" descr="A screenshot of a cell phone&#10;&#10;Description automatically generated">
            <a:extLst>
              <a:ext uri="{FF2B5EF4-FFF2-40B4-BE49-F238E27FC236}">
                <a16:creationId xmlns:a16="http://schemas.microsoft.com/office/drawing/2014/main" id="{CEA0E462-2592-4E69-853B-29457468FE4D}"/>
              </a:ext>
            </a:extLst>
          </p:cNvPr>
          <p:cNvPicPr>
            <a:picLocks noGrp="1" noChangeAspect="1"/>
          </p:cNvPicPr>
          <p:nvPr>
            <p:ph idx="1"/>
          </p:nvPr>
        </p:nvPicPr>
        <p:blipFill>
          <a:blip r:embed="rId2"/>
          <a:stretch>
            <a:fillRect/>
          </a:stretch>
        </p:blipFill>
        <p:spPr>
          <a:xfrm>
            <a:off x="3556175" y="1291399"/>
            <a:ext cx="3278178" cy="1365092"/>
          </a:xfrm>
        </p:spPr>
      </p:pic>
      <p:sp>
        <p:nvSpPr>
          <p:cNvPr id="7" name="Text Placeholder 6">
            <a:extLst>
              <a:ext uri="{FF2B5EF4-FFF2-40B4-BE49-F238E27FC236}">
                <a16:creationId xmlns:a16="http://schemas.microsoft.com/office/drawing/2014/main" id="{315ECF16-1B85-427D-81FC-A363F2FEF3F0}"/>
              </a:ext>
            </a:extLst>
          </p:cNvPr>
          <p:cNvSpPr>
            <a:spLocks noGrp="1"/>
          </p:cNvSpPr>
          <p:nvPr>
            <p:ph type="body" sz="half" idx="2"/>
          </p:nvPr>
        </p:nvSpPr>
        <p:spPr>
          <a:xfrm>
            <a:off x="3503840" y="2952609"/>
            <a:ext cx="2956264" cy="3094485"/>
          </a:xfrm>
        </p:spPr>
        <p:txBody>
          <a:bodyPr/>
          <a:lstStyle/>
          <a:p>
            <a:r>
              <a:rPr lang="en-US" b="1" dirty="0">
                <a:solidFill>
                  <a:schemeClr val="tx1"/>
                </a:solidFill>
              </a:rPr>
              <a:t>Parameters:</a:t>
            </a:r>
          </a:p>
          <a:p>
            <a:r>
              <a:rPr lang="en-US" dirty="0" err="1">
                <a:solidFill>
                  <a:schemeClr val="tx1"/>
                </a:solidFill>
              </a:rPr>
              <a:t>mtry</a:t>
            </a:r>
            <a:r>
              <a:rPr lang="en-US" dirty="0">
                <a:solidFill>
                  <a:schemeClr val="tx1"/>
                </a:solidFill>
              </a:rPr>
              <a:t>=2</a:t>
            </a:r>
          </a:p>
          <a:p>
            <a:r>
              <a:rPr lang="en-US" dirty="0" err="1">
                <a:solidFill>
                  <a:schemeClr val="tx1"/>
                </a:solidFill>
              </a:rPr>
              <a:t>do.trace</a:t>
            </a:r>
            <a:r>
              <a:rPr lang="en-US" dirty="0">
                <a:solidFill>
                  <a:schemeClr val="tx1"/>
                </a:solidFill>
              </a:rPr>
              <a:t>=10</a:t>
            </a:r>
          </a:p>
          <a:p>
            <a:r>
              <a:rPr lang="en-US" dirty="0">
                <a:solidFill>
                  <a:schemeClr val="tx1"/>
                </a:solidFill>
              </a:rPr>
              <a:t>importance = TRUE</a:t>
            </a:r>
          </a:p>
          <a:p>
            <a:r>
              <a:rPr lang="en-US" dirty="0" err="1">
                <a:solidFill>
                  <a:schemeClr val="tx1"/>
                </a:solidFill>
              </a:rPr>
              <a:t>ntree</a:t>
            </a:r>
            <a:r>
              <a:rPr lang="en-US" dirty="0">
                <a:solidFill>
                  <a:schemeClr val="tx1"/>
                </a:solidFill>
              </a:rPr>
              <a:t> = 1000</a:t>
            </a:r>
            <a:endParaRPr lang="en-IN" dirty="0">
              <a:solidFill>
                <a:schemeClr val="tx1"/>
              </a:solidFill>
            </a:endParaRPr>
          </a:p>
        </p:txBody>
      </p:sp>
      <p:sp>
        <p:nvSpPr>
          <p:cNvPr id="8" name="TextBox 7">
            <a:extLst>
              <a:ext uri="{FF2B5EF4-FFF2-40B4-BE49-F238E27FC236}">
                <a16:creationId xmlns:a16="http://schemas.microsoft.com/office/drawing/2014/main" id="{E1602420-4D90-4295-A6D9-955CE5A307A8}"/>
              </a:ext>
            </a:extLst>
          </p:cNvPr>
          <p:cNvSpPr txBox="1"/>
          <p:nvPr/>
        </p:nvSpPr>
        <p:spPr>
          <a:xfrm>
            <a:off x="114300" y="1012791"/>
            <a:ext cx="3419013" cy="584775"/>
          </a:xfrm>
          <a:prstGeom prst="rect">
            <a:avLst/>
          </a:prstGeom>
          <a:noFill/>
        </p:spPr>
        <p:txBody>
          <a:bodyPr wrap="square" rtlCol="0">
            <a:spAutoFit/>
          </a:bodyPr>
          <a:lstStyle/>
          <a:p>
            <a:r>
              <a:rPr lang="en-IN" sz="3200" dirty="0">
                <a:solidFill>
                  <a:schemeClr val="bg1"/>
                </a:solidFill>
                <a:latin typeface="+mj-lt"/>
                <a:cs typeface="Times New Roman" panose="02020603050405020304" pitchFamily="18" charset="0"/>
              </a:rPr>
              <a:t>RANDOM FOREST</a:t>
            </a:r>
          </a:p>
        </p:txBody>
      </p:sp>
      <p:sp>
        <p:nvSpPr>
          <p:cNvPr id="6" name="Text Placeholder 3">
            <a:extLst>
              <a:ext uri="{FF2B5EF4-FFF2-40B4-BE49-F238E27FC236}">
                <a16:creationId xmlns:a16="http://schemas.microsoft.com/office/drawing/2014/main" id="{18600AA0-AF61-4FC1-8ADC-551C1FAC9F00}"/>
              </a:ext>
            </a:extLst>
          </p:cNvPr>
          <p:cNvSpPr txBox="1">
            <a:spLocks/>
          </p:cNvSpPr>
          <p:nvPr/>
        </p:nvSpPr>
        <p:spPr>
          <a:xfrm>
            <a:off x="380320" y="2228295"/>
            <a:ext cx="2834640" cy="3587871"/>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200"/>
              </a:spcBef>
              <a:buClr>
                <a:schemeClr val="accent1"/>
              </a:buClr>
              <a:buFont typeface="Wingdings 2"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9pPr>
          </a:lstStyle>
          <a:p>
            <a:r>
              <a:rPr lang="en-IN" dirty="0"/>
              <a:t>Formula:</a:t>
            </a:r>
          </a:p>
          <a:p>
            <a:endParaRPr lang="en-IN" dirty="0"/>
          </a:p>
          <a:p>
            <a:r>
              <a:rPr lang="en-IN" dirty="0"/>
              <a:t>                        </a:t>
            </a:r>
          </a:p>
          <a:p>
            <a:r>
              <a:rPr lang="en-IN" dirty="0"/>
              <a:t>                        = 14655/16075</a:t>
            </a:r>
          </a:p>
          <a:p>
            <a:r>
              <a:rPr lang="en-IN" dirty="0"/>
              <a:t>	</a:t>
            </a:r>
            <a:r>
              <a:rPr lang="en-IN" sz="1600" b="1" dirty="0">
                <a:solidFill>
                  <a:schemeClr val="bg2">
                    <a:lumMod val="50000"/>
                  </a:schemeClr>
                </a:solidFill>
              </a:rPr>
              <a:t>Accuracy= 91.16%</a:t>
            </a:r>
            <a:endParaRPr lang="en-IN" b="1" dirty="0">
              <a:solidFill>
                <a:schemeClr val="bg2">
                  <a:lumMod val="50000"/>
                </a:schemeClr>
              </a:solidFill>
            </a:endParaRPr>
          </a:p>
        </p:txBody>
      </p:sp>
      <p:pic>
        <p:nvPicPr>
          <p:cNvPr id="9" name="Picture 2" descr="\mathrm{ACC = \displaystyle \frac{TP +TN}{TP + TN + FN + FP} = \frac{TP + TN}{P + N}}">
            <a:extLst>
              <a:ext uri="{FF2B5EF4-FFF2-40B4-BE49-F238E27FC236}">
                <a16:creationId xmlns:a16="http://schemas.microsoft.com/office/drawing/2014/main" id="{B8B96B59-5AD9-4D29-AAA6-1AA2876CD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19" y="2577800"/>
            <a:ext cx="2540433" cy="6004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C891279-A507-4B48-8D11-72531A16F407}"/>
              </a:ext>
            </a:extLst>
          </p:cNvPr>
          <p:cNvSpPr/>
          <p:nvPr/>
        </p:nvSpPr>
        <p:spPr>
          <a:xfrm>
            <a:off x="3741891" y="828125"/>
            <a:ext cx="1816523" cy="369332"/>
          </a:xfrm>
          <a:prstGeom prst="rect">
            <a:avLst/>
          </a:prstGeom>
        </p:spPr>
        <p:txBody>
          <a:bodyPr wrap="none">
            <a:spAutoFit/>
          </a:bodyPr>
          <a:lstStyle/>
          <a:p>
            <a:r>
              <a:rPr lang="en-IN" u="sng" dirty="0">
                <a:solidFill>
                  <a:schemeClr val="bg2">
                    <a:lumMod val="50000"/>
                  </a:schemeClr>
                </a:solidFill>
              </a:rPr>
              <a:t>Confusion Matrix</a:t>
            </a:r>
            <a:endParaRPr lang="en-US" dirty="0">
              <a:solidFill>
                <a:schemeClr val="bg2">
                  <a:lumMod val="50000"/>
                </a:schemeClr>
              </a:solidFill>
            </a:endParaRPr>
          </a:p>
        </p:txBody>
      </p:sp>
      <p:pic>
        <p:nvPicPr>
          <p:cNvPr id="4" name="Picture 3" descr="A picture containing screenshot&#10;&#10;Description automatically generated">
            <a:extLst>
              <a:ext uri="{FF2B5EF4-FFF2-40B4-BE49-F238E27FC236}">
                <a16:creationId xmlns:a16="http://schemas.microsoft.com/office/drawing/2014/main" id="{30950979-BFE3-48B8-BCE8-8514215F69EA}"/>
              </a:ext>
            </a:extLst>
          </p:cNvPr>
          <p:cNvPicPr>
            <a:picLocks noChangeAspect="1"/>
          </p:cNvPicPr>
          <p:nvPr/>
        </p:nvPicPr>
        <p:blipFill>
          <a:blip r:embed="rId4"/>
          <a:stretch>
            <a:fillRect/>
          </a:stretch>
        </p:blipFill>
        <p:spPr>
          <a:xfrm>
            <a:off x="6857215" y="674795"/>
            <a:ext cx="4557020" cy="5508409"/>
          </a:xfrm>
          <a:prstGeom prst="rect">
            <a:avLst/>
          </a:prstGeom>
        </p:spPr>
      </p:pic>
    </p:spTree>
    <p:extLst>
      <p:ext uri="{BB962C8B-B14F-4D97-AF65-F5344CB8AC3E}">
        <p14:creationId xmlns:p14="http://schemas.microsoft.com/office/powerpoint/2010/main" val="312438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text&#10;&#10;Description automatically generated">
            <a:extLst>
              <a:ext uri="{FF2B5EF4-FFF2-40B4-BE49-F238E27FC236}">
                <a16:creationId xmlns:a16="http://schemas.microsoft.com/office/drawing/2014/main" id="{5439B491-3DB8-4ABF-B372-8857D79C84A1}"/>
              </a:ext>
            </a:extLst>
          </p:cNvPr>
          <p:cNvPicPr>
            <a:picLocks noChangeAspect="1"/>
          </p:cNvPicPr>
          <p:nvPr/>
        </p:nvPicPr>
        <p:blipFill>
          <a:blip r:embed="rId2"/>
          <a:stretch>
            <a:fillRect/>
          </a:stretch>
        </p:blipFill>
        <p:spPr>
          <a:xfrm>
            <a:off x="3639844" y="514412"/>
            <a:ext cx="7821227" cy="5567680"/>
          </a:xfrm>
          <a:prstGeom prst="rect">
            <a:avLst/>
          </a:prstGeom>
        </p:spPr>
      </p:pic>
      <p:sp>
        <p:nvSpPr>
          <p:cNvPr id="4" name="TextBox 3">
            <a:extLst>
              <a:ext uri="{FF2B5EF4-FFF2-40B4-BE49-F238E27FC236}">
                <a16:creationId xmlns:a16="http://schemas.microsoft.com/office/drawing/2014/main" id="{B9EFEA81-778D-4822-AEFE-67B9B20C3367}"/>
              </a:ext>
            </a:extLst>
          </p:cNvPr>
          <p:cNvSpPr txBox="1"/>
          <p:nvPr/>
        </p:nvSpPr>
        <p:spPr>
          <a:xfrm>
            <a:off x="114300" y="1012791"/>
            <a:ext cx="3419013" cy="1077218"/>
          </a:xfrm>
          <a:prstGeom prst="rect">
            <a:avLst/>
          </a:prstGeom>
          <a:noFill/>
        </p:spPr>
        <p:txBody>
          <a:bodyPr wrap="square" rtlCol="0">
            <a:spAutoFit/>
          </a:bodyPr>
          <a:lstStyle/>
          <a:p>
            <a:r>
              <a:rPr lang="en-IN" sz="3200" dirty="0">
                <a:solidFill>
                  <a:schemeClr val="bg1"/>
                </a:solidFill>
                <a:latin typeface="+mj-lt"/>
                <a:cs typeface="Times New Roman" panose="02020603050405020304" pitchFamily="18" charset="0"/>
              </a:rPr>
              <a:t>VARIABLE</a:t>
            </a:r>
          </a:p>
          <a:p>
            <a:r>
              <a:rPr lang="en-IN" sz="3200" dirty="0">
                <a:solidFill>
                  <a:schemeClr val="bg1"/>
                </a:solidFill>
                <a:latin typeface="+mj-lt"/>
                <a:cs typeface="Times New Roman" panose="02020603050405020304" pitchFamily="18" charset="0"/>
              </a:rPr>
              <a:t>IMPORTANCE</a:t>
            </a:r>
          </a:p>
        </p:txBody>
      </p:sp>
      <p:sp>
        <p:nvSpPr>
          <p:cNvPr id="5" name="Text Placeholder 3">
            <a:extLst>
              <a:ext uri="{FF2B5EF4-FFF2-40B4-BE49-F238E27FC236}">
                <a16:creationId xmlns:a16="http://schemas.microsoft.com/office/drawing/2014/main" id="{381C79F3-1750-42A3-A1D6-3AE82EE8AB27}"/>
              </a:ext>
            </a:extLst>
          </p:cNvPr>
          <p:cNvSpPr txBox="1">
            <a:spLocks/>
          </p:cNvSpPr>
          <p:nvPr/>
        </p:nvSpPr>
        <p:spPr>
          <a:xfrm>
            <a:off x="114300" y="2911876"/>
            <a:ext cx="3100660" cy="290429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200"/>
              </a:spcBef>
              <a:buClr>
                <a:schemeClr val="accent1"/>
              </a:buClr>
              <a:buFont typeface="Wingdings 2"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9pPr>
          </a:lstStyle>
          <a:p>
            <a:r>
              <a:rPr lang="en-US" dirty="0">
                <a:solidFill>
                  <a:schemeClr val="bg1"/>
                </a:solidFill>
              </a:rPr>
              <a:t>The variable importance graph gives us the information on which variable contributes better towards the targeting variable.</a:t>
            </a:r>
          </a:p>
          <a:p>
            <a:endParaRPr lang="en-US" dirty="0">
              <a:solidFill>
                <a:schemeClr val="bg1"/>
              </a:solidFill>
            </a:endParaRPr>
          </a:p>
          <a:p>
            <a:r>
              <a:rPr lang="en-US" dirty="0">
                <a:solidFill>
                  <a:schemeClr val="bg1"/>
                </a:solidFill>
              </a:rPr>
              <a:t>From the graph, it is evident that Duration has the highest contribution than others.</a:t>
            </a:r>
            <a:endParaRPr lang="en-IN" dirty="0">
              <a:solidFill>
                <a:schemeClr val="bg1"/>
              </a:solidFill>
            </a:endParaRPr>
          </a:p>
        </p:txBody>
      </p:sp>
    </p:spTree>
    <p:extLst>
      <p:ext uri="{BB962C8B-B14F-4D97-AF65-F5344CB8AC3E}">
        <p14:creationId xmlns:p14="http://schemas.microsoft.com/office/powerpoint/2010/main" val="395302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8CAA-25DB-4CFA-8148-F4ED11CEA402}"/>
              </a:ext>
            </a:extLst>
          </p:cNvPr>
          <p:cNvSpPr>
            <a:spLocks noGrp="1"/>
          </p:cNvSpPr>
          <p:nvPr>
            <p:ph type="title"/>
          </p:nvPr>
        </p:nvSpPr>
        <p:spPr>
          <a:xfrm>
            <a:off x="82119" y="723899"/>
            <a:ext cx="4114800" cy="1600200"/>
          </a:xfrm>
        </p:spPr>
        <p:txBody>
          <a:bodyPr/>
          <a:lstStyle/>
          <a:p>
            <a:r>
              <a:rPr lang="en-IN" dirty="0"/>
              <a:t>SUPPORT  VECTOR MACHINES</a:t>
            </a:r>
          </a:p>
        </p:txBody>
      </p:sp>
      <p:pic>
        <p:nvPicPr>
          <p:cNvPr id="6" name="Content Placeholder 5" descr="A picture containing table&#10;&#10;Description automatically generated">
            <a:extLst>
              <a:ext uri="{FF2B5EF4-FFF2-40B4-BE49-F238E27FC236}">
                <a16:creationId xmlns:a16="http://schemas.microsoft.com/office/drawing/2014/main" id="{2FFBAE28-A5CF-4884-9554-8A360DB40A99}"/>
              </a:ext>
            </a:extLst>
          </p:cNvPr>
          <p:cNvPicPr>
            <a:picLocks noGrp="1" noChangeAspect="1"/>
          </p:cNvPicPr>
          <p:nvPr>
            <p:ph idx="1"/>
          </p:nvPr>
        </p:nvPicPr>
        <p:blipFill>
          <a:blip r:embed="rId2"/>
          <a:stretch>
            <a:fillRect/>
          </a:stretch>
        </p:blipFill>
        <p:spPr>
          <a:xfrm>
            <a:off x="3654641" y="1400822"/>
            <a:ext cx="3332085" cy="1600199"/>
          </a:xfrm>
        </p:spPr>
      </p:pic>
      <p:sp>
        <p:nvSpPr>
          <p:cNvPr id="4" name="Text Placeholder 3">
            <a:extLst>
              <a:ext uri="{FF2B5EF4-FFF2-40B4-BE49-F238E27FC236}">
                <a16:creationId xmlns:a16="http://schemas.microsoft.com/office/drawing/2014/main" id="{64BE77E4-728F-4389-BF18-007E653DC604}"/>
              </a:ext>
            </a:extLst>
          </p:cNvPr>
          <p:cNvSpPr>
            <a:spLocks noGrp="1"/>
          </p:cNvSpPr>
          <p:nvPr>
            <p:ph type="body" sz="half" idx="2"/>
          </p:nvPr>
        </p:nvSpPr>
        <p:spPr>
          <a:xfrm>
            <a:off x="264909" y="2563796"/>
            <a:ext cx="2834640" cy="2533279"/>
          </a:xfrm>
        </p:spPr>
        <p:txBody>
          <a:bodyPr/>
          <a:lstStyle/>
          <a:p>
            <a:r>
              <a:rPr lang="en-IN" dirty="0"/>
              <a:t>Formula:</a:t>
            </a:r>
          </a:p>
          <a:p>
            <a:endParaRPr lang="en-IN" dirty="0"/>
          </a:p>
          <a:p>
            <a:endParaRPr lang="en-IN" dirty="0"/>
          </a:p>
          <a:p>
            <a:r>
              <a:rPr lang="en-IN" dirty="0"/>
              <a:t>                                =14691/16075                                     </a:t>
            </a:r>
          </a:p>
          <a:p>
            <a:r>
              <a:rPr lang="en-IN" sz="1600" b="1" dirty="0">
                <a:solidFill>
                  <a:schemeClr val="bg2">
                    <a:lumMod val="50000"/>
                  </a:schemeClr>
                </a:solidFill>
              </a:rPr>
              <a:t>                          Accuracy=91.39%</a:t>
            </a:r>
          </a:p>
        </p:txBody>
      </p:sp>
      <p:sp>
        <p:nvSpPr>
          <p:cNvPr id="5" name="Rectangle 4">
            <a:extLst>
              <a:ext uri="{FF2B5EF4-FFF2-40B4-BE49-F238E27FC236}">
                <a16:creationId xmlns:a16="http://schemas.microsoft.com/office/drawing/2014/main" id="{6DF27867-F911-4511-86BC-43E23A0A6CA1}"/>
              </a:ext>
            </a:extLst>
          </p:cNvPr>
          <p:cNvSpPr/>
          <p:nvPr/>
        </p:nvSpPr>
        <p:spPr>
          <a:xfrm>
            <a:off x="3741891" y="828125"/>
            <a:ext cx="1816523" cy="369332"/>
          </a:xfrm>
          <a:prstGeom prst="rect">
            <a:avLst/>
          </a:prstGeom>
        </p:spPr>
        <p:txBody>
          <a:bodyPr wrap="none">
            <a:spAutoFit/>
          </a:bodyPr>
          <a:lstStyle/>
          <a:p>
            <a:r>
              <a:rPr lang="en-IN" u="sng" dirty="0">
                <a:solidFill>
                  <a:schemeClr val="bg2">
                    <a:lumMod val="50000"/>
                  </a:schemeClr>
                </a:solidFill>
              </a:rPr>
              <a:t>Confusion Matrix</a:t>
            </a:r>
            <a:endParaRPr lang="en-US" dirty="0">
              <a:solidFill>
                <a:schemeClr val="bg2">
                  <a:lumMod val="50000"/>
                </a:schemeClr>
              </a:solidFill>
            </a:endParaRPr>
          </a:p>
        </p:txBody>
      </p:sp>
      <p:pic>
        <p:nvPicPr>
          <p:cNvPr id="7" name="Picture 2" descr="\mathrm{ACC = \displaystyle \frac{TP +TN}{TP + TN + FN + FP} = \frac{TP + TN}{P + N}}">
            <a:extLst>
              <a:ext uri="{FF2B5EF4-FFF2-40B4-BE49-F238E27FC236}">
                <a16:creationId xmlns:a16="http://schemas.microsoft.com/office/drawing/2014/main" id="{409BDC68-57B4-4015-8886-B21C853C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0" y="2920950"/>
            <a:ext cx="2540433" cy="6004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 up of a map&#10;&#10;Description automatically generated">
            <a:extLst>
              <a:ext uri="{FF2B5EF4-FFF2-40B4-BE49-F238E27FC236}">
                <a16:creationId xmlns:a16="http://schemas.microsoft.com/office/drawing/2014/main" id="{CC94E9F1-CC9A-4A1C-8569-0DCF37963412}"/>
              </a:ext>
            </a:extLst>
          </p:cNvPr>
          <p:cNvPicPr>
            <a:picLocks noChangeAspect="1"/>
          </p:cNvPicPr>
          <p:nvPr/>
        </p:nvPicPr>
        <p:blipFill>
          <a:blip r:embed="rId4"/>
          <a:stretch>
            <a:fillRect/>
          </a:stretch>
        </p:blipFill>
        <p:spPr>
          <a:xfrm>
            <a:off x="5877017" y="1963816"/>
            <a:ext cx="5527829" cy="3895445"/>
          </a:xfrm>
          <a:prstGeom prst="rect">
            <a:avLst/>
          </a:prstGeom>
        </p:spPr>
      </p:pic>
    </p:spTree>
    <p:extLst>
      <p:ext uri="{BB962C8B-B14F-4D97-AF65-F5344CB8AC3E}">
        <p14:creationId xmlns:p14="http://schemas.microsoft.com/office/powerpoint/2010/main" val="3566838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1D70-FEFB-421A-A178-EF3A8FB36EE9}"/>
              </a:ext>
            </a:extLst>
          </p:cNvPr>
          <p:cNvSpPr>
            <a:spLocks noGrp="1"/>
          </p:cNvSpPr>
          <p:nvPr>
            <p:ph type="title"/>
          </p:nvPr>
        </p:nvSpPr>
        <p:spPr>
          <a:xfrm>
            <a:off x="108752" y="733032"/>
            <a:ext cx="4114800" cy="1600200"/>
          </a:xfrm>
        </p:spPr>
        <p:txBody>
          <a:bodyPr>
            <a:normAutofit/>
          </a:bodyPr>
          <a:lstStyle/>
          <a:p>
            <a:r>
              <a:rPr lang="en-IN" dirty="0"/>
              <a:t>GRADIENT </a:t>
            </a:r>
            <a:br>
              <a:rPr lang="en-IN" dirty="0"/>
            </a:br>
            <a:r>
              <a:rPr lang="en-IN" dirty="0"/>
              <a:t>BOOSTING </a:t>
            </a:r>
            <a:br>
              <a:rPr lang="en-IN" dirty="0"/>
            </a:br>
            <a:r>
              <a:rPr lang="en-IN" dirty="0"/>
              <a:t>METHOD</a:t>
            </a:r>
          </a:p>
        </p:txBody>
      </p:sp>
      <p:pic>
        <p:nvPicPr>
          <p:cNvPr id="6" name="Content Placeholder 5" descr="A picture containing knife&#10;&#10;Description automatically generated">
            <a:extLst>
              <a:ext uri="{FF2B5EF4-FFF2-40B4-BE49-F238E27FC236}">
                <a16:creationId xmlns:a16="http://schemas.microsoft.com/office/drawing/2014/main" id="{1B614C6E-5B8A-435E-A2FD-978DCE3587A6}"/>
              </a:ext>
            </a:extLst>
          </p:cNvPr>
          <p:cNvPicPr>
            <a:picLocks noGrp="1" noChangeAspect="1"/>
          </p:cNvPicPr>
          <p:nvPr>
            <p:ph idx="1"/>
          </p:nvPr>
        </p:nvPicPr>
        <p:blipFill>
          <a:blip r:embed="rId2"/>
          <a:stretch>
            <a:fillRect/>
          </a:stretch>
        </p:blipFill>
        <p:spPr>
          <a:xfrm>
            <a:off x="3565191" y="1314097"/>
            <a:ext cx="2651584" cy="1168460"/>
          </a:xfrm>
        </p:spPr>
      </p:pic>
      <p:pic>
        <p:nvPicPr>
          <p:cNvPr id="8" name="Picture 7" descr="A screenshot of a social media post&#10;&#10;Description automatically generated">
            <a:extLst>
              <a:ext uri="{FF2B5EF4-FFF2-40B4-BE49-F238E27FC236}">
                <a16:creationId xmlns:a16="http://schemas.microsoft.com/office/drawing/2014/main" id="{655B773D-D578-42BF-A451-23C8373F9E12}"/>
              </a:ext>
            </a:extLst>
          </p:cNvPr>
          <p:cNvPicPr>
            <a:picLocks noChangeAspect="1"/>
          </p:cNvPicPr>
          <p:nvPr/>
        </p:nvPicPr>
        <p:blipFill>
          <a:blip r:embed="rId3"/>
          <a:stretch>
            <a:fillRect/>
          </a:stretch>
        </p:blipFill>
        <p:spPr>
          <a:xfrm>
            <a:off x="5193438" y="2228295"/>
            <a:ext cx="6461778" cy="3928896"/>
          </a:xfrm>
          <a:prstGeom prst="rect">
            <a:avLst/>
          </a:prstGeom>
        </p:spPr>
      </p:pic>
      <p:sp>
        <p:nvSpPr>
          <p:cNvPr id="7" name="Text Placeholder 3">
            <a:extLst>
              <a:ext uri="{FF2B5EF4-FFF2-40B4-BE49-F238E27FC236}">
                <a16:creationId xmlns:a16="http://schemas.microsoft.com/office/drawing/2014/main" id="{FD34F99B-5B82-4F8C-AB0D-283BA9443B9F}"/>
              </a:ext>
            </a:extLst>
          </p:cNvPr>
          <p:cNvSpPr txBox="1">
            <a:spLocks/>
          </p:cNvSpPr>
          <p:nvPr/>
        </p:nvSpPr>
        <p:spPr>
          <a:xfrm>
            <a:off x="380320" y="2228295"/>
            <a:ext cx="2834640" cy="3587871"/>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200"/>
              </a:spcBef>
              <a:buClr>
                <a:schemeClr val="accent1"/>
              </a:buClr>
              <a:buFont typeface="Wingdings 2"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900" kern="1200">
                <a:solidFill>
                  <a:schemeClr val="tx1">
                    <a:lumMod val="65000"/>
                    <a:lumOff val="35000"/>
                  </a:schemeClr>
                </a:solidFill>
                <a:latin typeface="+mn-lt"/>
                <a:ea typeface="+mn-ea"/>
                <a:cs typeface="+mn-cs"/>
              </a:defRPr>
            </a:lvl9pPr>
          </a:lstStyle>
          <a:p>
            <a:r>
              <a:rPr lang="en-IN" dirty="0"/>
              <a:t>Formula:</a:t>
            </a:r>
          </a:p>
          <a:p>
            <a:endParaRPr lang="en-IN" dirty="0"/>
          </a:p>
          <a:p>
            <a:endParaRPr lang="en-IN" dirty="0"/>
          </a:p>
          <a:p>
            <a:r>
              <a:rPr lang="en-IN" dirty="0"/>
              <a:t>                        </a:t>
            </a:r>
          </a:p>
          <a:p>
            <a:r>
              <a:rPr lang="en-IN" dirty="0"/>
              <a:t>                                  =14703/16075	                            	</a:t>
            </a:r>
            <a:r>
              <a:rPr lang="en-IN" sz="1600" dirty="0">
                <a:solidFill>
                  <a:schemeClr val="bg2">
                    <a:lumMod val="50000"/>
                  </a:schemeClr>
                </a:solidFill>
              </a:rPr>
              <a:t>Accuracy=91.47%</a:t>
            </a:r>
            <a:endParaRPr lang="en-IN" sz="1600" b="1" dirty="0">
              <a:solidFill>
                <a:schemeClr val="bg2">
                  <a:lumMod val="50000"/>
                </a:schemeClr>
              </a:solidFill>
            </a:endParaRPr>
          </a:p>
        </p:txBody>
      </p:sp>
      <p:pic>
        <p:nvPicPr>
          <p:cNvPr id="9" name="Picture 2" descr="\mathrm{ACC = \displaystyle \frac{TP +TN}{TP + TN + FN + FP} = \frac{TP + TN}{P + N}}">
            <a:extLst>
              <a:ext uri="{FF2B5EF4-FFF2-40B4-BE49-F238E27FC236}">
                <a16:creationId xmlns:a16="http://schemas.microsoft.com/office/drawing/2014/main" id="{18D0B330-0430-4A78-8820-01B2CD0D65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423" y="2737598"/>
            <a:ext cx="2540433" cy="6004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DA820FB-C9B0-4731-8C68-025B2B78CFB6}"/>
              </a:ext>
            </a:extLst>
          </p:cNvPr>
          <p:cNvSpPr/>
          <p:nvPr/>
        </p:nvSpPr>
        <p:spPr>
          <a:xfrm>
            <a:off x="3741891" y="828125"/>
            <a:ext cx="1816523" cy="369332"/>
          </a:xfrm>
          <a:prstGeom prst="rect">
            <a:avLst/>
          </a:prstGeom>
        </p:spPr>
        <p:txBody>
          <a:bodyPr wrap="none">
            <a:spAutoFit/>
          </a:bodyPr>
          <a:lstStyle/>
          <a:p>
            <a:r>
              <a:rPr lang="en-IN" u="sng" dirty="0">
                <a:solidFill>
                  <a:schemeClr val="bg2">
                    <a:lumMod val="50000"/>
                  </a:schemeClr>
                </a:solidFill>
              </a:rPr>
              <a:t>Confusion Matrix</a:t>
            </a:r>
            <a:endParaRPr lang="en-US" dirty="0">
              <a:solidFill>
                <a:schemeClr val="bg2">
                  <a:lumMod val="50000"/>
                </a:schemeClr>
              </a:solidFill>
            </a:endParaRPr>
          </a:p>
        </p:txBody>
      </p:sp>
    </p:spTree>
    <p:extLst>
      <p:ext uri="{BB962C8B-B14F-4D97-AF65-F5344CB8AC3E}">
        <p14:creationId xmlns:p14="http://schemas.microsoft.com/office/powerpoint/2010/main" val="135057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570B-AFC1-4139-8F8E-26A671663298}"/>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6499AF26-64B0-4B34-A964-8E9F4E2F6B34}"/>
              </a:ext>
            </a:extLst>
          </p:cNvPr>
          <p:cNvSpPr>
            <a:spLocks noGrp="1"/>
          </p:cNvSpPr>
          <p:nvPr>
            <p:ph idx="1"/>
          </p:nvPr>
        </p:nvSpPr>
        <p:spPr>
          <a:xfrm>
            <a:off x="3842635" y="2212626"/>
            <a:ext cx="2691330" cy="2423603"/>
          </a:xfrm>
        </p:spPr>
        <p:txBody>
          <a:bodyPr/>
          <a:lstStyle/>
          <a:p>
            <a:r>
              <a:rPr lang="en-IN" dirty="0"/>
              <a:t>Dataset Information</a:t>
            </a:r>
          </a:p>
          <a:p>
            <a:r>
              <a:rPr lang="en-IN" dirty="0"/>
              <a:t>Data Pre-processing</a:t>
            </a:r>
          </a:p>
          <a:p>
            <a:r>
              <a:rPr lang="en-IN" dirty="0"/>
              <a:t>EDA Techniques</a:t>
            </a:r>
          </a:p>
          <a:p>
            <a:r>
              <a:rPr lang="en-IN" dirty="0"/>
              <a:t>Data Models</a:t>
            </a:r>
          </a:p>
          <a:p>
            <a:r>
              <a:rPr lang="en-IN" dirty="0"/>
              <a:t>Conclusion</a:t>
            </a:r>
          </a:p>
          <a:p>
            <a:endParaRPr lang="en-IN" dirty="0"/>
          </a:p>
        </p:txBody>
      </p:sp>
    </p:spTree>
    <p:extLst>
      <p:ext uri="{BB962C8B-B14F-4D97-AF65-F5344CB8AC3E}">
        <p14:creationId xmlns:p14="http://schemas.microsoft.com/office/powerpoint/2010/main" val="3009950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ABF0-458B-45C2-9C12-979C93BE5DE6}"/>
              </a:ext>
            </a:extLst>
          </p:cNvPr>
          <p:cNvSpPr>
            <a:spLocks noGrp="1"/>
          </p:cNvSpPr>
          <p:nvPr>
            <p:ph type="title"/>
          </p:nvPr>
        </p:nvSpPr>
        <p:spPr>
          <a:xfrm>
            <a:off x="531239" y="1041835"/>
            <a:ext cx="2834640" cy="854476"/>
          </a:xfrm>
        </p:spPr>
        <p:txBody>
          <a:bodyPr/>
          <a:lstStyle/>
          <a:p>
            <a:r>
              <a:rPr lang="en-IN" dirty="0"/>
              <a:t>Conclusion</a:t>
            </a:r>
          </a:p>
        </p:txBody>
      </p:sp>
      <p:sp>
        <p:nvSpPr>
          <p:cNvPr id="3" name="Content Placeholder 2">
            <a:extLst>
              <a:ext uri="{FF2B5EF4-FFF2-40B4-BE49-F238E27FC236}">
                <a16:creationId xmlns:a16="http://schemas.microsoft.com/office/drawing/2014/main" id="{328CC54D-EB92-4415-917E-91B9143F2752}"/>
              </a:ext>
            </a:extLst>
          </p:cNvPr>
          <p:cNvSpPr>
            <a:spLocks noGrp="1"/>
          </p:cNvSpPr>
          <p:nvPr>
            <p:ph idx="1"/>
          </p:nvPr>
        </p:nvSpPr>
        <p:spPr/>
        <p:txBody>
          <a:bodyPr/>
          <a:lstStyle/>
          <a:p>
            <a:r>
              <a:rPr lang="en-US" dirty="0"/>
              <a:t>The accuracy of the Gradient Boosting Method is 91.47%</a:t>
            </a:r>
          </a:p>
          <a:p>
            <a:r>
              <a:rPr lang="en-US" dirty="0"/>
              <a:t>Accuracy of the Logistic Regression Method is 91.46% </a:t>
            </a:r>
          </a:p>
          <a:p>
            <a:r>
              <a:rPr lang="en-US" dirty="0"/>
              <a:t>Accuracy of the Support Vector Machine Model is 91.39% </a:t>
            </a:r>
          </a:p>
          <a:p>
            <a:r>
              <a:rPr lang="en-US" dirty="0"/>
              <a:t>Accuracy of the Random Forest Model is 91.16%</a:t>
            </a:r>
          </a:p>
          <a:p>
            <a:r>
              <a:rPr lang="en-US" dirty="0"/>
              <a:t>The accuracy of the Decision Tree Model is 90.73%</a:t>
            </a:r>
          </a:p>
        </p:txBody>
      </p:sp>
      <p:sp>
        <p:nvSpPr>
          <p:cNvPr id="4" name="Text Placeholder 3">
            <a:extLst>
              <a:ext uri="{FF2B5EF4-FFF2-40B4-BE49-F238E27FC236}">
                <a16:creationId xmlns:a16="http://schemas.microsoft.com/office/drawing/2014/main" id="{067EE8BB-954B-4CE9-B962-5F632A55A0A1}"/>
              </a:ext>
            </a:extLst>
          </p:cNvPr>
          <p:cNvSpPr>
            <a:spLocks noGrp="1"/>
          </p:cNvSpPr>
          <p:nvPr>
            <p:ph type="body" sz="half" idx="2"/>
          </p:nvPr>
        </p:nvSpPr>
        <p:spPr>
          <a:xfrm>
            <a:off x="264910" y="2015230"/>
            <a:ext cx="2834640" cy="2778712"/>
          </a:xfrm>
        </p:spPr>
        <p:txBody>
          <a:bodyPr>
            <a:normAutofit/>
          </a:bodyPr>
          <a:lstStyle/>
          <a:p>
            <a:r>
              <a:rPr lang="en-US" dirty="0"/>
              <a:t>The accuracy of the GBM is high because it learns from the earlier classification and it tries to correctly classify the Mis-classifiers from the previous classification.</a:t>
            </a:r>
          </a:p>
          <a:p>
            <a:endParaRPr lang="en-US" dirty="0"/>
          </a:p>
          <a:p>
            <a:r>
              <a:rPr lang="en-US" dirty="0"/>
              <a:t>Based on these models using the important variables, we are able to accurately predict if an individual is willing to have term deposit subscription.</a:t>
            </a:r>
            <a:endParaRPr lang="en-IN" dirty="0"/>
          </a:p>
        </p:txBody>
      </p:sp>
    </p:spTree>
    <p:extLst>
      <p:ext uri="{BB962C8B-B14F-4D97-AF65-F5344CB8AC3E}">
        <p14:creationId xmlns:p14="http://schemas.microsoft.com/office/powerpoint/2010/main" val="330501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F7A3-7DD2-4EE1-A7F4-EABCD14679BA}"/>
              </a:ext>
            </a:extLst>
          </p:cNvPr>
          <p:cNvSpPr>
            <a:spLocks noGrp="1"/>
          </p:cNvSpPr>
          <p:nvPr>
            <p:ph type="title"/>
          </p:nvPr>
        </p:nvSpPr>
        <p:spPr/>
        <p:txBody>
          <a:bodyPr/>
          <a:lstStyle/>
          <a:p>
            <a:r>
              <a:rPr lang="en-IN" dirty="0"/>
              <a:t>DATA SET DESCRIPTION</a:t>
            </a:r>
          </a:p>
        </p:txBody>
      </p:sp>
      <p:sp>
        <p:nvSpPr>
          <p:cNvPr id="3" name="Content Placeholder 2">
            <a:extLst>
              <a:ext uri="{FF2B5EF4-FFF2-40B4-BE49-F238E27FC236}">
                <a16:creationId xmlns:a16="http://schemas.microsoft.com/office/drawing/2014/main" id="{9BAB393B-44B7-4338-AAED-643F2B282EC2}"/>
              </a:ext>
            </a:extLst>
          </p:cNvPr>
          <p:cNvSpPr>
            <a:spLocks noGrp="1"/>
          </p:cNvSpPr>
          <p:nvPr>
            <p:ph idx="1"/>
          </p:nvPr>
        </p:nvSpPr>
        <p:spPr>
          <a:xfrm>
            <a:off x="3922535" y="1443433"/>
            <a:ext cx="7315200" cy="5120640"/>
          </a:xfrm>
        </p:spPr>
        <p:txBody>
          <a:bodyPr>
            <a:normAutofit lnSpcReduction="10000"/>
          </a:bodyPr>
          <a:lstStyle/>
          <a:p>
            <a:r>
              <a:rPr lang="en-IN" dirty="0"/>
              <a:t>This project considers real data from a Tele-Marketing campaign that was done by Portuguese bank from May 2008 – November 2010, this data has been has been extracted from UCI Machine Learning Repository . We have  extracted two data sets namely </a:t>
            </a:r>
            <a:r>
              <a:rPr lang="en-IN" i="1" dirty="0"/>
              <a:t>“bank-additional-full.csv”,” bank-additional.csv</a:t>
            </a:r>
            <a:r>
              <a:rPr lang="en-IN" dirty="0"/>
              <a:t> where the first file is consisting of 41188 records and 21 columns which we have chosen for training of the data, whereas the second one is consisting of 4119 and 21 inputs is been chosen for testing of the data.</a:t>
            </a:r>
          </a:p>
          <a:p>
            <a:r>
              <a:rPr lang="en-IN" dirty="0"/>
              <a:t>The two data sets one is for training the model and other is for validation. Training model consists of 41188 records and 21 features. Validation data set consists of 4119 records and 21 features. From these 21 features, we have 20 explanatory features and 1 response feature or predictor. The observation of predictor says whether the client is subscribed to term deposit.</a:t>
            </a:r>
          </a:p>
          <a:p>
            <a:pPr marL="0" indent="0">
              <a:buNone/>
            </a:pPr>
            <a:br>
              <a:rPr lang="en-IN" dirty="0"/>
            </a:br>
            <a:br>
              <a:rPr lang="en-IN" dirty="0"/>
            </a:br>
            <a:endParaRPr lang="en-IN" dirty="0"/>
          </a:p>
        </p:txBody>
      </p:sp>
    </p:spTree>
    <p:extLst>
      <p:ext uri="{BB962C8B-B14F-4D97-AF65-F5344CB8AC3E}">
        <p14:creationId xmlns:p14="http://schemas.microsoft.com/office/powerpoint/2010/main" val="162113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68CB-3513-4F31-94D2-E40946521BCE}"/>
              </a:ext>
            </a:extLst>
          </p:cNvPr>
          <p:cNvSpPr>
            <a:spLocks noGrp="1"/>
          </p:cNvSpPr>
          <p:nvPr>
            <p:ph type="title"/>
          </p:nvPr>
        </p:nvSpPr>
        <p:spPr/>
        <p:txBody>
          <a:bodyPr/>
          <a:lstStyle/>
          <a:p>
            <a:r>
              <a:rPr lang="en-IN" dirty="0"/>
              <a:t>GOAL</a:t>
            </a:r>
          </a:p>
        </p:txBody>
      </p:sp>
      <p:sp>
        <p:nvSpPr>
          <p:cNvPr id="3" name="Content Placeholder 2">
            <a:extLst>
              <a:ext uri="{FF2B5EF4-FFF2-40B4-BE49-F238E27FC236}">
                <a16:creationId xmlns:a16="http://schemas.microsoft.com/office/drawing/2014/main" id="{37D1F3FD-DA8A-43F7-8B6B-1E3C9FAE7B31}"/>
              </a:ext>
            </a:extLst>
          </p:cNvPr>
          <p:cNvSpPr>
            <a:spLocks noGrp="1"/>
          </p:cNvSpPr>
          <p:nvPr>
            <p:ph idx="1"/>
          </p:nvPr>
        </p:nvSpPr>
        <p:spPr>
          <a:xfrm>
            <a:off x="3506679" y="759851"/>
            <a:ext cx="7653291" cy="5356863"/>
          </a:xfrm>
        </p:spPr>
        <p:txBody>
          <a:bodyPr>
            <a:normAutofit/>
          </a:bodyPr>
          <a:lstStyle/>
          <a:p>
            <a:r>
              <a:rPr lang="en-IN" dirty="0"/>
              <a:t>This project mainly utilizes ‘Classification’ techniques to examine a data set related to marketing campaigns of a Portuguese bank. The goal of this project is to predict whether a client subscribes to a term-deposit, classifying the customers into different categories and find some valuable insights which will be helpful for future campaigns.</a:t>
            </a:r>
          </a:p>
          <a:p>
            <a:r>
              <a:rPr lang="en-IN" dirty="0"/>
              <a:t> To achieve these goal we analyse initial data set and performing pre-processing and cleaning the data set, Exploratory data analysis also has been used to visualize the dataset of Explanatory variables and Cross-Tabulation of the metadata categories to determine the distribution of previous Term Deposit acceptance. </a:t>
            </a:r>
          </a:p>
        </p:txBody>
      </p:sp>
    </p:spTree>
    <p:extLst>
      <p:ext uri="{BB962C8B-B14F-4D97-AF65-F5344CB8AC3E}">
        <p14:creationId xmlns:p14="http://schemas.microsoft.com/office/powerpoint/2010/main" val="21587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2AFA-AC1D-4EA5-A4F9-C1B0650D6A64}"/>
              </a:ext>
            </a:extLst>
          </p:cNvPr>
          <p:cNvSpPr>
            <a:spLocks noGrp="1"/>
          </p:cNvSpPr>
          <p:nvPr>
            <p:ph type="title"/>
          </p:nvPr>
        </p:nvSpPr>
        <p:spPr/>
        <p:txBody>
          <a:bodyPr/>
          <a:lstStyle/>
          <a:p>
            <a:r>
              <a:rPr lang="en-IN" dirty="0"/>
              <a:t>DATA PRE-PROCESSING</a:t>
            </a:r>
          </a:p>
        </p:txBody>
      </p:sp>
      <p:sp>
        <p:nvSpPr>
          <p:cNvPr id="6" name="Content Placeholder 5">
            <a:extLst>
              <a:ext uri="{FF2B5EF4-FFF2-40B4-BE49-F238E27FC236}">
                <a16:creationId xmlns:a16="http://schemas.microsoft.com/office/drawing/2014/main" id="{46A0F1E5-490E-4C56-9377-B3BE0C23F98E}"/>
              </a:ext>
            </a:extLst>
          </p:cNvPr>
          <p:cNvSpPr>
            <a:spLocks noGrp="1"/>
          </p:cNvSpPr>
          <p:nvPr>
            <p:ph idx="1"/>
          </p:nvPr>
        </p:nvSpPr>
        <p:spPr>
          <a:xfrm>
            <a:off x="3878145" y="1015028"/>
            <a:ext cx="7315200" cy="5120640"/>
          </a:xfrm>
        </p:spPr>
        <p:txBody>
          <a:bodyPr/>
          <a:lstStyle/>
          <a:p>
            <a:r>
              <a:rPr lang="en-US" dirty="0"/>
              <a:t>After check for duplicate records, we found there are 12 duplicate records.</a:t>
            </a:r>
          </a:p>
          <a:p>
            <a:r>
              <a:rPr lang="en-US" dirty="0"/>
              <a:t>The  columns in which missing values in all the entries, housing, loan and default out of these housing and loan have about 990 missing values.</a:t>
            </a:r>
          </a:p>
          <a:p>
            <a:r>
              <a:rPr lang="en-US" dirty="0"/>
              <a:t>These missing values are in the same row as they are categorical, we can’t perform mean operation to impute the value with the one with highest frequency the difference between yes and no is not so high so we can't impute them with the highest frequency variable. </a:t>
            </a:r>
          </a:p>
          <a:p>
            <a:r>
              <a:rPr lang="en-US" dirty="0"/>
              <a:t>Even default col has missing values, but the frequency difference of values is high, so we have imputed with the mode.</a:t>
            </a:r>
          </a:p>
          <a:p>
            <a:endParaRPr lang="en-IN" dirty="0"/>
          </a:p>
        </p:txBody>
      </p:sp>
    </p:spTree>
    <p:extLst>
      <p:ext uri="{BB962C8B-B14F-4D97-AF65-F5344CB8AC3E}">
        <p14:creationId xmlns:p14="http://schemas.microsoft.com/office/powerpoint/2010/main" val="105393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C698-8A2F-4EC8-94F7-46A2B07C5E0C}"/>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AE6D4B59-A551-456E-B6A9-0CB79B5F0DE0}"/>
              </a:ext>
            </a:extLst>
          </p:cNvPr>
          <p:cNvSpPr>
            <a:spLocks noGrp="1"/>
          </p:cNvSpPr>
          <p:nvPr>
            <p:ph idx="1"/>
          </p:nvPr>
        </p:nvSpPr>
        <p:spPr>
          <a:xfrm>
            <a:off x="3807123" y="1201460"/>
            <a:ext cx="7822623" cy="5120640"/>
          </a:xfrm>
        </p:spPr>
        <p:txBody>
          <a:bodyPr>
            <a:normAutofit/>
          </a:bodyPr>
          <a:lstStyle/>
          <a:p>
            <a:r>
              <a:rPr lang="en-IN" dirty="0"/>
              <a:t>In the data pre-processing tells whether dataset is linear or not, whether it is skewed or not. This analysis helped us in choosing efficient predictive machine learning algorithm. Secondly, Correlation of features here we found some features are strongly correlated which says that they are strongly directly proportional so which helped us to remove the extra features in feature selection. </a:t>
            </a:r>
          </a:p>
          <a:p>
            <a:r>
              <a:rPr lang="en-IN" dirty="0"/>
              <a:t>In this step, the feature engineering where we transformed the data such as categorical data to numerical and then to factoring. The new data set which has been formed was used in machine learning algorithm. </a:t>
            </a:r>
          </a:p>
          <a:p>
            <a:r>
              <a:rPr lang="en-IN" dirty="0"/>
              <a:t>The various machine learning algorithms used are Logistic regression , Decision tree, Random forest, Support vector machine , Gradient boosting method.</a:t>
            </a:r>
            <a:br>
              <a:rPr lang="en-IN" dirty="0"/>
            </a:br>
            <a:r>
              <a:rPr lang="en-IN" dirty="0"/>
              <a:t>.</a:t>
            </a:r>
          </a:p>
          <a:p>
            <a:endParaRPr lang="en-IN" dirty="0"/>
          </a:p>
        </p:txBody>
      </p:sp>
    </p:spTree>
    <p:extLst>
      <p:ext uri="{BB962C8B-B14F-4D97-AF65-F5344CB8AC3E}">
        <p14:creationId xmlns:p14="http://schemas.microsoft.com/office/powerpoint/2010/main" val="390399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0E47-3FFF-4A39-816B-EEFD21D51930}"/>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400"/>
              <a:t>EXPLORATORY DATA ANALYSIS</a:t>
            </a:r>
          </a:p>
        </p:txBody>
      </p:sp>
      <p:pic>
        <p:nvPicPr>
          <p:cNvPr id="4" name="Picture 3">
            <a:extLst>
              <a:ext uri="{FF2B5EF4-FFF2-40B4-BE49-F238E27FC236}">
                <a16:creationId xmlns:a16="http://schemas.microsoft.com/office/drawing/2014/main" id="{2F2C0C18-2B23-4A92-BAC0-1FB328BAAD87}"/>
              </a:ext>
            </a:extLst>
          </p:cNvPr>
          <p:cNvPicPr>
            <a:picLocks noChangeAspect="1"/>
          </p:cNvPicPr>
          <p:nvPr/>
        </p:nvPicPr>
        <p:blipFill rotWithShape="1">
          <a:blip r:embed="rId2"/>
          <a:srcRect t="329" r="2" b="2"/>
          <a:stretch/>
        </p:blipFill>
        <p:spPr>
          <a:xfrm>
            <a:off x="4027321" y="1120638"/>
            <a:ext cx="6980989" cy="4616723"/>
          </a:xfrm>
          <a:prstGeom prst="rect">
            <a:avLst/>
          </a:prstGeom>
        </p:spPr>
      </p:pic>
      <p:sp>
        <p:nvSpPr>
          <p:cNvPr id="10" name="Title 1">
            <a:extLst>
              <a:ext uri="{FF2B5EF4-FFF2-40B4-BE49-F238E27FC236}">
                <a16:creationId xmlns:a16="http://schemas.microsoft.com/office/drawing/2014/main" id="{C7E1FEAA-8C99-47F5-B332-5FB214373D07}"/>
              </a:ext>
            </a:extLst>
          </p:cNvPr>
          <p:cNvSpPr txBox="1">
            <a:spLocks/>
          </p:cNvSpPr>
          <p:nvPr/>
        </p:nvSpPr>
        <p:spPr>
          <a:xfrm>
            <a:off x="97654" y="2078268"/>
            <a:ext cx="3300981"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3200" dirty="0"/>
              <a:t>VISUALIZATION</a:t>
            </a:r>
          </a:p>
          <a:p>
            <a:r>
              <a:rPr lang="en-IN" sz="3200" dirty="0"/>
              <a:t> PART 1</a:t>
            </a:r>
          </a:p>
          <a:p>
            <a:r>
              <a:rPr lang="en-IN" sz="3200" dirty="0">
                <a:solidFill>
                  <a:schemeClr val="bg2">
                    <a:lumMod val="50000"/>
                  </a:schemeClr>
                </a:solidFill>
              </a:rPr>
              <a:t>Age Distribution</a:t>
            </a:r>
          </a:p>
        </p:txBody>
      </p:sp>
    </p:spTree>
    <p:extLst>
      <p:ext uri="{BB962C8B-B14F-4D97-AF65-F5344CB8AC3E}">
        <p14:creationId xmlns:p14="http://schemas.microsoft.com/office/powerpoint/2010/main" val="337787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8F7D-A10B-481E-BF46-11D2D6236FC9}"/>
              </a:ext>
            </a:extLst>
          </p:cNvPr>
          <p:cNvSpPr>
            <a:spLocks noGrp="1"/>
          </p:cNvSpPr>
          <p:nvPr>
            <p:ph type="title"/>
          </p:nvPr>
        </p:nvSpPr>
        <p:spPr>
          <a:xfrm>
            <a:off x="8957569" y="673240"/>
            <a:ext cx="2610232" cy="3446373"/>
          </a:xfrm>
          <a:noFill/>
          <a:ln w="19050">
            <a:noFill/>
            <a:prstDash val="dash"/>
          </a:ln>
        </p:spPr>
        <p:txBody>
          <a:bodyPr vert="horz" lIns="91440" tIns="45720" rIns="91440" bIns="45720" rtlCol="0" anchor="b">
            <a:normAutofit/>
          </a:bodyPr>
          <a:lstStyle/>
          <a:p>
            <a:pPr algn="l"/>
            <a:r>
              <a:rPr lang="en-US" sz="3400" dirty="0">
                <a:solidFill>
                  <a:schemeClr val="bg1"/>
                </a:solidFill>
              </a:rPr>
              <a:t>Exploratory data analysis</a:t>
            </a:r>
          </a:p>
        </p:txBody>
      </p:sp>
      <p:pic>
        <p:nvPicPr>
          <p:cNvPr id="6" name="Picture 5">
            <a:extLst>
              <a:ext uri="{FF2B5EF4-FFF2-40B4-BE49-F238E27FC236}">
                <a16:creationId xmlns:a16="http://schemas.microsoft.com/office/drawing/2014/main" id="{6BFB682F-CFA9-4FBA-8776-17805605F962}"/>
              </a:ext>
            </a:extLst>
          </p:cNvPr>
          <p:cNvPicPr>
            <a:picLocks noChangeAspect="1"/>
          </p:cNvPicPr>
          <p:nvPr/>
        </p:nvPicPr>
        <p:blipFill>
          <a:blip r:embed="rId2"/>
          <a:stretch>
            <a:fillRect/>
          </a:stretch>
        </p:blipFill>
        <p:spPr>
          <a:xfrm>
            <a:off x="4074850" y="145770"/>
            <a:ext cx="7045292" cy="4501312"/>
          </a:xfrm>
          <a:prstGeom prst="rect">
            <a:avLst/>
          </a:prstGeom>
        </p:spPr>
      </p:pic>
      <p:sp>
        <p:nvSpPr>
          <p:cNvPr id="10" name="Title 1">
            <a:extLst>
              <a:ext uri="{FF2B5EF4-FFF2-40B4-BE49-F238E27FC236}">
                <a16:creationId xmlns:a16="http://schemas.microsoft.com/office/drawing/2014/main" id="{7C54B46D-CC23-42E6-8E4C-C65E64A5778F}"/>
              </a:ext>
            </a:extLst>
          </p:cNvPr>
          <p:cNvSpPr txBox="1">
            <a:spLocks/>
          </p:cNvSpPr>
          <p:nvPr/>
        </p:nvSpPr>
        <p:spPr>
          <a:xfrm>
            <a:off x="79898" y="2211433"/>
            <a:ext cx="3300981"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3200" dirty="0"/>
              <a:t>VISUALIZATION</a:t>
            </a:r>
          </a:p>
          <a:p>
            <a:r>
              <a:rPr lang="en-IN" sz="3200" dirty="0"/>
              <a:t> PART 2</a:t>
            </a:r>
          </a:p>
          <a:p>
            <a:r>
              <a:rPr lang="en-IN" sz="3200" dirty="0">
                <a:solidFill>
                  <a:schemeClr val="bg2">
                    <a:lumMod val="50000"/>
                  </a:schemeClr>
                </a:solidFill>
              </a:rPr>
              <a:t>Education Level</a:t>
            </a:r>
          </a:p>
        </p:txBody>
      </p:sp>
      <p:sp>
        <p:nvSpPr>
          <p:cNvPr id="3" name="Rectangle 2">
            <a:extLst>
              <a:ext uri="{FF2B5EF4-FFF2-40B4-BE49-F238E27FC236}">
                <a16:creationId xmlns:a16="http://schemas.microsoft.com/office/drawing/2014/main" id="{AF32BD28-C735-40A7-B9D7-179239EF0C37}"/>
              </a:ext>
            </a:extLst>
          </p:cNvPr>
          <p:cNvSpPr/>
          <p:nvPr/>
        </p:nvSpPr>
        <p:spPr>
          <a:xfrm>
            <a:off x="4145872" y="4776186"/>
            <a:ext cx="6826928" cy="1233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Null hypothesis H0: Professional would have accepted more</a:t>
            </a:r>
          </a:p>
          <a:p>
            <a:r>
              <a:rPr lang="en-US" dirty="0"/>
              <a:t>Alternate Hypothesis Ha: Other education levels would have accepted more.</a:t>
            </a:r>
          </a:p>
          <a:p>
            <a:r>
              <a:rPr lang="en-US" dirty="0"/>
              <a:t>By the graph we can reject the null hypothesis .</a:t>
            </a:r>
          </a:p>
        </p:txBody>
      </p:sp>
    </p:spTree>
    <p:extLst>
      <p:ext uri="{BB962C8B-B14F-4D97-AF65-F5344CB8AC3E}">
        <p14:creationId xmlns:p14="http://schemas.microsoft.com/office/powerpoint/2010/main" val="1067131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AE57-82CF-4061-838A-4B3CC91C3617}"/>
              </a:ext>
            </a:extLst>
          </p:cNvPr>
          <p:cNvSpPr>
            <a:spLocks noGrp="1"/>
          </p:cNvSpPr>
          <p:nvPr>
            <p:ph type="title"/>
          </p:nvPr>
        </p:nvSpPr>
        <p:spPr>
          <a:xfrm>
            <a:off x="7056808" y="673240"/>
            <a:ext cx="4510994" cy="3446373"/>
          </a:xfrm>
          <a:noFill/>
          <a:ln w="19050">
            <a:noFill/>
            <a:prstDash val="dash"/>
          </a:ln>
        </p:spPr>
        <p:txBody>
          <a:bodyPr vert="horz" lIns="91440" tIns="45720" rIns="91440" bIns="45720" rtlCol="0" anchor="b">
            <a:normAutofit/>
          </a:bodyPr>
          <a:lstStyle/>
          <a:p>
            <a:r>
              <a:rPr lang="en-US" sz="4800"/>
              <a:t>EXPLORATORY DATA ANALYSIS</a:t>
            </a:r>
          </a:p>
        </p:txBody>
      </p:sp>
      <p:pic>
        <p:nvPicPr>
          <p:cNvPr id="4" name="Content Placeholder 3">
            <a:extLst>
              <a:ext uri="{FF2B5EF4-FFF2-40B4-BE49-F238E27FC236}">
                <a16:creationId xmlns:a16="http://schemas.microsoft.com/office/drawing/2014/main" id="{F77B41B8-AC91-44C4-A31B-30C7C34F2C67}"/>
              </a:ext>
            </a:extLst>
          </p:cNvPr>
          <p:cNvPicPr>
            <a:picLocks noChangeAspect="1"/>
          </p:cNvPicPr>
          <p:nvPr/>
        </p:nvPicPr>
        <p:blipFill>
          <a:blip r:embed="rId2"/>
          <a:stretch>
            <a:fillRect/>
          </a:stretch>
        </p:blipFill>
        <p:spPr>
          <a:xfrm>
            <a:off x="4096881" y="1027671"/>
            <a:ext cx="6414279" cy="4627404"/>
          </a:xfrm>
          <a:prstGeom prst="rect">
            <a:avLst/>
          </a:prstGeom>
        </p:spPr>
      </p:pic>
      <p:sp>
        <p:nvSpPr>
          <p:cNvPr id="8" name="Title 1">
            <a:extLst>
              <a:ext uri="{FF2B5EF4-FFF2-40B4-BE49-F238E27FC236}">
                <a16:creationId xmlns:a16="http://schemas.microsoft.com/office/drawing/2014/main" id="{ED7D4402-AC6C-48BD-A48E-FA3C300DE8DA}"/>
              </a:ext>
            </a:extLst>
          </p:cNvPr>
          <p:cNvSpPr txBox="1">
            <a:spLocks/>
          </p:cNvSpPr>
          <p:nvPr/>
        </p:nvSpPr>
        <p:spPr>
          <a:xfrm>
            <a:off x="106531" y="2300210"/>
            <a:ext cx="3300981"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3200" dirty="0"/>
              <a:t>VISUALIZATION</a:t>
            </a:r>
          </a:p>
          <a:p>
            <a:r>
              <a:rPr lang="en-IN" sz="3200" dirty="0"/>
              <a:t> PART 3</a:t>
            </a:r>
          </a:p>
        </p:txBody>
      </p:sp>
    </p:spTree>
    <p:extLst>
      <p:ext uri="{BB962C8B-B14F-4D97-AF65-F5344CB8AC3E}">
        <p14:creationId xmlns:p14="http://schemas.microsoft.com/office/powerpoint/2010/main" val="4425769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179</TotalTime>
  <Words>920</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Wingdings 2</vt:lpstr>
      <vt:lpstr>Frame</vt:lpstr>
      <vt:lpstr>OR-568 FINAL PROJECT                     ON BANK DATA TELEMARKETING GROUP-9</vt:lpstr>
      <vt:lpstr>CONTENTS</vt:lpstr>
      <vt:lpstr>DATA SET DESCRIPTION</vt:lpstr>
      <vt:lpstr>GOAL</vt:lpstr>
      <vt:lpstr>DATA PRE-PROCESSING</vt:lpstr>
      <vt:lpstr>DATA PRE-PROCESSING</vt:lpstr>
      <vt:lpstr>EXPLORATORY DATA ANALYSIS</vt:lpstr>
      <vt:lpstr>Exploratory data analysis</vt:lpstr>
      <vt:lpstr>EXPLORATORY DATA ANALYSIS</vt:lpstr>
      <vt:lpstr>PowerPoint Presentation</vt:lpstr>
      <vt:lpstr>CORRELATION  PLOT </vt:lpstr>
      <vt:lpstr>LOGISTIC  REGRESSION</vt:lpstr>
      <vt:lpstr>ROC CURVE</vt:lpstr>
      <vt:lpstr>Lift Chart</vt:lpstr>
      <vt:lpstr>DECISION TREE</vt:lpstr>
      <vt:lpstr> </vt:lpstr>
      <vt:lpstr>PowerPoint Presentation</vt:lpstr>
      <vt:lpstr>SUPPORT  VECTOR MACHINES</vt:lpstr>
      <vt:lpstr>GRADIENT  BOOSTING  METHOD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OR-568 FINAL PROJECT                     ON BANK DATA TELEMARKETING</dc:title>
  <dc:creator> </dc:creator>
  <cp:lastModifiedBy>Sai Shashank Vinnakota</cp:lastModifiedBy>
  <cp:revision>27</cp:revision>
  <dcterms:created xsi:type="dcterms:W3CDTF">2020-05-07T18:33:12Z</dcterms:created>
  <dcterms:modified xsi:type="dcterms:W3CDTF">2020-05-07T21:40:07Z</dcterms:modified>
</cp:coreProperties>
</file>