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5"/>
  </p:notesMasterIdLst>
  <p:sldIdLst>
    <p:sldId id="256" r:id="rId2"/>
    <p:sldId id="264" r:id="rId3"/>
    <p:sldId id="257" r:id="rId4"/>
    <p:sldId id="258" r:id="rId5"/>
    <p:sldId id="265" r:id="rId6"/>
    <p:sldId id="259" r:id="rId7"/>
    <p:sldId id="260" r:id="rId8"/>
    <p:sldId id="261" r:id="rId9"/>
    <p:sldId id="262" r:id="rId10"/>
    <p:sldId id="263" r:id="rId11"/>
    <p:sldId id="266" r:id="rId12"/>
    <p:sldId id="267" r:id="rId13"/>
    <p:sldId id="268"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92" d="100"/>
          <a:sy n="92" d="100"/>
        </p:scale>
        <p:origin x="-570" y="-114"/>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675248" y="1645920"/>
            <a:ext cx="13167360" cy="2194560"/>
          </a:xfrm>
        </p:spPr>
        <p:txBody>
          <a:bodyPr vert="horz" lIns="65311" tIns="0" rIns="65311" bIns="0" anchor="b">
            <a:normAutofit/>
            <a:scene3d>
              <a:camera prst="orthographicFront"/>
              <a:lightRig rig="soft" dir="t">
                <a:rot lat="0" lon="0" rev="17220000"/>
              </a:lightRig>
            </a:scene3d>
            <a:sp3d prstMaterial="softEdge">
              <a:bevelT w="38100" h="38100"/>
            </a:sp3d>
          </a:bodyPr>
          <a:lstStyle>
            <a:lvl1pPr>
              <a:defRPr sz="69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CB97365-EBCA-4027-87D5-99FC1D4DF0BB}" type="datetimeFigureOut">
              <a:rPr lang="en-US" smtClean="0"/>
              <a:pPr/>
              <a:t>6/27/2024</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a:lstStyle/>
          <a:p>
            <a:fld id="{69E29E33-B620-47F9-BB04-8846C2A5AFCC}" type="slidenum">
              <a:rPr kumimoji="0" lang="en-US" smtClean="0"/>
              <a:pPr/>
              <a:t>‹#›</a:t>
            </a:fld>
            <a:endParaRPr kumimoji="0" lang="en-US"/>
          </a:p>
        </p:txBody>
      </p:sp>
      <p:sp>
        <p:nvSpPr>
          <p:cNvPr id="9" name="Subtitle 8"/>
          <p:cNvSpPr>
            <a:spLocks noGrp="1"/>
          </p:cNvSpPr>
          <p:nvPr>
            <p:ph type="subTitle" idx="1"/>
          </p:nvPr>
        </p:nvSpPr>
        <p:spPr>
          <a:xfrm>
            <a:off x="2194560" y="3998038"/>
            <a:ext cx="10241280" cy="2103120"/>
          </a:xfrm>
        </p:spPr>
        <p:txBody>
          <a:bodyPr/>
          <a:lstStyle>
            <a:lvl1pPr marL="0" indent="0" algn="ctr">
              <a:buNone/>
              <a:defRPr>
                <a:solidFill>
                  <a:schemeClr val="tx1"/>
                </a:solidFill>
              </a:defRPr>
            </a:lvl1pPr>
            <a:lvl2pPr marL="653110" indent="0" algn="ctr">
              <a:buNone/>
            </a:lvl2pPr>
            <a:lvl3pPr marL="1306220" indent="0" algn="ctr">
              <a:buNone/>
            </a:lvl3pPr>
            <a:lvl4pPr marL="1959331" indent="0" algn="ctr">
              <a:buNone/>
            </a:lvl4pPr>
            <a:lvl5pPr marL="2612441" indent="0" algn="ctr">
              <a:buNone/>
            </a:lvl5pPr>
            <a:lvl6pPr marL="3265551" indent="0" algn="ctr">
              <a:buNone/>
            </a:lvl6pPr>
            <a:lvl7pPr marL="3918661" indent="0" algn="ctr">
              <a:buNone/>
            </a:lvl7pPr>
            <a:lvl8pPr marL="4571771" indent="0" algn="ctr">
              <a:buNone/>
            </a:lvl8pPr>
            <a:lvl9pPr marL="5224882" indent="0" algn="ctr">
              <a:buNone/>
            </a:lvl9pPr>
          </a:lstStyle>
          <a:p>
            <a:r>
              <a:rPr kumimoji="0" lang="en-US" smtClean="0"/>
              <a:t>Click to edit Master subtitle style</a:t>
            </a:r>
            <a:endParaRPr kumimoji="0"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31520" y="329566"/>
            <a:ext cx="9631680" cy="702183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560320" y="731520"/>
            <a:ext cx="11338560" cy="219456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69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60320" y="3009343"/>
            <a:ext cx="11338560" cy="1811654"/>
          </a:xfrm>
        </p:spPr>
        <p:txBody>
          <a:bodyPr anchor="t"/>
          <a:lstStyle>
            <a:lvl1pPr marL="104498" indent="0" algn="l">
              <a:buNone/>
              <a:defRPr sz="2900">
                <a:solidFill>
                  <a:schemeClr val="tx1"/>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12679680" y="7700011"/>
            <a:ext cx="1219200" cy="438150"/>
          </a:xfrm>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731520" y="1920240"/>
            <a:ext cx="6461760" cy="5431156"/>
          </a:xfrm>
        </p:spPr>
        <p:txBody>
          <a:bodyPr/>
          <a:lstStyle>
            <a:lvl1pPr>
              <a:defRPr sz="3700"/>
            </a:lvl1pPr>
            <a:lvl2pPr>
              <a:defRPr sz="3400"/>
            </a:lvl2pPr>
            <a:lvl3pPr>
              <a:defRPr sz="2900"/>
            </a:lvl3pPr>
            <a:lvl4pPr>
              <a:defRPr sz="2600"/>
            </a:lvl4pPr>
            <a:lvl5pPr>
              <a:defRPr sz="2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437120" y="1920240"/>
            <a:ext cx="6461760" cy="5431156"/>
          </a:xfrm>
        </p:spPr>
        <p:txBody>
          <a:bodyPr/>
          <a:lstStyle>
            <a:lvl1pPr>
              <a:defRPr sz="3700"/>
            </a:lvl1pPr>
            <a:lvl2pPr>
              <a:defRPr sz="3400"/>
            </a:lvl2pPr>
            <a:lvl3pPr>
              <a:defRPr sz="2900"/>
            </a:lvl3pPr>
            <a:lvl4pPr>
              <a:defRPr sz="2600"/>
            </a:lvl4pPr>
            <a:lvl5pPr>
              <a:defRPr sz="2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327660"/>
            <a:ext cx="13167360" cy="13716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31520" y="1842135"/>
            <a:ext cx="6464301" cy="901064"/>
          </a:xfrm>
        </p:spPr>
        <p:txBody>
          <a:bodyPr anchor="ctr"/>
          <a:lstStyle>
            <a:lvl1pPr marL="0" indent="0">
              <a:buNone/>
              <a:defRPr sz="3400" b="0" cap="all" baseline="0">
                <a:solidFill>
                  <a:schemeClr val="tx1"/>
                </a:solidFill>
              </a:defRPr>
            </a:lvl1pPr>
            <a:lvl2pPr>
              <a:buNone/>
              <a:defRPr sz="2900" b="1"/>
            </a:lvl2pPr>
            <a:lvl3pPr>
              <a:buNone/>
              <a:defRPr sz="2600" b="1"/>
            </a:lvl3pPr>
            <a:lvl4pPr>
              <a:buNone/>
              <a:defRPr sz="2300" b="1"/>
            </a:lvl4pPr>
            <a:lvl5pPr>
              <a:buNone/>
              <a:defRPr sz="23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7432041" y="1842135"/>
            <a:ext cx="6466840" cy="901064"/>
          </a:xfrm>
        </p:spPr>
        <p:txBody>
          <a:bodyPr anchor="ctr"/>
          <a:lstStyle>
            <a:lvl1pPr marL="0" indent="0">
              <a:buNone/>
              <a:defRPr sz="3400" b="0" cap="all" baseline="0">
                <a:solidFill>
                  <a:schemeClr val="tx1"/>
                </a:solidFill>
              </a:defRPr>
            </a:lvl1pPr>
            <a:lvl2pPr>
              <a:buNone/>
              <a:defRPr sz="2900" b="1"/>
            </a:lvl2pPr>
            <a:lvl3pPr>
              <a:buNone/>
              <a:defRPr sz="2600" b="1"/>
            </a:lvl3pPr>
            <a:lvl4pPr>
              <a:buNone/>
              <a:defRPr sz="2300" b="1"/>
            </a:lvl4pPr>
            <a:lvl5pPr>
              <a:buNone/>
              <a:defRPr sz="23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731520" y="2834640"/>
            <a:ext cx="6464301" cy="4516756"/>
          </a:xfrm>
        </p:spPr>
        <p:txBody>
          <a:bodyPr/>
          <a:lstStyle>
            <a:lvl1pPr>
              <a:defRPr sz="3400"/>
            </a:lvl1pPr>
            <a:lvl2pPr>
              <a:defRPr sz="2900"/>
            </a:lvl2pPr>
            <a:lvl3pPr>
              <a:defRPr sz="2600"/>
            </a:lvl3pPr>
            <a:lvl4pPr>
              <a:defRPr sz="2300"/>
            </a:lvl4pPr>
            <a:lvl5pPr>
              <a:defRPr sz="23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7432041" y="2834640"/>
            <a:ext cx="6466840" cy="4516756"/>
          </a:xfrm>
        </p:spPr>
        <p:txBody>
          <a:bodyPr/>
          <a:lstStyle>
            <a:lvl1pPr>
              <a:defRPr sz="3400"/>
            </a:lvl1pPr>
            <a:lvl2pPr>
              <a:defRPr sz="2900"/>
            </a:lvl2pPr>
            <a:lvl3pPr>
              <a:defRPr sz="2600"/>
            </a:lvl3pPr>
            <a:lvl4pPr>
              <a:defRPr sz="2300"/>
            </a:lvl4pPr>
            <a:lvl5pPr>
              <a:defRPr sz="23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CB97365-EBCA-4027-87D5-99FC1D4DF0BB}" type="datetimeFigureOut">
              <a:rPr lang="en-US" smtClean="0"/>
              <a:pPr/>
              <a:t>6/27/2024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B97365-EBCA-4027-87D5-99FC1D4DF0BB}" type="datetimeFigureOut">
              <a:rPr lang="en-US" smtClean="0"/>
              <a:pPr/>
              <a:t>6/27/2024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6/27/2024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vert="horz" anchor="b">
            <a:normAutofit/>
            <a:sp3d prstMaterial="softEdge"/>
          </a:bodyPr>
          <a:lstStyle>
            <a:lvl1pPr algn="l">
              <a:buNone/>
              <a:defRPr sz="31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31521" y="1828800"/>
            <a:ext cx="4813301" cy="5522596"/>
          </a:xfrm>
        </p:spPr>
        <p:txBody>
          <a:bodyPr/>
          <a:lstStyle>
            <a:lvl1pPr marL="0" indent="0">
              <a:buNone/>
              <a:defRPr sz="2000"/>
            </a:lvl1pPr>
            <a:lvl2pPr>
              <a:buNone/>
              <a:defRPr sz="1700"/>
            </a:lvl2pPr>
            <a:lvl3pPr>
              <a:buNone/>
              <a:defRPr sz="1400"/>
            </a:lvl3pPr>
            <a:lvl4pPr>
              <a:buNone/>
              <a:defRPr sz="1300"/>
            </a:lvl4pPr>
            <a:lvl5pPr>
              <a:buNone/>
              <a:defRPr sz="13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5720080" y="327660"/>
            <a:ext cx="8178800" cy="7023736"/>
          </a:xfrm>
        </p:spPr>
        <p:txBody>
          <a:bodyPr/>
          <a:lstStyle>
            <a:lvl1pPr>
              <a:defRPr sz="3700"/>
            </a:lvl1pPr>
            <a:lvl2pPr>
              <a:defRPr sz="3400"/>
            </a:lvl2pPr>
            <a:lvl3pPr>
              <a:defRPr sz="3100"/>
            </a:lvl3pPr>
            <a:lvl4pPr>
              <a:defRPr sz="2900"/>
            </a:lvl4pPr>
            <a:lvl5pPr>
              <a:defRPr sz="2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26080" y="731520"/>
            <a:ext cx="8778240" cy="626746"/>
          </a:xfrm>
        </p:spPr>
        <p:txBody>
          <a:bodyPr lIns="65311" rIns="65311" bIns="0" anchor="b">
            <a:sp3d prstMaterial="softEdge"/>
          </a:bodyPr>
          <a:lstStyle>
            <a:lvl1pPr algn="ctr">
              <a:buNone/>
              <a:defRPr sz="29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926080" y="2198370"/>
            <a:ext cx="8778240" cy="475488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46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926080" y="1400145"/>
            <a:ext cx="8778240" cy="636422"/>
          </a:xfrm>
        </p:spPr>
        <p:txBody>
          <a:bodyPr lIns="65311" tIns="65311" rIns="65311" anchor="t"/>
          <a:lstStyle>
            <a:lvl1pPr marL="0" indent="0" algn="ctr">
              <a:buNone/>
              <a:defRPr sz="2000"/>
            </a:lvl1pPr>
            <a:lvl2pPr>
              <a:defRPr sz="1700"/>
            </a:lvl2pPr>
            <a:lvl3pPr>
              <a:defRPr sz="1400"/>
            </a:lvl3pPr>
            <a:lvl4pPr>
              <a:defRPr sz="1300"/>
            </a:lvl4pPr>
            <a:lvl5pPr>
              <a:defRPr sz="13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731520" y="329566"/>
            <a:ext cx="13167360" cy="1371600"/>
          </a:xfrm>
          <a:prstGeom prst="rect">
            <a:avLst/>
          </a:prstGeom>
        </p:spPr>
        <p:txBody>
          <a:bodyPr vert="horz" lIns="130622" tIns="65311" rIns="130622" bIns="65311"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731520" y="1920240"/>
            <a:ext cx="13167360" cy="5650992"/>
          </a:xfrm>
          <a:prstGeom prst="rect">
            <a:avLst/>
          </a:prstGeom>
        </p:spPr>
        <p:txBody>
          <a:bodyPr vert="horz" lIns="130622" tIns="65311" rIns="130622" bIns="6531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731520" y="7700011"/>
            <a:ext cx="3413760" cy="438150"/>
          </a:xfrm>
          <a:prstGeom prst="rect">
            <a:avLst/>
          </a:prstGeom>
        </p:spPr>
        <p:txBody>
          <a:bodyPr vert="horz" lIns="130622" tIns="65311" rIns="130622" bIns="65311" anchor="b"/>
          <a:lstStyle>
            <a:lvl1pPr algn="l" eaLnBrk="1" latinLnBrk="0" hangingPunct="1">
              <a:defRPr kumimoji="0" sz="1700">
                <a:solidFill>
                  <a:schemeClr val="tx1">
                    <a:shade val="50000"/>
                  </a:schemeClr>
                </a:solidFill>
              </a:defRPr>
            </a:lvl1pPr>
          </a:lstStyle>
          <a:p>
            <a:fld id="{7CB97365-EBCA-4027-87D5-99FC1D4DF0BB}" type="datetimeFigureOut">
              <a:rPr lang="en-US" smtClean="0"/>
              <a:pPr/>
              <a:t>6/27/2024</a:t>
            </a:fld>
            <a:endParaRPr lang="en-US">
              <a:solidFill>
                <a:schemeClr val="tx1">
                  <a:shade val="50000"/>
                </a:schemeClr>
              </a:solidFill>
            </a:endParaRPr>
          </a:p>
        </p:txBody>
      </p:sp>
      <p:sp>
        <p:nvSpPr>
          <p:cNvPr id="3" name="Footer Placeholder 2"/>
          <p:cNvSpPr>
            <a:spLocks noGrp="1"/>
          </p:cNvSpPr>
          <p:nvPr>
            <p:ph type="ftr" sz="quarter" idx="3"/>
          </p:nvPr>
        </p:nvSpPr>
        <p:spPr>
          <a:xfrm>
            <a:off x="4998720" y="7700011"/>
            <a:ext cx="4632960" cy="438150"/>
          </a:xfrm>
          <a:prstGeom prst="rect">
            <a:avLst/>
          </a:prstGeom>
        </p:spPr>
        <p:txBody>
          <a:bodyPr vert="horz" lIns="130622" tIns="65311" rIns="130622" bIns="65311" anchor="b"/>
          <a:lstStyle>
            <a:lvl1pPr algn="ctr" eaLnBrk="1" latinLnBrk="0" hangingPunct="1">
              <a:defRPr kumimoji="0" sz="17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12679680" y="7700011"/>
            <a:ext cx="1219200" cy="438150"/>
          </a:xfrm>
          <a:prstGeom prst="rect">
            <a:avLst/>
          </a:prstGeom>
        </p:spPr>
        <p:txBody>
          <a:bodyPr vert="horz" lIns="0" tIns="65311" rIns="0" bIns="65311" anchor="b"/>
          <a:lstStyle>
            <a:lvl1pPr algn="r" eaLnBrk="1" latinLnBrk="0" hangingPunct="1">
              <a:defRPr kumimoji="0" sz="1700">
                <a:solidFill>
                  <a:schemeClr val="tx1">
                    <a:shade val="50000"/>
                  </a:schemeClr>
                </a:solidFill>
              </a:defRPr>
            </a:lvl1pPr>
          </a:lstStyle>
          <a:p>
            <a:fld id="{69E29E33-B620-47F9-BB04-8846C2A5AFCC}" type="slidenum">
              <a:rPr kumimoji="0" lang="en-US" smtClean="0"/>
              <a:pPr/>
              <a:t>‹#›</a:t>
            </a:fld>
            <a:endParaRPr kumimoji="0"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lvl1pPr algn="ctr" rtl="0" eaLnBrk="1" latinLnBrk="0" hangingPunct="1">
        <a:spcBef>
          <a:spcPct val="0"/>
        </a:spcBef>
        <a:buNone/>
        <a:defRPr kumimoji="0" sz="59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783732" indent="-587799" algn="l" rtl="0" eaLnBrk="1" latinLnBrk="0" hangingPunct="1">
        <a:spcBef>
          <a:spcPct val="20000"/>
        </a:spcBef>
        <a:buClr>
          <a:schemeClr val="tx1">
            <a:shade val="95000"/>
          </a:schemeClr>
        </a:buClr>
        <a:buSzPct val="65000"/>
        <a:buFont typeface="Wingdings 2"/>
        <a:buChar char=""/>
        <a:defRPr kumimoji="0" sz="4000" kern="1200">
          <a:solidFill>
            <a:schemeClr val="tx1"/>
          </a:solidFill>
          <a:latin typeface="+mn-lt"/>
          <a:ea typeface="+mn-ea"/>
          <a:cs typeface="+mn-cs"/>
        </a:defRPr>
      </a:lvl1pPr>
      <a:lvl2pPr marL="1240909" indent="-404928" algn="l" rtl="0" eaLnBrk="1" latinLnBrk="0" hangingPunct="1">
        <a:spcBef>
          <a:spcPct val="20000"/>
        </a:spcBef>
        <a:buClr>
          <a:schemeClr val="tx1"/>
        </a:buClr>
        <a:buSzPct val="80000"/>
        <a:buFont typeface="Wingdings 2"/>
        <a:buChar char=""/>
        <a:defRPr kumimoji="0" sz="3400" kern="1200">
          <a:solidFill>
            <a:schemeClr val="tx1"/>
          </a:solidFill>
          <a:latin typeface="+mn-lt"/>
          <a:ea typeface="+mn-ea"/>
          <a:cs typeface="+mn-cs"/>
        </a:defRPr>
      </a:lvl2pPr>
      <a:lvl3pPr marL="1619713" indent="-326555" algn="l" rtl="0" eaLnBrk="1" latinLnBrk="0" hangingPunct="1">
        <a:spcBef>
          <a:spcPct val="20000"/>
        </a:spcBef>
        <a:buClr>
          <a:schemeClr val="tx1"/>
        </a:buClr>
        <a:buSzPct val="95000"/>
        <a:buFont typeface="Wingdings"/>
        <a:buChar char=""/>
        <a:defRPr kumimoji="0" sz="3100" kern="1200">
          <a:solidFill>
            <a:schemeClr val="tx1"/>
          </a:solidFill>
          <a:latin typeface="+mn-lt"/>
          <a:ea typeface="+mn-ea"/>
          <a:cs typeface="+mn-cs"/>
        </a:defRPr>
      </a:lvl3pPr>
      <a:lvl4pPr marL="1933206" indent="-261244" algn="l" rtl="0" eaLnBrk="1" latinLnBrk="0" hangingPunct="1">
        <a:spcBef>
          <a:spcPct val="20000"/>
        </a:spcBef>
        <a:buClr>
          <a:schemeClr val="tx1"/>
        </a:buClr>
        <a:buSzPct val="100000"/>
        <a:buFont typeface="Wingdings 3"/>
        <a:buChar char=""/>
        <a:defRPr kumimoji="0" sz="2900" kern="1200">
          <a:solidFill>
            <a:schemeClr val="tx1"/>
          </a:solidFill>
          <a:latin typeface="+mn-lt"/>
          <a:ea typeface="+mn-ea"/>
          <a:cs typeface="+mn-cs"/>
        </a:defRPr>
      </a:lvl4pPr>
      <a:lvl5pPr marL="2207512" indent="-261244" algn="l" rtl="0" eaLnBrk="1" latinLnBrk="0" hangingPunct="1">
        <a:spcBef>
          <a:spcPct val="20000"/>
        </a:spcBef>
        <a:buClr>
          <a:schemeClr val="tx1"/>
        </a:buClr>
        <a:buFont typeface="Wingdings 2"/>
        <a:buChar char=""/>
        <a:defRPr kumimoji="0" sz="2900" kern="1200">
          <a:solidFill>
            <a:schemeClr val="tx1"/>
          </a:solidFill>
          <a:latin typeface="+mn-lt"/>
          <a:ea typeface="+mn-ea"/>
          <a:cs typeface="+mn-cs"/>
        </a:defRPr>
      </a:lvl5pPr>
      <a:lvl6pPr marL="2521005" indent="-261244" algn="l" rtl="0" eaLnBrk="1" latinLnBrk="0" hangingPunct="1">
        <a:spcBef>
          <a:spcPct val="20000"/>
        </a:spcBef>
        <a:buClr>
          <a:schemeClr val="tx1"/>
        </a:buClr>
        <a:buFont typeface="Wingdings 3"/>
        <a:buChar char=""/>
        <a:defRPr kumimoji="0" sz="2600" kern="1200">
          <a:solidFill>
            <a:schemeClr val="tx1"/>
          </a:solidFill>
          <a:latin typeface="+mn-lt"/>
          <a:ea typeface="+mn-ea"/>
          <a:cs typeface="+mn-cs"/>
        </a:defRPr>
      </a:lvl6pPr>
      <a:lvl7pPr marL="2808374" indent="-261244" algn="l" rtl="0" eaLnBrk="1" latinLnBrk="0" hangingPunct="1">
        <a:spcBef>
          <a:spcPct val="20000"/>
        </a:spcBef>
        <a:buClr>
          <a:schemeClr val="tx1"/>
        </a:buClr>
        <a:buFont typeface="Wingdings 2"/>
        <a:buChar char=""/>
        <a:defRPr kumimoji="0" sz="2300" kern="1200">
          <a:solidFill>
            <a:schemeClr val="tx1"/>
          </a:solidFill>
          <a:latin typeface="+mn-lt"/>
          <a:ea typeface="+mn-ea"/>
          <a:cs typeface="+mn-cs"/>
        </a:defRPr>
      </a:lvl7pPr>
      <a:lvl8pPr marL="3095742" indent="-261244"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8pPr>
      <a:lvl9pPr marL="3383111" indent="-261244" algn="l" rtl="0" eaLnBrk="1" latinLnBrk="0" hangingPunct="1">
        <a:spcBef>
          <a:spcPct val="20000"/>
        </a:spcBef>
        <a:buClr>
          <a:schemeClr val="tx1"/>
        </a:buClr>
        <a:buFont typeface="Wingdings 2"/>
        <a:buChar char=""/>
        <a:defRPr kumimoji="0" sz="20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53110" algn="l" rtl="0" eaLnBrk="1" latinLnBrk="0" hangingPunct="1">
        <a:defRPr kumimoji="0" kern="1200">
          <a:solidFill>
            <a:schemeClr val="tx1"/>
          </a:solidFill>
          <a:latin typeface="+mn-lt"/>
          <a:ea typeface="+mn-ea"/>
          <a:cs typeface="+mn-cs"/>
        </a:defRPr>
      </a:lvl2pPr>
      <a:lvl3pPr marL="1306220" algn="l" rtl="0" eaLnBrk="1" latinLnBrk="0" hangingPunct="1">
        <a:defRPr kumimoji="0" kern="1200">
          <a:solidFill>
            <a:schemeClr val="tx1"/>
          </a:solidFill>
          <a:latin typeface="+mn-lt"/>
          <a:ea typeface="+mn-ea"/>
          <a:cs typeface="+mn-cs"/>
        </a:defRPr>
      </a:lvl3pPr>
      <a:lvl4pPr marL="1959331" algn="l" rtl="0" eaLnBrk="1" latinLnBrk="0" hangingPunct="1">
        <a:defRPr kumimoji="0" kern="1200">
          <a:solidFill>
            <a:schemeClr val="tx1"/>
          </a:solidFill>
          <a:latin typeface="+mn-lt"/>
          <a:ea typeface="+mn-ea"/>
          <a:cs typeface="+mn-cs"/>
        </a:defRPr>
      </a:lvl4pPr>
      <a:lvl5pPr marL="2612441" algn="l" rtl="0" eaLnBrk="1" latinLnBrk="0" hangingPunct="1">
        <a:defRPr kumimoji="0" kern="1200">
          <a:solidFill>
            <a:schemeClr val="tx1"/>
          </a:solidFill>
          <a:latin typeface="+mn-lt"/>
          <a:ea typeface="+mn-ea"/>
          <a:cs typeface="+mn-cs"/>
        </a:defRPr>
      </a:lvl5pPr>
      <a:lvl6pPr marL="3265551" algn="l" rtl="0" eaLnBrk="1" latinLnBrk="0" hangingPunct="1">
        <a:defRPr kumimoji="0" kern="1200">
          <a:solidFill>
            <a:schemeClr val="tx1"/>
          </a:solidFill>
          <a:latin typeface="+mn-lt"/>
          <a:ea typeface="+mn-ea"/>
          <a:cs typeface="+mn-cs"/>
        </a:defRPr>
      </a:lvl6pPr>
      <a:lvl7pPr marL="3918661" algn="l" rtl="0" eaLnBrk="1" latinLnBrk="0" hangingPunct="1">
        <a:defRPr kumimoji="0" kern="1200">
          <a:solidFill>
            <a:schemeClr val="tx1"/>
          </a:solidFill>
          <a:latin typeface="+mn-lt"/>
          <a:ea typeface="+mn-ea"/>
          <a:cs typeface="+mn-cs"/>
        </a:defRPr>
      </a:lvl7pPr>
      <a:lvl8pPr marL="4571771" algn="l" rtl="0" eaLnBrk="1" latinLnBrk="0" hangingPunct="1">
        <a:defRPr kumimoji="0" kern="1200">
          <a:solidFill>
            <a:schemeClr val="tx1"/>
          </a:solidFill>
          <a:latin typeface="+mn-lt"/>
          <a:ea typeface="+mn-ea"/>
          <a:cs typeface="+mn-cs"/>
        </a:defRPr>
      </a:lvl8pPr>
      <a:lvl9pPr marL="522488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gamma.app"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hyperlink" Target="https://gamma.app" TargetMode="External"/><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hyperlink" Target="https://gamma.ap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hyperlink" Target="https://gamma.ap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hyperlink" Target="https://gamma.app"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hyperlink" Target="https://gamma.app"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hyperlink" Target="https://gamma.app" TargetMode="External"/><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50437" y="1640919"/>
            <a:ext cx="7415927" cy="1892618"/>
          </a:xfrm>
          <a:prstGeom prst="rect">
            <a:avLst/>
          </a:prstGeom>
          <a:noFill/>
          <a:ln/>
        </p:spPr>
        <p:txBody>
          <a:bodyPr wrap="square" rtlCol="0" anchor="t"/>
          <a:lstStyle/>
          <a:p>
            <a:pPr marL="0" indent="0">
              <a:lnSpc>
                <a:spcPts val="7452"/>
              </a:lnSpc>
              <a:buNone/>
            </a:pPr>
            <a:r>
              <a:rPr lang="en-US" sz="5962" dirty="0">
                <a:solidFill>
                  <a:srgbClr val="C6BFEE"/>
                </a:solidFill>
                <a:latin typeface="Prompt" pitchFamily="34" charset="0"/>
                <a:ea typeface="Prompt" pitchFamily="34" charset="-122"/>
                <a:cs typeface="Prompt" pitchFamily="34" charset="-120"/>
              </a:rPr>
              <a:t>Detecting Data Leaks Using SQL</a:t>
            </a:r>
            <a:endParaRPr lang="en-US" sz="5962" dirty="0"/>
          </a:p>
        </p:txBody>
      </p:sp>
      <p:sp>
        <p:nvSpPr>
          <p:cNvPr id="6" name="Text 2"/>
          <p:cNvSpPr/>
          <p:nvPr/>
        </p:nvSpPr>
        <p:spPr>
          <a:xfrm>
            <a:off x="6350437" y="3903821"/>
            <a:ext cx="7415927" cy="1975247"/>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This capstone project report details the development of a cloud-based system designed to detect data leaks and protect user information on e-commerce platforms. The system utilizes advanced content inspection and contextual analysis, along with AESX encryption, to identify and mitigate potential security threats.</a:t>
            </a:r>
            <a:endParaRPr lang="en-US" sz="1944" dirty="0"/>
          </a:p>
        </p:txBody>
      </p:sp>
      <p:sp>
        <p:nvSpPr>
          <p:cNvPr id="7" name="Shape 3"/>
          <p:cNvSpPr/>
          <p:nvPr/>
        </p:nvSpPr>
        <p:spPr>
          <a:xfrm>
            <a:off x="6350437" y="6175177"/>
            <a:ext cx="394930" cy="394930"/>
          </a:xfrm>
          <a:prstGeom prst="roundRect">
            <a:avLst>
              <a:gd name="adj" fmla="val 23151155"/>
            </a:avLst>
          </a:prstGeom>
          <a:noFill/>
          <a:ln w="7620">
            <a:solidFill>
              <a:srgbClr val="FFFFFF"/>
            </a:solidFill>
            <a:prstDash val="solid"/>
          </a:ln>
        </p:spPr>
      </p:sp>
      <p:pic>
        <p:nvPicPr>
          <p:cNvPr id="8" name="Image 2" descr="preencoded.png"/>
          <p:cNvPicPr>
            <a:picLocks noChangeAspect="1"/>
          </p:cNvPicPr>
          <p:nvPr/>
        </p:nvPicPr>
        <p:blipFill>
          <a:blip r:embed="rId5"/>
          <a:stretch>
            <a:fillRect/>
          </a:stretch>
        </p:blipFill>
        <p:spPr>
          <a:xfrm>
            <a:off x="6358057" y="6182797"/>
            <a:ext cx="379690" cy="379690"/>
          </a:xfrm>
          <a:prstGeom prst="rect">
            <a:avLst/>
          </a:prstGeom>
        </p:spPr>
      </p:pic>
      <p:sp>
        <p:nvSpPr>
          <p:cNvPr id="9" name="Text 4"/>
          <p:cNvSpPr/>
          <p:nvPr/>
        </p:nvSpPr>
        <p:spPr>
          <a:xfrm>
            <a:off x="6868716" y="7254240"/>
            <a:ext cx="2823924" cy="579120"/>
          </a:xfrm>
          <a:prstGeom prst="rect">
            <a:avLst/>
          </a:prstGeom>
          <a:noFill/>
          <a:ln/>
        </p:spPr>
        <p:txBody>
          <a:bodyPr wrap="none" rtlCol="0" anchor="t"/>
          <a:lstStyle/>
          <a:p>
            <a:pPr marL="0" indent="0" algn="l">
              <a:lnSpc>
                <a:spcPts val="3402"/>
              </a:lnSpc>
              <a:buNone/>
            </a:pPr>
            <a:r>
              <a:rPr lang="en-US" sz="2430" b="1" dirty="0" smtClean="0">
                <a:solidFill>
                  <a:srgbClr val="DAD8E9"/>
                </a:solidFill>
                <a:latin typeface="Mukta" pitchFamily="34" charset="0"/>
                <a:ea typeface="Mukta" pitchFamily="34" charset="-122"/>
                <a:cs typeface="Mukta" pitchFamily="34" charset="-120"/>
              </a:rPr>
              <a:t>b</a:t>
            </a:r>
            <a:r>
              <a:rPr lang="en-US" sz="2430" b="1" dirty="0" smtClean="0">
                <a:solidFill>
                  <a:srgbClr val="DAD8E9"/>
                </a:solidFill>
                <a:latin typeface="Mukta" pitchFamily="34" charset="0"/>
                <a:ea typeface="Mukta" pitchFamily="34" charset="-122"/>
                <a:cs typeface="Mukta" pitchFamily="34" charset="-120"/>
              </a:rPr>
              <a:t>y </a:t>
            </a:r>
            <a:r>
              <a:rPr lang="en-US" sz="2430" b="1" dirty="0">
                <a:solidFill>
                  <a:srgbClr val="DAD8E9"/>
                </a:solidFill>
                <a:latin typeface="Mukta" pitchFamily="34" charset="0"/>
                <a:ea typeface="Mukta" pitchFamily="34" charset="-122"/>
                <a:cs typeface="Mukta" pitchFamily="34" charset="-120"/>
              </a:rPr>
              <a:t>Shaik Hanifa</a:t>
            </a:r>
            <a:endParaRPr lang="en-US" sz="2430" dirty="0"/>
          </a:p>
        </p:txBody>
      </p:sp>
      <p:pic>
        <p:nvPicPr>
          <p:cNvPr id="10"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1321356" y="1859875"/>
            <a:ext cx="6270427" cy="685800"/>
          </a:xfrm>
          <a:prstGeom prst="rect">
            <a:avLst/>
          </a:prstGeom>
          <a:noFill/>
          <a:ln/>
        </p:spPr>
        <p:txBody>
          <a:bodyPr wrap="none" rtlCol="0" anchor="t"/>
          <a:lstStyle/>
          <a:p>
            <a:pPr marL="0" indent="0">
              <a:lnSpc>
                <a:spcPts val="5400"/>
              </a:lnSpc>
              <a:buNone/>
            </a:pPr>
            <a:r>
              <a:rPr lang="en-US" sz="4320" dirty="0">
                <a:solidFill>
                  <a:srgbClr val="C6BFEE"/>
                </a:solidFill>
                <a:latin typeface="Prompt" pitchFamily="34" charset="0"/>
                <a:ea typeface="Prompt" pitchFamily="34" charset="-122"/>
                <a:cs typeface="Prompt" pitchFamily="34" charset="-120"/>
              </a:rPr>
              <a:t>Performance Evaluation</a:t>
            </a:r>
            <a:endParaRPr lang="en-US" sz="4320" dirty="0"/>
          </a:p>
        </p:txBody>
      </p:sp>
      <p:pic>
        <p:nvPicPr>
          <p:cNvPr id="5" name="Image 1" descr="preencoded.png"/>
          <p:cNvPicPr>
            <a:picLocks noChangeAspect="1"/>
          </p:cNvPicPr>
          <p:nvPr/>
        </p:nvPicPr>
        <p:blipFill>
          <a:blip r:embed="rId4"/>
          <a:stretch>
            <a:fillRect/>
          </a:stretch>
        </p:blipFill>
        <p:spPr>
          <a:xfrm>
            <a:off x="1321356" y="3039428"/>
            <a:ext cx="617220" cy="617220"/>
          </a:xfrm>
          <a:prstGeom prst="rect">
            <a:avLst/>
          </a:prstGeom>
        </p:spPr>
      </p:pic>
      <p:sp>
        <p:nvSpPr>
          <p:cNvPr id="6" name="Text 2"/>
          <p:cNvSpPr/>
          <p:nvPr/>
        </p:nvSpPr>
        <p:spPr>
          <a:xfrm>
            <a:off x="1321356" y="3903464"/>
            <a:ext cx="2719149" cy="342900"/>
          </a:xfrm>
          <a:prstGeom prst="rect">
            <a:avLst/>
          </a:prstGeom>
          <a:noFill/>
          <a:ln/>
        </p:spPr>
        <p:txBody>
          <a:bodyPr wrap="none" rtlCol="0" anchor="t"/>
          <a:lstStyle/>
          <a:p>
            <a:pPr marL="0" indent="0" algn="l">
              <a:lnSpc>
                <a:spcPts val="2700"/>
              </a:lnSpc>
              <a:buNone/>
            </a:pPr>
            <a:r>
              <a:rPr lang="en-US" sz="2160" dirty="0">
                <a:solidFill>
                  <a:srgbClr val="DAD8E9"/>
                </a:solidFill>
                <a:latin typeface="Prompt" pitchFamily="34" charset="0"/>
                <a:ea typeface="Prompt" pitchFamily="34" charset="-122"/>
                <a:cs typeface="Prompt" pitchFamily="34" charset="-120"/>
              </a:rPr>
              <a:t>Response Time</a:t>
            </a:r>
            <a:endParaRPr lang="en-US" sz="2160" dirty="0"/>
          </a:p>
        </p:txBody>
      </p:sp>
      <p:sp>
        <p:nvSpPr>
          <p:cNvPr id="7" name="Text 3"/>
          <p:cNvSpPr/>
          <p:nvPr/>
        </p:nvSpPr>
        <p:spPr>
          <a:xfrm>
            <a:off x="1321356" y="4394478"/>
            <a:ext cx="2719149" cy="1185148"/>
          </a:xfrm>
          <a:prstGeom prst="rect">
            <a:avLst/>
          </a:prstGeom>
          <a:noFill/>
          <a:ln/>
        </p:spPr>
        <p:txBody>
          <a:bodyPr wrap="square" rtlCol="0" anchor="t"/>
          <a:lstStyle/>
          <a:p>
            <a:pPr marL="0" indent="0" algn="l">
              <a:lnSpc>
                <a:spcPts val="3110"/>
              </a:lnSpc>
              <a:buNone/>
            </a:pPr>
            <a:r>
              <a:rPr lang="en-US" sz="1944" dirty="0">
                <a:solidFill>
                  <a:srgbClr val="DAD8E9"/>
                </a:solidFill>
                <a:latin typeface="Mukta" pitchFamily="34" charset="0"/>
                <a:ea typeface="Mukta" pitchFamily="34" charset="-122"/>
                <a:cs typeface="Mukta" pitchFamily="34" charset="-120"/>
              </a:rPr>
              <a:t>Measure the time taken for the system to respond to user requests.</a:t>
            </a:r>
            <a:endParaRPr lang="en-US" sz="1944" dirty="0"/>
          </a:p>
        </p:txBody>
      </p:sp>
      <p:pic>
        <p:nvPicPr>
          <p:cNvPr id="8" name="Image 2" descr="preencoded.png"/>
          <p:cNvPicPr>
            <a:picLocks noChangeAspect="1"/>
          </p:cNvPicPr>
          <p:nvPr/>
        </p:nvPicPr>
        <p:blipFill>
          <a:blip r:embed="rId5"/>
          <a:stretch>
            <a:fillRect/>
          </a:stretch>
        </p:blipFill>
        <p:spPr>
          <a:xfrm>
            <a:off x="4410789" y="3039428"/>
            <a:ext cx="617220" cy="617220"/>
          </a:xfrm>
          <a:prstGeom prst="rect">
            <a:avLst/>
          </a:prstGeom>
        </p:spPr>
      </p:pic>
      <p:sp>
        <p:nvSpPr>
          <p:cNvPr id="9" name="Text 4"/>
          <p:cNvSpPr/>
          <p:nvPr/>
        </p:nvSpPr>
        <p:spPr>
          <a:xfrm>
            <a:off x="4410789" y="3903464"/>
            <a:ext cx="2719268" cy="342900"/>
          </a:xfrm>
          <a:prstGeom prst="rect">
            <a:avLst/>
          </a:prstGeom>
          <a:noFill/>
          <a:ln/>
        </p:spPr>
        <p:txBody>
          <a:bodyPr wrap="none" rtlCol="0" anchor="t"/>
          <a:lstStyle/>
          <a:p>
            <a:pPr marL="0" indent="0" algn="l">
              <a:lnSpc>
                <a:spcPts val="2700"/>
              </a:lnSpc>
              <a:buNone/>
            </a:pPr>
            <a:r>
              <a:rPr lang="en-US" sz="2160" dirty="0">
                <a:solidFill>
                  <a:srgbClr val="DAD8E9"/>
                </a:solidFill>
                <a:latin typeface="Prompt" pitchFamily="34" charset="0"/>
                <a:ea typeface="Prompt" pitchFamily="34" charset="-122"/>
                <a:cs typeface="Prompt" pitchFamily="34" charset="-120"/>
              </a:rPr>
              <a:t>Throughput</a:t>
            </a:r>
            <a:endParaRPr lang="en-US" sz="2160" dirty="0"/>
          </a:p>
        </p:txBody>
      </p:sp>
      <p:sp>
        <p:nvSpPr>
          <p:cNvPr id="10" name="Text 5"/>
          <p:cNvSpPr/>
          <p:nvPr/>
        </p:nvSpPr>
        <p:spPr>
          <a:xfrm>
            <a:off x="4410789" y="4394478"/>
            <a:ext cx="2719268" cy="1580198"/>
          </a:xfrm>
          <a:prstGeom prst="rect">
            <a:avLst/>
          </a:prstGeom>
          <a:noFill/>
          <a:ln/>
        </p:spPr>
        <p:txBody>
          <a:bodyPr wrap="square" rtlCol="0" anchor="t"/>
          <a:lstStyle/>
          <a:p>
            <a:pPr marL="0" indent="0" algn="l">
              <a:lnSpc>
                <a:spcPts val="3110"/>
              </a:lnSpc>
              <a:buNone/>
            </a:pPr>
            <a:r>
              <a:rPr lang="en-US" sz="1944" dirty="0">
                <a:solidFill>
                  <a:srgbClr val="DAD8E9"/>
                </a:solidFill>
                <a:latin typeface="Mukta" pitchFamily="34" charset="0"/>
                <a:ea typeface="Mukta" pitchFamily="34" charset="-122"/>
                <a:cs typeface="Mukta" pitchFamily="34" charset="-120"/>
              </a:rPr>
              <a:t>Measure the number of requests processed per unit of time to assess system capacity.</a:t>
            </a:r>
            <a:endParaRPr lang="en-US" sz="1944" dirty="0"/>
          </a:p>
        </p:txBody>
      </p:sp>
      <p:pic>
        <p:nvPicPr>
          <p:cNvPr id="11" name="Image 3" descr="preencoded.png"/>
          <p:cNvPicPr>
            <a:picLocks noChangeAspect="1"/>
          </p:cNvPicPr>
          <p:nvPr/>
        </p:nvPicPr>
        <p:blipFill>
          <a:blip r:embed="rId6"/>
          <a:stretch>
            <a:fillRect/>
          </a:stretch>
        </p:blipFill>
        <p:spPr>
          <a:xfrm>
            <a:off x="7500342" y="3039428"/>
            <a:ext cx="617220" cy="617220"/>
          </a:xfrm>
          <a:prstGeom prst="rect">
            <a:avLst/>
          </a:prstGeom>
        </p:spPr>
      </p:pic>
      <p:sp>
        <p:nvSpPr>
          <p:cNvPr id="12" name="Text 6"/>
          <p:cNvSpPr/>
          <p:nvPr/>
        </p:nvSpPr>
        <p:spPr>
          <a:xfrm>
            <a:off x="7500342" y="3903464"/>
            <a:ext cx="2719149" cy="342900"/>
          </a:xfrm>
          <a:prstGeom prst="rect">
            <a:avLst/>
          </a:prstGeom>
          <a:noFill/>
          <a:ln/>
        </p:spPr>
        <p:txBody>
          <a:bodyPr wrap="none" rtlCol="0" anchor="t"/>
          <a:lstStyle/>
          <a:p>
            <a:pPr marL="0" indent="0" algn="l">
              <a:lnSpc>
                <a:spcPts val="2700"/>
              </a:lnSpc>
              <a:buNone/>
            </a:pPr>
            <a:r>
              <a:rPr lang="en-US" sz="2160" dirty="0">
                <a:solidFill>
                  <a:srgbClr val="DAD8E9"/>
                </a:solidFill>
                <a:latin typeface="Prompt" pitchFamily="34" charset="0"/>
                <a:ea typeface="Prompt" pitchFamily="34" charset="-122"/>
                <a:cs typeface="Prompt" pitchFamily="34" charset="-120"/>
              </a:rPr>
              <a:t>Scalability</a:t>
            </a:r>
            <a:endParaRPr lang="en-US" sz="2160" dirty="0"/>
          </a:p>
        </p:txBody>
      </p:sp>
      <p:sp>
        <p:nvSpPr>
          <p:cNvPr id="13" name="Text 7"/>
          <p:cNvSpPr/>
          <p:nvPr/>
        </p:nvSpPr>
        <p:spPr>
          <a:xfrm>
            <a:off x="7500342" y="4394478"/>
            <a:ext cx="2719149" cy="1580198"/>
          </a:xfrm>
          <a:prstGeom prst="rect">
            <a:avLst/>
          </a:prstGeom>
          <a:noFill/>
          <a:ln/>
        </p:spPr>
        <p:txBody>
          <a:bodyPr wrap="square" rtlCol="0" anchor="t"/>
          <a:lstStyle/>
          <a:p>
            <a:pPr marL="0" indent="0" algn="l">
              <a:lnSpc>
                <a:spcPts val="3110"/>
              </a:lnSpc>
              <a:buNone/>
            </a:pPr>
            <a:r>
              <a:rPr lang="en-US" sz="1944" dirty="0">
                <a:solidFill>
                  <a:srgbClr val="DAD8E9"/>
                </a:solidFill>
                <a:latin typeface="Mukta" pitchFamily="34" charset="0"/>
                <a:ea typeface="Mukta" pitchFamily="34" charset="-122"/>
                <a:cs typeface="Mukta" pitchFamily="34" charset="-120"/>
              </a:rPr>
              <a:t>Assess the system’s ability to handle increasing workload by scaling resources.</a:t>
            </a:r>
            <a:endParaRPr lang="en-US" sz="1944" dirty="0"/>
          </a:p>
        </p:txBody>
      </p:sp>
      <p:pic>
        <p:nvPicPr>
          <p:cNvPr id="14" name="Image 4" descr="preencoded.png"/>
          <p:cNvPicPr>
            <a:picLocks noChangeAspect="1"/>
          </p:cNvPicPr>
          <p:nvPr/>
        </p:nvPicPr>
        <p:blipFill>
          <a:blip r:embed="rId7"/>
          <a:stretch>
            <a:fillRect/>
          </a:stretch>
        </p:blipFill>
        <p:spPr>
          <a:xfrm>
            <a:off x="10589776" y="3039428"/>
            <a:ext cx="617220" cy="617220"/>
          </a:xfrm>
          <a:prstGeom prst="rect">
            <a:avLst/>
          </a:prstGeom>
        </p:spPr>
      </p:pic>
      <p:sp>
        <p:nvSpPr>
          <p:cNvPr id="15" name="Text 8"/>
          <p:cNvSpPr/>
          <p:nvPr/>
        </p:nvSpPr>
        <p:spPr>
          <a:xfrm>
            <a:off x="10589776" y="3903464"/>
            <a:ext cx="2719268" cy="342900"/>
          </a:xfrm>
          <a:prstGeom prst="rect">
            <a:avLst/>
          </a:prstGeom>
          <a:noFill/>
          <a:ln/>
        </p:spPr>
        <p:txBody>
          <a:bodyPr wrap="none" rtlCol="0" anchor="t"/>
          <a:lstStyle/>
          <a:p>
            <a:pPr marL="0" indent="0" algn="l">
              <a:lnSpc>
                <a:spcPts val="2700"/>
              </a:lnSpc>
              <a:buNone/>
            </a:pPr>
            <a:r>
              <a:rPr lang="en-US" sz="2160" dirty="0">
                <a:solidFill>
                  <a:srgbClr val="DAD8E9"/>
                </a:solidFill>
                <a:latin typeface="Prompt" pitchFamily="34" charset="0"/>
                <a:ea typeface="Prompt" pitchFamily="34" charset="-122"/>
                <a:cs typeface="Prompt" pitchFamily="34" charset="-120"/>
              </a:rPr>
              <a:t>Resource Utilization</a:t>
            </a:r>
            <a:endParaRPr lang="en-US" sz="2160" dirty="0"/>
          </a:p>
        </p:txBody>
      </p:sp>
      <p:sp>
        <p:nvSpPr>
          <p:cNvPr id="16" name="Text 9"/>
          <p:cNvSpPr/>
          <p:nvPr/>
        </p:nvSpPr>
        <p:spPr>
          <a:xfrm>
            <a:off x="10589776" y="4394478"/>
            <a:ext cx="2719268" cy="1975247"/>
          </a:xfrm>
          <a:prstGeom prst="rect">
            <a:avLst/>
          </a:prstGeom>
          <a:noFill/>
          <a:ln/>
        </p:spPr>
        <p:txBody>
          <a:bodyPr wrap="square" rtlCol="0" anchor="t"/>
          <a:lstStyle/>
          <a:p>
            <a:pPr marL="0" indent="0" algn="l">
              <a:lnSpc>
                <a:spcPts val="3110"/>
              </a:lnSpc>
              <a:buNone/>
            </a:pPr>
            <a:r>
              <a:rPr lang="en-US" sz="1944" dirty="0">
                <a:solidFill>
                  <a:srgbClr val="DAD8E9"/>
                </a:solidFill>
                <a:latin typeface="Mukta" pitchFamily="34" charset="0"/>
                <a:ea typeface="Mukta" pitchFamily="34" charset="-122"/>
                <a:cs typeface="Mukta" pitchFamily="34" charset="-120"/>
              </a:rPr>
              <a:t>Monitor resource consumption (CPU, memory, disk I/O) to optimize efficiency and cost-effectiveness.</a:t>
            </a:r>
            <a:endParaRPr lang="en-US" sz="1944" dirty="0"/>
          </a:p>
        </p:txBody>
      </p:sp>
      <p:pic>
        <p:nvPicPr>
          <p:cNvPr id="17" name="Image 5"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332510" y="280555"/>
            <a:ext cx="6338454" cy="768928"/>
          </a:xfrm>
          <a:prstGeom prst="rect">
            <a:avLst/>
          </a:prstGeom>
          <a:noFill/>
          <a:ln/>
        </p:spPr>
        <p:txBody>
          <a:bodyPr wrap="none" rtlCol="0" anchor="t"/>
          <a:lstStyle/>
          <a:p>
            <a:pPr marL="0" indent="0">
              <a:lnSpc>
                <a:spcPts val="5400"/>
              </a:lnSpc>
              <a:buNone/>
            </a:pPr>
            <a:r>
              <a:rPr lang="en-US" sz="4320" dirty="0" smtClean="0">
                <a:solidFill>
                  <a:srgbClr val="C6BFEE"/>
                </a:solidFill>
                <a:latin typeface="Prompt" pitchFamily="34" charset="0"/>
                <a:ea typeface="Prompt" pitchFamily="34" charset="-122"/>
              </a:rPr>
              <a:t>REAL TIME SCENARIO</a:t>
            </a:r>
            <a:endParaRPr lang="en-US" sz="4320" dirty="0"/>
          </a:p>
        </p:txBody>
      </p:sp>
      <p:sp>
        <p:nvSpPr>
          <p:cNvPr id="6" name="Text 2"/>
          <p:cNvSpPr/>
          <p:nvPr/>
        </p:nvSpPr>
        <p:spPr>
          <a:xfrm>
            <a:off x="176646" y="1049483"/>
            <a:ext cx="14362314" cy="7180117"/>
          </a:xfrm>
          <a:prstGeom prst="rect">
            <a:avLst/>
          </a:prstGeom>
          <a:noFill/>
          <a:ln/>
        </p:spPr>
        <p:txBody>
          <a:bodyPr wrap="none" rtlCol="0" anchor="t"/>
          <a:lstStyle/>
          <a:p>
            <a:pPr algn="just">
              <a:lnSpc>
                <a:spcPts val="2700"/>
              </a:lnSpc>
            </a:pPr>
            <a:r>
              <a:rPr lang="en-US" sz="2160" dirty="0" smtClean="0"/>
              <a:t>Real-Life </a:t>
            </a:r>
            <a:r>
              <a:rPr lang="en-US" sz="2160" dirty="0" smtClean="0"/>
              <a:t>Example: Detecting a Data Leak with </a:t>
            </a:r>
            <a:r>
              <a:rPr lang="en-US" sz="2160" dirty="0" smtClean="0"/>
              <a:t>SQL</a:t>
            </a:r>
            <a:endParaRPr lang="en-US" sz="2160" dirty="0" smtClean="0"/>
          </a:p>
          <a:p>
            <a:pPr algn="just">
              <a:lnSpc>
                <a:spcPts val="2700"/>
              </a:lnSpc>
            </a:pPr>
            <a:r>
              <a:rPr lang="en-US" sz="2160" dirty="0" smtClean="0"/>
              <a:t>A </a:t>
            </a:r>
            <a:r>
              <a:rPr lang="en-US" sz="2160" dirty="0" smtClean="0"/>
              <a:t>company noticed an unusual amount of data being accessed from their database. To investigate, they used SQL to </a:t>
            </a:r>
            <a:endParaRPr lang="en-US" sz="2160" dirty="0" smtClean="0"/>
          </a:p>
          <a:p>
            <a:pPr algn="just">
              <a:lnSpc>
                <a:spcPts val="2700"/>
              </a:lnSpc>
            </a:pPr>
            <a:r>
              <a:rPr lang="en-US" sz="2160" dirty="0" smtClean="0"/>
              <a:t>analyze </a:t>
            </a:r>
            <a:r>
              <a:rPr lang="en-US" sz="2160" dirty="0" smtClean="0"/>
              <a:t>their access logs.</a:t>
            </a:r>
          </a:p>
          <a:p>
            <a:pPr algn="just">
              <a:lnSpc>
                <a:spcPts val="2700"/>
              </a:lnSpc>
            </a:pPr>
            <a:r>
              <a:rPr lang="en-US" sz="2160" dirty="0" smtClean="0"/>
              <a:t>Steps Taken:</a:t>
            </a:r>
            <a:endParaRPr lang="en-US" sz="2160" dirty="0" smtClean="0"/>
          </a:p>
          <a:p>
            <a:pPr algn="just">
              <a:lnSpc>
                <a:spcPts val="2700"/>
              </a:lnSpc>
            </a:pPr>
            <a:r>
              <a:rPr lang="en-US" sz="2160" dirty="0" smtClean="0"/>
              <a:t>1</a:t>
            </a:r>
            <a:r>
              <a:rPr lang="en-US" sz="2160" dirty="0" smtClean="0"/>
              <a:t>. </a:t>
            </a:r>
            <a:r>
              <a:rPr lang="en-US" sz="2160" dirty="0" smtClean="0"/>
              <a:t>Identify </a:t>
            </a:r>
            <a:r>
              <a:rPr lang="en-US" sz="2160" dirty="0" smtClean="0"/>
              <a:t>Unusual Access Patterns</a:t>
            </a:r>
            <a:r>
              <a:rPr lang="en-US" sz="2160" dirty="0" smtClean="0"/>
              <a:t>:</a:t>
            </a:r>
            <a:endParaRPr lang="en-US" sz="2160" dirty="0" smtClean="0"/>
          </a:p>
          <a:p>
            <a:pPr algn="just">
              <a:lnSpc>
                <a:spcPts val="2700"/>
              </a:lnSpc>
            </a:pPr>
            <a:r>
              <a:rPr lang="en-US" sz="2160" dirty="0" smtClean="0"/>
              <a:t>   - The company ran an SQL query to count how many times each user accessed sensitive files within a specific period.</a:t>
            </a:r>
          </a:p>
          <a:p>
            <a:pPr algn="just">
              <a:lnSpc>
                <a:spcPts val="2700"/>
              </a:lnSpc>
            </a:pPr>
            <a:r>
              <a:rPr lang="en-US" sz="2160" dirty="0" smtClean="0"/>
              <a:t>   </a:t>
            </a:r>
            <a:r>
              <a:rPr lang="en-US" sz="2160" dirty="0" err="1" smtClean="0"/>
              <a:t>sql</a:t>
            </a:r>
            <a:r>
              <a:rPr lang="en-US" sz="2160" dirty="0" smtClean="0"/>
              <a:t>.</a:t>
            </a:r>
            <a:endParaRPr lang="en-US" sz="2160" dirty="0" smtClean="0"/>
          </a:p>
          <a:p>
            <a:pPr algn="just">
              <a:lnSpc>
                <a:spcPts val="2700"/>
              </a:lnSpc>
            </a:pPr>
            <a:r>
              <a:rPr lang="en-US" sz="2160" dirty="0" smtClean="0"/>
              <a:t>   SELECT </a:t>
            </a:r>
            <a:r>
              <a:rPr lang="en-US" sz="2160" dirty="0" err="1" smtClean="0"/>
              <a:t>user_id</a:t>
            </a:r>
            <a:r>
              <a:rPr lang="en-US" sz="2160" dirty="0" smtClean="0"/>
              <a:t>, COUNT(*) AS </a:t>
            </a:r>
            <a:r>
              <a:rPr lang="en-US" sz="2160" dirty="0" err="1" smtClean="0"/>
              <a:t>access_count</a:t>
            </a:r>
            <a:endParaRPr lang="en-US" sz="2160" dirty="0" smtClean="0"/>
          </a:p>
          <a:p>
            <a:pPr algn="just">
              <a:lnSpc>
                <a:spcPts val="2700"/>
              </a:lnSpc>
            </a:pPr>
            <a:r>
              <a:rPr lang="en-US" sz="2160" dirty="0" smtClean="0"/>
              <a:t>   FROM </a:t>
            </a:r>
            <a:r>
              <a:rPr lang="en-US" sz="2160" dirty="0" err="1" smtClean="0"/>
              <a:t>access_logs</a:t>
            </a:r>
            <a:endParaRPr lang="en-US" sz="2160" dirty="0" smtClean="0"/>
          </a:p>
          <a:p>
            <a:pPr algn="just">
              <a:lnSpc>
                <a:spcPts val="2700"/>
              </a:lnSpc>
            </a:pPr>
            <a:r>
              <a:rPr lang="en-US" sz="2160" dirty="0" smtClean="0"/>
              <a:t>   WHERE </a:t>
            </a:r>
            <a:r>
              <a:rPr lang="en-US" sz="2160" dirty="0" err="1" smtClean="0"/>
              <a:t>access_time</a:t>
            </a:r>
            <a:r>
              <a:rPr lang="en-US" sz="2160" dirty="0" smtClean="0"/>
              <a:t> BETWEEN '2024-06-01' AND '2024-06-30'</a:t>
            </a:r>
          </a:p>
          <a:p>
            <a:pPr algn="just">
              <a:lnSpc>
                <a:spcPts val="2700"/>
              </a:lnSpc>
            </a:pPr>
            <a:r>
              <a:rPr lang="en-US" sz="2160" dirty="0" smtClean="0"/>
              <a:t>   GROUP BY </a:t>
            </a:r>
            <a:r>
              <a:rPr lang="en-US" sz="2160" dirty="0" err="1" smtClean="0"/>
              <a:t>user_id</a:t>
            </a:r>
            <a:endParaRPr lang="en-US" sz="2160" dirty="0" smtClean="0"/>
          </a:p>
          <a:p>
            <a:pPr algn="just">
              <a:lnSpc>
                <a:spcPts val="2700"/>
              </a:lnSpc>
            </a:pPr>
            <a:r>
              <a:rPr lang="en-US" sz="2160" dirty="0" smtClean="0"/>
              <a:t>   HAVING COUNT(*) &gt; 100;</a:t>
            </a:r>
          </a:p>
          <a:p>
            <a:pPr algn="just">
              <a:lnSpc>
                <a:spcPts val="2700"/>
              </a:lnSpc>
            </a:pPr>
            <a:r>
              <a:rPr lang="en-US" sz="2160" dirty="0" smtClean="0"/>
              <a:t>  </a:t>
            </a:r>
            <a:endParaRPr lang="en-US" sz="2160" dirty="0" smtClean="0"/>
          </a:p>
          <a:p>
            <a:pPr algn="just">
              <a:lnSpc>
                <a:spcPts val="2700"/>
              </a:lnSpc>
            </a:pPr>
            <a:r>
              <a:rPr lang="en-US" sz="2160" dirty="0" smtClean="0"/>
              <a:t> 2</a:t>
            </a:r>
            <a:r>
              <a:rPr lang="en-US" sz="2160" dirty="0" smtClean="0"/>
              <a:t>. </a:t>
            </a:r>
            <a:r>
              <a:rPr lang="en-US" sz="2160" dirty="0" smtClean="0"/>
              <a:t>Analyze </a:t>
            </a:r>
            <a:r>
              <a:rPr lang="en-US" sz="2160" dirty="0" smtClean="0"/>
              <a:t>Results</a:t>
            </a:r>
            <a:r>
              <a:rPr lang="en-US" sz="2160" dirty="0" smtClean="0"/>
              <a:t>:</a:t>
            </a:r>
            <a:endParaRPr lang="en-US" sz="2160" dirty="0" smtClean="0"/>
          </a:p>
          <a:p>
            <a:pPr algn="just">
              <a:lnSpc>
                <a:spcPts val="2700"/>
              </a:lnSpc>
            </a:pPr>
            <a:r>
              <a:rPr lang="en-US" sz="2160" dirty="0" smtClean="0"/>
              <a:t>   - The query results showed that one user, `user123`, accessed sensitive files 150 times in June, which was </a:t>
            </a:r>
            <a:endParaRPr lang="en-US" sz="2160" dirty="0" smtClean="0"/>
          </a:p>
          <a:p>
            <a:pPr algn="just">
              <a:lnSpc>
                <a:spcPts val="2700"/>
              </a:lnSpc>
            </a:pPr>
            <a:r>
              <a:rPr lang="en-US" sz="2160" dirty="0" smtClean="0"/>
              <a:t> </a:t>
            </a:r>
            <a:r>
              <a:rPr lang="en-US" sz="2160" dirty="0" smtClean="0"/>
              <a:t>   significantly </a:t>
            </a:r>
            <a:r>
              <a:rPr lang="en-US" sz="2160" dirty="0" smtClean="0"/>
              <a:t>higher than the average of 20 accesses per user.</a:t>
            </a:r>
          </a:p>
          <a:p>
            <a:pPr algn="just">
              <a:lnSpc>
                <a:spcPts val="2700"/>
              </a:lnSpc>
            </a:pPr>
            <a:endParaRPr lang="en-US" sz="2160" dirty="0" smtClean="0"/>
          </a:p>
          <a:p>
            <a:pPr algn="just">
              <a:lnSpc>
                <a:spcPts val="2700"/>
              </a:lnSpc>
            </a:pPr>
            <a:r>
              <a:rPr lang="en-US" sz="2160" dirty="0" smtClean="0"/>
              <a:t>3. </a:t>
            </a:r>
            <a:r>
              <a:rPr lang="en-US" sz="2160" dirty="0" smtClean="0"/>
              <a:t>Further </a:t>
            </a:r>
            <a:r>
              <a:rPr lang="en-US" sz="2160" dirty="0" smtClean="0"/>
              <a:t>Investigation</a:t>
            </a:r>
            <a:r>
              <a:rPr lang="en-US" sz="2160" dirty="0" smtClean="0"/>
              <a:t>:</a:t>
            </a:r>
            <a:endParaRPr lang="en-US" sz="2160" dirty="0" smtClean="0"/>
          </a:p>
          <a:p>
            <a:pPr algn="just">
              <a:lnSpc>
                <a:spcPts val="2700"/>
              </a:lnSpc>
            </a:pPr>
            <a:r>
              <a:rPr lang="en-US" sz="2160" dirty="0" smtClean="0"/>
              <a:t>   - To understand the context, they ran another query to see the specific files accessed by `user123`.</a:t>
            </a:r>
          </a:p>
          <a:p>
            <a:pPr algn="just">
              <a:lnSpc>
                <a:spcPts val="2700"/>
              </a:lnSpc>
            </a:pPr>
            <a:r>
              <a:rPr lang="en-US" sz="2160" dirty="0" smtClean="0"/>
              <a:t>   ```</a:t>
            </a:r>
            <a:r>
              <a:rPr lang="en-US" sz="2160" dirty="0" err="1" smtClean="0"/>
              <a:t>sql</a:t>
            </a:r>
            <a:endParaRPr lang="en-US" sz="2160" dirty="0" smtClean="0"/>
          </a:p>
          <a:p>
            <a:pPr algn="just">
              <a:lnSpc>
                <a:spcPts val="2700"/>
              </a:lnSpc>
            </a:pPr>
            <a:r>
              <a:rPr lang="en-US" sz="2160" dirty="0" smtClean="0"/>
              <a:t>```</a:t>
            </a:r>
            <a:endParaRPr lang="en-US" sz="2160" dirty="0" smtClean="0"/>
          </a:p>
        </p:txBody>
      </p:sp>
      <p:sp>
        <p:nvSpPr>
          <p:cNvPr id="7" name="Text 3"/>
          <p:cNvSpPr/>
          <p:nvPr/>
        </p:nvSpPr>
        <p:spPr>
          <a:xfrm>
            <a:off x="1321356" y="4394478"/>
            <a:ext cx="2719149" cy="1833602"/>
          </a:xfrm>
          <a:prstGeom prst="rect">
            <a:avLst/>
          </a:prstGeom>
          <a:noFill/>
          <a:ln/>
        </p:spPr>
        <p:txBody>
          <a:bodyPr wrap="square" rtlCol="0" anchor="t"/>
          <a:lstStyle/>
          <a:p>
            <a:pPr marL="0" indent="0" algn="l">
              <a:lnSpc>
                <a:spcPts val="3110"/>
              </a:lnSpc>
              <a:buNone/>
            </a:pPr>
            <a:endParaRPr lang="en-US" sz="1944" dirty="0"/>
          </a:p>
        </p:txBody>
      </p:sp>
      <p:sp>
        <p:nvSpPr>
          <p:cNvPr id="9" name="Text 4"/>
          <p:cNvSpPr/>
          <p:nvPr/>
        </p:nvSpPr>
        <p:spPr>
          <a:xfrm>
            <a:off x="4410789" y="3903464"/>
            <a:ext cx="2719268" cy="342900"/>
          </a:xfrm>
          <a:prstGeom prst="rect">
            <a:avLst/>
          </a:prstGeom>
          <a:noFill/>
          <a:ln/>
        </p:spPr>
        <p:txBody>
          <a:bodyPr wrap="none" rtlCol="0" anchor="t"/>
          <a:lstStyle/>
          <a:p>
            <a:pPr marL="0" indent="0" algn="l">
              <a:lnSpc>
                <a:spcPts val="2700"/>
              </a:lnSpc>
              <a:buNone/>
            </a:pPr>
            <a:endParaRPr lang="en-US" sz="2160" dirty="0"/>
          </a:p>
        </p:txBody>
      </p:sp>
      <p:sp>
        <p:nvSpPr>
          <p:cNvPr id="10" name="Text 5"/>
          <p:cNvSpPr/>
          <p:nvPr/>
        </p:nvSpPr>
        <p:spPr>
          <a:xfrm>
            <a:off x="4410789" y="4394478"/>
            <a:ext cx="2719268" cy="2118082"/>
          </a:xfrm>
          <a:prstGeom prst="rect">
            <a:avLst/>
          </a:prstGeom>
          <a:noFill/>
          <a:ln/>
        </p:spPr>
        <p:txBody>
          <a:bodyPr wrap="square" rtlCol="0" anchor="t"/>
          <a:lstStyle/>
          <a:p>
            <a:pPr marL="0" indent="0" algn="l">
              <a:lnSpc>
                <a:spcPts val="3110"/>
              </a:lnSpc>
              <a:buNone/>
            </a:pPr>
            <a:endParaRPr lang="en-US" sz="1944" dirty="0"/>
          </a:p>
        </p:txBody>
      </p:sp>
      <p:sp>
        <p:nvSpPr>
          <p:cNvPr id="12" name="Text 6"/>
          <p:cNvSpPr/>
          <p:nvPr/>
        </p:nvSpPr>
        <p:spPr>
          <a:xfrm>
            <a:off x="7500342" y="3903464"/>
            <a:ext cx="2719149" cy="342900"/>
          </a:xfrm>
          <a:prstGeom prst="rect">
            <a:avLst/>
          </a:prstGeom>
          <a:noFill/>
          <a:ln/>
        </p:spPr>
        <p:txBody>
          <a:bodyPr wrap="none" rtlCol="0" anchor="t"/>
          <a:lstStyle/>
          <a:p>
            <a:pPr marL="0" indent="0" algn="l">
              <a:lnSpc>
                <a:spcPts val="2700"/>
              </a:lnSpc>
              <a:buNone/>
            </a:pPr>
            <a:endParaRPr lang="en-US" sz="2160" dirty="0"/>
          </a:p>
        </p:txBody>
      </p:sp>
      <p:sp>
        <p:nvSpPr>
          <p:cNvPr id="13" name="Text 7"/>
          <p:cNvSpPr/>
          <p:nvPr/>
        </p:nvSpPr>
        <p:spPr>
          <a:xfrm>
            <a:off x="7500342" y="4394478"/>
            <a:ext cx="2719149" cy="1580198"/>
          </a:xfrm>
          <a:prstGeom prst="rect">
            <a:avLst/>
          </a:prstGeom>
          <a:noFill/>
          <a:ln/>
        </p:spPr>
        <p:txBody>
          <a:bodyPr wrap="square" rtlCol="0" anchor="t"/>
          <a:lstStyle/>
          <a:p>
            <a:pPr marL="0" indent="0" algn="l">
              <a:lnSpc>
                <a:spcPts val="3110"/>
              </a:lnSpc>
              <a:buNone/>
            </a:pPr>
            <a:endParaRPr lang="en-US" sz="1944" dirty="0"/>
          </a:p>
        </p:txBody>
      </p:sp>
      <p:sp>
        <p:nvSpPr>
          <p:cNvPr id="15" name="Text 8"/>
          <p:cNvSpPr/>
          <p:nvPr/>
        </p:nvSpPr>
        <p:spPr>
          <a:xfrm>
            <a:off x="10589776" y="3903464"/>
            <a:ext cx="2719268" cy="342900"/>
          </a:xfrm>
          <a:prstGeom prst="rect">
            <a:avLst/>
          </a:prstGeom>
          <a:noFill/>
          <a:ln/>
        </p:spPr>
        <p:txBody>
          <a:bodyPr wrap="none" rtlCol="0" anchor="t"/>
          <a:lstStyle/>
          <a:p>
            <a:pPr marL="0" indent="0" algn="l">
              <a:lnSpc>
                <a:spcPts val="2700"/>
              </a:lnSpc>
              <a:buNone/>
            </a:pPr>
            <a:endParaRPr lang="en-US" sz="2160" dirty="0"/>
          </a:p>
        </p:txBody>
      </p:sp>
      <p:sp>
        <p:nvSpPr>
          <p:cNvPr id="16" name="Text 9"/>
          <p:cNvSpPr/>
          <p:nvPr/>
        </p:nvSpPr>
        <p:spPr>
          <a:xfrm>
            <a:off x="10589776" y="4394478"/>
            <a:ext cx="2719268" cy="1975247"/>
          </a:xfrm>
          <a:prstGeom prst="rect">
            <a:avLst/>
          </a:prstGeom>
          <a:noFill/>
          <a:ln/>
        </p:spPr>
        <p:txBody>
          <a:bodyPr wrap="square" rtlCol="0" anchor="t"/>
          <a:lstStyle/>
          <a:p>
            <a:pPr marL="0" indent="0" algn="l">
              <a:lnSpc>
                <a:spcPts val="3110"/>
              </a:lnSpc>
              <a:buNone/>
            </a:pPr>
            <a:endParaRPr lang="en-US" sz="1944" dirty="0"/>
          </a:p>
        </p:txBody>
      </p:sp>
      <p:pic>
        <p:nvPicPr>
          <p:cNvPr id="17" name="Image 5"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332510" y="280555"/>
            <a:ext cx="12976534" cy="7730836"/>
          </a:xfrm>
          <a:prstGeom prst="rect">
            <a:avLst/>
          </a:prstGeom>
          <a:noFill/>
          <a:ln/>
        </p:spPr>
        <p:txBody>
          <a:bodyPr wrap="none" rtlCol="0" anchor="t"/>
          <a:lstStyle/>
          <a:p>
            <a:pPr marL="0" indent="0">
              <a:lnSpc>
                <a:spcPts val="5400"/>
              </a:lnSpc>
              <a:buNone/>
            </a:pPr>
            <a:endParaRPr lang="en-US" sz="4320" dirty="0"/>
          </a:p>
        </p:txBody>
      </p:sp>
      <p:sp>
        <p:nvSpPr>
          <p:cNvPr id="6" name="Text 2"/>
          <p:cNvSpPr/>
          <p:nvPr/>
        </p:nvSpPr>
        <p:spPr>
          <a:xfrm>
            <a:off x="176646" y="1049483"/>
            <a:ext cx="14362314" cy="7180117"/>
          </a:xfrm>
          <a:prstGeom prst="rect">
            <a:avLst/>
          </a:prstGeom>
          <a:noFill/>
          <a:ln/>
        </p:spPr>
        <p:txBody>
          <a:bodyPr wrap="none" rtlCol="0" anchor="t"/>
          <a:lstStyle/>
          <a:p>
            <a:pPr>
              <a:lnSpc>
                <a:spcPts val="2700"/>
              </a:lnSpc>
            </a:pPr>
            <a:endParaRPr lang="en-US" sz="2160" dirty="0"/>
          </a:p>
        </p:txBody>
      </p:sp>
      <p:sp>
        <p:nvSpPr>
          <p:cNvPr id="7" name="Text 3"/>
          <p:cNvSpPr/>
          <p:nvPr/>
        </p:nvSpPr>
        <p:spPr>
          <a:xfrm>
            <a:off x="1321356" y="4394478"/>
            <a:ext cx="2719149" cy="1833602"/>
          </a:xfrm>
          <a:prstGeom prst="rect">
            <a:avLst/>
          </a:prstGeom>
          <a:noFill/>
          <a:ln/>
        </p:spPr>
        <p:txBody>
          <a:bodyPr wrap="square" rtlCol="0" anchor="t"/>
          <a:lstStyle/>
          <a:p>
            <a:pPr marL="0" indent="0" algn="l">
              <a:lnSpc>
                <a:spcPts val="3110"/>
              </a:lnSpc>
              <a:buNone/>
            </a:pPr>
            <a:endParaRPr lang="en-US" sz="1944" dirty="0"/>
          </a:p>
        </p:txBody>
      </p:sp>
      <p:sp>
        <p:nvSpPr>
          <p:cNvPr id="9" name="Text 4"/>
          <p:cNvSpPr/>
          <p:nvPr/>
        </p:nvSpPr>
        <p:spPr>
          <a:xfrm>
            <a:off x="4410789" y="3903464"/>
            <a:ext cx="2719268" cy="342900"/>
          </a:xfrm>
          <a:prstGeom prst="rect">
            <a:avLst/>
          </a:prstGeom>
          <a:noFill/>
          <a:ln/>
        </p:spPr>
        <p:txBody>
          <a:bodyPr wrap="none" rtlCol="0" anchor="t"/>
          <a:lstStyle/>
          <a:p>
            <a:pPr marL="0" indent="0" algn="l">
              <a:lnSpc>
                <a:spcPts val="2700"/>
              </a:lnSpc>
              <a:buNone/>
            </a:pPr>
            <a:endParaRPr lang="en-US" sz="2160" dirty="0"/>
          </a:p>
        </p:txBody>
      </p:sp>
      <p:sp>
        <p:nvSpPr>
          <p:cNvPr id="10" name="Text 5"/>
          <p:cNvSpPr/>
          <p:nvPr/>
        </p:nvSpPr>
        <p:spPr>
          <a:xfrm>
            <a:off x="4410789" y="4394478"/>
            <a:ext cx="2719268" cy="2118082"/>
          </a:xfrm>
          <a:prstGeom prst="rect">
            <a:avLst/>
          </a:prstGeom>
          <a:noFill/>
          <a:ln/>
        </p:spPr>
        <p:txBody>
          <a:bodyPr wrap="square" rtlCol="0" anchor="t"/>
          <a:lstStyle/>
          <a:p>
            <a:pPr marL="0" indent="0" algn="l">
              <a:lnSpc>
                <a:spcPts val="3110"/>
              </a:lnSpc>
              <a:buNone/>
            </a:pPr>
            <a:endParaRPr lang="en-US" sz="1944" dirty="0"/>
          </a:p>
        </p:txBody>
      </p:sp>
      <p:sp>
        <p:nvSpPr>
          <p:cNvPr id="12" name="Text 6"/>
          <p:cNvSpPr/>
          <p:nvPr/>
        </p:nvSpPr>
        <p:spPr>
          <a:xfrm>
            <a:off x="7500342" y="3903464"/>
            <a:ext cx="2719149" cy="342900"/>
          </a:xfrm>
          <a:prstGeom prst="rect">
            <a:avLst/>
          </a:prstGeom>
          <a:noFill/>
          <a:ln/>
        </p:spPr>
        <p:txBody>
          <a:bodyPr wrap="none" rtlCol="0" anchor="t"/>
          <a:lstStyle/>
          <a:p>
            <a:pPr marL="0" indent="0" algn="l">
              <a:lnSpc>
                <a:spcPts val="2700"/>
              </a:lnSpc>
              <a:buNone/>
            </a:pPr>
            <a:endParaRPr lang="en-US" sz="2160" dirty="0"/>
          </a:p>
        </p:txBody>
      </p:sp>
      <p:sp>
        <p:nvSpPr>
          <p:cNvPr id="13" name="Text 7"/>
          <p:cNvSpPr/>
          <p:nvPr/>
        </p:nvSpPr>
        <p:spPr>
          <a:xfrm>
            <a:off x="7500342" y="4394478"/>
            <a:ext cx="2719149" cy="1580198"/>
          </a:xfrm>
          <a:prstGeom prst="rect">
            <a:avLst/>
          </a:prstGeom>
          <a:noFill/>
          <a:ln/>
        </p:spPr>
        <p:txBody>
          <a:bodyPr wrap="square" rtlCol="0" anchor="t"/>
          <a:lstStyle/>
          <a:p>
            <a:pPr marL="0" indent="0" algn="l">
              <a:lnSpc>
                <a:spcPts val="3110"/>
              </a:lnSpc>
              <a:buNone/>
            </a:pPr>
            <a:endParaRPr lang="en-US" sz="1944" dirty="0"/>
          </a:p>
        </p:txBody>
      </p:sp>
      <p:sp>
        <p:nvSpPr>
          <p:cNvPr id="15" name="Text 8"/>
          <p:cNvSpPr/>
          <p:nvPr/>
        </p:nvSpPr>
        <p:spPr>
          <a:xfrm>
            <a:off x="10589776" y="3903464"/>
            <a:ext cx="2719268" cy="342900"/>
          </a:xfrm>
          <a:prstGeom prst="rect">
            <a:avLst/>
          </a:prstGeom>
          <a:noFill/>
          <a:ln/>
        </p:spPr>
        <p:txBody>
          <a:bodyPr wrap="none" rtlCol="0" anchor="t"/>
          <a:lstStyle/>
          <a:p>
            <a:pPr marL="0" indent="0" algn="l">
              <a:lnSpc>
                <a:spcPts val="2700"/>
              </a:lnSpc>
              <a:buNone/>
            </a:pPr>
            <a:endParaRPr lang="en-US" sz="2160" dirty="0"/>
          </a:p>
        </p:txBody>
      </p:sp>
      <p:sp>
        <p:nvSpPr>
          <p:cNvPr id="16" name="Text 9"/>
          <p:cNvSpPr/>
          <p:nvPr/>
        </p:nvSpPr>
        <p:spPr>
          <a:xfrm>
            <a:off x="10589776" y="4394478"/>
            <a:ext cx="2719268" cy="1975247"/>
          </a:xfrm>
          <a:prstGeom prst="rect">
            <a:avLst/>
          </a:prstGeom>
          <a:noFill/>
          <a:ln/>
        </p:spPr>
        <p:txBody>
          <a:bodyPr wrap="square" rtlCol="0" anchor="t"/>
          <a:lstStyle/>
          <a:p>
            <a:pPr marL="0" indent="0" algn="l">
              <a:lnSpc>
                <a:spcPts val="3110"/>
              </a:lnSpc>
              <a:buNone/>
            </a:pPr>
            <a:endParaRPr lang="en-US" sz="1944" dirty="0"/>
          </a:p>
        </p:txBody>
      </p:sp>
      <p:pic>
        <p:nvPicPr>
          <p:cNvPr id="17" name="Image 5"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37889" name="Rectangle 1"/>
          <p:cNvSpPr>
            <a:spLocks noChangeArrowheads="1"/>
          </p:cNvSpPr>
          <p:nvPr/>
        </p:nvSpPr>
        <p:spPr bwMode="auto">
          <a:xfrm>
            <a:off x="1662545" y="1049483"/>
            <a:ext cx="11646500" cy="62786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SELECT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file_name</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access_time</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FROM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access_logs</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WHERE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user_id</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 'user123' AND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access_time</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BETWEEN '2024-06-01' AND '2024-06-30'; </a:t>
            </a:r>
          </a:p>
          <a:p>
            <a:pPr marL="0" marR="0" lvl="0" indent="0" algn="l" defTabSz="914400" rtl="0" eaLnBrk="0" fontAlgn="base" latinLnBrk="0" hangingPunct="0">
              <a:lnSpc>
                <a:spcPct val="100000"/>
              </a:lnSpc>
              <a:spcBef>
                <a:spcPct val="0"/>
              </a:spcBef>
              <a:spcAft>
                <a:spcPct val="0"/>
              </a:spcAft>
              <a:buClrTx/>
              <a:buSzTx/>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4.Findings: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The detailed log showed that user123 had accessed files containing personal customer information multiple times late at night, which was unusual for their role and work hours.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Outcome: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Detected a Data Leak:</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The analysis revealed that user123 was accessing sensitive information without authorization, indicating a potential data leak.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Took Action:</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The company immediately restricted user123's access, conducted a security audit, and implemented stricter access controls to prevent future incidents.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By using SQL to analyze access patterns and identify anomalies, the company was able to detect and respond to a data leak promptly, protecting their sensitive information and maintaining trust with their customers.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332510" y="280555"/>
            <a:ext cx="12976534" cy="7730836"/>
          </a:xfrm>
          <a:prstGeom prst="rect">
            <a:avLst/>
          </a:prstGeom>
          <a:noFill/>
          <a:ln/>
        </p:spPr>
        <p:txBody>
          <a:bodyPr wrap="none" rtlCol="0" anchor="t"/>
          <a:lstStyle/>
          <a:p>
            <a:pPr marL="0" indent="0">
              <a:lnSpc>
                <a:spcPts val="5400"/>
              </a:lnSpc>
              <a:buNone/>
            </a:pPr>
            <a:endParaRPr lang="en-US" sz="4320" dirty="0"/>
          </a:p>
        </p:txBody>
      </p:sp>
      <p:sp>
        <p:nvSpPr>
          <p:cNvPr id="6" name="Text 2"/>
          <p:cNvSpPr/>
          <p:nvPr/>
        </p:nvSpPr>
        <p:spPr>
          <a:xfrm>
            <a:off x="176646" y="1049483"/>
            <a:ext cx="14362314" cy="7180117"/>
          </a:xfrm>
          <a:prstGeom prst="rect">
            <a:avLst/>
          </a:prstGeom>
          <a:noFill/>
          <a:ln/>
        </p:spPr>
        <p:txBody>
          <a:bodyPr wrap="none" rtlCol="0" anchor="t"/>
          <a:lstStyle/>
          <a:p>
            <a:pPr>
              <a:lnSpc>
                <a:spcPts val="2700"/>
              </a:lnSpc>
            </a:pPr>
            <a:endParaRPr lang="en-US" sz="2160" dirty="0"/>
          </a:p>
        </p:txBody>
      </p:sp>
      <p:sp>
        <p:nvSpPr>
          <p:cNvPr id="7" name="Text 3"/>
          <p:cNvSpPr/>
          <p:nvPr/>
        </p:nvSpPr>
        <p:spPr>
          <a:xfrm>
            <a:off x="1321356" y="4394478"/>
            <a:ext cx="2719149" cy="1833602"/>
          </a:xfrm>
          <a:prstGeom prst="rect">
            <a:avLst/>
          </a:prstGeom>
          <a:noFill/>
          <a:ln/>
        </p:spPr>
        <p:txBody>
          <a:bodyPr wrap="square" rtlCol="0" anchor="t"/>
          <a:lstStyle/>
          <a:p>
            <a:pPr marL="0" indent="0" algn="l">
              <a:lnSpc>
                <a:spcPts val="3110"/>
              </a:lnSpc>
              <a:buNone/>
            </a:pPr>
            <a:endParaRPr lang="en-US" sz="1944" dirty="0"/>
          </a:p>
        </p:txBody>
      </p:sp>
      <p:sp>
        <p:nvSpPr>
          <p:cNvPr id="9" name="Text 4"/>
          <p:cNvSpPr/>
          <p:nvPr/>
        </p:nvSpPr>
        <p:spPr>
          <a:xfrm>
            <a:off x="4410789" y="3903464"/>
            <a:ext cx="2719268" cy="342900"/>
          </a:xfrm>
          <a:prstGeom prst="rect">
            <a:avLst/>
          </a:prstGeom>
          <a:noFill/>
          <a:ln/>
        </p:spPr>
        <p:txBody>
          <a:bodyPr wrap="none" rtlCol="0" anchor="t"/>
          <a:lstStyle/>
          <a:p>
            <a:pPr marL="0" indent="0" algn="l">
              <a:lnSpc>
                <a:spcPts val="2700"/>
              </a:lnSpc>
              <a:buNone/>
            </a:pPr>
            <a:endParaRPr lang="en-US" sz="2160" dirty="0"/>
          </a:p>
        </p:txBody>
      </p:sp>
      <p:sp>
        <p:nvSpPr>
          <p:cNvPr id="10" name="Text 5"/>
          <p:cNvSpPr/>
          <p:nvPr/>
        </p:nvSpPr>
        <p:spPr>
          <a:xfrm>
            <a:off x="4410789" y="4394478"/>
            <a:ext cx="2719268" cy="2118082"/>
          </a:xfrm>
          <a:prstGeom prst="rect">
            <a:avLst/>
          </a:prstGeom>
          <a:noFill/>
          <a:ln/>
        </p:spPr>
        <p:txBody>
          <a:bodyPr wrap="square" rtlCol="0" anchor="t"/>
          <a:lstStyle/>
          <a:p>
            <a:pPr marL="0" indent="0" algn="l">
              <a:lnSpc>
                <a:spcPts val="3110"/>
              </a:lnSpc>
              <a:buNone/>
            </a:pPr>
            <a:endParaRPr lang="en-US" sz="1944" dirty="0"/>
          </a:p>
        </p:txBody>
      </p:sp>
      <p:sp>
        <p:nvSpPr>
          <p:cNvPr id="12" name="Text 6"/>
          <p:cNvSpPr/>
          <p:nvPr/>
        </p:nvSpPr>
        <p:spPr>
          <a:xfrm>
            <a:off x="7500342" y="3903464"/>
            <a:ext cx="2719149" cy="342900"/>
          </a:xfrm>
          <a:prstGeom prst="rect">
            <a:avLst/>
          </a:prstGeom>
          <a:noFill/>
          <a:ln/>
        </p:spPr>
        <p:txBody>
          <a:bodyPr wrap="none" rtlCol="0" anchor="t"/>
          <a:lstStyle/>
          <a:p>
            <a:pPr marL="0" indent="0" algn="l">
              <a:lnSpc>
                <a:spcPts val="2700"/>
              </a:lnSpc>
              <a:buNone/>
            </a:pPr>
            <a:endParaRPr lang="en-US" sz="2160" dirty="0"/>
          </a:p>
        </p:txBody>
      </p:sp>
      <p:sp>
        <p:nvSpPr>
          <p:cNvPr id="13" name="Text 7"/>
          <p:cNvSpPr/>
          <p:nvPr/>
        </p:nvSpPr>
        <p:spPr>
          <a:xfrm>
            <a:off x="7500342" y="4394478"/>
            <a:ext cx="2719149" cy="1580198"/>
          </a:xfrm>
          <a:prstGeom prst="rect">
            <a:avLst/>
          </a:prstGeom>
          <a:noFill/>
          <a:ln/>
        </p:spPr>
        <p:txBody>
          <a:bodyPr wrap="square" rtlCol="0" anchor="t"/>
          <a:lstStyle/>
          <a:p>
            <a:pPr marL="0" indent="0" algn="l">
              <a:lnSpc>
                <a:spcPts val="3110"/>
              </a:lnSpc>
              <a:buNone/>
            </a:pPr>
            <a:endParaRPr lang="en-US" sz="1944" dirty="0"/>
          </a:p>
        </p:txBody>
      </p:sp>
      <p:sp>
        <p:nvSpPr>
          <p:cNvPr id="15" name="Text 8"/>
          <p:cNvSpPr/>
          <p:nvPr/>
        </p:nvSpPr>
        <p:spPr>
          <a:xfrm>
            <a:off x="10589776" y="3903464"/>
            <a:ext cx="2719268" cy="342900"/>
          </a:xfrm>
          <a:prstGeom prst="rect">
            <a:avLst/>
          </a:prstGeom>
          <a:noFill/>
          <a:ln/>
        </p:spPr>
        <p:txBody>
          <a:bodyPr wrap="none" rtlCol="0" anchor="t"/>
          <a:lstStyle/>
          <a:p>
            <a:pPr marL="0" indent="0" algn="l">
              <a:lnSpc>
                <a:spcPts val="2700"/>
              </a:lnSpc>
              <a:buNone/>
            </a:pPr>
            <a:endParaRPr lang="en-US" sz="2160" dirty="0"/>
          </a:p>
        </p:txBody>
      </p:sp>
      <p:sp>
        <p:nvSpPr>
          <p:cNvPr id="16" name="Text 9"/>
          <p:cNvSpPr/>
          <p:nvPr/>
        </p:nvSpPr>
        <p:spPr>
          <a:xfrm>
            <a:off x="10589776" y="4394478"/>
            <a:ext cx="2719268" cy="1975247"/>
          </a:xfrm>
          <a:prstGeom prst="rect">
            <a:avLst/>
          </a:prstGeom>
          <a:noFill/>
          <a:ln/>
        </p:spPr>
        <p:txBody>
          <a:bodyPr wrap="square" rtlCol="0" anchor="t"/>
          <a:lstStyle/>
          <a:p>
            <a:pPr marL="0" indent="0" algn="l">
              <a:lnSpc>
                <a:spcPts val="3110"/>
              </a:lnSpc>
              <a:buNone/>
            </a:pPr>
            <a:endParaRPr lang="en-US" sz="1944" dirty="0"/>
          </a:p>
        </p:txBody>
      </p:sp>
      <p:pic>
        <p:nvPicPr>
          <p:cNvPr id="17" name="Image 5"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37889" name="Rectangle 1"/>
          <p:cNvSpPr>
            <a:spLocks noChangeArrowheads="1"/>
          </p:cNvSpPr>
          <p:nvPr/>
        </p:nvSpPr>
        <p:spPr bwMode="auto">
          <a:xfrm>
            <a:off x="1662545" y="1049482"/>
            <a:ext cx="116465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1986" name="Picture 2" descr="Thank You Slides for PPT - PowerPoint ..."/>
          <p:cNvPicPr>
            <a:picLocks noChangeAspect="1" noChangeArrowheads="1"/>
          </p:cNvPicPr>
          <p:nvPr/>
        </p:nvPicPr>
        <p:blipFill>
          <a:blip r:embed="rId6"/>
          <a:srcRect/>
          <a:stretch>
            <a:fillRect/>
          </a:stretch>
        </p:blipFill>
        <p:spPr bwMode="auto">
          <a:xfrm>
            <a:off x="0" y="0"/>
            <a:ext cx="14630400" cy="822959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9680" y="1869440"/>
            <a:ext cx="10617200" cy="3785652"/>
          </a:xfrm>
          <a:prstGeom prst="rect">
            <a:avLst/>
          </a:prstGeom>
        </p:spPr>
        <p:txBody>
          <a:bodyPr wrap="square">
            <a:spAutoFit/>
          </a:bodyPr>
          <a:lstStyle/>
          <a:p>
            <a:r>
              <a:rPr lang="en-US" sz="2400" dirty="0" smtClean="0">
                <a:latin typeface="Times New Roman" pitchFamily="18" charset="0"/>
                <a:cs typeface="Times New Roman" pitchFamily="18" charset="0"/>
              </a:rPr>
              <a:t>Define what a data leak is: "A data leak occurs when sensitive information is accidentally or intentionally exposed</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Detecting </a:t>
            </a:r>
            <a:r>
              <a:rPr lang="en-US" sz="2400" dirty="0" smtClean="0">
                <a:latin typeface="Times New Roman" pitchFamily="18" charset="0"/>
                <a:cs typeface="Times New Roman" pitchFamily="18" charset="0"/>
              </a:rPr>
              <a:t>data leaks is crucial for protecting privacy and maintaining trust. When sensitive information is exposed, it can lead to identity theft, financial loss, and damage to an organization's reputation. By identifying and addressing data leaks quickly, we can safeguard personal information, uphold customer trust, and comply with legal and regulatory requirements. This proactive approach helps prevent potential breaches and fosters a secure environment for both individuals and organizations.</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521637" y="1263015"/>
            <a:ext cx="5486400" cy="685800"/>
          </a:xfrm>
          <a:prstGeom prst="rect">
            <a:avLst/>
          </a:prstGeom>
          <a:noFill/>
          <a:ln/>
        </p:spPr>
        <p:txBody>
          <a:bodyPr wrap="none" rtlCol="0" anchor="t"/>
          <a:lstStyle/>
          <a:p>
            <a:pPr marL="0" indent="0">
              <a:lnSpc>
                <a:spcPts val="5400"/>
              </a:lnSpc>
              <a:buNone/>
            </a:pPr>
            <a:r>
              <a:rPr lang="en-US" sz="4320" dirty="0">
                <a:solidFill>
                  <a:srgbClr val="C6BFEE"/>
                </a:solidFill>
                <a:latin typeface="Prompt" pitchFamily="34" charset="0"/>
                <a:ea typeface="Prompt" pitchFamily="34" charset="-122"/>
                <a:cs typeface="Prompt" pitchFamily="34" charset="-120"/>
              </a:rPr>
              <a:t>Problem Statement</a:t>
            </a:r>
            <a:endParaRPr lang="en-US" sz="4320" dirty="0"/>
          </a:p>
        </p:txBody>
      </p:sp>
      <p:sp>
        <p:nvSpPr>
          <p:cNvPr id="6" name="Shape 2"/>
          <p:cNvSpPr/>
          <p:nvPr/>
        </p:nvSpPr>
        <p:spPr>
          <a:xfrm>
            <a:off x="4521637" y="2319099"/>
            <a:ext cx="4499015" cy="2595324"/>
          </a:xfrm>
          <a:prstGeom prst="roundRect">
            <a:avLst>
              <a:gd name="adj" fmla="val 4281"/>
            </a:avLst>
          </a:prstGeom>
          <a:solidFill>
            <a:srgbClr val="542C49"/>
          </a:solidFill>
          <a:ln w="15240">
            <a:solidFill>
              <a:srgbClr val="6D4562"/>
            </a:solidFill>
            <a:prstDash val="solid"/>
          </a:ln>
        </p:spPr>
      </p:sp>
      <p:sp>
        <p:nvSpPr>
          <p:cNvPr id="7" name="Text 3"/>
          <p:cNvSpPr/>
          <p:nvPr/>
        </p:nvSpPr>
        <p:spPr>
          <a:xfrm>
            <a:off x="4783693" y="2581156"/>
            <a:ext cx="2743200" cy="342900"/>
          </a:xfrm>
          <a:prstGeom prst="rect">
            <a:avLst/>
          </a:prstGeom>
          <a:noFill/>
          <a:ln/>
        </p:spPr>
        <p:txBody>
          <a:bodyPr wrap="none" rtlCol="0" anchor="t"/>
          <a:lstStyle/>
          <a:p>
            <a:pPr marL="0" indent="0">
              <a:lnSpc>
                <a:spcPts val="2700"/>
              </a:lnSpc>
              <a:buNone/>
            </a:pPr>
            <a:r>
              <a:rPr lang="en-US" sz="2160" dirty="0">
                <a:solidFill>
                  <a:srgbClr val="DAD8E9"/>
                </a:solidFill>
                <a:latin typeface="Prompt" pitchFamily="34" charset="0"/>
                <a:ea typeface="Prompt" pitchFamily="34" charset="-122"/>
                <a:cs typeface="Prompt" pitchFamily="34" charset="-120"/>
              </a:rPr>
              <a:t>Data Breaches</a:t>
            </a:r>
            <a:endParaRPr lang="en-US" sz="2160" dirty="0"/>
          </a:p>
        </p:txBody>
      </p:sp>
      <p:sp>
        <p:nvSpPr>
          <p:cNvPr id="8" name="Text 4"/>
          <p:cNvSpPr/>
          <p:nvPr/>
        </p:nvSpPr>
        <p:spPr>
          <a:xfrm>
            <a:off x="4783693" y="2924056"/>
            <a:ext cx="3974902" cy="2237184"/>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Data breaches are a growing concern, compromising the privacy and security of individuals' personal information, especially on e-commerce platforms.</a:t>
            </a:r>
            <a:endParaRPr lang="en-US" sz="1944" dirty="0"/>
          </a:p>
        </p:txBody>
      </p:sp>
      <p:sp>
        <p:nvSpPr>
          <p:cNvPr id="9" name="Shape 5"/>
          <p:cNvSpPr/>
          <p:nvPr/>
        </p:nvSpPr>
        <p:spPr>
          <a:xfrm>
            <a:off x="9267468" y="2319099"/>
            <a:ext cx="4499015" cy="2595324"/>
          </a:xfrm>
          <a:prstGeom prst="roundRect">
            <a:avLst>
              <a:gd name="adj" fmla="val 4281"/>
            </a:avLst>
          </a:prstGeom>
          <a:solidFill>
            <a:srgbClr val="542C49"/>
          </a:solidFill>
          <a:ln w="15240">
            <a:solidFill>
              <a:srgbClr val="6D4562"/>
            </a:solidFill>
            <a:prstDash val="solid"/>
          </a:ln>
        </p:spPr>
      </p:sp>
      <p:sp>
        <p:nvSpPr>
          <p:cNvPr id="10" name="Text 6"/>
          <p:cNvSpPr/>
          <p:nvPr/>
        </p:nvSpPr>
        <p:spPr>
          <a:xfrm>
            <a:off x="9529524" y="2581156"/>
            <a:ext cx="2743200" cy="342900"/>
          </a:xfrm>
          <a:prstGeom prst="rect">
            <a:avLst/>
          </a:prstGeom>
          <a:noFill/>
          <a:ln/>
        </p:spPr>
        <p:txBody>
          <a:bodyPr wrap="none" rtlCol="0" anchor="t"/>
          <a:lstStyle/>
          <a:p>
            <a:pPr marL="0" indent="0">
              <a:lnSpc>
                <a:spcPts val="2700"/>
              </a:lnSpc>
              <a:buNone/>
            </a:pPr>
            <a:r>
              <a:rPr lang="en-US" sz="2160" dirty="0">
                <a:solidFill>
                  <a:srgbClr val="DAD8E9"/>
                </a:solidFill>
                <a:latin typeface="Prompt" pitchFamily="34" charset="0"/>
                <a:ea typeface="Prompt" pitchFamily="34" charset="-122"/>
                <a:cs typeface="Prompt" pitchFamily="34" charset="-120"/>
              </a:rPr>
              <a:t>Insufficient Security</a:t>
            </a:r>
            <a:endParaRPr lang="en-US" sz="2160" dirty="0"/>
          </a:p>
        </p:txBody>
      </p:sp>
      <p:sp>
        <p:nvSpPr>
          <p:cNvPr id="11" name="Text 7"/>
          <p:cNvSpPr/>
          <p:nvPr/>
        </p:nvSpPr>
        <p:spPr>
          <a:xfrm>
            <a:off x="9529524" y="2924056"/>
            <a:ext cx="3974902" cy="2237184"/>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Current security measures often fail to prevent password theft, keystroke logging, and ransomware attacks, leaving users vulnerable.</a:t>
            </a:r>
            <a:endParaRPr lang="en-US" sz="1944" dirty="0"/>
          </a:p>
        </p:txBody>
      </p:sp>
      <p:sp>
        <p:nvSpPr>
          <p:cNvPr id="12" name="Shape 8"/>
          <p:cNvSpPr/>
          <p:nvPr/>
        </p:nvSpPr>
        <p:spPr>
          <a:xfrm>
            <a:off x="4521637" y="5161240"/>
            <a:ext cx="9244727" cy="1805226"/>
          </a:xfrm>
          <a:prstGeom prst="roundRect">
            <a:avLst>
              <a:gd name="adj" fmla="val 6154"/>
            </a:avLst>
          </a:prstGeom>
          <a:solidFill>
            <a:srgbClr val="542C49"/>
          </a:solidFill>
          <a:ln w="15240">
            <a:solidFill>
              <a:srgbClr val="6D4562"/>
            </a:solidFill>
            <a:prstDash val="solid"/>
          </a:ln>
        </p:spPr>
      </p:sp>
      <p:sp>
        <p:nvSpPr>
          <p:cNvPr id="13" name="Text 9"/>
          <p:cNvSpPr/>
          <p:nvPr/>
        </p:nvSpPr>
        <p:spPr>
          <a:xfrm>
            <a:off x="4783693" y="5423297"/>
            <a:ext cx="3239214" cy="342900"/>
          </a:xfrm>
          <a:prstGeom prst="rect">
            <a:avLst/>
          </a:prstGeom>
          <a:noFill/>
          <a:ln/>
        </p:spPr>
        <p:txBody>
          <a:bodyPr wrap="none" rtlCol="0" anchor="t"/>
          <a:lstStyle/>
          <a:p>
            <a:pPr marL="0" indent="0">
              <a:lnSpc>
                <a:spcPts val="2700"/>
              </a:lnSpc>
              <a:buNone/>
            </a:pPr>
            <a:r>
              <a:rPr lang="en-US" sz="2160" dirty="0">
                <a:solidFill>
                  <a:srgbClr val="DAD8E9"/>
                </a:solidFill>
                <a:latin typeface="Prompt" pitchFamily="34" charset="0"/>
                <a:ea typeface="Prompt" pitchFamily="34" charset="-122"/>
                <a:cs typeface="Prompt" pitchFamily="34" charset="-120"/>
              </a:rPr>
              <a:t>Need for Robust System</a:t>
            </a:r>
            <a:endParaRPr lang="en-US" sz="2160" dirty="0"/>
          </a:p>
        </p:txBody>
      </p:sp>
      <p:sp>
        <p:nvSpPr>
          <p:cNvPr id="14" name="Text 10"/>
          <p:cNvSpPr/>
          <p:nvPr/>
        </p:nvSpPr>
        <p:spPr>
          <a:xfrm>
            <a:off x="4783693" y="5914311"/>
            <a:ext cx="8720614" cy="790099"/>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There is a pressing need for a system that can effectively detect and mitigate these security threats to protect users' personal and financial information.</a:t>
            </a:r>
            <a:endParaRPr lang="en-US" sz="1944" dirty="0"/>
          </a:p>
        </p:txBody>
      </p:sp>
      <p:pic>
        <p:nvPicPr>
          <p:cNvPr id="15"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1321356" y="907375"/>
            <a:ext cx="6508075" cy="685800"/>
          </a:xfrm>
          <a:prstGeom prst="rect">
            <a:avLst/>
          </a:prstGeom>
          <a:noFill/>
          <a:ln/>
        </p:spPr>
        <p:txBody>
          <a:bodyPr wrap="none" rtlCol="0" anchor="t"/>
          <a:lstStyle/>
          <a:p>
            <a:pPr marL="0" indent="0">
              <a:lnSpc>
                <a:spcPts val="5400"/>
              </a:lnSpc>
              <a:buNone/>
            </a:pPr>
            <a:r>
              <a:rPr lang="en-US" sz="4320" dirty="0">
                <a:solidFill>
                  <a:srgbClr val="C6BFEE"/>
                </a:solidFill>
                <a:latin typeface="Prompt" pitchFamily="34" charset="0"/>
                <a:ea typeface="Prompt" pitchFamily="34" charset="-122"/>
                <a:cs typeface="Prompt" pitchFamily="34" charset="-120"/>
              </a:rPr>
              <a:t>Requirements Gathering</a:t>
            </a:r>
            <a:endParaRPr lang="en-US" sz="4320" dirty="0"/>
          </a:p>
        </p:txBody>
      </p:sp>
      <p:sp>
        <p:nvSpPr>
          <p:cNvPr id="5" name="Shape 2"/>
          <p:cNvSpPr/>
          <p:nvPr/>
        </p:nvSpPr>
        <p:spPr>
          <a:xfrm>
            <a:off x="1321356" y="2364581"/>
            <a:ext cx="555427" cy="555427"/>
          </a:xfrm>
          <a:prstGeom prst="roundRect">
            <a:avLst>
              <a:gd name="adj" fmla="val 20003"/>
            </a:avLst>
          </a:prstGeom>
          <a:solidFill>
            <a:srgbClr val="542C49"/>
          </a:solidFill>
          <a:ln w="15240">
            <a:solidFill>
              <a:srgbClr val="6D4562"/>
            </a:solidFill>
            <a:prstDash val="solid"/>
          </a:ln>
        </p:spPr>
      </p:sp>
      <p:sp>
        <p:nvSpPr>
          <p:cNvPr id="6" name="Text 3"/>
          <p:cNvSpPr/>
          <p:nvPr/>
        </p:nvSpPr>
        <p:spPr>
          <a:xfrm>
            <a:off x="1537454" y="2477691"/>
            <a:ext cx="123111" cy="329208"/>
          </a:xfrm>
          <a:prstGeom prst="rect">
            <a:avLst/>
          </a:prstGeom>
          <a:noFill/>
          <a:ln/>
        </p:spPr>
        <p:txBody>
          <a:bodyPr wrap="none" rtlCol="0" anchor="t"/>
          <a:lstStyle/>
          <a:p>
            <a:pPr marL="0" indent="0" algn="ctr">
              <a:lnSpc>
                <a:spcPts val="2592"/>
              </a:lnSpc>
              <a:buNone/>
            </a:pPr>
            <a:r>
              <a:rPr lang="en-US" sz="2592" dirty="0">
                <a:solidFill>
                  <a:srgbClr val="DAD8E9"/>
                </a:solidFill>
                <a:latin typeface="Prompt" pitchFamily="34" charset="0"/>
                <a:ea typeface="Prompt" pitchFamily="34" charset="-122"/>
                <a:cs typeface="Prompt" pitchFamily="34" charset="-120"/>
              </a:rPr>
              <a:t>1</a:t>
            </a:r>
            <a:endParaRPr lang="en-US" sz="2592" dirty="0"/>
          </a:p>
        </p:txBody>
      </p:sp>
      <p:sp>
        <p:nvSpPr>
          <p:cNvPr id="7" name="Text 4"/>
          <p:cNvSpPr/>
          <p:nvPr/>
        </p:nvSpPr>
        <p:spPr>
          <a:xfrm>
            <a:off x="2123599" y="2364581"/>
            <a:ext cx="5068253" cy="685800"/>
          </a:xfrm>
          <a:prstGeom prst="rect">
            <a:avLst/>
          </a:prstGeom>
          <a:noFill/>
          <a:ln/>
        </p:spPr>
        <p:txBody>
          <a:bodyPr wrap="square" rtlCol="0" anchor="t"/>
          <a:lstStyle/>
          <a:p>
            <a:pPr marL="0" indent="0">
              <a:lnSpc>
                <a:spcPts val="2700"/>
              </a:lnSpc>
              <a:buNone/>
            </a:pPr>
            <a:r>
              <a:rPr lang="en-US" sz="2160" dirty="0">
                <a:solidFill>
                  <a:srgbClr val="DAD8E9"/>
                </a:solidFill>
                <a:latin typeface="Prompt" pitchFamily="34" charset="0"/>
                <a:ea typeface="Prompt" pitchFamily="34" charset="-122"/>
                <a:cs typeface="Prompt" pitchFamily="34" charset="-120"/>
              </a:rPr>
              <a:t>User Authentication and Authorization</a:t>
            </a:r>
            <a:endParaRPr lang="en-US" sz="2160" dirty="0"/>
          </a:p>
        </p:txBody>
      </p:sp>
      <p:sp>
        <p:nvSpPr>
          <p:cNvPr id="8" name="Text 5"/>
          <p:cNvSpPr/>
          <p:nvPr/>
        </p:nvSpPr>
        <p:spPr>
          <a:xfrm>
            <a:off x="2123599" y="3198495"/>
            <a:ext cx="5068253" cy="118514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Implement robust user authentication mechanisms (e.g., multi-factor authentication) and define different user roles and permissions.</a:t>
            </a:r>
            <a:endParaRPr lang="en-US" sz="1944" dirty="0"/>
          </a:p>
        </p:txBody>
      </p:sp>
      <p:sp>
        <p:nvSpPr>
          <p:cNvPr id="9" name="Shape 6"/>
          <p:cNvSpPr/>
          <p:nvPr/>
        </p:nvSpPr>
        <p:spPr>
          <a:xfrm>
            <a:off x="7438668" y="2364581"/>
            <a:ext cx="555427" cy="555427"/>
          </a:xfrm>
          <a:prstGeom prst="roundRect">
            <a:avLst>
              <a:gd name="adj" fmla="val 20003"/>
            </a:avLst>
          </a:prstGeom>
          <a:solidFill>
            <a:srgbClr val="542C49"/>
          </a:solidFill>
          <a:ln w="15240">
            <a:solidFill>
              <a:srgbClr val="6D4562"/>
            </a:solidFill>
            <a:prstDash val="solid"/>
          </a:ln>
        </p:spPr>
      </p:sp>
      <p:sp>
        <p:nvSpPr>
          <p:cNvPr id="10" name="Text 7"/>
          <p:cNvSpPr/>
          <p:nvPr/>
        </p:nvSpPr>
        <p:spPr>
          <a:xfrm>
            <a:off x="7620119" y="2477691"/>
            <a:ext cx="192524" cy="329208"/>
          </a:xfrm>
          <a:prstGeom prst="rect">
            <a:avLst/>
          </a:prstGeom>
          <a:noFill/>
          <a:ln/>
        </p:spPr>
        <p:txBody>
          <a:bodyPr wrap="none" rtlCol="0" anchor="t"/>
          <a:lstStyle/>
          <a:p>
            <a:pPr marL="0" indent="0" algn="ctr">
              <a:lnSpc>
                <a:spcPts val="2592"/>
              </a:lnSpc>
              <a:buNone/>
            </a:pPr>
            <a:r>
              <a:rPr lang="en-US" sz="2592" dirty="0">
                <a:solidFill>
                  <a:srgbClr val="DAD8E9"/>
                </a:solidFill>
                <a:latin typeface="Prompt" pitchFamily="34" charset="0"/>
                <a:ea typeface="Prompt" pitchFamily="34" charset="-122"/>
                <a:cs typeface="Prompt" pitchFamily="34" charset="-120"/>
              </a:rPr>
              <a:t>2</a:t>
            </a:r>
            <a:endParaRPr lang="en-US" sz="2592" dirty="0"/>
          </a:p>
        </p:txBody>
      </p:sp>
      <p:sp>
        <p:nvSpPr>
          <p:cNvPr id="11" name="Text 8"/>
          <p:cNvSpPr/>
          <p:nvPr/>
        </p:nvSpPr>
        <p:spPr>
          <a:xfrm>
            <a:off x="8240911" y="2364581"/>
            <a:ext cx="2743200" cy="342900"/>
          </a:xfrm>
          <a:prstGeom prst="rect">
            <a:avLst/>
          </a:prstGeom>
          <a:noFill/>
          <a:ln/>
        </p:spPr>
        <p:txBody>
          <a:bodyPr wrap="none" rtlCol="0" anchor="t"/>
          <a:lstStyle/>
          <a:p>
            <a:pPr marL="0" indent="0">
              <a:lnSpc>
                <a:spcPts val="2700"/>
              </a:lnSpc>
              <a:buNone/>
            </a:pPr>
            <a:r>
              <a:rPr lang="en-US" sz="2160" dirty="0">
                <a:solidFill>
                  <a:srgbClr val="DAD8E9"/>
                </a:solidFill>
                <a:latin typeface="Prompt" pitchFamily="34" charset="0"/>
                <a:ea typeface="Prompt" pitchFamily="34" charset="-122"/>
                <a:cs typeface="Prompt" pitchFamily="34" charset="-120"/>
              </a:rPr>
              <a:t>Data Encryption</a:t>
            </a:r>
            <a:endParaRPr lang="en-US" sz="2160" dirty="0"/>
          </a:p>
        </p:txBody>
      </p:sp>
      <p:sp>
        <p:nvSpPr>
          <p:cNvPr id="12" name="Text 9"/>
          <p:cNvSpPr/>
          <p:nvPr/>
        </p:nvSpPr>
        <p:spPr>
          <a:xfrm>
            <a:off x="8240911" y="2855595"/>
            <a:ext cx="5068253" cy="118514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Utilize AESX encryption for data storage and transmission, ensuring all sensitive user data is encrypted both at rest and in transit.</a:t>
            </a:r>
            <a:endParaRPr lang="en-US" sz="1944" dirty="0"/>
          </a:p>
        </p:txBody>
      </p:sp>
      <p:sp>
        <p:nvSpPr>
          <p:cNvPr id="13" name="Shape 10"/>
          <p:cNvSpPr/>
          <p:nvPr/>
        </p:nvSpPr>
        <p:spPr>
          <a:xfrm>
            <a:off x="1321356" y="4908113"/>
            <a:ext cx="555427" cy="555427"/>
          </a:xfrm>
          <a:prstGeom prst="roundRect">
            <a:avLst>
              <a:gd name="adj" fmla="val 20003"/>
            </a:avLst>
          </a:prstGeom>
          <a:solidFill>
            <a:srgbClr val="542C49"/>
          </a:solidFill>
          <a:ln w="15240">
            <a:solidFill>
              <a:srgbClr val="6D4562"/>
            </a:solidFill>
            <a:prstDash val="solid"/>
          </a:ln>
        </p:spPr>
      </p:sp>
      <p:sp>
        <p:nvSpPr>
          <p:cNvPr id="14" name="Text 11"/>
          <p:cNvSpPr/>
          <p:nvPr/>
        </p:nvSpPr>
        <p:spPr>
          <a:xfrm>
            <a:off x="1503521" y="5021223"/>
            <a:ext cx="190976" cy="329208"/>
          </a:xfrm>
          <a:prstGeom prst="rect">
            <a:avLst/>
          </a:prstGeom>
          <a:noFill/>
          <a:ln/>
        </p:spPr>
        <p:txBody>
          <a:bodyPr wrap="none" rtlCol="0" anchor="t"/>
          <a:lstStyle/>
          <a:p>
            <a:pPr marL="0" indent="0" algn="ctr">
              <a:lnSpc>
                <a:spcPts val="2592"/>
              </a:lnSpc>
              <a:buNone/>
            </a:pPr>
            <a:r>
              <a:rPr lang="en-US" sz="2592" dirty="0">
                <a:solidFill>
                  <a:srgbClr val="DAD8E9"/>
                </a:solidFill>
                <a:latin typeface="Prompt" pitchFamily="34" charset="0"/>
                <a:ea typeface="Prompt" pitchFamily="34" charset="-122"/>
                <a:cs typeface="Prompt" pitchFamily="34" charset="-120"/>
              </a:rPr>
              <a:t>3</a:t>
            </a:r>
            <a:endParaRPr lang="en-US" sz="2592" dirty="0"/>
          </a:p>
        </p:txBody>
      </p:sp>
      <p:sp>
        <p:nvSpPr>
          <p:cNvPr id="15" name="Text 12"/>
          <p:cNvSpPr/>
          <p:nvPr/>
        </p:nvSpPr>
        <p:spPr>
          <a:xfrm>
            <a:off x="2123599" y="4908113"/>
            <a:ext cx="5068253" cy="685800"/>
          </a:xfrm>
          <a:prstGeom prst="rect">
            <a:avLst/>
          </a:prstGeom>
          <a:noFill/>
          <a:ln/>
        </p:spPr>
        <p:txBody>
          <a:bodyPr wrap="square" rtlCol="0" anchor="t"/>
          <a:lstStyle/>
          <a:p>
            <a:pPr marL="0" indent="0">
              <a:lnSpc>
                <a:spcPts val="2700"/>
              </a:lnSpc>
              <a:buNone/>
            </a:pPr>
            <a:r>
              <a:rPr lang="en-US" sz="2160" dirty="0">
                <a:solidFill>
                  <a:srgbClr val="DAD8E9"/>
                </a:solidFill>
                <a:latin typeface="Prompt" pitchFamily="34" charset="0"/>
                <a:ea typeface="Prompt" pitchFamily="34" charset="-122"/>
                <a:cs typeface="Prompt" pitchFamily="34" charset="-120"/>
              </a:rPr>
              <a:t>Content Inspection and Contextual Analysis</a:t>
            </a:r>
            <a:endParaRPr lang="en-US" sz="2160" dirty="0"/>
          </a:p>
        </p:txBody>
      </p:sp>
      <p:sp>
        <p:nvSpPr>
          <p:cNvPr id="16" name="Text 13"/>
          <p:cNvSpPr/>
          <p:nvPr/>
        </p:nvSpPr>
        <p:spPr>
          <a:xfrm>
            <a:off x="2123599" y="5742027"/>
            <a:ext cx="5068253" cy="158019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Develop algorithms to inspect and analyze user messages and behaviours in real-time, implementing machine learning models to classify users based on their online activities.</a:t>
            </a:r>
            <a:endParaRPr lang="en-US" sz="1944" dirty="0"/>
          </a:p>
        </p:txBody>
      </p:sp>
      <p:sp>
        <p:nvSpPr>
          <p:cNvPr id="17" name="Shape 14"/>
          <p:cNvSpPr/>
          <p:nvPr/>
        </p:nvSpPr>
        <p:spPr>
          <a:xfrm>
            <a:off x="7438668" y="4908113"/>
            <a:ext cx="555427" cy="555427"/>
          </a:xfrm>
          <a:prstGeom prst="roundRect">
            <a:avLst>
              <a:gd name="adj" fmla="val 20003"/>
            </a:avLst>
          </a:prstGeom>
          <a:solidFill>
            <a:srgbClr val="542C49"/>
          </a:solidFill>
          <a:ln w="15240">
            <a:solidFill>
              <a:srgbClr val="6D4562"/>
            </a:solidFill>
            <a:prstDash val="solid"/>
          </a:ln>
        </p:spPr>
      </p:sp>
      <p:sp>
        <p:nvSpPr>
          <p:cNvPr id="18" name="Text 15"/>
          <p:cNvSpPr/>
          <p:nvPr/>
        </p:nvSpPr>
        <p:spPr>
          <a:xfrm>
            <a:off x="7616071" y="5021223"/>
            <a:ext cx="200501" cy="329208"/>
          </a:xfrm>
          <a:prstGeom prst="rect">
            <a:avLst/>
          </a:prstGeom>
          <a:noFill/>
          <a:ln/>
        </p:spPr>
        <p:txBody>
          <a:bodyPr wrap="none" rtlCol="0" anchor="t"/>
          <a:lstStyle/>
          <a:p>
            <a:pPr marL="0" indent="0" algn="ctr">
              <a:lnSpc>
                <a:spcPts val="2592"/>
              </a:lnSpc>
              <a:buNone/>
            </a:pPr>
            <a:r>
              <a:rPr lang="en-US" sz="2592" dirty="0">
                <a:solidFill>
                  <a:srgbClr val="DAD8E9"/>
                </a:solidFill>
                <a:latin typeface="Prompt" pitchFamily="34" charset="0"/>
                <a:ea typeface="Prompt" pitchFamily="34" charset="-122"/>
                <a:cs typeface="Prompt" pitchFamily="34" charset="-120"/>
              </a:rPr>
              <a:t>4</a:t>
            </a:r>
            <a:endParaRPr lang="en-US" sz="2592" dirty="0"/>
          </a:p>
        </p:txBody>
      </p:sp>
      <p:sp>
        <p:nvSpPr>
          <p:cNvPr id="19" name="Text 16"/>
          <p:cNvSpPr/>
          <p:nvPr/>
        </p:nvSpPr>
        <p:spPr>
          <a:xfrm>
            <a:off x="8240911" y="4908113"/>
            <a:ext cx="4962763" cy="342900"/>
          </a:xfrm>
          <a:prstGeom prst="rect">
            <a:avLst/>
          </a:prstGeom>
          <a:noFill/>
          <a:ln/>
        </p:spPr>
        <p:txBody>
          <a:bodyPr wrap="none" rtlCol="0" anchor="t"/>
          <a:lstStyle/>
          <a:p>
            <a:pPr marL="0" indent="0">
              <a:lnSpc>
                <a:spcPts val="2700"/>
              </a:lnSpc>
              <a:buNone/>
            </a:pPr>
            <a:r>
              <a:rPr lang="en-US" sz="2160" dirty="0">
                <a:solidFill>
                  <a:srgbClr val="DAD8E9"/>
                </a:solidFill>
                <a:latin typeface="Prompt" pitchFamily="34" charset="0"/>
                <a:ea typeface="Prompt" pitchFamily="34" charset="-122"/>
                <a:cs typeface="Prompt" pitchFamily="34" charset="-120"/>
              </a:rPr>
              <a:t>Data Loss Prevention (DLP) Measures</a:t>
            </a:r>
            <a:endParaRPr lang="en-US" sz="2160" dirty="0"/>
          </a:p>
        </p:txBody>
      </p:sp>
      <p:sp>
        <p:nvSpPr>
          <p:cNvPr id="20" name="Text 17"/>
          <p:cNvSpPr/>
          <p:nvPr/>
        </p:nvSpPr>
        <p:spPr>
          <a:xfrm>
            <a:off x="8240911" y="5399127"/>
            <a:ext cx="5068253" cy="118514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Identify and flag messages or actions that pose security risks, implementing automatic restrictions or alerts for flagged users.</a:t>
            </a:r>
            <a:endParaRPr lang="en-US" sz="1944"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1321356" y="907375"/>
            <a:ext cx="6508075" cy="685800"/>
          </a:xfrm>
          <a:prstGeom prst="rect">
            <a:avLst/>
          </a:prstGeom>
          <a:noFill/>
          <a:ln/>
        </p:spPr>
        <p:txBody>
          <a:bodyPr wrap="none" rtlCol="0" anchor="t"/>
          <a:lstStyle/>
          <a:p>
            <a:pPr marL="0" indent="0">
              <a:lnSpc>
                <a:spcPts val="5400"/>
              </a:lnSpc>
              <a:buNone/>
            </a:pPr>
            <a:endParaRPr lang="en-US" sz="4320" dirty="0"/>
          </a:p>
        </p:txBody>
      </p:sp>
      <p:sp>
        <p:nvSpPr>
          <p:cNvPr id="6" name="Text 3"/>
          <p:cNvSpPr/>
          <p:nvPr/>
        </p:nvSpPr>
        <p:spPr>
          <a:xfrm>
            <a:off x="1537454" y="2477691"/>
            <a:ext cx="123111" cy="329208"/>
          </a:xfrm>
          <a:prstGeom prst="rect">
            <a:avLst/>
          </a:prstGeom>
          <a:noFill/>
          <a:ln/>
        </p:spPr>
        <p:txBody>
          <a:bodyPr wrap="none" rtlCol="0" anchor="t"/>
          <a:lstStyle/>
          <a:p>
            <a:pPr marL="0" indent="0" algn="ctr">
              <a:lnSpc>
                <a:spcPts val="2592"/>
              </a:lnSpc>
              <a:buNone/>
            </a:pPr>
            <a:endParaRPr lang="en-US" sz="2592" dirty="0"/>
          </a:p>
        </p:txBody>
      </p:sp>
      <p:sp>
        <p:nvSpPr>
          <p:cNvPr id="7" name="Text 4"/>
          <p:cNvSpPr/>
          <p:nvPr/>
        </p:nvSpPr>
        <p:spPr>
          <a:xfrm>
            <a:off x="2123599" y="2364581"/>
            <a:ext cx="5068253" cy="685800"/>
          </a:xfrm>
          <a:prstGeom prst="rect">
            <a:avLst/>
          </a:prstGeom>
          <a:noFill/>
          <a:ln/>
        </p:spPr>
        <p:txBody>
          <a:bodyPr wrap="square" rtlCol="0" anchor="t"/>
          <a:lstStyle/>
          <a:p>
            <a:pPr marL="0" indent="0">
              <a:lnSpc>
                <a:spcPts val="2700"/>
              </a:lnSpc>
              <a:buNone/>
            </a:pPr>
            <a:endParaRPr lang="en-US" sz="2160" dirty="0"/>
          </a:p>
        </p:txBody>
      </p:sp>
      <p:sp>
        <p:nvSpPr>
          <p:cNvPr id="8" name="Text 5"/>
          <p:cNvSpPr/>
          <p:nvPr/>
        </p:nvSpPr>
        <p:spPr>
          <a:xfrm>
            <a:off x="2123599" y="3198495"/>
            <a:ext cx="5068253" cy="1185148"/>
          </a:xfrm>
          <a:prstGeom prst="rect">
            <a:avLst/>
          </a:prstGeom>
          <a:noFill/>
          <a:ln/>
        </p:spPr>
        <p:txBody>
          <a:bodyPr wrap="square" rtlCol="0" anchor="t"/>
          <a:lstStyle/>
          <a:p>
            <a:pPr marL="0" indent="0">
              <a:lnSpc>
                <a:spcPts val="3110"/>
              </a:lnSpc>
              <a:buNone/>
            </a:pPr>
            <a:endParaRPr lang="en-US" sz="1944" dirty="0"/>
          </a:p>
        </p:txBody>
      </p:sp>
      <p:sp>
        <p:nvSpPr>
          <p:cNvPr id="10" name="Text 7"/>
          <p:cNvSpPr/>
          <p:nvPr/>
        </p:nvSpPr>
        <p:spPr>
          <a:xfrm>
            <a:off x="7620119" y="2477691"/>
            <a:ext cx="192524" cy="329208"/>
          </a:xfrm>
          <a:prstGeom prst="rect">
            <a:avLst/>
          </a:prstGeom>
          <a:noFill/>
          <a:ln/>
        </p:spPr>
        <p:txBody>
          <a:bodyPr wrap="none" rtlCol="0" anchor="t"/>
          <a:lstStyle/>
          <a:p>
            <a:pPr marL="0" indent="0" algn="ctr">
              <a:lnSpc>
                <a:spcPts val="2592"/>
              </a:lnSpc>
              <a:buNone/>
            </a:pPr>
            <a:endParaRPr lang="en-US" sz="2592" dirty="0"/>
          </a:p>
        </p:txBody>
      </p:sp>
      <p:sp>
        <p:nvSpPr>
          <p:cNvPr id="11" name="Text 8"/>
          <p:cNvSpPr/>
          <p:nvPr/>
        </p:nvSpPr>
        <p:spPr>
          <a:xfrm>
            <a:off x="8240911" y="2364581"/>
            <a:ext cx="2743200" cy="342900"/>
          </a:xfrm>
          <a:prstGeom prst="rect">
            <a:avLst/>
          </a:prstGeom>
          <a:noFill/>
          <a:ln/>
        </p:spPr>
        <p:txBody>
          <a:bodyPr wrap="none" rtlCol="0" anchor="t"/>
          <a:lstStyle/>
          <a:p>
            <a:pPr marL="0" indent="0">
              <a:lnSpc>
                <a:spcPts val="2700"/>
              </a:lnSpc>
              <a:buNone/>
            </a:pPr>
            <a:endParaRPr lang="en-US" sz="2160" dirty="0"/>
          </a:p>
        </p:txBody>
      </p:sp>
      <p:sp>
        <p:nvSpPr>
          <p:cNvPr id="12" name="Text 9"/>
          <p:cNvSpPr/>
          <p:nvPr/>
        </p:nvSpPr>
        <p:spPr>
          <a:xfrm>
            <a:off x="8240911" y="2855595"/>
            <a:ext cx="5068253" cy="1185148"/>
          </a:xfrm>
          <a:prstGeom prst="rect">
            <a:avLst/>
          </a:prstGeom>
          <a:noFill/>
          <a:ln/>
        </p:spPr>
        <p:txBody>
          <a:bodyPr wrap="square" rtlCol="0" anchor="t"/>
          <a:lstStyle/>
          <a:p>
            <a:pPr marL="0" indent="0">
              <a:lnSpc>
                <a:spcPts val="3110"/>
              </a:lnSpc>
              <a:buNone/>
            </a:pPr>
            <a:endParaRPr lang="en-US" sz="1944" dirty="0"/>
          </a:p>
        </p:txBody>
      </p:sp>
      <p:sp>
        <p:nvSpPr>
          <p:cNvPr id="14" name="Text 11"/>
          <p:cNvSpPr/>
          <p:nvPr/>
        </p:nvSpPr>
        <p:spPr>
          <a:xfrm>
            <a:off x="1503521" y="5021223"/>
            <a:ext cx="190976" cy="329208"/>
          </a:xfrm>
          <a:prstGeom prst="rect">
            <a:avLst/>
          </a:prstGeom>
          <a:noFill/>
          <a:ln/>
        </p:spPr>
        <p:txBody>
          <a:bodyPr wrap="none" rtlCol="0" anchor="t"/>
          <a:lstStyle/>
          <a:p>
            <a:pPr marL="0" indent="0" algn="ctr">
              <a:lnSpc>
                <a:spcPts val="2592"/>
              </a:lnSpc>
              <a:buNone/>
            </a:pPr>
            <a:endParaRPr lang="en-US" sz="2592" dirty="0"/>
          </a:p>
        </p:txBody>
      </p:sp>
      <p:sp>
        <p:nvSpPr>
          <p:cNvPr id="15" name="Text 12"/>
          <p:cNvSpPr/>
          <p:nvPr/>
        </p:nvSpPr>
        <p:spPr>
          <a:xfrm>
            <a:off x="2123599" y="4908113"/>
            <a:ext cx="5068253" cy="685800"/>
          </a:xfrm>
          <a:prstGeom prst="rect">
            <a:avLst/>
          </a:prstGeom>
          <a:noFill/>
          <a:ln/>
        </p:spPr>
        <p:txBody>
          <a:bodyPr wrap="square" rtlCol="0" anchor="t"/>
          <a:lstStyle/>
          <a:p>
            <a:pPr marL="0" indent="0">
              <a:lnSpc>
                <a:spcPts val="2700"/>
              </a:lnSpc>
              <a:buNone/>
            </a:pPr>
            <a:endParaRPr lang="en-US" sz="2160" dirty="0"/>
          </a:p>
        </p:txBody>
      </p:sp>
      <p:sp>
        <p:nvSpPr>
          <p:cNvPr id="16" name="Text 13"/>
          <p:cNvSpPr/>
          <p:nvPr/>
        </p:nvSpPr>
        <p:spPr>
          <a:xfrm>
            <a:off x="2123599" y="5742026"/>
            <a:ext cx="5068253" cy="2101493"/>
          </a:xfrm>
          <a:prstGeom prst="rect">
            <a:avLst/>
          </a:prstGeom>
          <a:noFill/>
          <a:ln/>
        </p:spPr>
        <p:txBody>
          <a:bodyPr wrap="square" rtlCol="0" anchor="t"/>
          <a:lstStyle/>
          <a:p>
            <a:pPr marL="0" indent="0">
              <a:lnSpc>
                <a:spcPts val="3110"/>
              </a:lnSpc>
              <a:buNone/>
            </a:pPr>
            <a:endParaRPr lang="en-US" sz="1944" dirty="0"/>
          </a:p>
        </p:txBody>
      </p:sp>
      <p:sp>
        <p:nvSpPr>
          <p:cNvPr id="19" name="Text 16"/>
          <p:cNvSpPr/>
          <p:nvPr/>
        </p:nvSpPr>
        <p:spPr>
          <a:xfrm>
            <a:off x="8240911" y="4908113"/>
            <a:ext cx="4962763" cy="342900"/>
          </a:xfrm>
          <a:prstGeom prst="rect">
            <a:avLst/>
          </a:prstGeom>
          <a:noFill/>
          <a:ln/>
        </p:spPr>
        <p:txBody>
          <a:bodyPr wrap="none" rtlCol="0" anchor="t"/>
          <a:lstStyle/>
          <a:p>
            <a:pPr marL="0" indent="0">
              <a:lnSpc>
                <a:spcPts val="2700"/>
              </a:lnSpc>
              <a:buNone/>
            </a:pPr>
            <a:endParaRPr lang="en-US" sz="2160" dirty="0"/>
          </a:p>
        </p:txBody>
      </p:sp>
      <p:sp>
        <p:nvSpPr>
          <p:cNvPr id="20" name="Text 17"/>
          <p:cNvSpPr/>
          <p:nvPr/>
        </p:nvSpPr>
        <p:spPr>
          <a:xfrm>
            <a:off x="8240911" y="5399127"/>
            <a:ext cx="5068253" cy="1185148"/>
          </a:xfrm>
          <a:prstGeom prst="rect">
            <a:avLst/>
          </a:prstGeom>
          <a:noFill/>
          <a:ln/>
        </p:spPr>
        <p:txBody>
          <a:bodyPr wrap="square" rtlCol="0" anchor="t"/>
          <a:lstStyle/>
          <a:p>
            <a:pPr marL="0" indent="0">
              <a:lnSpc>
                <a:spcPts val="3110"/>
              </a:lnSpc>
              <a:buNone/>
            </a:pPr>
            <a:endParaRPr lang="en-US" sz="1944"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4097" name="Rectangle 1"/>
          <p:cNvSpPr>
            <a:spLocks noChangeArrowheads="1"/>
          </p:cNvSpPr>
          <p:nvPr/>
        </p:nvSpPr>
        <p:spPr bwMode="auto">
          <a:xfrm>
            <a:off x="2123598" y="1430595"/>
            <a:ext cx="12236637"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Widely Used:</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SQL (Structured Query Language) is the standard language for managing and manipulating databases, used by most organizations worldwide.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Efficient Data Querying:</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SQL allows for quick and efficient querying of large datasets, making it easier to identify patterns and anomalies.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Powerful Analysis:</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SQL’s advanced functions enable detailed data analysis, crucial for detecting unusual activities that might indicate a data leak.</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Accessibility:</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SQL is relatively easy to learn and use, with a vast amount of resources available for training and support.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Integration:</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SQL integrates well with various tools and platforms, enhancing its capability to monitor and analyze data across different systems.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Using SQL to detect data leaks leverages these strengths, making it an effective tool for maintaining data security and integrity.</a:t>
            </a:r>
          </a:p>
        </p:txBody>
      </p:sp>
      <p:sp>
        <p:nvSpPr>
          <p:cNvPr id="23" name="TextBox 22"/>
          <p:cNvSpPr txBox="1"/>
          <p:nvPr/>
        </p:nvSpPr>
        <p:spPr>
          <a:xfrm>
            <a:off x="2123599" y="907375"/>
            <a:ext cx="549652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WHY SQL</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1321356" y="1872258"/>
            <a:ext cx="6226612" cy="685800"/>
          </a:xfrm>
          <a:prstGeom prst="rect">
            <a:avLst/>
          </a:prstGeom>
          <a:noFill/>
          <a:ln/>
        </p:spPr>
        <p:txBody>
          <a:bodyPr wrap="none" rtlCol="0" anchor="t"/>
          <a:lstStyle/>
          <a:p>
            <a:pPr marL="0" indent="0">
              <a:lnSpc>
                <a:spcPts val="5400"/>
              </a:lnSpc>
              <a:buNone/>
            </a:pPr>
            <a:r>
              <a:rPr lang="en-US" sz="4320" dirty="0">
                <a:solidFill>
                  <a:srgbClr val="C6BFEE"/>
                </a:solidFill>
                <a:latin typeface="Prompt" pitchFamily="34" charset="0"/>
                <a:ea typeface="Prompt" pitchFamily="34" charset="-122"/>
                <a:cs typeface="Prompt" pitchFamily="34" charset="-120"/>
              </a:rPr>
              <a:t>Choose Cloud Provider</a:t>
            </a:r>
            <a:endParaRPr lang="en-US" sz="4320" dirty="0"/>
          </a:p>
        </p:txBody>
      </p:sp>
      <p:sp>
        <p:nvSpPr>
          <p:cNvPr id="5" name="Text 2"/>
          <p:cNvSpPr/>
          <p:nvPr/>
        </p:nvSpPr>
        <p:spPr>
          <a:xfrm>
            <a:off x="1321356" y="3175159"/>
            <a:ext cx="2743200" cy="342900"/>
          </a:xfrm>
          <a:prstGeom prst="rect">
            <a:avLst/>
          </a:prstGeom>
          <a:noFill/>
          <a:ln/>
        </p:spPr>
        <p:txBody>
          <a:bodyPr wrap="none" rtlCol="0" anchor="t"/>
          <a:lstStyle/>
          <a:p>
            <a:pPr marL="0" indent="0">
              <a:lnSpc>
                <a:spcPts val="2700"/>
              </a:lnSpc>
              <a:buNone/>
            </a:pPr>
            <a:r>
              <a:rPr lang="en-US" sz="2160" dirty="0">
                <a:solidFill>
                  <a:srgbClr val="C6BFEE"/>
                </a:solidFill>
                <a:latin typeface="Prompt" pitchFamily="34" charset="0"/>
                <a:ea typeface="Prompt" pitchFamily="34" charset="-122"/>
                <a:cs typeface="Prompt" pitchFamily="34" charset="-120"/>
              </a:rPr>
              <a:t>AWS</a:t>
            </a:r>
            <a:endParaRPr lang="en-US" sz="2160" dirty="0"/>
          </a:p>
        </p:txBody>
      </p:sp>
      <p:sp>
        <p:nvSpPr>
          <p:cNvPr id="6" name="Text 3"/>
          <p:cNvSpPr/>
          <p:nvPr/>
        </p:nvSpPr>
        <p:spPr>
          <a:xfrm>
            <a:off x="1321356" y="3764875"/>
            <a:ext cx="3593902" cy="2370296"/>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Amazon Web Services (AWS) emerges as the most suitable cloud provider due to its comprehensive security features, scalability, performance, integration capabilities, and cost-effectiveness.</a:t>
            </a:r>
            <a:endParaRPr lang="en-US" sz="1944" dirty="0"/>
          </a:p>
        </p:txBody>
      </p:sp>
      <p:sp>
        <p:nvSpPr>
          <p:cNvPr id="7" name="Text 4"/>
          <p:cNvSpPr/>
          <p:nvPr/>
        </p:nvSpPr>
        <p:spPr>
          <a:xfrm>
            <a:off x="5525095" y="3175159"/>
            <a:ext cx="2743200" cy="342900"/>
          </a:xfrm>
          <a:prstGeom prst="rect">
            <a:avLst/>
          </a:prstGeom>
          <a:noFill/>
          <a:ln/>
        </p:spPr>
        <p:txBody>
          <a:bodyPr wrap="none" rtlCol="0" anchor="t"/>
          <a:lstStyle/>
          <a:p>
            <a:pPr marL="0" indent="0">
              <a:lnSpc>
                <a:spcPts val="2700"/>
              </a:lnSpc>
              <a:buNone/>
            </a:pPr>
            <a:r>
              <a:rPr lang="en-US" sz="2160" dirty="0">
                <a:solidFill>
                  <a:srgbClr val="C6BFEE"/>
                </a:solidFill>
                <a:latin typeface="Prompt" pitchFamily="34" charset="0"/>
                <a:ea typeface="Prompt" pitchFamily="34" charset="-122"/>
                <a:cs typeface="Prompt" pitchFamily="34" charset="-120"/>
              </a:rPr>
              <a:t>Security Features</a:t>
            </a:r>
            <a:endParaRPr lang="en-US" sz="2160" dirty="0"/>
          </a:p>
        </p:txBody>
      </p:sp>
      <p:sp>
        <p:nvSpPr>
          <p:cNvPr id="8" name="Text 5"/>
          <p:cNvSpPr/>
          <p:nvPr/>
        </p:nvSpPr>
        <p:spPr>
          <a:xfrm>
            <a:off x="5525095" y="3764875"/>
            <a:ext cx="3593902" cy="158019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AWS offers robust encryption solutions, compliance with various security standards, and advanced identity and access management.</a:t>
            </a:r>
            <a:endParaRPr lang="en-US" sz="1944" dirty="0"/>
          </a:p>
        </p:txBody>
      </p:sp>
      <p:sp>
        <p:nvSpPr>
          <p:cNvPr id="9" name="Text 6"/>
          <p:cNvSpPr/>
          <p:nvPr/>
        </p:nvSpPr>
        <p:spPr>
          <a:xfrm>
            <a:off x="9728835" y="3175159"/>
            <a:ext cx="3593902" cy="685800"/>
          </a:xfrm>
          <a:prstGeom prst="rect">
            <a:avLst/>
          </a:prstGeom>
          <a:noFill/>
          <a:ln/>
        </p:spPr>
        <p:txBody>
          <a:bodyPr wrap="square" rtlCol="0" anchor="t"/>
          <a:lstStyle/>
          <a:p>
            <a:pPr marL="0" indent="0">
              <a:lnSpc>
                <a:spcPts val="2700"/>
              </a:lnSpc>
              <a:buNone/>
            </a:pPr>
            <a:r>
              <a:rPr lang="en-US" sz="2160" dirty="0">
                <a:solidFill>
                  <a:srgbClr val="C6BFEE"/>
                </a:solidFill>
                <a:latin typeface="Prompt" pitchFamily="34" charset="0"/>
                <a:ea typeface="Prompt" pitchFamily="34" charset="-122"/>
                <a:cs typeface="Prompt" pitchFamily="34" charset="-120"/>
              </a:rPr>
              <a:t>Scalability and Performance</a:t>
            </a:r>
            <a:endParaRPr lang="en-US" sz="2160" dirty="0"/>
          </a:p>
        </p:txBody>
      </p:sp>
      <p:sp>
        <p:nvSpPr>
          <p:cNvPr id="10" name="Text 7"/>
          <p:cNvSpPr/>
          <p:nvPr/>
        </p:nvSpPr>
        <p:spPr>
          <a:xfrm>
            <a:off x="9728835" y="4107775"/>
            <a:ext cx="3593902" cy="158019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AWS provides elastic compute resources, global reach, and scalable storage solutions, ensuring high performance and reliability.</a:t>
            </a:r>
            <a:endParaRPr lang="en-US" sz="1944"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45794" y="980361"/>
            <a:ext cx="5004435" cy="625435"/>
          </a:xfrm>
          <a:prstGeom prst="rect">
            <a:avLst/>
          </a:prstGeom>
          <a:noFill/>
          <a:ln/>
        </p:spPr>
        <p:txBody>
          <a:bodyPr wrap="none" rtlCol="0" anchor="t"/>
          <a:lstStyle/>
          <a:p>
            <a:pPr marL="0" indent="0">
              <a:lnSpc>
                <a:spcPts val="4926"/>
              </a:lnSpc>
              <a:buNone/>
            </a:pPr>
            <a:r>
              <a:rPr lang="en-US" sz="3941" dirty="0">
                <a:solidFill>
                  <a:srgbClr val="C6BFEE"/>
                </a:solidFill>
                <a:latin typeface="Prompt" pitchFamily="34" charset="0"/>
                <a:ea typeface="Prompt" pitchFamily="34" charset="-122"/>
                <a:cs typeface="Prompt" pitchFamily="34" charset="-120"/>
              </a:rPr>
              <a:t>Develop Frontend</a:t>
            </a:r>
            <a:endParaRPr lang="en-US" sz="3941" dirty="0"/>
          </a:p>
        </p:txBody>
      </p:sp>
      <p:sp>
        <p:nvSpPr>
          <p:cNvPr id="6" name="Shape 2"/>
          <p:cNvSpPr/>
          <p:nvPr/>
        </p:nvSpPr>
        <p:spPr>
          <a:xfrm>
            <a:off x="4761071" y="1943576"/>
            <a:ext cx="45006" cy="5305544"/>
          </a:xfrm>
          <a:prstGeom prst="roundRect">
            <a:avLst>
              <a:gd name="adj" fmla="val 225172"/>
            </a:avLst>
          </a:prstGeom>
          <a:solidFill>
            <a:srgbClr val="6D4562"/>
          </a:solidFill>
          <a:ln/>
        </p:spPr>
      </p:sp>
      <p:sp>
        <p:nvSpPr>
          <p:cNvPr id="7" name="Shape 3"/>
          <p:cNvSpPr/>
          <p:nvPr/>
        </p:nvSpPr>
        <p:spPr>
          <a:xfrm>
            <a:off x="5036880" y="2427565"/>
            <a:ext cx="788194" cy="45006"/>
          </a:xfrm>
          <a:prstGeom prst="roundRect">
            <a:avLst>
              <a:gd name="adj" fmla="val 225172"/>
            </a:avLst>
          </a:prstGeom>
          <a:solidFill>
            <a:srgbClr val="6D4562"/>
          </a:solidFill>
          <a:ln/>
        </p:spPr>
      </p:sp>
      <p:sp>
        <p:nvSpPr>
          <p:cNvPr id="8" name="Shape 4"/>
          <p:cNvSpPr/>
          <p:nvPr/>
        </p:nvSpPr>
        <p:spPr>
          <a:xfrm>
            <a:off x="4530269" y="2196822"/>
            <a:ext cx="506611" cy="506611"/>
          </a:xfrm>
          <a:prstGeom prst="roundRect">
            <a:avLst>
              <a:gd name="adj" fmla="val 20004"/>
            </a:avLst>
          </a:prstGeom>
          <a:solidFill>
            <a:srgbClr val="542C49"/>
          </a:solidFill>
          <a:ln w="7620">
            <a:solidFill>
              <a:srgbClr val="6D4562"/>
            </a:solidFill>
            <a:prstDash val="solid"/>
          </a:ln>
        </p:spPr>
      </p:sp>
      <p:sp>
        <p:nvSpPr>
          <p:cNvPr id="9" name="Text 5"/>
          <p:cNvSpPr/>
          <p:nvPr/>
        </p:nvSpPr>
        <p:spPr>
          <a:xfrm>
            <a:off x="4727436" y="2299930"/>
            <a:ext cx="112276" cy="300276"/>
          </a:xfrm>
          <a:prstGeom prst="rect">
            <a:avLst/>
          </a:prstGeom>
          <a:noFill/>
          <a:ln/>
        </p:spPr>
        <p:txBody>
          <a:bodyPr wrap="none" rtlCol="0" anchor="t"/>
          <a:lstStyle/>
          <a:p>
            <a:pPr marL="0" indent="0" algn="ctr">
              <a:lnSpc>
                <a:spcPts val="2364"/>
              </a:lnSpc>
              <a:buNone/>
            </a:pPr>
            <a:r>
              <a:rPr lang="en-US" sz="2364" dirty="0">
                <a:solidFill>
                  <a:srgbClr val="DAD8E9"/>
                </a:solidFill>
                <a:latin typeface="Prompt" pitchFamily="34" charset="0"/>
                <a:ea typeface="Prompt" pitchFamily="34" charset="-122"/>
                <a:cs typeface="Prompt" pitchFamily="34" charset="-120"/>
              </a:rPr>
              <a:t>1</a:t>
            </a:r>
            <a:endParaRPr lang="en-US" sz="2364" dirty="0"/>
          </a:p>
        </p:txBody>
      </p:sp>
      <p:sp>
        <p:nvSpPr>
          <p:cNvPr id="10" name="Text 6"/>
          <p:cNvSpPr/>
          <p:nvPr/>
        </p:nvSpPr>
        <p:spPr>
          <a:xfrm>
            <a:off x="6022181" y="2168723"/>
            <a:ext cx="2502218" cy="312777"/>
          </a:xfrm>
          <a:prstGeom prst="rect">
            <a:avLst/>
          </a:prstGeom>
          <a:noFill/>
          <a:ln/>
        </p:spPr>
        <p:txBody>
          <a:bodyPr wrap="none" rtlCol="0" anchor="t"/>
          <a:lstStyle/>
          <a:p>
            <a:pPr marL="0" indent="0" algn="l">
              <a:lnSpc>
                <a:spcPts val="2463"/>
              </a:lnSpc>
              <a:buNone/>
            </a:pPr>
            <a:r>
              <a:rPr lang="en-US" sz="1970" dirty="0">
                <a:solidFill>
                  <a:srgbClr val="DAD8E9"/>
                </a:solidFill>
                <a:latin typeface="Prompt" pitchFamily="34" charset="0"/>
                <a:ea typeface="Prompt" pitchFamily="34" charset="-122"/>
                <a:cs typeface="Prompt" pitchFamily="34" charset="-120"/>
              </a:rPr>
              <a:t>Layout</a:t>
            </a:r>
            <a:endParaRPr lang="en-US" sz="1970" dirty="0"/>
          </a:p>
        </p:txBody>
      </p:sp>
      <p:sp>
        <p:nvSpPr>
          <p:cNvPr id="11" name="Text 7"/>
          <p:cNvSpPr/>
          <p:nvPr/>
        </p:nvSpPr>
        <p:spPr>
          <a:xfrm>
            <a:off x="6022181" y="2616518"/>
            <a:ext cx="7820025" cy="720328"/>
          </a:xfrm>
          <a:prstGeom prst="rect">
            <a:avLst/>
          </a:prstGeom>
          <a:noFill/>
          <a:ln/>
        </p:spPr>
        <p:txBody>
          <a:bodyPr wrap="square" rtlCol="0" anchor="t"/>
          <a:lstStyle/>
          <a:p>
            <a:pPr marL="0" indent="0" algn="l">
              <a:lnSpc>
                <a:spcPts val="2837"/>
              </a:lnSpc>
              <a:buNone/>
            </a:pPr>
            <a:r>
              <a:rPr lang="en-US" sz="1773" dirty="0">
                <a:solidFill>
                  <a:srgbClr val="DAD8E9"/>
                </a:solidFill>
                <a:latin typeface="Mukta" pitchFamily="34" charset="0"/>
                <a:ea typeface="Mukta" pitchFamily="34" charset="-122"/>
                <a:cs typeface="Mukta" pitchFamily="34" charset="-120"/>
              </a:rPr>
              <a:t>A well-structured and intuitive layout is crucial for providing an excellent user experience, ensuring easy navigation and quick access to essential features.</a:t>
            </a:r>
            <a:endParaRPr lang="en-US" sz="1773" dirty="0"/>
          </a:p>
        </p:txBody>
      </p:sp>
      <p:sp>
        <p:nvSpPr>
          <p:cNvPr id="12" name="Shape 8"/>
          <p:cNvSpPr/>
          <p:nvPr/>
        </p:nvSpPr>
        <p:spPr>
          <a:xfrm>
            <a:off x="5036880" y="4271129"/>
            <a:ext cx="788194" cy="45006"/>
          </a:xfrm>
          <a:prstGeom prst="roundRect">
            <a:avLst>
              <a:gd name="adj" fmla="val 225172"/>
            </a:avLst>
          </a:prstGeom>
          <a:solidFill>
            <a:srgbClr val="6D4562"/>
          </a:solidFill>
          <a:ln/>
        </p:spPr>
      </p:sp>
      <p:sp>
        <p:nvSpPr>
          <p:cNvPr id="13" name="Shape 9"/>
          <p:cNvSpPr/>
          <p:nvPr/>
        </p:nvSpPr>
        <p:spPr>
          <a:xfrm>
            <a:off x="4530269" y="4040386"/>
            <a:ext cx="506611" cy="506611"/>
          </a:xfrm>
          <a:prstGeom prst="roundRect">
            <a:avLst>
              <a:gd name="adj" fmla="val 20004"/>
            </a:avLst>
          </a:prstGeom>
          <a:solidFill>
            <a:srgbClr val="542C49"/>
          </a:solidFill>
          <a:ln w="7620">
            <a:solidFill>
              <a:srgbClr val="6D4562"/>
            </a:solidFill>
            <a:prstDash val="solid"/>
          </a:ln>
        </p:spPr>
      </p:sp>
      <p:sp>
        <p:nvSpPr>
          <p:cNvPr id="14" name="Text 10"/>
          <p:cNvSpPr/>
          <p:nvPr/>
        </p:nvSpPr>
        <p:spPr>
          <a:xfrm>
            <a:off x="4695765" y="4143494"/>
            <a:ext cx="175617" cy="300276"/>
          </a:xfrm>
          <a:prstGeom prst="rect">
            <a:avLst/>
          </a:prstGeom>
          <a:noFill/>
          <a:ln/>
        </p:spPr>
        <p:txBody>
          <a:bodyPr wrap="none" rtlCol="0" anchor="t"/>
          <a:lstStyle/>
          <a:p>
            <a:pPr marL="0" indent="0" algn="ctr">
              <a:lnSpc>
                <a:spcPts val="2364"/>
              </a:lnSpc>
              <a:buNone/>
            </a:pPr>
            <a:r>
              <a:rPr lang="en-US" sz="2364" dirty="0">
                <a:solidFill>
                  <a:srgbClr val="DAD8E9"/>
                </a:solidFill>
                <a:latin typeface="Prompt" pitchFamily="34" charset="0"/>
                <a:ea typeface="Prompt" pitchFamily="34" charset="-122"/>
                <a:cs typeface="Prompt" pitchFamily="34" charset="-120"/>
              </a:rPr>
              <a:t>2</a:t>
            </a:r>
            <a:endParaRPr lang="en-US" sz="2364" dirty="0"/>
          </a:p>
        </p:txBody>
      </p:sp>
      <p:sp>
        <p:nvSpPr>
          <p:cNvPr id="15" name="Text 11"/>
          <p:cNvSpPr/>
          <p:nvPr/>
        </p:nvSpPr>
        <p:spPr>
          <a:xfrm>
            <a:off x="6022181" y="4012287"/>
            <a:ext cx="2556391" cy="312777"/>
          </a:xfrm>
          <a:prstGeom prst="rect">
            <a:avLst/>
          </a:prstGeom>
          <a:noFill/>
          <a:ln/>
        </p:spPr>
        <p:txBody>
          <a:bodyPr wrap="none" rtlCol="0" anchor="t"/>
          <a:lstStyle/>
          <a:p>
            <a:pPr marL="0" indent="0" algn="l">
              <a:lnSpc>
                <a:spcPts val="2463"/>
              </a:lnSpc>
              <a:buNone/>
            </a:pPr>
            <a:r>
              <a:rPr lang="en-US" sz="1970" dirty="0">
                <a:solidFill>
                  <a:srgbClr val="DAD8E9"/>
                </a:solidFill>
                <a:latin typeface="Prompt" pitchFamily="34" charset="0"/>
                <a:ea typeface="Prompt" pitchFamily="34" charset="-122"/>
                <a:cs typeface="Prompt" pitchFamily="34" charset="-120"/>
              </a:rPr>
              <a:t>User-Friendly Design</a:t>
            </a:r>
            <a:endParaRPr lang="en-US" sz="1970" dirty="0"/>
          </a:p>
        </p:txBody>
      </p:sp>
      <p:sp>
        <p:nvSpPr>
          <p:cNvPr id="16" name="Text 12"/>
          <p:cNvSpPr/>
          <p:nvPr/>
        </p:nvSpPr>
        <p:spPr>
          <a:xfrm>
            <a:off x="6022181" y="4460081"/>
            <a:ext cx="7820025" cy="720328"/>
          </a:xfrm>
          <a:prstGeom prst="rect">
            <a:avLst/>
          </a:prstGeom>
          <a:noFill/>
          <a:ln/>
        </p:spPr>
        <p:txBody>
          <a:bodyPr wrap="square" rtlCol="0" anchor="t"/>
          <a:lstStyle/>
          <a:p>
            <a:pPr marL="0" indent="0" algn="l">
              <a:lnSpc>
                <a:spcPts val="2837"/>
              </a:lnSpc>
              <a:buNone/>
            </a:pPr>
            <a:r>
              <a:rPr lang="en-US" sz="1773" dirty="0">
                <a:solidFill>
                  <a:srgbClr val="DAD8E9"/>
                </a:solidFill>
                <a:latin typeface="Mukta" pitchFamily="34" charset="0"/>
                <a:ea typeface="Mukta" pitchFamily="34" charset="-122"/>
                <a:cs typeface="Mukta" pitchFamily="34" charset="-120"/>
              </a:rPr>
              <a:t>Creating a user-friendly design involves focusing on ease of use, accessibility, and a seamless user experience.</a:t>
            </a:r>
            <a:endParaRPr lang="en-US" sz="1773" dirty="0"/>
          </a:p>
        </p:txBody>
      </p:sp>
      <p:sp>
        <p:nvSpPr>
          <p:cNvPr id="17" name="Shape 13"/>
          <p:cNvSpPr/>
          <p:nvPr/>
        </p:nvSpPr>
        <p:spPr>
          <a:xfrm>
            <a:off x="5036880" y="6114693"/>
            <a:ext cx="788194" cy="45006"/>
          </a:xfrm>
          <a:prstGeom prst="roundRect">
            <a:avLst>
              <a:gd name="adj" fmla="val 225172"/>
            </a:avLst>
          </a:prstGeom>
          <a:solidFill>
            <a:srgbClr val="6D4562"/>
          </a:solidFill>
          <a:ln/>
        </p:spPr>
      </p:sp>
      <p:sp>
        <p:nvSpPr>
          <p:cNvPr id="18" name="Shape 14"/>
          <p:cNvSpPr/>
          <p:nvPr/>
        </p:nvSpPr>
        <p:spPr>
          <a:xfrm>
            <a:off x="4530269" y="5883950"/>
            <a:ext cx="506611" cy="506611"/>
          </a:xfrm>
          <a:prstGeom prst="roundRect">
            <a:avLst>
              <a:gd name="adj" fmla="val 20004"/>
            </a:avLst>
          </a:prstGeom>
          <a:solidFill>
            <a:srgbClr val="542C49"/>
          </a:solidFill>
          <a:ln w="7620">
            <a:solidFill>
              <a:srgbClr val="6D4562"/>
            </a:solidFill>
            <a:prstDash val="solid"/>
          </a:ln>
        </p:spPr>
      </p:sp>
      <p:sp>
        <p:nvSpPr>
          <p:cNvPr id="19" name="Text 15"/>
          <p:cNvSpPr/>
          <p:nvPr/>
        </p:nvSpPr>
        <p:spPr>
          <a:xfrm>
            <a:off x="4696480" y="5987058"/>
            <a:ext cx="174188" cy="300276"/>
          </a:xfrm>
          <a:prstGeom prst="rect">
            <a:avLst/>
          </a:prstGeom>
          <a:noFill/>
          <a:ln/>
        </p:spPr>
        <p:txBody>
          <a:bodyPr wrap="none" rtlCol="0" anchor="t"/>
          <a:lstStyle/>
          <a:p>
            <a:pPr marL="0" indent="0" algn="ctr">
              <a:lnSpc>
                <a:spcPts val="2364"/>
              </a:lnSpc>
              <a:buNone/>
            </a:pPr>
            <a:r>
              <a:rPr lang="en-US" sz="2364" dirty="0">
                <a:solidFill>
                  <a:srgbClr val="DAD8E9"/>
                </a:solidFill>
                <a:latin typeface="Prompt" pitchFamily="34" charset="0"/>
                <a:ea typeface="Prompt" pitchFamily="34" charset="-122"/>
                <a:cs typeface="Prompt" pitchFamily="34" charset="-120"/>
              </a:rPr>
              <a:t>3</a:t>
            </a:r>
            <a:endParaRPr lang="en-US" sz="2364" dirty="0"/>
          </a:p>
        </p:txBody>
      </p:sp>
      <p:sp>
        <p:nvSpPr>
          <p:cNvPr id="20" name="Text 16"/>
          <p:cNvSpPr/>
          <p:nvPr/>
        </p:nvSpPr>
        <p:spPr>
          <a:xfrm>
            <a:off x="6022181" y="5855851"/>
            <a:ext cx="2502218" cy="312777"/>
          </a:xfrm>
          <a:prstGeom prst="rect">
            <a:avLst/>
          </a:prstGeom>
          <a:noFill/>
          <a:ln/>
        </p:spPr>
        <p:txBody>
          <a:bodyPr wrap="none" rtlCol="0" anchor="t"/>
          <a:lstStyle/>
          <a:p>
            <a:pPr marL="0" indent="0" algn="l">
              <a:lnSpc>
                <a:spcPts val="2463"/>
              </a:lnSpc>
              <a:buNone/>
            </a:pPr>
            <a:r>
              <a:rPr lang="en-US" sz="1970" dirty="0">
                <a:solidFill>
                  <a:srgbClr val="DAD8E9"/>
                </a:solidFill>
                <a:latin typeface="Prompt" pitchFamily="34" charset="0"/>
                <a:ea typeface="Prompt" pitchFamily="34" charset="-122"/>
                <a:cs typeface="Prompt" pitchFamily="34" charset="-120"/>
              </a:rPr>
              <a:t>Color Selection</a:t>
            </a:r>
            <a:endParaRPr lang="en-US" sz="1970" dirty="0"/>
          </a:p>
        </p:txBody>
      </p:sp>
      <p:sp>
        <p:nvSpPr>
          <p:cNvPr id="21" name="Text 17"/>
          <p:cNvSpPr/>
          <p:nvPr/>
        </p:nvSpPr>
        <p:spPr>
          <a:xfrm>
            <a:off x="6022181" y="6303645"/>
            <a:ext cx="7820025" cy="720328"/>
          </a:xfrm>
          <a:prstGeom prst="rect">
            <a:avLst/>
          </a:prstGeom>
          <a:noFill/>
          <a:ln/>
        </p:spPr>
        <p:txBody>
          <a:bodyPr wrap="square" rtlCol="0" anchor="t"/>
          <a:lstStyle/>
          <a:p>
            <a:pPr marL="0" indent="0" algn="l">
              <a:lnSpc>
                <a:spcPts val="2837"/>
              </a:lnSpc>
              <a:buNone/>
            </a:pPr>
            <a:r>
              <a:rPr lang="en-US" sz="1773" dirty="0">
                <a:solidFill>
                  <a:srgbClr val="DAD8E9"/>
                </a:solidFill>
                <a:latin typeface="Mukta" pitchFamily="34" charset="0"/>
                <a:ea typeface="Mukta" pitchFamily="34" charset="-122"/>
                <a:cs typeface="Mukta" pitchFamily="34" charset="-120"/>
              </a:rPr>
              <a:t>Choosing the right color scheme is essential for creating an aesthetically pleasing and functional interface, ensuring readability, accessibility, and a professional look.</a:t>
            </a:r>
            <a:endParaRPr lang="en-US" sz="1773" dirty="0"/>
          </a:p>
        </p:txBody>
      </p:sp>
      <p:pic>
        <p:nvPicPr>
          <p:cNvPr id="2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0" y="0"/>
            <a:ext cx="14630400" cy="2561749"/>
          </a:xfrm>
          <a:prstGeom prst="rect">
            <a:avLst/>
          </a:prstGeom>
        </p:spPr>
      </p:pic>
      <p:sp>
        <p:nvSpPr>
          <p:cNvPr id="5" name="Text 1"/>
          <p:cNvSpPr/>
          <p:nvPr/>
        </p:nvSpPr>
        <p:spPr>
          <a:xfrm>
            <a:off x="2339459" y="3125748"/>
            <a:ext cx="4554379" cy="569238"/>
          </a:xfrm>
          <a:prstGeom prst="rect">
            <a:avLst/>
          </a:prstGeom>
          <a:noFill/>
          <a:ln/>
        </p:spPr>
        <p:txBody>
          <a:bodyPr wrap="none" rtlCol="0" anchor="t"/>
          <a:lstStyle/>
          <a:p>
            <a:pPr marL="0" indent="0">
              <a:lnSpc>
                <a:spcPts val="4483"/>
              </a:lnSpc>
              <a:buNone/>
            </a:pPr>
            <a:r>
              <a:rPr lang="en-US" sz="3586" dirty="0">
                <a:solidFill>
                  <a:srgbClr val="C6BFEE"/>
                </a:solidFill>
                <a:latin typeface="Prompt" pitchFamily="34" charset="0"/>
                <a:ea typeface="Prompt" pitchFamily="34" charset="-122"/>
                <a:cs typeface="Prompt" pitchFamily="34" charset="-120"/>
              </a:rPr>
              <a:t>Develop Backend</a:t>
            </a:r>
            <a:endParaRPr lang="en-US" sz="3586" dirty="0"/>
          </a:p>
        </p:txBody>
      </p:sp>
      <p:pic>
        <p:nvPicPr>
          <p:cNvPr id="6" name="Image 2" descr="preencoded.png"/>
          <p:cNvPicPr>
            <a:picLocks noChangeAspect="1"/>
          </p:cNvPicPr>
          <p:nvPr/>
        </p:nvPicPr>
        <p:blipFill>
          <a:blip r:embed="rId5"/>
          <a:stretch>
            <a:fillRect/>
          </a:stretch>
        </p:blipFill>
        <p:spPr>
          <a:xfrm>
            <a:off x="2339459" y="4002405"/>
            <a:ext cx="3317081" cy="819745"/>
          </a:xfrm>
          <a:prstGeom prst="rect">
            <a:avLst/>
          </a:prstGeom>
        </p:spPr>
      </p:pic>
      <p:sp>
        <p:nvSpPr>
          <p:cNvPr id="7" name="Text 2"/>
          <p:cNvSpPr/>
          <p:nvPr/>
        </p:nvSpPr>
        <p:spPr>
          <a:xfrm>
            <a:off x="2544366" y="5129570"/>
            <a:ext cx="2824282" cy="284678"/>
          </a:xfrm>
          <a:prstGeom prst="rect">
            <a:avLst/>
          </a:prstGeom>
          <a:noFill/>
          <a:ln/>
        </p:spPr>
        <p:txBody>
          <a:bodyPr wrap="none" rtlCol="0" anchor="t"/>
          <a:lstStyle/>
          <a:p>
            <a:pPr marL="0" indent="0" algn="l">
              <a:lnSpc>
                <a:spcPts val="2241"/>
              </a:lnSpc>
              <a:buNone/>
            </a:pPr>
            <a:r>
              <a:rPr lang="en-US" sz="1793" dirty="0">
                <a:solidFill>
                  <a:srgbClr val="DAD8E9"/>
                </a:solidFill>
                <a:latin typeface="Prompt" pitchFamily="34" charset="0"/>
                <a:ea typeface="Prompt" pitchFamily="34" charset="-122"/>
                <a:cs typeface="Prompt" pitchFamily="34" charset="-120"/>
              </a:rPr>
              <a:t>Database Implementation</a:t>
            </a:r>
            <a:endParaRPr lang="en-US" sz="1793" dirty="0"/>
          </a:p>
        </p:txBody>
      </p:sp>
      <p:sp>
        <p:nvSpPr>
          <p:cNvPr id="8" name="Text 3"/>
          <p:cNvSpPr/>
          <p:nvPr/>
        </p:nvSpPr>
        <p:spPr>
          <a:xfrm>
            <a:off x="2544366" y="5537121"/>
            <a:ext cx="2907268" cy="1638895"/>
          </a:xfrm>
          <a:prstGeom prst="rect">
            <a:avLst/>
          </a:prstGeom>
          <a:noFill/>
          <a:ln/>
        </p:spPr>
        <p:txBody>
          <a:bodyPr wrap="square" rtlCol="0" anchor="t"/>
          <a:lstStyle/>
          <a:p>
            <a:pPr marL="0" indent="0" algn="l">
              <a:lnSpc>
                <a:spcPts val="2582"/>
              </a:lnSpc>
              <a:buNone/>
            </a:pPr>
            <a:r>
              <a:rPr lang="en-US" sz="1614" dirty="0">
                <a:solidFill>
                  <a:srgbClr val="DAD8E9"/>
                </a:solidFill>
                <a:latin typeface="Mukta" pitchFamily="34" charset="0"/>
                <a:ea typeface="Mukta" pitchFamily="34" charset="-122"/>
                <a:cs typeface="Mukta" pitchFamily="34" charset="-120"/>
              </a:rPr>
              <a:t>A robust and scalable database is essential for storing and managing data related to user activities, security incidents, and system configurations.</a:t>
            </a:r>
            <a:endParaRPr lang="en-US" sz="1614" dirty="0"/>
          </a:p>
        </p:txBody>
      </p:sp>
      <p:pic>
        <p:nvPicPr>
          <p:cNvPr id="9" name="Image 3" descr="preencoded.png"/>
          <p:cNvPicPr>
            <a:picLocks noChangeAspect="1"/>
          </p:cNvPicPr>
          <p:nvPr/>
        </p:nvPicPr>
        <p:blipFill>
          <a:blip r:embed="rId6"/>
          <a:stretch>
            <a:fillRect/>
          </a:stretch>
        </p:blipFill>
        <p:spPr>
          <a:xfrm>
            <a:off x="5656540" y="4002405"/>
            <a:ext cx="3317081" cy="819745"/>
          </a:xfrm>
          <a:prstGeom prst="rect">
            <a:avLst/>
          </a:prstGeom>
        </p:spPr>
      </p:pic>
      <p:sp>
        <p:nvSpPr>
          <p:cNvPr id="10" name="Text 4"/>
          <p:cNvSpPr/>
          <p:nvPr/>
        </p:nvSpPr>
        <p:spPr>
          <a:xfrm>
            <a:off x="5861447" y="5129570"/>
            <a:ext cx="2277189" cy="284678"/>
          </a:xfrm>
          <a:prstGeom prst="rect">
            <a:avLst/>
          </a:prstGeom>
          <a:noFill/>
          <a:ln/>
        </p:spPr>
        <p:txBody>
          <a:bodyPr wrap="none" rtlCol="0" anchor="t"/>
          <a:lstStyle/>
          <a:p>
            <a:pPr marL="0" indent="0" algn="l">
              <a:lnSpc>
                <a:spcPts val="2241"/>
              </a:lnSpc>
              <a:buNone/>
            </a:pPr>
            <a:r>
              <a:rPr lang="en-US" sz="1793" dirty="0">
                <a:solidFill>
                  <a:srgbClr val="DAD8E9"/>
                </a:solidFill>
                <a:latin typeface="Prompt" pitchFamily="34" charset="0"/>
                <a:ea typeface="Prompt" pitchFamily="34" charset="-122"/>
                <a:cs typeface="Prompt" pitchFamily="34" charset="-120"/>
              </a:rPr>
              <a:t>Execution</a:t>
            </a:r>
            <a:endParaRPr lang="en-US" sz="1793" dirty="0"/>
          </a:p>
        </p:txBody>
      </p:sp>
      <p:sp>
        <p:nvSpPr>
          <p:cNvPr id="11" name="Text 5"/>
          <p:cNvSpPr/>
          <p:nvPr/>
        </p:nvSpPr>
        <p:spPr>
          <a:xfrm>
            <a:off x="5861447" y="5537121"/>
            <a:ext cx="2907268" cy="1638895"/>
          </a:xfrm>
          <a:prstGeom prst="rect">
            <a:avLst/>
          </a:prstGeom>
          <a:noFill/>
          <a:ln/>
        </p:spPr>
        <p:txBody>
          <a:bodyPr wrap="square" rtlCol="0" anchor="t"/>
          <a:lstStyle/>
          <a:p>
            <a:pPr marL="0" indent="0" algn="l">
              <a:lnSpc>
                <a:spcPts val="2582"/>
              </a:lnSpc>
              <a:buNone/>
            </a:pPr>
            <a:r>
              <a:rPr lang="en-US" sz="1614" dirty="0">
                <a:solidFill>
                  <a:srgbClr val="DAD8E9"/>
                </a:solidFill>
                <a:latin typeface="Mukta" pitchFamily="34" charset="0"/>
                <a:ea typeface="Mukta" pitchFamily="34" charset="-122"/>
                <a:cs typeface="Mukta" pitchFamily="34" charset="-120"/>
              </a:rPr>
              <a:t>The backend framework and environment will be Node.js with Express.js for the web server, deployed on AWS for infrastructure.</a:t>
            </a:r>
            <a:endParaRPr lang="en-US" sz="1614" dirty="0"/>
          </a:p>
        </p:txBody>
      </p:sp>
      <p:pic>
        <p:nvPicPr>
          <p:cNvPr id="12" name="Image 4" descr="preencoded.png"/>
          <p:cNvPicPr>
            <a:picLocks noChangeAspect="1"/>
          </p:cNvPicPr>
          <p:nvPr/>
        </p:nvPicPr>
        <p:blipFill>
          <a:blip r:embed="rId7"/>
          <a:stretch>
            <a:fillRect/>
          </a:stretch>
        </p:blipFill>
        <p:spPr>
          <a:xfrm>
            <a:off x="8973622" y="4002405"/>
            <a:ext cx="3317200" cy="819745"/>
          </a:xfrm>
          <a:prstGeom prst="rect">
            <a:avLst/>
          </a:prstGeom>
        </p:spPr>
      </p:pic>
      <p:sp>
        <p:nvSpPr>
          <p:cNvPr id="13" name="Text 6"/>
          <p:cNvSpPr/>
          <p:nvPr/>
        </p:nvSpPr>
        <p:spPr>
          <a:xfrm>
            <a:off x="9178528" y="5129570"/>
            <a:ext cx="2907387" cy="569357"/>
          </a:xfrm>
          <a:prstGeom prst="rect">
            <a:avLst/>
          </a:prstGeom>
          <a:noFill/>
          <a:ln/>
        </p:spPr>
        <p:txBody>
          <a:bodyPr wrap="square" rtlCol="0" anchor="t"/>
          <a:lstStyle/>
          <a:p>
            <a:pPr marL="0" indent="0" algn="l">
              <a:lnSpc>
                <a:spcPts val="2241"/>
              </a:lnSpc>
              <a:buNone/>
            </a:pPr>
            <a:r>
              <a:rPr lang="en-US" sz="1793" dirty="0">
                <a:solidFill>
                  <a:srgbClr val="DAD8E9"/>
                </a:solidFill>
                <a:latin typeface="Prompt" pitchFamily="34" charset="0"/>
                <a:ea typeface="Prompt" pitchFamily="34" charset="-122"/>
                <a:cs typeface="Prompt" pitchFamily="34" charset="-120"/>
              </a:rPr>
              <a:t>Core Services and Modules</a:t>
            </a:r>
            <a:endParaRPr lang="en-US" sz="1793" dirty="0"/>
          </a:p>
        </p:txBody>
      </p:sp>
      <p:sp>
        <p:nvSpPr>
          <p:cNvPr id="14" name="Text 7"/>
          <p:cNvSpPr/>
          <p:nvPr/>
        </p:nvSpPr>
        <p:spPr>
          <a:xfrm>
            <a:off x="9178528" y="5821799"/>
            <a:ext cx="2907387" cy="1638895"/>
          </a:xfrm>
          <a:prstGeom prst="rect">
            <a:avLst/>
          </a:prstGeom>
          <a:noFill/>
          <a:ln/>
        </p:spPr>
        <p:txBody>
          <a:bodyPr wrap="square" rtlCol="0" anchor="t"/>
          <a:lstStyle/>
          <a:p>
            <a:pPr marL="0" indent="0" algn="l">
              <a:lnSpc>
                <a:spcPts val="2582"/>
              </a:lnSpc>
              <a:buNone/>
            </a:pPr>
            <a:r>
              <a:rPr lang="en-US" sz="1614" dirty="0">
                <a:solidFill>
                  <a:srgbClr val="DAD8E9"/>
                </a:solidFill>
                <a:latin typeface="Mukta" pitchFamily="34" charset="0"/>
                <a:ea typeface="Mukta" pitchFamily="34" charset="-122"/>
                <a:cs typeface="Mukta" pitchFamily="34" charset="-120"/>
              </a:rPr>
              <a:t>Implement core services such as authentication service, user service, activity logging service, security incident service, and notification service.</a:t>
            </a:r>
            <a:endParaRPr lang="en-US" sz="1614" dirty="0"/>
          </a:p>
        </p:txBody>
      </p:sp>
      <p:pic>
        <p:nvPicPr>
          <p:cNvPr id="15" name="Image 5"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1321356" y="1753791"/>
            <a:ext cx="11987689" cy="1371600"/>
          </a:xfrm>
          <a:prstGeom prst="rect">
            <a:avLst/>
          </a:prstGeom>
          <a:noFill/>
          <a:ln/>
        </p:spPr>
        <p:txBody>
          <a:bodyPr wrap="square" rtlCol="0" anchor="t"/>
          <a:lstStyle/>
          <a:p>
            <a:pPr marL="0" indent="0">
              <a:lnSpc>
                <a:spcPts val="5400"/>
              </a:lnSpc>
              <a:buNone/>
            </a:pPr>
            <a:r>
              <a:rPr lang="en-US" sz="4320" dirty="0">
                <a:solidFill>
                  <a:srgbClr val="C6BFEE"/>
                </a:solidFill>
                <a:latin typeface="Prompt" pitchFamily="34" charset="0"/>
                <a:ea typeface="Prompt" pitchFamily="34" charset="-122"/>
                <a:cs typeface="Prompt" pitchFamily="34" charset="-120"/>
              </a:rPr>
              <a:t>Implementation and Integrate with Cloud Services</a:t>
            </a:r>
            <a:endParaRPr lang="en-US" sz="4320" dirty="0"/>
          </a:p>
        </p:txBody>
      </p:sp>
      <p:sp>
        <p:nvSpPr>
          <p:cNvPr id="5" name="Shape 2"/>
          <p:cNvSpPr/>
          <p:nvPr/>
        </p:nvSpPr>
        <p:spPr>
          <a:xfrm>
            <a:off x="1321356" y="3619143"/>
            <a:ext cx="11987689" cy="2856547"/>
          </a:xfrm>
          <a:prstGeom prst="roundRect">
            <a:avLst>
              <a:gd name="adj" fmla="val 3889"/>
            </a:avLst>
          </a:prstGeom>
          <a:noFill/>
          <a:ln w="15240">
            <a:solidFill>
              <a:srgbClr val="FFFFFF">
                <a:alpha val="24000"/>
              </a:srgbClr>
            </a:solidFill>
            <a:prstDash val="solid"/>
          </a:ln>
        </p:spPr>
      </p:sp>
      <p:sp>
        <p:nvSpPr>
          <p:cNvPr id="6" name="Shape 3"/>
          <p:cNvSpPr/>
          <p:nvPr/>
        </p:nvSpPr>
        <p:spPr>
          <a:xfrm>
            <a:off x="1336596" y="3634383"/>
            <a:ext cx="11957209" cy="706517"/>
          </a:xfrm>
          <a:prstGeom prst="rect">
            <a:avLst/>
          </a:prstGeom>
          <a:solidFill>
            <a:srgbClr val="FFFFFF">
              <a:alpha val="4000"/>
            </a:srgbClr>
          </a:solidFill>
          <a:ln/>
        </p:spPr>
      </p:sp>
      <p:sp>
        <p:nvSpPr>
          <p:cNvPr id="7" name="Text 4"/>
          <p:cNvSpPr/>
          <p:nvPr/>
        </p:nvSpPr>
        <p:spPr>
          <a:xfrm>
            <a:off x="1583412" y="3790117"/>
            <a:ext cx="5481161"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Backend Implementation Steps</a:t>
            </a:r>
            <a:endParaRPr lang="en-US" sz="1944" dirty="0"/>
          </a:p>
        </p:txBody>
      </p:sp>
      <p:sp>
        <p:nvSpPr>
          <p:cNvPr id="8" name="Text 5"/>
          <p:cNvSpPr/>
          <p:nvPr/>
        </p:nvSpPr>
        <p:spPr>
          <a:xfrm>
            <a:off x="7565827" y="3790117"/>
            <a:ext cx="5481161"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Frontend Implementation Steps</a:t>
            </a:r>
            <a:endParaRPr lang="en-US" sz="1944" dirty="0"/>
          </a:p>
        </p:txBody>
      </p:sp>
      <p:sp>
        <p:nvSpPr>
          <p:cNvPr id="9" name="Shape 6"/>
          <p:cNvSpPr/>
          <p:nvPr/>
        </p:nvSpPr>
        <p:spPr>
          <a:xfrm>
            <a:off x="1336596" y="4340900"/>
            <a:ext cx="11957209" cy="706517"/>
          </a:xfrm>
          <a:prstGeom prst="rect">
            <a:avLst/>
          </a:prstGeom>
          <a:solidFill>
            <a:srgbClr val="000000">
              <a:alpha val="4000"/>
            </a:srgbClr>
          </a:solidFill>
          <a:ln/>
        </p:spPr>
      </p:sp>
      <p:sp>
        <p:nvSpPr>
          <p:cNvPr id="10" name="Text 7"/>
          <p:cNvSpPr/>
          <p:nvPr/>
        </p:nvSpPr>
        <p:spPr>
          <a:xfrm>
            <a:off x="1583412" y="4496633"/>
            <a:ext cx="5481161"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Set Up Development Environment</a:t>
            </a:r>
            <a:endParaRPr lang="en-US" sz="1944" dirty="0"/>
          </a:p>
        </p:txBody>
      </p:sp>
      <p:sp>
        <p:nvSpPr>
          <p:cNvPr id="11" name="Text 8"/>
          <p:cNvSpPr/>
          <p:nvPr/>
        </p:nvSpPr>
        <p:spPr>
          <a:xfrm>
            <a:off x="7565827" y="4496633"/>
            <a:ext cx="5481161"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Set Up Frontend Development Environment</a:t>
            </a:r>
            <a:endParaRPr lang="en-US" sz="1944" dirty="0"/>
          </a:p>
        </p:txBody>
      </p:sp>
      <p:sp>
        <p:nvSpPr>
          <p:cNvPr id="12" name="Shape 9"/>
          <p:cNvSpPr/>
          <p:nvPr/>
        </p:nvSpPr>
        <p:spPr>
          <a:xfrm>
            <a:off x="1336596" y="5047417"/>
            <a:ext cx="11957209" cy="706517"/>
          </a:xfrm>
          <a:prstGeom prst="rect">
            <a:avLst/>
          </a:prstGeom>
          <a:solidFill>
            <a:srgbClr val="FFFFFF">
              <a:alpha val="4000"/>
            </a:srgbClr>
          </a:solidFill>
          <a:ln/>
        </p:spPr>
      </p:sp>
      <p:sp>
        <p:nvSpPr>
          <p:cNvPr id="13" name="Text 10"/>
          <p:cNvSpPr/>
          <p:nvPr/>
        </p:nvSpPr>
        <p:spPr>
          <a:xfrm>
            <a:off x="1583412" y="5203150"/>
            <a:ext cx="5481161"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Develop Backend Components</a:t>
            </a:r>
            <a:endParaRPr lang="en-US" sz="1944" dirty="0"/>
          </a:p>
        </p:txBody>
      </p:sp>
      <p:sp>
        <p:nvSpPr>
          <p:cNvPr id="14" name="Text 11"/>
          <p:cNvSpPr/>
          <p:nvPr/>
        </p:nvSpPr>
        <p:spPr>
          <a:xfrm>
            <a:off x="7565827" y="5203150"/>
            <a:ext cx="5481161"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Design and Develop UI Components</a:t>
            </a:r>
            <a:endParaRPr lang="en-US" sz="1944" dirty="0"/>
          </a:p>
        </p:txBody>
      </p:sp>
      <p:sp>
        <p:nvSpPr>
          <p:cNvPr id="15" name="Shape 12"/>
          <p:cNvSpPr/>
          <p:nvPr/>
        </p:nvSpPr>
        <p:spPr>
          <a:xfrm>
            <a:off x="1336596" y="5753933"/>
            <a:ext cx="11957209" cy="706517"/>
          </a:xfrm>
          <a:prstGeom prst="rect">
            <a:avLst/>
          </a:prstGeom>
          <a:solidFill>
            <a:srgbClr val="000000">
              <a:alpha val="4000"/>
            </a:srgbClr>
          </a:solidFill>
          <a:ln/>
        </p:spPr>
      </p:sp>
      <p:sp>
        <p:nvSpPr>
          <p:cNvPr id="16" name="Text 13"/>
          <p:cNvSpPr/>
          <p:nvPr/>
        </p:nvSpPr>
        <p:spPr>
          <a:xfrm>
            <a:off x="1583412" y="5909667"/>
            <a:ext cx="5481161"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Integrate with External Services</a:t>
            </a:r>
            <a:endParaRPr lang="en-US" sz="1944" dirty="0"/>
          </a:p>
        </p:txBody>
      </p:sp>
      <p:sp>
        <p:nvSpPr>
          <p:cNvPr id="17" name="Text 14"/>
          <p:cNvSpPr/>
          <p:nvPr/>
        </p:nvSpPr>
        <p:spPr>
          <a:xfrm>
            <a:off x="7565827" y="5909667"/>
            <a:ext cx="5481161"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Integrate with Backend APIs</a:t>
            </a:r>
            <a:endParaRPr lang="en-US" sz="1944" dirty="0"/>
          </a:p>
        </p:txBody>
      </p:sp>
      <p:pic>
        <p:nvPicPr>
          <p:cNvPr id="1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77</TotalTime>
  <Words>1151</Words>
  <Application>Microsoft Office PowerPoint</Application>
  <PresentationFormat>Custom</PresentationFormat>
  <Paragraphs>121</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Apex</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WELCOME</cp:lastModifiedBy>
  <cp:revision>11</cp:revision>
  <dcterms:created xsi:type="dcterms:W3CDTF">2024-06-26T08:25:20Z</dcterms:created>
  <dcterms:modified xsi:type="dcterms:W3CDTF">2024-06-27T03:35:15Z</dcterms:modified>
</cp:coreProperties>
</file>