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66FF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4B9-E3E5-4E97-83AA-E3AF90EE385A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A6C7-3668-4CF7-ABC8-69E668947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4B9-E3E5-4E97-83AA-E3AF90EE385A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A6C7-3668-4CF7-ABC8-69E668947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4B9-E3E5-4E97-83AA-E3AF90EE385A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A6C7-3668-4CF7-ABC8-69E668947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4B9-E3E5-4E97-83AA-E3AF90EE385A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A6C7-3668-4CF7-ABC8-69E668947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4B9-E3E5-4E97-83AA-E3AF90EE385A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A6C7-3668-4CF7-ABC8-69E668947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4B9-E3E5-4E97-83AA-E3AF90EE385A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A6C7-3668-4CF7-ABC8-69E668947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4B9-E3E5-4E97-83AA-E3AF90EE385A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A6C7-3668-4CF7-ABC8-69E668947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4B9-E3E5-4E97-83AA-E3AF90EE385A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A6C7-3668-4CF7-ABC8-69E668947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4B9-E3E5-4E97-83AA-E3AF90EE385A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A6C7-3668-4CF7-ABC8-69E668947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4B9-E3E5-4E97-83AA-E3AF90EE385A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A6C7-3668-4CF7-ABC8-69E668947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4B9-E3E5-4E97-83AA-E3AF90EE385A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5A6C7-3668-4CF7-ABC8-69E668947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964B9-E3E5-4E97-83AA-E3AF90EE385A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5A6C7-3668-4CF7-ABC8-69E6689475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 smtClean="0">
                <a:solidFill>
                  <a:schemeClr val="accent6"/>
                </a:solidFill>
                <a:latin typeface="+mj-lt"/>
              </a:rPr>
              <a:t>NAME:- </a:t>
            </a:r>
            <a:r>
              <a:rPr lang="en-US" sz="6600" b="1" i="1" u="sng" dirty="0" smtClean="0">
                <a:solidFill>
                  <a:srgbClr val="FFFF00"/>
                </a:solidFill>
                <a:latin typeface="+mj-lt"/>
              </a:rPr>
              <a:t>HARSHITHA.S</a:t>
            </a:r>
            <a:endParaRPr lang="en-US" sz="6600" b="1" i="1" u="sng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 smtClean="0">
                <a:solidFill>
                  <a:schemeClr val="accent6"/>
                </a:solidFill>
              </a:rPr>
              <a:t>CLASS:-</a:t>
            </a:r>
            <a:r>
              <a:rPr lang="en-US" sz="6000" b="1" u="sng" dirty="0" smtClean="0">
                <a:solidFill>
                  <a:srgbClr val="FFFF00"/>
                </a:solidFill>
              </a:rPr>
              <a:t>X</a:t>
            </a:r>
            <a:endParaRPr lang="en-US" sz="6000" b="1" u="sng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362200"/>
            <a:ext cx="9144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 smtClean="0">
                <a:solidFill>
                  <a:schemeClr val="accent6"/>
                </a:solidFill>
              </a:rPr>
              <a:t>SUBJECT:- </a:t>
            </a:r>
            <a:r>
              <a:rPr lang="en-US" sz="5600" b="1" dirty="0" smtClean="0">
                <a:solidFill>
                  <a:srgbClr val="FFFF00"/>
                </a:solidFill>
              </a:rPr>
              <a:t>MATHEMATICS</a:t>
            </a:r>
          </a:p>
          <a:p>
            <a:r>
              <a:rPr lang="en-US" sz="5600" b="1" dirty="0" smtClean="0">
                <a:solidFill>
                  <a:schemeClr val="accent6"/>
                </a:solidFill>
              </a:rPr>
              <a:t>TOPIC:- </a:t>
            </a:r>
            <a:r>
              <a:rPr lang="en-US" sz="5600" b="1" dirty="0" smtClean="0">
                <a:solidFill>
                  <a:srgbClr val="FFFF00"/>
                </a:solidFill>
              </a:rPr>
              <a:t>STATISTICS</a:t>
            </a:r>
          </a:p>
          <a:p>
            <a:r>
              <a:rPr lang="en-US" sz="5600" b="1" dirty="0" smtClean="0">
                <a:solidFill>
                  <a:schemeClr val="accent6"/>
                </a:solidFill>
              </a:rPr>
              <a:t>FORMATIVE ASSESSMENT:-</a:t>
            </a:r>
            <a:r>
              <a:rPr lang="en-US" sz="5600" b="1" dirty="0" smtClean="0">
                <a:solidFill>
                  <a:srgbClr val="FFFF00"/>
                </a:solidFill>
              </a:rPr>
              <a:t>III </a:t>
            </a:r>
          </a:p>
          <a:p>
            <a:r>
              <a:rPr lang="en-US" sz="5600" b="1" dirty="0" smtClean="0">
                <a:solidFill>
                  <a:schemeClr val="accent6"/>
                </a:solidFill>
              </a:rPr>
              <a:t>ACTIVITY:-</a:t>
            </a:r>
            <a:r>
              <a:rPr lang="en-US" sz="5600" b="1" dirty="0" smtClean="0">
                <a:solidFill>
                  <a:srgbClr val="FFFF00"/>
                </a:solidFill>
              </a:rPr>
              <a:t>II</a:t>
            </a:r>
          </a:p>
          <a:p>
            <a:r>
              <a:rPr lang="en-US" sz="5600" b="1" dirty="0" smtClean="0">
                <a:solidFill>
                  <a:schemeClr val="accent6"/>
                </a:solidFill>
              </a:rPr>
              <a:t>YEAR:- </a:t>
            </a:r>
            <a:r>
              <a:rPr lang="en-US" sz="5600" b="1" dirty="0" smtClean="0">
                <a:solidFill>
                  <a:srgbClr val="FFFF00"/>
                </a:solidFill>
              </a:rPr>
              <a:t>2019-2020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MODE OF GROUPED DATA</a:t>
            </a:r>
            <a:endParaRPr lang="en-US" sz="2400" b="1" u="sng" dirty="0"/>
          </a:p>
        </p:txBody>
      </p:sp>
      <p:pic>
        <p:nvPicPr>
          <p:cNvPr id="3" name="Picture 2" descr="Capture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09600"/>
            <a:ext cx="8458200" cy="5991224"/>
          </a:xfrm>
          <a:prstGeom prst="rect">
            <a:avLst/>
          </a:prstGeom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e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4800"/>
            <a:ext cx="8432799" cy="632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MEDIAN OF GROUPED DATA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334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Example 7 : A survey regarding the heights (in cm) of 51 girls of Class X of a school was conducted and the following data was obtained: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295400"/>
          <a:ext cx="6096000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Height (in cm)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girls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 140 </a:t>
                      </a:r>
                    </a:p>
                    <a:p>
                      <a:pPr algn="ctr"/>
                      <a:r>
                        <a:rPr lang="en-US" dirty="0" smtClean="0"/>
                        <a:t>Less than 145 </a:t>
                      </a:r>
                    </a:p>
                    <a:p>
                      <a:pPr algn="ctr"/>
                      <a:r>
                        <a:rPr lang="en-US" dirty="0" smtClean="0"/>
                        <a:t>Less than 150 </a:t>
                      </a:r>
                    </a:p>
                    <a:p>
                      <a:pPr algn="ctr"/>
                      <a:r>
                        <a:rPr lang="en-US" dirty="0" smtClean="0"/>
                        <a:t>Less than 155 </a:t>
                      </a:r>
                    </a:p>
                    <a:p>
                      <a:pPr algn="ctr"/>
                      <a:r>
                        <a:rPr lang="en-US" dirty="0" smtClean="0"/>
                        <a:t>Less than 160 </a:t>
                      </a:r>
                    </a:p>
                    <a:p>
                      <a:pPr algn="ctr"/>
                      <a:r>
                        <a:rPr lang="en-US" dirty="0" smtClean="0"/>
                        <a:t>Less than 165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</a:p>
                    <a:p>
                      <a:pPr algn="ctr"/>
                      <a:r>
                        <a:rPr lang="en-US" dirty="0" smtClean="0"/>
                        <a:t>11</a:t>
                      </a:r>
                    </a:p>
                    <a:p>
                      <a:pPr algn="ctr"/>
                      <a:r>
                        <a:rPr lang="en-US" dirty="0" smtClean="0"/>
                        <a:t>29</a:t>
                      </a:r>
                    </a:p>
                    <a:p>
                      <a:pPr algn="ctr"/>
                      <a:r>
                        <a:rPr lang="en-US" dirty="0" smtClean="0"/>
                        <a:t>40</a:t>
                      </a:r>
                    </a:p>
                    <a:p>
                      <a:pPr algn="ctr"/>
                      <a:r>
                        <a:rPr lang="en-US" dirty="0" smtClean="0"/>
                        <a:t>46</a:t>
                      </a:r>
                    </a:p>
                    <a:p>
                      <a:pPr algn="ctr"/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505200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Find the median height. </a:t>
            </a:r>
          </a:p>
          <a:p>
            <a:r>
              <a:rPr lang="en-US" dirty="0" smtClean="0"/>
              <a:t>Solution : To calculate the median height, we need to find the class intervals and their corresponding frequencies. </a:t>
            </a:r>
          </a:p>
          <a:p>
            <a:r>
              <a:rPr lang="en-US" dirty="0" smtClean="0"/>
              <a:t>The given distribution being of the less than type, 140, 145, 150, . . ., 165 give the upper limits of the corresponding class intervals. So, the classes should be below 140, 140 - 145, 145 - 150, . . ., 160 - 165. Observe that from the given distribution, we find that there are 4 girls with height less than 140, i.e., the frequency of class interval below 140 is 4. Now, there are 11 girls with heights less than 145 and 4 girls with height less than 140. Therefore, the number of girls with height in the interval 140 - 145 is 11 – 4 = 7. Similarly, the frequency of 145 - 150 is 29 – 11 = 18, for 150 - 155, it is 40 – 29 = 11, and so on. So, our frequency distribution table with the given cumulative frequencies becomes:</a:t>
            </a:r>
            <a:endParaRPr lang="en-US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95400" y="228600"/>
          <a:ext cx="6096000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494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INTERVALS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FREQENCY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Cumulative frequency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8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BELOW 140</a:t>
                      </a:r>
                    </a:p>
                    <a:p>
                      <a:pPr algn="ctr"/>
                      <a:r>
                        <a:rPr lang="en-US" dirty="0" smtClean="0"/>
                        <a:t>140-145</a:t>
                      </a:r>
                    </a:p>
                    <a:p>
                      <a:pPr algn="ctr"/>
                      <a:r>
                        <a:rPr lang="en-US" dirty="0" smtClean="0"/>
                        <a:t>145-150</a:t>
                      </a:r>
                    </a:p>
                    <a:p>
                      <a:pPr algn="ctr"/>
                      <a:r>
                        <a:rPr lang="en-US" dirty="0" smtClean="0"/>
                        <a:t>150-155</a:t>
                      </a:r>
                    </a:p>
                    <a:p>
                      <a:pPr algn="ctr"/>
                      <a:r>
                        <a:rPr lang="en-US" dirty="0" smtClean="0"/>
                        <a:t>155-160</a:t>
                      </a:r>
                    </a:p>
                    <a:p>
                      <a:pPr algn="ctr"/>
                      <a:r>
                        <a:rPr lang="en-US" dirty="0" smtClean="0"/>
                        <a:t>160-165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</a:p>
                    <a:p>
                      <a:pPr algn="ctr"/>
                      <a:r>
                        <a:rPr lang="en-US" dirty="0" smtClean="0"/>
                        <a:t>7</a:t>
                      </a:r>
                    </a:p>
                    <a:p>
                      <a:pPr algn="ctr"/>
                      <a:r>
                        <a:rPr lang="en-US" dirty="0" smtClean="0"/>
                        <a:t>18</a:t>
                      </a:r>
                    </a:p>
                    <a:p>
                      <a:pPr algn="ctr"/>
                      <a:r>
                        <a:rPr lang="en-US" dirty="0" smtClean="0"/>
                        <a:t>11</a:t>
                      </a:r>
                    </a:p>
                    <a:p>
                      <a:pPr algn="ctr"/>
                      <a:r>
                        <a:rPr lang="en-US" dirty="0" smtClean="0"/>
                        <a:t>6</a:t>
                      </a:r>
                    </a:p>
                    <a:p>
                      <a:pPr algn="ctr"/>
                      <a:r>
                        <a:rPr lang="en-US" dirty="0" smtClean="0"/>
                        <a:t>5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</a:p>
                    <a:p>
                      <a:pPr algn="ctr"/>
                      <a:r>
                        <a:rPr lang="en-US" dirty="0" smtClean="0"/>
                        <a:t>11</a:t>
                      </a:r>
                    </a:p>
                    <a:p>
                      <a:pPr algn="ctr"/>
                      <a:r>
                        <a:rPr lang="en-US" dirty="0" smtClean="0"/>
                        <a:t>29</a:t>
                      </a:r>
                    </a:p>
                    <a:p>
                      <a:pPr algn="ctr"/>
                      <a:r>
                        <a:rPr lang="en-US" dirty="0" smtClean="0"/>
                        <a:t>40</a:t>
                      </a:r>
                    </a:p>
                    <a:p>
                      <a:pPr algn="ctr"/>
                      <a:r>
                        <a:rPr lang="en-US" dirty="0" smtClean="0"/>
                        <a:t>46</a:t>
                      </a:r>
                    </a:p>
                    <a:p>
                      <a:pPr algn="ctr"/>
                      <a:r>
                        <a:rPr lang="en-US" dirty="0" smtClean="0"/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 descr="Capture1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95600"/>
            <a:ext cx="7594600" cy="3962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7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70" decel="100000"/>
                                        <p:tgtEl>
                                          <p:spTgt spid="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752600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Wingdings" pitchFamily="2" charset="2"/>
              </a:rPr>
              <a:t></a:t>
            </a:r>
            <a:r>
              <a:rPr lang="en-US" sz="1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END</a:t>
            </a:r>
            <a:r>
              <a:rPr lang="en-US" sz="1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Wingdings" pitchFamily="2" charset="2"/>
              </a:rPr>
              <a:t></a:t>
            </a:r>
            <a:endParaRPr lang="en-US" sz="16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3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365" fill="hold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68" decel="50000" autoRev="1" fill="hold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8" fill="hold">
                                          <p:stCondLst>
                                            <p:cond delay="259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3600" y="2590800"/>
            <a:ext cx="477624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0000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 smtClean="0"/>
              <a:t>MEAN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066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Capt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2523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Captur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292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6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6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6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6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6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6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B050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MEAN OF GROUPED DATA</a:t>
            </a:r>
            <a:endParaRPr lang="en-US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14400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Example 1 </a:t>
            </a:r>
            <a:r>
              <a:rPr lang="en-US" sz="2400" dirty="0" smtClean="0"/>
              <a:t>: The marks obtained by 30 students of Class X of a certain school in a Mathematics paper consisting of 100 marks are presented in table below. Find the mean of the marks obtained by the students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2438400"/>
          <a:ext cx="8763002" cy="163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7441"/>
                <a:gridCol w="509671"/>
                <a:gridCol w="582481"/>
                <a:gridCol w="582481"/>
                <a:gridCol w="582481"/>
                <a:gridCol w="582481"/>
                <a:gridCol w="582481"/>
                <a:gridCol w="509671"/>
                <a:gridCol w="509671"/>
                <a:gridCol w="509671"/>
                <a:gridCol w="436860"/>
                <a:gridCol w="509671"/>
                <a:gridCol w="582481"/>
                <a:gridCol w="535460"/>
              </a:tblGrid>
              <a:tr h="959224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Marks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dirty="0" smtClean="0"/>
                        <a:t>obtained</a:t>
                      </a:r>
                    </a:p>
                    <a:p>
                      <a:pPr algn="ctr"/>
                      <a:r>
                        <a:rPr lang="en-US" sz="1900" dirty="0" smtClean="0"/>
                        <a:t>(xi )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20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36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40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50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56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60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70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72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80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88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92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95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1456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Number of students ( f </a:t>
                      </a:r>
                      <a:r>
                        <a:rPr lang="en-US" sz="1900" dirty="0" err="1" smtClean="0"/>
                        <a:t>i</a:t>
                      </a:r>
                      <a:r>
                        <a:rPr lang="en-US" sz="1900" dirty="0" smtClean="0"/>
                        <a:t> )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3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4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3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2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4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4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2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3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5720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Solution:- </a:t>
            </a:r>
            <a:r>
              <a:rPr lang="en-US" sz="2800" dirty="0" smtClean="0"/>
              <a:t>we require the product of each xi with the corresponding frequency f </a:t>
            </a:r>
            <a:r>
              <a:rPr lang="en-US" sz="2800" dirty="0" err="1" smtClean="0"/>
              <a:t>i</a:t>
            </a:r>
            <a:r>
              <a:rPr lang="en-US" sz="2800" dirty="0" smtClean="0"/>
              <a:t> . So, let us put them in a column as shown in Table</a:t>
            </a:r>
            <a:endParaRPr lang="en-US" sz="2800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28600"/>
          <a:ext cx="8382000" cy="47142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794000"/>
                <a:gridCol w="2794000"/>
                <a:gridCol w="27940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obtained</a:t>
                      </a:r>
                    </a:p>
                    <a:p>
                      <a:pPr algn="ctr"/>
                      <a:r>
                        <a:rPr lang="en-US" dirty="0" smtClean="0"/>
                        <a:t>(xi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 of students ( f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</a:t>
                      </a:r>
                      <a:r>
                        <a:rPr lang="en-US" dirty="0" err="1" smtClean="0"/>
                        <a:t>ixi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</a:p>
                    <a:p>
                      <a:pPr algn="ctr"/>
                      <a:r>
                        <a:rPr lang="en-US" dirty="0" smtClean="0"/>
                        <a:t>20</a:t>
                      </a:r>
                    </a:p>
                    <a:p>
                      <a:pPr algn="ctr"/>
                      <a:r>
                        <a:rPr lang="en-US" dirty="0" smtClean="0"/>
                        <a:t>36</a:t>
                      </a:r>
                    </a:p>
                    <a:p>
                      <a:pPr algn="ctr"/>
                      <a:r>
                        <a:rPr lang="en-US" dirty="0" smtClean="0"/>
                        <a:t>40</a:t>
                      </a:r>
                    </a:p>
                    <a:p>
                      <a:pPr algn="ctr"/>
                      <a:r>
                        <a:rPr lang="en-US" dirty="0" smtClean="0"/>
                        <a:t>50</a:t>
                      </a:r>
                    </a:p>
                    <a:p>
                      <a:pPr algn="ctr"/>
                      <a:r>
                        <a:rPr lang="en-US" dirty="0" smtClean="0"/>
                        <a:t>56</a:t>
                      </a:r>
                    </a:p>
                    <a:p>
                      <a:pPr algn="ctr"/>
                      <a:r>
                        <a:rPr lang="en-US" dirty="0" smtClean="0"/>
                        <a:t>60</a:t>
                      </a:r>
                    </a:p>
                    <a:p>
                      <a:pPr algn="ctr"/>
                      <a:r>
                        <a:rPr lang="en-US" dirty="0" smtClean="0"/>
                        <a:t>70</a:t>
                      </a:r>
                    </a:p>
                    <a:p>
                      <a:pPr algn="ctr"/>
                      <a:r>
                        <a:rPr lang="en-US" dirty="0" smtClean="0"/>
                        <a:t>72</a:t>
                      </a:r>
                    </a:p>
                    <a:p>
                      <a:pPr algn="ctr"/>
                      <a:r>
                        <a:rPr lang="en-US" dirty="0" smtClean="0"/>
                        <a:t>80</a:t>
                      </a:r>
                    </a:p>
                    <a:p>
                      <a:pPr algn="ctr"/>
                      <a:r>
                        <a:rPr lang="en-US" dirty="0" smtClean="0"/>
                        <a:t>88</a:t>
                      </a:r>
                    </a:p>
                    <a:p>
                      <a:pPr algn="ctr"/>
                      <a:r>
                        <a:rPr lang="en-US" dirty="0" smtClean="0"/>
                        <a:t>92</a:t>
                      </a:r>
                    </a:p>
                    <a:p>
                      <a:pPr algn="ctr"/>
                      <a:r>
                        <a:rPr lang="en-US" dirty="0" smtClean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</a:p>
                    <a:p>
                      <a:pPr algn="ctr"/>
                      <a:r>
                        <a:rPr lang="en-US" dirty="0" smtClean="0"/>
                        <a:t>4</a:t>
                      </a:r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</a:p>
                    <a:p>
                      <a:pPr algn="ctr"/>
                      <a:r>
                        <a:rPr lang="en-US" dirty="0" smtClean="0"/>
                        <a:t>2</a:t>
                      </a:r>
                    </a:p>
                    <a:p>
                      <a:pPr algn="ctr"/>
                      <a:r>
                        <a:rPr lang="en-US" dirty="0" smtClean="0"/>
                        <a:t>4</a:t>
                      </a:r>
                    </a:p>
                    <a:p>
                      <a:pPr algn="ctr"/>
                      <a:r>
                        <a:rPr lang="en-US" dirty="0" smtClean="0"/>
                        <a:t>4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2</a:t>
                      </a:r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</a:p>
                    <a:p>
                      <a:pPr algn="ctr"/>
                      <a:r>
                        <a:rPr lang="en-US" dirty="0" smtClean="0"/>
                        <a:t>20</a:t>
                      </a:r>
                    </a:p>
                    <a:p>
                      <a:pPr algn="ctr"/>
                      <a:r>
                        <a:rPr lang="en-US" dirty="0" smtClean="0"/>
                        <a:t>108</a:t>
                      </a:r>
                    </a:p>
                    <a:p>
                      <a:pPr algn="ctr"/>
                      <a:r>
                        <a:rPr lang="en-US" dirty="0" smtClean="0"/>
                        <a:t>160</a:t>
                      </a:r>
                    </a:p>
                    <a:p>
                      <a:pPr algn="ctr"/>
                      <a:r>
                        <a:rPr lang="en-US" dirty="0" smtClean="0"/>
                        <a:t>150</a:t>
                      </a:r>
                    </a:p>
                    <a:p>
                      <a:pPr algn="ctr"/>
                      <a:r>
                        <a:rPr lang="en-US" dirty="0" smtClean="0"/>
                        <a:t>112</a:t>
                      </a:r>
                    </a:p>
                    <a:p>
                      <a:pPr algn="ctr"/>
                      <a:r>
                        <a:rPr lang="en-US" dirty="0" smtClean="0"/>
                        <a:t>240</a:t>
                      </a:r>
                    </a:p>
                    <a:p>
                      <a:pPr algn="ctr"/>
                      <a:r>
                        <a:rPr lang="en-US" dirty="0" smtClean="0"/>
                        <a:t>280</a:t>
                      </a:r>
                    </a:p>
                    <a:p>
                      <a:pPr algn="ctr"/>
                      <a:r>
                        <a:rPr lang="en-US" dirty="0" smtClean="0"/>
                        <a:t>72</a:t>
                      </a:r>
                    </a:p>
                    <a:p>
                      <a:pPr algn="ctr"/>
                      <a:r>
                        <a:rPr lang="en-US" dirty="0" smtClean="0"/>
                        <a:t>80</a:t>
                      </a:r>
                    </a:p>
                    <a:p>
                      <a:pPr algn="ctr"/>
                      <a:r>
                        <a:rPr lang="en-US" dirty="0" smtClean="0"/>
                        <a:t>176</a:t>
                      </a:r>
                    </a:p>
                    <a:p>
                      <a:pPr algn="ctr"/>
                      <a:r>
                        <a:rPr lang="en-US" dirty="0" smtClean="0"/>
                        <a:t>276</a:t>
                      </a:r>
                    </a:p>
                    <a:p>
                      <a:pPr algn="ctr"/>
                      <a:r>
                        <a:rPr lang="en-US" dirty="0" smtClean="0"/>
                        <a:t>95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∑f i =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∑f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xi = 1779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Captur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105400"/>
            <a:ext cx="6134100" cy="1600201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6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6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MEAN OF DIRECT METHOD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810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4 students who have obtained 40 marks would be considered in the class interval 40-55 and not in 25-40. With this convention in our mind, let us form a grouped frequency distribution table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371600"/>
          <a:ext cx="8686804" cy="135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0972"/>
                <a:gridCol w="1240972"/>
                <a:gridCol w="1240972"/>
                <a:gridCol w="1240972"/>
                <a:gridCol w="1240972"/>
                <a:gridCol w="1240972"/>
                <a:gridCol w="1240972"/>
              </a:tblGrid>
              <a:tr h="6781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interval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25-40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40-55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55-70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70-85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85-100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81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students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2971800"/>
          <a:ext cx="8077200" cy="274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interval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students ( f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 mark (xi )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</a:t>
                      </a:r>
                      <a:r>
                        <a:rPr lang="en-US" dirty="0" err="1" smtClean="0"/>
                        <a:t>ixi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10-25</a:t>
                      </a:r>
                    </a:p>
                    <a:p>
                      <a:r>
                        <a:rPr lang="en-US" dirty="0" smtClean="0"/>
                        <a:t>25-40</a:t>
                      </a:r>
                    </a:p>
                    <a:p>
                      <a:r>
                        <a:rPr lang="en-US" dirty="0" smtClean="0"/>
                        <a:t>40-55</a:t>
                      </a:r>
                    </a:p>
                    <a:p>
                      <a:r>
                        <a:rPr lang="en-US" dirty="0" smtClean="0"/>
                        <a:t>55-70</a:t>
                      </a:r>
                    </a:p>
                    <a:p>
                      <a:r>
                        <a:rPr lang="en-US" dirty="0" smtClean="0"/>
                        <a:t>70-85</a:t>
                      </a:r>
                    </a:p>
                    <a:p>
                      <a:r>
                        <a:rPr lang="en-US" dirty="0" smtClean="0"/>
                        <a:t>85-100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  <a:p>
                      <a:r>
                        <a:rPr lang="en-US" dirty="0" smtClean="0"/>
                        <a:t>3</a:t>
                      </a:r>
                    </a:p>
                    <a:p>
                      <a:r>
                        <a:rPr lang="en-US" dirty="0" smtClean="0"/>
                        <a:t>7</a:t>
                      </a:r>
                    </a:p>
                    <a:p>
                      <a:r>
                        <a:rPr lang="en-US" dirty="0" smtClean="0"/>
                        <a:t>6</a:t>
                      </a:r>
                    </a:p>
                    <a:p>
                      <a:r>
                        <a:rPr lang="en-US" dirty="0" smtClean="0"/>
                        <a:t>6</a:t>
                      </a:r>
                    </a:p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</a:p>
                    <a:p>
                      <a:r>
                        <a:rPr lang="en-US" dirty="0" smtClean="0"/>
                        <a:t>32.5</a:t>
                      </a:r>
                    </a:p>
                    <a:p>
                      <a:r>
                        <a:rPr lang="en-US" dirty="0" smtClean="0"/>
                        <a:t>47.5</a:t>
                      </a:r>
                    </a:p>
                    <a:p>
                      <a:r>
                        <a:rPr lang="en-US" dirty="0" smtClean="0"/>
                        <a:t>62.5</a:t>
                      </a:r>
                    </a:p>
                    <a:p>
                      <a:r>
                        <a:rPr lang="en-US" dirty="0" smtClean="0"/>
                        <a:t>77.5</a:t>
                      </a:r>
                    </a:p>
                    <a:p>
                      <a:r>
                        <a:rPr lang="en-US" dirty="0" smtClean="0"/>
                        <a:t>92.5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</a:p>
                    <a:p>
                      <a:r>
                        <a:rPr lang="en-US" dirty="0" smtClean="0"/>
                        <a:t>97.5</a:t>
                      </a:r>
                    </a:p>
                    <a:p>
                      <a:r>
                        <a:rPr lang="en-US" dirty="0" smtClean="0"/>
                        <a:t>332.5</a:t>
                      </a:r>
                    </a:p>
                    <a:p>
                      <a:r>
                        <a:rPr lang="en-US" dirty="0" smtClean="0"/>
                        <a:t>375.0</a:t>
                      </a:r>
                    </a:p>
                    <a:p>
                      <a:r>
                        <a:rPr lang="en-US" dirty="0" smtClean="0"/>
                        <a:t>465.0</a:t>
                      </a:r>
                    </a:p>
                    <a:p>
                      <a:r>
                        <a:rPr lang="en-US" dirty="0" smtClean="0"/>
                        <a:t>555.0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iner Hand ITC"/>
                        </a:rPr>
                        <a:t>∑</a:t>
                      </a:r>
                      <a:r>
                        <a:rPr lang="en-US" dirty="0" smtClean="0"/>
                        <a:t>f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= 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Viner Hand ITC"/>
                        </a:rPr>
                        <a:t>∑</a:t>
                      </a:r>
                      <a:r>
                        <a:rPr lang="en-US" dirty="0" smtClean="0"/>
                        <a:t>f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xi = 1860.0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 descr="Capture1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5921688"/>
            <a:ext cx="3886200" cy="936312"/>
          </a:xfrm>
          <a:prstGeom prst="rect">
            <a:avLst/>
          </a:prstGeom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66FF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91440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smtClean="0"/>
              <a:t>4 students who have obtained 40 marks would be considered in the class interval 40-55 and not in 25-40. With this convention in our mind, let us form a grouped frequency distribution table</a:t>
            </a:r>
            <a:endParaRPr lang="en-US" sz="19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ASSUMED MEAN METHOD</a:t>
            </a:r>
            <a:endParaRPr lang="en-US" sz="2400" b="1" u="sn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2" y="1905000"/>
          <a:ext cx="9144002" cy="135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286"/>
                <a:gridCol w="1306286"/>
                <a:gridCol w="1306286"/>
                <a:gridCol w="1306286"/>
                <a:gridCol w="1306286"/>
                <a:gridCol w="1306286"/>
                <a:gridCol w="1306286"/>
              </a:tblGrid>
              <a:tr h="6781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interval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25-40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40-55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55-70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70-85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85-100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81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students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3581400"/>
          <a:ext cx="9144000" cy="302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interval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 of students ( f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 mark (xi ) 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</a:t>
                      </a:r>
                      <a:r>
                        <a:rPr lang="en-US" dirty="0" smtClean="0"/>
                        <a:t> = xi – 47.5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 </a:t>
                      </a:r>
                      <a:r>
                        <a:rPr lang="en-US" dirty="0" err="1" smtClean="0"/>
                        <a:t>idi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10-25</a:t>
                      </a:r>
                    </a:p>
                    <a:p>
                      <a:pPr algn="ctr"/>
                      <a:r>
                        <a:rPr lang="en-US" dirty="0" smtClean="0"/>
                        <a:t>25-40</a:t>
                      </a:r>
                    </a:p>
                    <a:p>
                      <a:pPr algn="ctr"/>
                      <a:r>
                        <a:rPr lang="en-US" dirty="0" smtClean="0"/>
                        <a:t>40-55</a:t>
                      </a:r>
                    </a:p>
                    <a:p>
                      <a:pPr algn="ctr"/>
                      <a:r>
                        <a:rPr lang="en-US" dirty="0" smtClean="0"/>
                        <a:t>55-70</a:t>
                      </a:r>
                    </a:p>
                    <a:p>
                      <a:pPr algn="ctr"/>
                      <a:r>
                        <a:rPr lang="en-US" dirty="0" smtClean="0"/>
                        <a:t>70-85</a:t>
                      </a:r>
                    </a:p>
                    <a:p>
                      <a:pPr algn="ctr"/>
                      <a:r>
                        <a:rPr lang="en-US" dirty="0" smtClean="0"/>
                        <a:t>85-100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</a:p>
                    <a:p>
                      <a:pPr algn="ctr"/>
                      <a:r>
                        <a:rPr lang="en-US" dirty="0" smtClean="0"/>
                        <a:t>7</a:t>
                      </a:r>
                    </a:p>
                    <a:p>
                      <a:pPr algn="ctr"/>
                      <a:r>
                        <a:rPr lang="en-US" dirty="0" smtClean="0"/>
                        <a:t>6</a:t>
                      </a:r>
                    </a:p>
                    <a:p>
                      <a:pPr algn="ctr"/>
                      <a:r>
                        <a:rPr lang="en-US" dirty="0" smtClean="0"/>
                        <a:t>6</a:t>
                      </a:r>
                    </a:p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17.5</a:t>
                      </a:r>
                    </a:p>
                    <a:p>
                      <a:pPr algn="ctr"/>
                      <a:r>
                        <a:rPr lang="en-US" dirty="0" smtClean="0"/>
                        <a:t>32.5</a:t>
                      </a:r>
                    </a:p>
                    <a:p>
                      <a:pPr algn="ctr"/>
                      <a:r>
                        <a:rPr lang="en-US" dirty="0" smtClean="0"/>
                        <a:t>47.5</a:t>
                      </a:r>
                    </a:p>
                    <a:p>
                      <a:pPr algn="ctr"/>
                      <a:r>
                        <a:rPr lang="en-US" dirty="0" smtClean="0"/>
                        <a:t>62.5</a:t>
                      </a:r>
                    </a:p>
                    <a:p>
                      <a:pPr algn="ctr"/>
                      <a:r>
                        <a:rPr lang="en-US" dirty="0" smtClean="0"/>
                        <a:t>77.5</a:t>
                      </a:r>
                    </a:p>
                    <a:p>
                      <a:pPr algn="ctr"/>
                      <a:r>
                        <a:rPr lang="en-US" dirty="0" smtClean="0"/>
                        <a:t>92.5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-30</a:t>
                      </a:r>
                    </a:p>
                    <a:p>
                      <a:pPr algn="ctr"/>
                      <a:r>
                        <a:rPr lang="en-US" dirty="0" smtClean="0"/>
                        <a:t>-15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15</a:t>
                      </a:r>
                    </a:p>
                    <a:p>
                      <a:pPr algn="ctr"/>
                      <a:r>
                        <a:rPr lang="en-US" dirty="0" smtClean="0"/>
                        <a:t>30</a:t>
                      </a:r>
                    </a:p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-60</a:t>
                      </a:r>
                    </a:p>
                    <a:p>
                      <a:pPr algn="ctr"/>
                      <a:r>
                        <a:rPr lang="en-US" dirty="0" smtClean="0"/>
                        <a:t>-45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90</a:t>
                      </a:r>
                    </a:p>
                    <a:p>
                      <a:pPr algn="ctr"/>
                      <a:r>
                        <a:rPr lang="en-US" dirty="0" smtClean="0"/>
                        <a:t>180</a:t>
                      </a:r>
                    </a:p>
                    <a:p>
                      <a:pPr algn="ctr"/>
                      <a:r>
                        <a:rPr lang="en-US" dirty="0" smtClean="0"/>
                        <a:t>270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iner Hand ITC"/>
                        </a:rPr>
                        <a:t>∑</a:t>
                      </a:r>
                      <a:r>
                        <a:rPr lang="en-US" dirty="0" smtClean="0"/>
                        <a:t>f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= 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Viner Hand ITC"/>
                        </a:rPr>
                        <a:t>∑</a:t>
                      </a:r>
                      <a:r>
                        <a:rPr lang="en-US" dirty="0" smtClean="0"/>
                        <a:t>f </a:t>
                      </a:r>
                      <a:r>
                        <a:rPr lang="en-US" dirty="0" err="1" smtClean="0"/>
                        <a:t>idi</a:t>
                      </a:r>
                      <a:r>
                        <a:rPr lang="en-US" dirty="0" smtClean="0"/>
                        <a:t> = 435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ptur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04800"/>
            <a:ext cx="8458200" cy="6343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e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9144000" cy="3886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MEAN OF STEP DEVEATION METHOD</a:t>
            </a:r>
            <a:endParaRPr lang="en-US" sz="2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09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students who have obtained 40 marks would be considered in the class interval 40-55 and not in 25-40. With this convention in our mind, let us form a grouped frequency distribution table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371600"/>
          <a:ext cx="8839201" cy="135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743"/>
                <a:gridCol w="1262743"/>
                <a:gridCol w="1262743"/>
                <a:gridCol w="1262743"/>
                <a:gridCol w="1262743"/>
                <a:gridCol w="1262743"/>
                <a:gridCol w="1262743"/>
              </a:tblGrid>
              <a:tr h="6781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 interval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25-40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40-55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55-70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70-85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85-100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81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students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" name="Picture 7" descr="Capture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4200"/>
            <a:ext cx="9144000" cy="3733800"/>
          </a:xfrm>
          <a:prstGeom prst="rect">
            <a:avLst/>
          </a:prstGeom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197</TotalTime>
  <Words>781</Words>
  <Application>Microsoft Office PowerPoint</Application>
  <PresentationFormat>On-screen Show (4:3)</PresentationFormat>
  <Paragraphs>246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24</cp:revision>
  <dcterms:created xsi:type="dcterms:W3CDTF">2019-04-11T07:05:42Z</dcterms:created>
  <dcterms:modified xsi:type="dcterms:W3CDTF">2019-05-14T17:13:34Z</dcterms:modified>
</cp:coreProperties>
</file>