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8" r:id="rId14"/>
    <p:sldId id="283" r:id="rId15"/>
    <p:sldId id="281" r:id="rId16"/>
    <p:sldId id="282" r:id="rId17"/>
    <p:sldId id="27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zvaHDHLC2H3EGYj3iXxQ7lbk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976671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02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36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43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634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085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7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fcd18d6a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efcd18d6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fcd18d6a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efcd18d6a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ab805b3a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fab805b3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770967"/>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500" b="1" dirty="0">
                <a:solidFill>
                  <a:srgbClr val="134F5C"/>
                </a:solidFill>
                <a:latin typeface="Montserrat"/>
                <a:ea typeface="Montserrat"/>
                <a:cs typeface="Montserrat"/>
                <a:sym typeface="Montserrat"/>
              </a:rPr>
              <a:t>Real Time Face Emotion Recognition</a:t>
            </a:r>
            <a:br>
              <a:rPr lang="en-US" sz="3500" b="1" dirty="0">
                <a:solidFill>
                  <a:srgbClr val="134F5C"/>
                </a:solidFill>
                <a:latin typeface="Montserrat"/>
                <a:ea typeface="Montserrat"/>
                <a:cs typeface="Montserrat"/>
                <a:sym typeface="Montserrat"/>
              </a:rPr>
            </a:br>
            <a:r>
              <a:rPr lang="en-US" sz="3500" b="1" dirty="0">
                <a:solidFill>
                  <a:srgbClr val="134F5C"/>
                </a:solidFill>
                <a:latin typeface="Montserrat"/>
                <a:ea typeface="Montserrat"/>
                <a:cs typeface="Montserrat"/>
                <a:sym typeface="Montserrat"/>
              </a:rPr>
              <a:t>Deep learning and MLE</a:t>
            </a:r>
            <a:br>
              <a:rPr lang="en-US" sz="3500" b="1" dirty="0">
                <a:solidFill>
                  <a:srgbClr val="134F5C"/>
                </a:solidFill>
                <a:latin typeface="Montserrat"/>
                <a:ea typeface="Montserrat"/>
                <a:cs typeface="Montserrat"/>
                <a:sym typeface="Montserrat"/>
              </a:rPr>
            </a:br>
            <a:br>
              <a:rPr lang="en-US" sz="3500" b="1" dirty="0">
                <a:solidFill>
                  <a:srgbClr val="134F5C"/>
                </a:solidFill>
                <a:latin typeface="Montserrat"/>
                <a:ea typeface="Montserrat"/>
                <a:cs typeface="Montserrat"/>
                <a:sym typeface="Montserrat"/>
              </a:rPr>
            </a:br>
            <a:endParaRPr lang="en-US" sz="36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dirty="0">
                <a:solidFill>
                  <a:srgbClr val="134F5C"/>
                </a:solidFill>
                <a:latin typeface="Montserrat"/>
                <a:ea typeface="Montserrat"/>
                <a:cs typeface="Montserrat"/>
                <a:sym typeface="Montserrat"/>
              </a:rPr>
              <a:t>SHASHANK BHATIA</a:t>
            </a:r>
            <a:br>
              <a:rPr lang="en-US" sz="2800" b="1" dirty="0">
                <a:solidFill>
                  <a:srgbClr val="134F5C"/>
                </a:solidFill>
                <a:latin typeface="Montserrat"/>
                <a:ea typeface="Montserrat"/>
                <a:cs typeface="Montserrat"/>
                <a:sym typeface="Montserrat"/>
              </a:rPr>
            </a:br>
            <a:endParaRPr sz="28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CONVOLUTION -  It is a mathematical operation on two functions that produces a third that expresses how the shape of one is modified by the other.</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NEURAL NETWORK - Neural networks are a series of algorithms that mimic the operations of an animal brain to recognize relationships between vast amounts of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06770A54-8BFD-4DE7-A4AB-0EA614E5B06B}"/>
              </a:ext>
            </a:extLst>
          </p:cNvPr>
          <p:cNvPicPr>
            <a:picLocks noChangeAspect="1"/>
          </p:cNvPicPr>
          <p:nvPr/>
        </p:nvPicPr>
        <p:blipFill>
          <a:blip r:embed="rId3"/>
          <a:stretch>
            <a:fillRect/>
          </a:stretch>
        </p:blipFill>
        <p:spPr>
          <a:xfrm>
            <a:off x="4359246" y="2293409"/>
            <a:ext cx="4719436" cy="2944897"/>
          </a:xfrm>
          <a:prstGeom prst="rect">
            <a:avLst/>
          </a:prstGeom>
        </p:spPr>
      </p:pic>
      <p:pic>
        <p:nvPicPr>
          <p:cNvPr id="6" name="Picture 5">
            <a:extLst>
              <a:ext uri="{FF2B5EF4-FFF2-40B4-BE49-F238E27FC236}">
                <a16:creationId xmlns:a16="http://schemas.microsoft.com/office/drawing/2014/main" id="{5C26B223-B791-4B3D-8CA9-BEFCB7B89F25}"/>
              </a:ext>
            </a:extLst>
          </p:cNvPr>
          <p:cNvPicPr>
            <a:picLocks noChangeAspect="1"/>
          </p:cNvPicPr>
          <p:nvPr/>
        </p:nvPicPr>
        <p:blipFill>
          <a:blip r:embed="rId4"/>
          <a:stretch>
            <a:fillRect/>
          </a:stretch>
        </p:blipFill>
        <p:spPr>
          <a:xfrm>
            <a:off x="696244" y="2515700"/>
            <a:ext cx="3436277" cy="2571750"/>
          </a:xfrm>
          <a:prstGeom prst="rect">
            <a:avLst/>
          </a:prstGeom>
        </p:spPr>
      </p:pic>
    </p:spTree>
    <p:extLst>
      <p:ext uri="{BB962C8B-B14F-4D97-AF65-F5344CB8AC3E}">
        <p14:creationId xmlns:p14="http://schemas.microsoft.com/office/powerpoint/2010/main" val="208696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68CA6858-A5AE-41D5-A71F-0E439A90756F}"/>
              </a:ext>
            </a:extLst>
          </p:cNvPr>
          <p:cNvPicPr>
            <a:picLocks noChangeAspect="1"/>
          </p:cNvPicPr>
          <p:nvPr/>
        </p:nvPicPr>
        <p:blipFill>
          <a:blip r:embed="rId3"/>
          <a:stretch>
            <a:fillRect/>
          </a:stretch>
        </p:blipFill>
        <p:spPr>
          <a:xfrm>
            <a:off x="444125" y="672950"/>
            <a:ext cx="8388175" cy="4085334"/>
          </a:xfrm>
          <a:prstGeom prst="rect">
            <a:avLst/>
          </a:prstGeom>
        </p:spPr>
      </p:pic>
    </p:spTree>
    <p:extLst>
      <p:ext uri="{BB962C8B-B14F-4D97-AF65-F5344CB8AC3E}">
        <p14:creationId xmlns:p14="http://schemas.microsoft.com/office/powerpoint/2010/main" val="34534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PARAMETERS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700" b="1" dirty="0">
                <a:solidFill>
                  <a:srgbClr val="134F5C"/>
                </a:solidFill>
                <a:latin typeface="Montserrat"/>
                <a:sym typeface="Montserrat"/>
              </a:rPr>
              <a:t>Activation Function - </a:t>
            </a:r>
            <a:r>
              <a:rPr lang="en-US" sz="1700" b="1" dirty="0" err="1">
                <a:solidFill>
                  <a:srgbClr val="134F5C"/>
                </a:solidFill>
                <a:latin typeface="Montserrat"/>
                <a:sym typeface="Montserrat"/>
              </a:rPr>
              <a:t>ReLu</a:t>
            </a:r>
            <a:r>
              <a:rPr lang="en-US" sz="1700" b="1" dirty="0">
                <a:solidFill>
                  <a:srgbClr val="134F5C"/>
                </a:solidFill>
                <a:latin typeface="Montserrat"/>
                <a:sym typeface="Montserrat"/>
              </a:rPr>
              <a:t>, </a:t>
            </a:r>
            <a:r>
              <a:rPr lang="en-US" sz="1700" b="1" dirty="0" err="1">
                <a:solidFill>
                  <a:srgbClr val="134F5C"/>
                </a:solidFill>
                <a:latin typeface="Montserrat"/>
                <a:sym typeface="Montserrat"/>
              </a:rPr>
              <a:t>Softmax</a:t>
            </a:r>
            <a:endParaRPr lang="en-US" sz="1700" b="1" dirty="0">
              <a:solidFill>
                <a:srgbClr val="134F5C"/>
              </a:solidFill>
              <a:latin typeface="Montserrat"/>
              <a:sym typeface="Montserrat"/>
            </a:endParaRPr>
          </a:p>
          <a:p>
            <a:pPr marL="342900">
              <a:lnSpc>
                <a:spcPct val="100000"/>
              </a:lnSpc>
              <a:buClrTx/>
              <a:buFont typeface="+mj-lt"/>
              <a:buAutoNum type="arabicPeriod"/>
            </a:pPr>
            <a:r>
              <a:rPr lang="en-US" sz="1700" b="1" dirty="0">
                <a:solidFill>
                  <a:srgbClr val="134F5C"/>
                </a:solidFill>
                <a:latin typeface="Montserrat"/>
                <a:sym typeface="Montserrat"/>
              </a:rPr>
              <a:t>Epoch – 100</a:t>
            </a:r>
          </a:p>
          <a:p>
            <a:pPr marL="342900">
              <a:lnSpc>
                <a:spcPct val="100000"/>
              </a:lnSpc>
              <a:buClrTx/>
              <a:buFont typeface="+mj-lt"/>
              <a:buAutoNum type="arabicPeriod"/>
            </a:pPr>
            <a:r>
              <a:rPr lang="en-US" sz="1700" b="1" dirty="0">
                <a:solidFill>
                  <a:srgbClr val="134F5C"/>
                </a:solidFill>
                <a:latin typeface="Montserrat"/>
                <a:sym typeface="Montserrat"/>
              </a:rPr>
              <a:t>Optimizer - Adam </a:t>
            </a:r>
          </a:p>
          <a:p>
            <a:pPr marL="342900">
              <a:lnSpc>
                <a:spcPct val="100000"/>
              </a:lnSpc>
              <a:buClrTx/>
              <a:buFont typeface="+mj-lt"/>
              <a:buAutoNum type="arabicPeriod"/>
            </a:pPr>
            <a:r>
              <a:rPr lang="en-US" sz="1700" b="1" dirty="0">
                <a:solidFill>
                  <a:srgbClr val="134F5C"/>
                </a:solidFill>
                <a:latin typeface="Montserrat"/>
                <a:sym typeface="Montserrat"/>
              </a:rPr>
              <a:t>Hidden layers – 4</a:t>
            </a:r>
          </a:p>
          <a:p>
            <a:pPr marL="342900">
              <a:lnSpc>
                <a:spcPct val="100000"/>
              </a:lnSpc>
              <a:buClrTx/>
              <a:buFont typeface="+mj-lt"/>
              <a:buAutoNum type="arabicPeriod"/>
            </a:pPr>
            <a:r>
              <a:rPr lang="en-US" sz="1700" b="1" dirty="0">
                <a:solidFill>
                  <a:srgbClr val="134F5C"/>
                </a:solidFill>
                <a:latin typeface="Montserrat"/>
                <a:sym typeface="Montserrat"/>
              </a:rPr>
              <a:t>Fully connected layers - 2</a:t>
            </a:r>
          </a:p>
          <a:p>
            <a:pPr marL="342900">
              <a:lnSpc>
                <a:spcPct val="100000"/>
              </a:lnSpc>
              <a:buClrTx/>
              <a:buFont typeface="+mj-lt"/>
              <a:buAutoNum type="arabicPeriod"/>
            </a:pPr>
            <a:r>
              <a:rPr lang="en-US" sz="1700" b="1" dirty="0">
                <a:solidFill>
                  <a:srgbClr val="134F5C"/>
                </a:solidFill>
                <a:latin typeface="Montserrat"/>
                <a:sym typeface="Montserrat"/>
              </a:rPr>
              <a:t>Batch size -32</a:t>
            </a:r>
          </a:p>
        </p:txBody>
      </p:sp>
    </p:spTree>
    <p:extLst>
      <p:ext uri="{BB962C8B-B14F-4D97-AF65-F5344CB8AC3E}">
        <p14:creationId xmlns:p14="http://schemas.microsoft.com/office/powerpoint/2010/main" val="400243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EVALUATION </a:t>
            </a:r>
            <a:endParaRPr sz="2300" b="1" dirty="0">
              <a:solidFill>
                <a:srgbClr val="CC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0321E35-5D00-4EA2-BF96-8E14EF699B84}"/>
              </a:ext>
            </a:extLst>
          </p:cNvPr>
          <p:cNvPicPr>
            <a:picLocks noChangeAspect="1"/>
          </p:cNvPicPr>
          <p:nvPr/>
        </p:nvPicPr>
        <p:blipFill>
          <a:blip r:embed="rId3"/>
          <a:stretch>
            <a:fillRect/>
          </a:stretch>
        </p:blipFill>
        <p:spPr>
          <a:xfrm>
            <a:off x="559792" y="897429"/>
            <a:ext cx="7670876" cy="38872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TEST</a:t>
            </a:r>
            <a:endParaRPr sz="2300" b="1" dirty="0">
              <a:solidFill>
                <a:srgbClr val="CC0000"/>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FAD484FC-2610-4732-98A6-0A2267B9898F}"/>
              </a:ext>
            </a:extLst>
          </p:cNvPr>
          <p:cNvPicPr>
            <a:picLocks noChangeAspect="1"/>
          </p:cNvPicPr>
          <p:nvPr/>
        </p:nvPicPr>
        <p:blipFill>
          <a:blip r:embed="rId3"/>
          <a:stretch>
            <a:fillRect/>
          </a:stretch>
        </p:blipFill>
        <p:spPr>
          <a:xfrm>
            <a:off x="673395" y="779768"/>
            <a:ext cx="2876623" cy="3324399"/>
          </a:xfrm>
          <a:prstGeom prst="rect">
            <a:avLst/>
          </a:prstGeom>
        </p:spPr>
      </p:pic>
      <p:sp>
        <p:nvSpPr>
          <p:cNvPr id="7" name="Google Shape;66;p5">
            <a:extLst>
              <a:ext uri="{FF2B5EF4-FFF2-40B4-BE49-F238E27FC236}">
                <a16:creationId xmlns:a16="http://schemas.microsoft.com/office/drawing/2014/main" id="{D69E147E-58D0-48A4-AB57-3AE05B0A76CD}"/>
              </a:ext>
            </a:extLst>
          </p:cNvPr>
          <p:cNvSpPr txBox="1">
            <a:spLocks noGrp="1"/>
          </p:cNvSpPr>
          <p:nvPr>
            <p:ph type="body" idx="1"/>
          </p:nvPr>
        </p:nvSpPr>
        <p:spPr>
          <a:xfrm>
            <a:off x="4238846" y="991926"/>
            <a:ext cx="4368880" cy="3685500"/>
          </a:xfrm>
          <a:prstGeom prst="rect">
            <a:avLst/>
          </a:prstGeom>
          <a:noFill/>
          <a:ln>
            <a:noFill/>
          </a:ln>
        </p:spPr>
        <p:txBody>
          <a:bodyPr spcFirstLastPara="1" wrap="square" lIns="91425" tIns="91425" rIns="91425" bIns="91425" anchor="t" anchorCtr="0">
            <a:noAutofit/>
          </a:bodyPr>
          <a:lstStyle/>
          <a:p>
            <a:pPr marL="0" indent="0">
              <a:lnSpc>
                <a:spcPct val="100000"/>
              </a:lnSpc>
              <a:buClrTx/>
              <a:buNone/>
            </a:pPr>
            <a:r>
              <a:rPr lang="en-US" sz="1600" b="1" dirty="0">
                <a:solidFill>
                  <a:srgbClr val="134F5C"/>
                </a:solidFill>
                <a:latin typeface="Montserrat"/>
                <a:sym typeface="Montserrat"/>
              </a:rPr>
              <a:t>We got 5 out of 7 predictions correct on our test dataset.</a:t>
            </a:r>
            <a:endParaRPr lang="en-US" sz="1700" b="1" dirty="0">
              <a:solidFill>
                <a:srgbClr val="134F5C"/>
              </a:solidFill>
              <a:latin typeface="Montserrat"/>
              <a:sym typeface="Montserrat"/>
            </a:endParaRPr>
          </a:p>
        </p:txBody>
      </p:sp>
    </p:spTree>
    <p:extLst>
      <p:ext uri="{BB962C8B-B14F-4D97-AF65-F5344CB8AC3E}">
        <p14:creationId xmlns:p14="http://schemas.microsoft.com/office/powerpoint/2010/main" val="203908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DEMONSTRATION</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5D49B74F-FF53-443F-9C12-74EEB9209245}"/>
              </a:ext>
            </a:extLst>
          </p:cNvPr>
          <p:cNvPicPr>
            <a:picLocks noChangeAspect="1"/>
          </p:cNvPicPr>
          <p:nvPr/>
        </p:nvPicPr>
        <p:blipFill>
          <a:blip r:embed="rId3"/>
          <a:stretch>
            <a:fillRect/>
          </a:stretch>
        </p:blipFill>
        <p:spPr>
          <a:xfrm>
            <a:off x="4718332" y="1371156"/>
            <a:ext cx="3801892" cy="2862152"/>
          </a:xfrm>
          <a:prstGeom prst="rect">
            <a:avLst/>
          </a:prstGeom>
        </p:spPr>
      </p:pic>
      <p:pic>
        <p:nvPicPr>
          <p:cNvPr id="10" name="Picture 9">
            <a:extLst>
              <a:ext uri="{FF2B5EF4-FFF2-40B4-BE49-F238E27FC236}">
                <a16:creationId xmlns:a16="http://schemas.microsoft.com/office/drawing/2014/main" id="{DCE6252D-C7F8-4D12-AF42-8DC87394EB84}"/>
              </a:ext>
            </a:extLst>
          </p:cNvPr>
          <p:cNvPicPr>
            <a:picLocks noChangeAspect="1"/>
          </p:cNvPicPr>
          <p:nvPr/>
        </p:nvPicPr>
        <p:blipFill>
          <a:blip r:embed="rId4"/>
          <a:stretch>
            <a:fillRect/>
          </a:stretch>
        </p:blipFill>
        <p:spPr>
          <a:xfrm>
            <a:off x="444125" y="1371156"/>
            <a:ext cx="3824220" cy="2862152"/>
          </a:xfrm>
          <a:prstGeom prst="rect">
            <a:avLst/>
          </a:prstGeom>
        </p:spPr>
      </p:pic>
    </p:spTree>
    <p:extLst>
      <p:ext uri="{BB962C8B-B14F-4D97-AF65-F5344CB8AC3E}">
        <p14:creationId xmlns:p14="http://schemas.microsoft.com/office/powerpoint/2010/main" val="388422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CHALLENGES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07628" y="102028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700" b="1" dirty="0">
                <a:solidFill>
                  <a:srgbClr val="134F5C"/>
                </a:solidFill>
                <a:latin typeface="Montserrat"/>
                <a:sym typeface="Montserrat"/>
              </a:rPr>
              <a:t>Low computational resources led to choosing a small dataset.</a:t>
            </a:r>
          </a:p>
          <a:p>
            <a:pPr marL="342900">
              <a:lnSpc>
                <a:spcPct val="100000"/>
              </a:lnSpc>
              <a:buClrTx/>
              <a:buFont typeface="+mj-lt"/>
              <a:buAutoNum type="arabicPeriod"/>
            </a:pPr>
            <a:r>
              <a:rPr lang="en-US" sz="1700" b="1" dirty="0">
                <a:solidFill>
                  <a:srgbClr val="134F5C"/>
                </a:solidFill>
                <a:latin typeface="Montserrat"/>
                <a:sym typeface="Montserrat"/>
              </a:rPr>
              <a:t>Experimentation was tough as a single iteration of model training took hours.</a:t>
            </a:r>
          </a:p>
          <a:p>
            <a:pPr marL="342900">
              <a:lnSpc>
                <a:spcPct val="100000"/>
              </a:lnSpc>
              <a:buClrTx/>
              <a:buFont typeface="+mj-lt"/>
              <a:buAutoNum type="arabicPeriod"/>
            </a:pPr>
            <a:r>
              <a:rPr lang="en-US" sz="1700" b="1" dirty="0">
                <a:solidFill>
                  <a:srgbClr val="134F5C"/>
                </a:solidFill>
                <a:latin typeface="Montserrat"/>
                <a:sym typeface="Montserrat"/>
              </a:rPr>
              <a:t>Overfitting occurred during the initial stages of the project.</a:t>
            </a:r>
          </a:p>
          <a:p>
            <a:pPr marL="342900">
              <a:lnSpc>
                <a:spcPct val="100000"/>
              </a:lnSpc>
              <a:buClrTx/>
              <a:buFont typeface="+mj-lt"/>
              <a:buAutoNum type="arabicPeriod"/>
            </a:pPr>
            <a:r>
              <a:rPr lang="en-US" sz="1700" b="1" dirty="0">
                <a:solidFill>
                  <a:srgbClr val="134F5C"/>
                </a:solidFill>
                <a:latin typeface="Montserrat"/>
                <a:sym typeface="Montserrat"/>
              </a:rPr>
              <a:t>Faced a lot of errors during deployment on </a:t>
            </a: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as a different set of codes are required.</a:t>
            </a:r>
          </a:p>
          <a:p>
            <a:pPr marL="342900">
              <a:lnSpc>
                <a:spcPct val="100000"/>
              </a:lnSpc>
              <a:buClrTx/>
              <a:buFont typeface="+mj-lt"/>
              <a:buAutoNum type="arabicPeriod"/>
            </a:pP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app is bit slow because of the usage of free account.</a:t>
            </a: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p:txBody>
      </p:sp>
    </p:spTree>
    <p:extLst>
      <p:ext uri="{BB962C8B-B14F-4D97-AF65-F5344CB8AC3E}">
        <p14:creationId xmlns:p14="http://schemas.microsoft.com/office/powerpoint/2010/main" val="362726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311700" y="3458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00" b="1">
                <a:solidFill>
                  <a:srgbClr val="CC0000"/>
                </a:solidFill>
                <a:latin typeface="Montserrat"/>
                <a:ea typeface="Montserrat"/>
                <a:cs typeface="Montserrat"/>
                <a:sym typeface="Montserrat"/>
              </a:rPr>
              <a:t>Conclusion</a:t>
            </a:r>
            <a:endParaRPr sz="3000" b="1">
              <a:solidFill>
                <a:srgbClr val="CC0000"/>
              </a:solidFill>
              <a:latin typeface="Montserrat"/>
              <a:ea typeface="Montserrat"/>
              <a:cs typeface="Montserrat"/>
              <a:sym typeface="Montserrat"/>
            </a:endParaRPr>
          </a:p>
        </p:txBody>
      </p:sp>
      <p:sp>
        <p:nvSpPr>
          <p:cNvPr id="183" name="Google Shape;183;p19"/>
          <p:cNvSpPr txBox="1">
            <a:spLocks noGrp="1"/>
          </p:cNvSpPr>
          <p:nvPr>
            <p:ph type="body" idx="1"/>
          </p:nvPr>
        </p:nvSpPr>
        <p:spPr>
          <a:xfrm>
            <a:off x="311700" y="695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dirty="0">
              <a:solidFill>
                <a:srgbClr val="212121"/>
              </a:solidFill>
              <a:latin typeface="Calibri"/>
              <a:ea typeface="Calibri"/>
              <a:cs typeface="Calibri"/>
              <a:sym typeface="Calibri"/>
            </a:endParaRP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Learned about each and every process from EDA and development to deployment in project during the whole course.</a:t>
            </a:r>
          </a:p>
          <a:p>
            <a:pPr indent="-336550">
              <a:lnSpc>
                <a:spcPct val="150000"/>
              </a:lnSpc>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is able to detect faces and classify facial emotions in real-time.</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gave an accuracy </a:t>
            </a:r>
            <a:r>
              <a:rPr lang="en-IN" sz="1700" b="1">
                <a:solidFill>
                  <a:srgbClr val="134F5C"/>
                </a:solidFill>
                <a:latin typeface="Montserrat"/>
                <a:ea typeface="Montserrat"/>
                <a:cs typeface="Montserrat"/>
                <a:sym typeface="Montserrat"/>
              </a:rPr>
              <a:t>of 67.3% </a:t>
            </a:r>
            <a:r>
              <a:rPr lang="en-IN" sz="1700" b="1" dirty="0">
                <a:solidFill>
                  <a:srgbClr val="134F5C"/>
                </a:solidFill>
                <a:latin typeface="Montserrat"/>
                <a:ea typeface="Montserrat"/>
                <a:cs typeface="Montserrat"/>
                <a:sym typeface="Montserrat"/>
              </a:rPr>
              <a:t>on the validation set. (which can be increased with more computational resources and data).</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has been deployed on </a:t>
            </a:r>
            <a:r>
              <a:rPr lang="en-IN" sz="1700" b="1" dirty="0" err="1">
                <a:solidFill>
                  <a:srgbClr val="134F5C"/>
                </a:solidFill>
                <a:latin typeface="Montserrat"/>
                <a:ea typeface="Montserrat"/>
                <a:cs typeface="Montserrat"/>
                <a:sym typeface="Montserrat"/>
              </a:rPr>
              <a:t>Streamlit</a:t>
            </a:r>
            <a:r>
              <a:rPr lang="en-IN" sz="1700" b="1" dirty="0">
                <a:solidFill>
                  <a:srgbClr val="134F5C"/>
                </a:solidFill>
                <a:latin typeface="Montserrat"/>
                <a:ea typeface="Montserrat"/>
                <a:cs typeface="Montserrat"/>
                <a:sym typeface="Montserrat"/>
              </a:rPr>
              <a:t> as end to end solution.</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can be used on local machine in real time.</a:t>
            </a: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sz="1700" b="1" dirty="0">
              <a:solidFill>
                <a:srgbClr val="134F5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695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CONTENTS</a:t>
            </a:r>
            <a:endParaRPr sz="3900" b="1">
              <a:solidFill>
                <a:srgbClr val="CC0000"/>
              </a:solidFill>
              <a:latin typeface="Montserrat"/>
              <a:ea typeface="Montserrat"/>
              <a:cs typeface="Montserrat"/>
              <a:sym typeface="Montserrat"/>
            </a:endParaRPr>
          </a:p>
        </p:txBody>
      </p:sp>
      <p:sp>
        <p:nvSpPr>
          <p:cNvPr id="61" name="Google Shape;61;p2"/>
          <p:cNvSpPr txBox="1">
            <a:spLocks noGrp="1"/>
          </p:cNvSpPr>
          <p:nvPr>
            <p:ph type="body" idx="1"/>
          </p:nvPr>
        </p:nvSpPr>
        <p:spPr>
          <a:xfrm>
            <a:off x="311700" y="914100"/>
            <a:ext cx="8520600" cy="4229400"/>
          </a:xfrm>
          <a:prstGeom prst="rect">
            <a:avLst/>
          </a:prstGeom>
          <a:noFill/>
          <a:ln>
            <a:noFill/>
          </a:ln>
        </p:spPr>
        <p:txBody>
          <a:bodyPr spcFirstLastPara="1" wrap="square" lIns="91425" tIns="91425" rIns="91425" bIns="91425" anchor="ctr" anchorCtr="0">
            <a:noAutofit/>
          </a:bodyPr>
          <a:lstStyle/>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Problem Statement</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Pipeline</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Summary</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EDA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preprocessing </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CNN Model</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Parameters</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Evaluation</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Testing</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Demonstration</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Challenges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Conclusion</a:t>
            </a:r>
            <a:endParaRPr sz="1100" dirty="0">
              <a:solidFill>
                <a:srgbClr val="02060A"/>
              </a:solidFill>
            </a:endParaRPr>
          </a:p>
          <a:p>
            <a:pPr marL="514350" lvl="0" indent="-285750" algn="l" rtl="0">
              <a:lnSpc>
                <a:spcPct val="115000"/>
              </a:lnSpc>
              <a:spcBef>
                <a:spcPts val="0"/>
              </a:spcBef>
              <a:spcAft>
                <a:spcPts val="0"/>
              </a:spcAft>
              <a:buClr>
                <a:schemeClr val="lt1"/>
              </a:buClr>
              <a:buSzPts val="1800"/>
              <a:buFont typeface="Arial"/>
              <a:buNone/>
            </a:pPr>
            <a:endParaRPr dirty="0">
              <a:solidFill>
                <a:srgbClr val="02060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body" idx="1"/>
          </p:nvPr>
        </p:nvSpPr>
        <p:spPr>
          <a:xfrm>
            <a:off x="221806" y="1310741"/>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Indian education landscape has been undergoing rapid changes for the past 10 years </a:t>
            </a:r>
            <a:r>
              <a:rPr lang="en-US" sz="1600" b="1">
                <a:solidFill>
                  <a:srgbClr val="134F5C"/>
                </a:solidFill>
                <a:latin typeface="Montserrat"/>
                <a:ea typeface="Montserrat"/>
                <a:cs typeface="Montserrat"/>
                <a:sym typeface="Montserrat"/>
              </a:rPr>
              <a:t>owing to the </a:t>
            </a:r>
            <a:r>
              <a:rPr lang="en-US" sz="1600" b="1" dirty="0">
                <a:solidFill>
                  <a:srgbClr val="134F5C"/>
                </a:solidFill>
                <a:latin typeface="Montserrat"/>
                <a:ea typeface="Montserrat"/>
                <a:cs typeface="Montserrat"/>
                <a:sym typeface="Montserrat"/>
              </a:rPr>
              <a:t>advancement of web-based learning services, specifically, </a:t>
            </a:r>
            <a:r>
              <a:rPr lang="en-US" sz="1600" b="1">
                <a:solidFill>
                  <a:srgbClr val="134F5C"/>
                </a:solidFill>
                <a:latin typeface="Montserrat"/>
                <a:ea typeface="Montserrat"/>
                <a:cs typeface="Montserrat"/>
                <a:sym typeface="Montserrat"/>
              </a:rPr>
              <a:t>eLearning platforms.</a:t>
            </a: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Digital classrooms are conducted via video telephony software program (</a:t>
            </a:r>
            <a:r>
              <a:rPr lang="en-US" sz="1600" b="1" dirty="0" err="1">
                <a:solidFill>
                  <a:srgbClr val="134F5C"/>
                </a:solidFill>
                <a:latin typeface="Montserrat"/>
                <a:ea typeface="Montserrat"/>
                <a:cs typeface="Montserrat"/>
                <a:sym typeface="Montserrat"/>
              </a:rPr>
              <a:t>eg</a:t>
            </a:r>
            <a:r>
              <a:rPr lang="en-US" sz="1600" b="1" dirty="0">
                <a:solidFill>
                  <a:srgbClr val="134F5C"/>
                </a:solidFill>
                <a:latin typeface="Montserrat"/>
                <a:ea typeface="Montserrat"/>
                <a:cs typeface="Montserrat"/>
                <a:sym typeface="Montserrat"/>
              </a:rPr>
              <a:t> Zoom) where it’s not possible for medium scale class (25-50) to see all students and assess the mood. Because of this drawback, students are not focusing on content due to lack of surveillance</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will solve the above-mentioned challenge by applying deep learning algorithms to live video data.</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solution to this problem is by recognizing facial emotions in real time.</a:t>
            </a:r>
          </a:p>
          <a:p>
            <a:pPr marL="0" marR="0" lvl="0" indent="0" algn="l" rtl="0">
              <a:lnSpc>
                <a:spcPct val="100000"/>
              </a:lnSpc>
              <a:spcBef>
                <a:spcPts val="0"/>
              </a:spcBef>
              <a:spcAft>
                <a:spcPts val="0"/>
              </a:spcAft>
              <a:buSzPts val="1800"/>
              <a:buNone/>
            </a:pPr>
            <a:endParaRPr sz="1600" b="1" dirty="0">
              <a:solidFill>
                <a:srgbClr val="134F5C"/>
              </a:solidFill>
              <a:latin typeface="Montserrat"/>
              <a:ea typeface="Montserrat"/>
              <a:cs typeface="Montserrat"/>
              <a:sym typeface="Montserrat"/>
            </a:endParaRPr>
          </a:p>
        </p:txBody>
      </p:sp>
      <p:sp>
        <p:nvSpPr>
          <p:cNvPr id="67" name="Google Shape;6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Problem</a:t>
            </a:r>
            <a:r>
              <a:rPr lang="en-US"/>
              <a:t> </a:t>
            </a:r>
            <a:r>
              <a:rPr lang="en-US" sz="3900" b="1">
                <a:solidFill>
                  <a:srgbClr val="CC0000"/>
                </a:solidFill>
                <a:latin typeface="Montserrat"/>
                <a:ea typeface="Montserrat"/>
                <a:cs typeface="Montserrat"/>
                <a:sym typeface="Montserrat"/>
              </a:rPr>
              <a:t>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311700" y="272675"/>
            <a:ext cx="8520600" cy="74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900" b="1" dirty="0">
                <a:latin typeface="Montserrat"/>
                <a:ea typeface="Montserrat"/>
                <a:cs typeface="Montserrat"/>
                <a:sym typeface="Montserrat"/>
              </a:rPr>
              <a:t>DATA PIPELINE</a:t>
            </a:r>
            <a:endParaRPr sz="39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2800"/>
              <a:buNone/>
            </a:pPr>
            <a:br>
              <a:rPr lang="en-US" sz="3900" b="1" dirty="0">
                <a:solidFill>
                  <a:srgbClr val="CC0000"/>
                </a:solidFill>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endParaRPr b="1" dirty="0">
              <a:latin typeface="Montserrat"/>
              <a:ea typeface="Montserrat"/>
              <a:cs typeface="Montserrat"/>
              <a:sym typeface="Montserrat"/>
            </a:endParaRPr>
          </a:p>
        </p:txBody>
      </p:sp>
      <p:sp>
        <p:nvSpPr>
          <p:cNvPr id="73" name="Google Shape;7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EDA</a:t>
            </a:r>
          </a:p>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Image Preprocessing</a:t>
            </a:r>
            <a:endParaRPr sz="2000" b="1" dirty="0">
              <a:solidFill>
                <a:srgbClr val="134F5C"/>
              </a:solidFill>
              <a:latin typeface="Montserrat"/>
              <a:ea typeface="Montserrat"/>
              <a:cs typeface="Montserrat"/>
              <a:sym typeface="Montserrat"/>
            </a:endParaRP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Definition</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compilation and training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testing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Use saved model to create an application</a:t>
            </a:r>
            <a:endParaRPr sz="2000" b="1" dirty="0">
              <a:solidFill>
                <a:srgbClr val="134F5C"/>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sz="1900" b="1" dirty="0">
              <a:solidFill>
                <a:srgbClr val="134F5C"/>
              </a:solidFill>
              <a:latin typeface="Montserrat"/>
              <a:ea typeface="Montserrat"/>
              <a:cs typeface="Montserrat"/>
              <a:sym typeface="Montserrat"/>
            </a:endParaRPr>
          </a:p>
          <a:p>
            <a:pPr marL="114300" lvl="0" indent="0" algn="l" rtl="0">
              <a:lnSpc>
                <a:spcPct val="115000"/>
              </a:lnSpc>
              <a:spcBef>
                <a:spcPts val="0"/>
              </a:spcBef>
              <a:spcAft>
                <a:spcPts val="0"/>
              </a:spcAft>
              <a:buClr>
                <a:srgbClr val="C00000"/>
              </a:buClr>
              <a:buSzPts val="1800"/>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114300" lvl="0" indent="0" algn="l" rtl="0">
              <a:lnSpc>
                <a:spcPct val="115000"/>
              </a:lnSpc>
              <a:spcBef>
                <a:spcPts val="0"/>
              </a:spcBef>
              <a:spcAft>
                <a:spcPts val="0"/>
              </a:spcAft>
              <a:buClr>
                <a:schemeClr val="dk1"/>
              </a:buClr>
              <a:buSzPts val="1800"/>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900" dirty="0">
              <a:solidFill>
                <a:srgbClr val="09272E"/>
              </a:solidFill>
            </a:endParaRPr>
          </a:p>
          <a:p>
            <a:pPr marL="114300" lvl="0" indent="0" algn="l" rtl="0">
              <a:lnSpc>
                <a:spcPct val="115000"/>
              </a:lnSpc>
              <a:spcBef>
                <a:spcPts val="0"/>
              </a:spcBef>
              <a:spcAft>
                <a:spcPts val="0"/>
              </a:spcAft>
              <a:buSzPts val="1800"/>
              <a:buNone/>
            </a:pPr>
            <a:endParaRPr sz="1900"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Data Summary</a:t>
            </a:r>
            <a:endParaRPr sz="3900" b="1">
              <a:solidFill>
                <a:srgbClr val="CC0000"/>
              </a:solidFill>
              <a:latin typeface="Montserrat"/>
              <a:ea typeface="Montserrat"/>
              <a:cs typeface="Montserrat"/>
              <a:sym typeface="Montserrat"/>
            </a:endParaRPr>
          </a:p>
        </p:txBody>
      </p:sp>
      <p:sp>
        <p:nvSpPr>
          <p:cNvPr id="79" name="Google Shape;79;p4"/>
          <p:cNvSpPr txBox="1">
            <a:spLocks noGrp="1"/>
          </p:cNvSpPr>
          <p:nvPr>
            <p:ph type="body" idx="1"/>
          </p:nvPr>
        </p:nvSpPr>
        <p:spPr>
          <a:xfrm>
            <a:off x="226651" y="1259170"/>
            <a:ext cx="8520600" cy="3685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Data set - FER 2013 dataset</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Emotion classes – 7  - ['angry', 'disgust', 'fear', 'happy', 'neutral', 'sad', 'surprise’]</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Total images – Training set = 30528</a:t>
            </a:r>
          </a:p>
          <a:p>
            <a:pPr marL="101600" marR="0" lvl="0" indent="0" algn="l" rtl="0">
              <a:lnSpc>
                <a:spcPct val="100000"/>
              </a:lnSpc>
              <a:spcBef>
                <a:spcPts val="0"/>
              </a:spcBef>
              <a:spcAft>
                <a:spcPts val="0"/>
              </a:spcAft>
              <a:buClr>
                <a:srgbClr val="134F5C"/>
              </a:buClr>
              <a:buSzPts val="2000"/>
              <a:buNone/>
            </a:pPr>
            <a:r>
              <a:rPr lang="en-IN" sz="2000" b="1" dirty="0">
                <a:solidFill>
                  <a:srgbClr val="134F5C"/>
                </a:solidFill>
                <a:latin typeface="Montserrat"/>
                <a:ea typeface="Montserrat"/>
                <a:cs typeface="Montserrat"/>
                <a:sym typeface="Montserrat"/>
              </a:rPr>
              <a:t>                                 Validation Set = 7232</a:t>
            </a:r>
          </a:p>
          <a:p>
            <a:pPr marL="0" marR="0" lvl="0" indent="0" algn="l" rtl="0">
              <a:lnSpc>
                <a:spcPct val="100000"/>
              </a:lnSpc>
              <a:spcBef>
                <a:spcPts val="0"/>
              </a:spcBef>
              <a:spcAft>
                <a:spcPts val="0"/>
              </a:spcAft>
              <a:buNone/>
            </a:pPr>
            <a:endParaRPr sz="2000" b="1" dirty="0">
              <a:solidFill>
                <a:srgbClr val="134F5C"/>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fcd18d6a1_0_7"/>
          <p:cNvSpPr txBox="1">
            <a:spLocks noGrp="1"/>
          </p:cNvSpPr>
          <p:nvPr>
            <p:ph type="title"/>
          </p:nvPr>
        </p:nvSpPr>
        <p:spPr>
          <a:xfrm>
            <a:off x="249725" y="732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3900" b="1">
                <a:solidFill>
                  <a:srgbClr val="CC0000"/>
                </a:solidFill>
                <a:latin typeface="Montserrat"/>
                <a:ea typeface="Montserrat"/>
                <a:cs typeface="Montserrat"/>
                <a:sym typeface="Montserrat"/>
              </a:rPr>
              <a:t>EDA</a:t>
            </a:r>
            <a:endParaRPr sz="3900" b="1">
              <a:solidFill>
                <a:srgbClr val="CC0000"/>
              </a:solidFill>
              <a:latin typeface="Montserrat"/>
              <a:ea typeface="Montserrat"/>
              <a:cs typeface="Montserrat"/>
              <a:sym typeface="Montserrat"/>
            </a:endParaRPr>
          </a:p>
        </p:txBody>
      </p:sp>
      <p:sp>
        <p:nvSpPr>
          <p:cNvPr id="85" name="Google Shape;85;gefcd18d6a1_0_7"/>
          <p:cNvSpPr txBox="1">
            <a:spLocks noGrp="1"/>
          </p:cNvSpPr>
          <p:nvPr>
            <p:ph type="title"/>
          </p:nvPr>
        </p:nvSpPr>
        <p:spPr>
          <a:xfrm>
            <a:off x="249725" y="45708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000" b="1" dirty="0">
                <a:solidFill>
                  <a:srgbClr val="134F5C"/>
                </a:solidFill>
                <a:latin typeface="Montserrat"/>
                <a:sym typeface="Montserrat"/>
              </a:rPr>
              <a:t>EMOTION COUNT FOR TRAIN DATA</a:t>
            </a:r>
            <a:endParaRPr sz="2000" b="1" dirty="0">
              <a:solidFill>
                <a:srgbClr val="134F5C"/>
              </a:solidFill>
              <a:latin typeface="Montserrat"/>
              <a:sym typeface="Montserrat"/>
            </a:endParaRPr>
          </a:p>
        </p:txBody>
      </p:sp>
      <p:pic>
        <p:nvPicPr>
          <p:cNvPr id="3" name="Picture 2">
            <a:extLst>
              <a:ext uri="{FF2B5EF4-FFF2-40B4-BE49-F238E27FC236}">
                <a16:creationId xmlns:a16="http://schemas.microsoft.com/office/drawing/2014/main" id="{5E1CDE1F-9448-4D97-9EE8-9E7CE31D65D5}"/>
              </a:ext>
            </a:extLst>
          </p:cNvPr>
          <p:cNvPicPr>
            <a:picLocks noChangeAspect="1"/>
          </p:cNvPicPr>
          <p:nvPr/>
        </p:nvPicPr>
        <p:blipFill>
          <a:blip r:embed="rId3"/>
          <a:stretch>
            <a:fillRect/>
          </a:stretch>
        </p:blipFill>
        <p:spPr>
          <a:xfrm>
            <a:off x="1991165" y="645900"/>
            <a:ext cx="5037719" cy="39587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fcd18d6a1_0_19"/>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EMOTION COUNT FOR VALIDATION DATA</a:t>
            </a:r>
          </a:p>
        </p:txBody>
      </p:sp>
      <p:pic>
        <p:nvPicPr>
          <p:cNvPr id="4" name="Picture 3">
            <a:extLst>
              <a:ext uri="{FF2B5EF4-FFF2-40B4-BE49-F238E27FC236}">
                <a16:creationId xmlns:a16="http://schemas.microsoft.com/office/drawing/2014/main" id="{803DDFA2-ECCF-4692-BFF0-7DF03C610783}"/>
              </a:ext>
            </a:extLst>
          </p:cNvPr>
          <p:cNvPicPr>
            <a:picLocks noChangeAspect="1"/>
          </p:cNvPicPr>
          <p:nvPr/>
        </p:nvPicPr>
        <p:blipFill>
          <a:blip r:embed="rId3"/>
          <a:stretch>
            <a:fillRect/>
          </a:stretch>
        </p:blipFill>
        <p:spPr>
          <a:xfrm>
            <a:off x="1912517" y="667320"/>
            <a:ext cx="5318966" cy="4182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ab805b3a7_0_5"/>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SAMPLE IMAGES UNDER FOR EMOTION</a:t>
            </a:r>
            <a:endParaRPr sz="2400" b="1" dirty="0">
              <a:solidFill>
                <a:srgbClr val="134F5C"/>
              </a:solidFill>
              <a:latin typeface="Montserrat"/>
              <a:sym typeface="Montserrat"/>
            </a:endParaRPr>
          </a:p>
        </p:txBody>
      </p:sp>
      <p:pic>
        <p:nvPicPr>
          <p:cNvPr id="7" name="Picture 6">
            <a:extLst>
              <a:ext uri="{FF2B5EF4-FFF2-40B4-BE49-F238E27FC236}">
                <a16:creationId xmlns:a16="http://schemas.microsoft.com/office/drawing/2014/main" id="{DE123E52-2CA0-4A78-A94D-8E4FE93A683D}"/>
              </a:ext>
            </a:extLst>
          </p:cNvPr>
          <p:cNvPicPr>
            <a:picLocks noChangeAspect="1"/>
          </p:cNvPicPr>
          <p:nvPr/>
        </p:nvPicPr>
        <p:blipFill>
          <a:blip r:embed="rId3"/>
          <a:stretch>
            <a:fillRect/>
          </a:stretch>
        </p:blipFill>
        <p:spPr>
          <a:xfrm>
            <a:off x="853817" y="672950"/>
            <a:ext cx="1609725" cy="1666875"/>
          </a:xfrm>
          <a:prstGeom prst="rect">
            <a:avLst/>
          </a:prstGeom>
        </p:spPr>
      </p:pic>
      <p:pic>
        <p:nvPicPr>
          <p:cNvPr id="9" name="Picture 8">
            <a:extLst>
              <a:ext uri="{FF2B5EF4-FFF2-40B4-BE49-F238E27FC236}">
                <a16:creationId xmlns:a16="http://schemas.microsoft.com/office/drawing/2014/main" id="{D7895C04-0C2C-422B-91F5-8DCDB92D1A9D}"/>
              </a:ext>
            </a:extLst>
          </p:cNvPr>
          <p:cNvPicPr>
            <a:picLocks noChangeAspect="1"/>
          </p:cNvPicPr>
          <p:nvPr/>
        </p:nvPicPr>
        <p:blipFill>
          <a:blip r:embed="rId4"/>
          <a:stretch>
            <a:fillRect/>
          </a:stretch>
        </p:blipFill>
        <p:spPr>
          <a:xfrm>
            <a:off x="3312706" y="653900"/>
            <a:ext cx="1562100" cy="1704975"/>
          </a:xfrm>
          <a:prstGeom prst="rect">
            <a:avLst/>
          </a:prstGeom>
        </p:spPr>
      </p:pic>
      <p:pic>
        <p:nvPicPr>
          <p:cNvPr id="11" name="Picture 10">
            <a:extLst>
              <a:ext uri="{FF2B5EF4-FFF2-40B4-BE49-F238E27FC236}">
                <a16:creationId xmlns:a16="http://schemas.microsoft.com/office/drawing/2014/main" id="{1620B82D-345D-486B-91E7-E97E6703C8B3}"/>
              </a:ext>
            </a:extLst>
          </p:cNvPr>
          <p:cNvPicPr>
            <a:picLocks noChangeAspect="1"/>
          </p:cNvPicPr>
          <p:nvPr/>
        </p:nvPicPr>
        <p:blipFill>
          <a:blip r:embed="rId5"/>
          <a:stretch>
            <a:fillRect/>
          </a:stretch>
        </p:blipFill>
        <p:spPr>
          <a:xfrm>
            <a:off x="5723970" y="644375"/>
            <a:ext cx="1495425" cy="1695450"/>
          </a:xfrm>
          <a:prstGeom prst="rect">
            <a:avLst/>
          </a:prstGeom>
        </p:spPr>
      </p:pic>
      <p:pic>
        <p:nvPicPr>
          <p:cNvPr id="13" name="Picture 12">
            <a:extLst>
              <a:ext uri="{FF2B5EF4-FFF2-40B4-BE49-F238E27FC236}">
                <a16:creationId xmlns:a16="http://schemas.microsoft.com/office/drawing/2014/main" id="{0D61BDA3-83E0-46FF-9AD3-4699DE9DDB45}"/>
              </a:ext>
            </a:extLst>
          </p:cNvPr>
          <p:cNvPicPr>
            <a:picLocks noChangeAspect="1"/>
          </p:cNvPicPr>
          <p:nvPr/>
        </p:nvPicPr>
        <p:blipFill>
          <a:blip r:embed="rId6"/>
          <a:stretch>
            <a:fillRect/>
          </a:stretch>
        </p:blipFill>
        <p:spPr>
          <a:xfrm>
            <a:off x="887154" y="2670325"/>
            <a:ext cx="1543050" cy="1800225"/>
          </a:xfrm>
          <a:prstGeom prst="rect">
            <a:avLst/>
          </a:prstGeom>
        </p:spPr>
      </p:pic>
      <p:pic>
        <p:nvPicPr>
          <p:cNvPr id="15" name="Picture 14">
            <a:extLst>
              <a:ext uri="{FF2B5EF4-FFF2-40B4-BE49-F238E27FC236}">
                <a16:creationId xmlns:a16="http://schemas.microsoft.com/office/drawing/2014/main" id="{229A22E4-DEF5-4BF5-8AE3-AFADB433C1C1}"/>
              </a:ext>
            </a:extLst>
          </p:cNvPr>
          <p:cNvPicPr>
            <a:picLocks noChangeAspect="1"/>
          </p:cNvPicPr>
          <p:nvPr/>
        </p:nvPicPr>
        <p:blipFill>
          <a:blip r:embed="rId7"/>
          <a:stretch>
            <a:fillRect/>
          </a:stretch>
        </p:blipFill>
        <p:spPr>
          <a:xfrm>
            <a:off x="2842880" y="2716180"/>
            <a:ext cx="1771650" cy="1743075"/>
          </a:xfrm>
          <a:prstGeom prst="rect">
            <a:avLst/>
          </a:prstGeom>
        </p:spPr>
      </p:pic>
      <p:pic>
        <p:nvPicPr>
          <p:cNvPr id="17" name="Picture 16">
            <a:extLst>
              <a:ext uri="{FF2B5EF4-FFF2-40B4-BE49-F238E27FC236}">
                <a16:creationId xmlns:a16="http://schemas.microsoft.com/office/drawing/2014/main" id="{8116E6AE-DF6D-4A6A-829E-6D237B18C0AB}"/>
              </a:ext>
            </a:extLst>
          </p:cNvPr>
          <p:cNvPicPr>
            <a:picLocks noChangeAspect="1"/>
          </p:cNvPicPr>
          <p:nvPr/>
        </p:nvPicPr>
        <p:blipFill>
          <a:blip r:embed="rId8"/>
          <a:stretch>
            <a:fillRect/>
          </a:stretch>
        </p:blipFill>
        <p:spPr>
          <a:xfrm>
            <a:off x="4572000" y="2782855"/>
            <a:ext cx="1600200" cy="1676400"/>
          </a:xfrm>
          <a:prstGeom prst="rect">
            <a:avLst/>
          </a:prstGeom>
        </p:spPr>
      </p:pic>
      <p:pic>
        <p:nvPicPr>
          <p:cNvPr id="19" name="Picture 18">
            <a:extLst>
              <a:ext uri="{FF2B5EF4-FFF2-40B4-BE49-F238E27FC236}">
                <a16:creationId xmlns:a16="http://schemas.microsoft.com/office/drawing/2014/main" id="{F30ED71E-4159-4A7B-A3D8-132ABAABAF2F}"/>
              </a:ext>
            </a:extLst>
          </p:cNvPr>
          <p:cNvPicPr>
            <a:picLocks noChangeAspect="1"/>
          </p:cNvPicPr>
          <p:nvPr/>
        </p:nvPicPr>
        <p:blipFill>
          <a:blip r:embed="rId9"/>
          <a:stretch>
            <a:fillRect/>
          </a:stretch>
        </p:blipFill>
        <p:spPr>
          <a:xfrm>
            <a:off x="6471682" y="2739992"/>
            <a:ext cx="1600200" cy="169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IMAGE PREPROCESSING</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21806" y="1119355"/>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Pre-processing the input image data to convert it into meaningful floating-point tensors for feeding into Convolutional Neural Networks. </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tensors are used to store data, they can be assumed as multidimensional arrays.</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When the quantity of data that we have is not sufficient to perform the task of classification well enough. In such cases, we perform image augmentation to increase the size of your dataset. It is often used in image-based deep learning tasks to increase the amount and variance of training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used various techniques  such as rescaling, brightness adjustment, horizontal/vertical flip etc. to achieve our goal.</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4155</TotalTime>
  <Words>589</Words>
  <Application>Microsoft Office PowerPoint</Application>
  <PresentationFormat>On-screen Show (16:9)</PresentationFormat>
  <Paragraphs>98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Noto Sans Symbols</vt:lpstr>
      <vt:lpstr>Arial</vt:lpstr>
      <vt:lpstr>Arial Rounded</vt:lpstr>
      <vt:lpstr>Montserrat</vt:lpstr>
      <vt:lpstr>Calibri</vt:lpstr>
      <vt:lpstr>Simple Light</vt:lpstr>
      <vt:lpstr>Capstone Project Real Time Face Emotion Recognition Deep learning and MLE   SHASHANK BHATIA   </vt:lpstr>
      <vt:lpstr>CONTENTS</vt:lpstr>
      <vt:lpstr>Problem Statement</vt:lpstr>
      <vt:lpstr>DATA PIPELINE     </vt:lpstr>
      <vt:lpstr>Data Summary</vt:lpstr>
      <vt:lpstr>EDA</vt:lpstr>
      <vt:lpstr>EMOTION COUNT FOR VALIDATION DATA</vt:lpstr>
      <vt:lpstr>SAMPLE IMAGES UNDER FOR EMOTION</vt:lpstr>
      <vt:lpstr>IMAGE PREPROCESSING</vt:lpstr>
      <vt:lpstr>CNN MODEL</vt:lpstr>
      <vt:lpstr>CNN MODEL</vt:lpstr>
      <vt:lpstr>MODEL PARAMETERS</vt:lpstr>
      <vt:lpstr>MODEL EVALUATION </vt:lpstr>
      <vt:lpstr>MODEL TEST</vt:lpstr>
      <vt:lpstr>DEMONSTRATION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  SHASHANK BHATIA</dc:title>
  <dc:creator>shashank bhatia</dc:creator>
  <cp:lastModifiedBy>nayubi bhatia</cp:lastModifiedBy>
  <cp:revision>24</cp:revision>
  <dcterms:modified xsi:type="dcterms:W3CDTF">2022-01-07T11:26:31Z</dcterms:modified>
</cp:coreProperties>
</file>