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5.4809926250991292E-2"/>
          <c:w val="0.89019685039370078"/>
          <c:h val="0.86093898327889196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Comparision!$B$2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Comparision!$B$3:$B$11</c:f>
              <c:numCache>
                <c:formatCode>General</c:formatCode>
                <c:ptCount val="9"/>
                <c:pt idx="0">
                  <c:v>610.25</c:v>
                </c:pt>
                <c:pt idx="1">
                  <c:v>602.4</c:v>
                </c:pt>
                <c:pt idx="2">
                  <c:v>595</c:v>
                </c:pt>
                <c:pt idx="3">
                  <c:v>581</c:v>
                </c:pt>
                <c:pt idx="4">
                  <c:v>604.75</c:v>
                </c:pt>
                <c:pt idx="5">
                  <c:v>624.79999999999995</c:v>
                </c:pt>
                <c:pt idx="6">
                  <c:v>619.1</c:v>
                </c:pt>
                <c:pt idx="7">
                  <c:v>622.54999999999995</c:v>
                </c:pt>
                <c:pt idx="8">
                  <c:v>617.65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3-4B7B-A725-49D875B018EF}"/>
            </c:ext>
          </c:extLst>
        </c:ser>
        <c:ser>
          <c:idx val="1"/>
          <c:order val="1"/>
          <c:tx>
            <c:strRef>
              <c:f>Comparision!$C$2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Comparision!$C$3:$C$11</c:f>
              <c:numCache>
                <c:formatCode>General</c:formatCode>
                <c:ptCount val="9"/>
                <c:pt idx="0">
                  <c:v>634.88300000000004</c:v>
                </c:pt>
                <c:pt idx="1">
                  <c:v>640.95100000000002</c:v>
                </c:pt>
                <c:pt idx="2">
                  <c:v>646.15700000000004</c:v>
                </c:pt>
                <c:pt idx="3">
                  <c:v>640.68200000000002</c:v>
                </c:pt>
                <c:pt idx="4">
                  <c:v>639.928</c:v>
                </c:pt>
                <c:pt idx="5">
                  <c:v>645.81100000000004</c:v>
                </c:pt>
                <c:pt idx="6">
                  <c:v>646.87099999999998</c:v>
                </c:pt>
                <c:pt idx="7">
                  <c:v>645.13099999999997</c:v>
                </c:pt>
                <c:pt idx="8">
                  <c:v>640.18399999999997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3-4B7B-A725-49D875B018EF}"/>
            </c:ext>
          </c:extLst>
        </c:ser>
        <c:ser>
          <c:idx val="2"/>
          <c:order val="2"/>
          <c:tx>
            <c:strRef>
              <c:f>Comparision!$D$2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Comparision!$D$3:$D$11</c:f>
              <c:numCache>
                <c:formatCode>General</c:formatCode>
                <c:ptCount val="9"/>
                <c:pt idx="0">
                  <c:v>606.25</c:v>
                </c:pt>
                <c:pt idx="1">
                  <c:v>606.29899999999998</c:v>
                </c:pt>
                <c:pt idx="2">
                  <c:v>603.39700000000005</c:v>
                </c:pt>
                <c:pt idx="3">
                  <c:v>600.62</c:v>
                </c:pt>
                <c:pt idx="4">
                  <c:v>599.64300000000003</c:v>
                </c:pt>
                <c:pt idx="5">
                  <c:v>601.78300000000002</c:v>
                </c:pt>
                <c:pt idx="6">
                  <c:v>599.92700000000002</c:v>
                </c:pt>
                <c:pt idx="7">
                  <c:v>599.96699999999998</c:v>
                </c:pt>
                <c:pt idx="8">
                  <c:v>599.07000000000005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3-4B7B-A725-49D875B018EF}"/>
            </c:ext>
          </c:extLst>
        </c:ser>
        <c:ser>
          <c:idx val="3"/>
          <c:order val="3"/>
          <c:tx>
            <c:strRef>
              <c:f>Comparision!$E$2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Comparision!$E$3:$E$11</c:f>
              <c:numCache>
                <c:formatCode>General</c:formatCode>
                <c:ptCount val="9"/>
                <c:pt idx="0">
                  <c:v>618.16099999999994</c:v>
                </c:pt>
                <c:pt idx="1">
                  <c:v>612.23099999999999</c:v>
                </c:pt>
                <c:pt idx="2">
                  <c:v>612.68399999999997</c:v>
                </c:pt>
                <c:pt idx="3">
                  <c:v>608.06600000000003</c:v>
                </c:pt>
                <c:pt idx="4">
                  <c:v>612.06500000000005</c:v>
                </c:pt>
                <c:pt idx="5">
                  <c:v>615.91399999999999</c:v>
                </c:pt>
                <c:pt idx="6">
                  <c:v>613.72299999999996</c:v>
                </c:pt>
                <c:pt idx="7">
                  <c:v>618.23400000000004</c:v>
                </c:pt>
                <c:pt idx="8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3-4B7B-A725-49D875B018EF}"/>
            </c:ext>
          </c:extLst>
        </c:ser>
        <c:ser>
          <c:idx val="4"/>
          <c:order val="4"/>
          <c:tx>
            <c:strRef>
              <c:f>Comparision!$F$2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Comparision!$F$3:$F$11</c:f>
              <c:numCache>
                <c:formatCode>General</c:formatCode>
                <c:ptCount val="9"/>
                <c:pt idx="0">
                  <c:v>599.05700000000002</c:v>
                </c:pt>
                <c:pt idx="1">
                  <c:v>602.31500000000005</c:v>
                </c:pt>
                <c:pt idx="2">
                  <c:v>603.13300000000004</c:v>
                </c:pt>
                <c:pt idx="3">
                  <c:v>602.42700000000002</c:v>
                </c:pt>
                <c:pt idx="4">
                  <c:v>592.375</c:v>
                </c:pt>
                <c:pt idx="5">
                  <c:v>600.87699999999995</c:v>
                </c:pt>
                <c:pt idx="6">
                  <c:v>602.755</c:v>
                </c:pt>
                <c:pt idx="7">
                  <c:v>598.02800000000002</c:v>
                </c:pt>
                <c:pt idx="8">
                  <c:v>599.86800000000005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3-4B7B-A725-49D875B018EF}"/>
            </c:ext>
          </c:extLst>
        </c:ser>
        <c:ser>
          <c:idx val="5"/>
          <c:order val="5"/>
          <c:tx>
            <c:strRef>
              <c:f>Comparision!$G$2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Comparision!$G$3:$G$11</c:f>
              <c:numCache>
                <c:formatCode>General</c:formatCode>
                <c:ptCount val="9"/>
                <c:pt idx="0">
                  <c:v>575.90499999999997</c:v>
                </c:pt>
                <c:pt idx="1">
                  <c:v>579.12800000000004</c:v>
                </c:pt>
                <c:pt idx="2">
                  <c:v>573.87800000000004</c:v>
                </c:pt>
                <c:pt idx="3">
                  <c:v>571.42100000000005</c:v>
                </c:pt>
                <c:pt idx="4">
                  <c:v>570.21199999999999</c:v>
                </c:pt>
                <c:pt idx="5">
                  <c:v>565.38300000000004</c:v>
                </c:pt>
                <c:pt idx="6">
                  <c:v>570.798</c:v>
                </c:pt>
                <c:pt idx="7">
                  <c:v>566.86699999999996</c:v>
                </c:pt>
                <c:pt idx="8">
                  <c:v>564.47500000000002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3-4B7B-A725-49D875B0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928879"/>
        <c:axId val="832928463"/>
      </c:lineChart>
      <c:catAx>
        <c:axId val="83292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463"/>
        <c:crosses val="autoZero"/>
        <c:auto val="1"/>
        <c:lblAlgn val="ctr"/>
        <c:lblOffset val="100"/>
        <c:noMultiLvlLbl val="0"/>
      </c:catAx>
      <c:valAx>
        <c:axId val="8329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33445819272587E-2"/>
          <c:y val="0.11735536725264568"/>
          <c:w val="0.9035665009958862"/>
          <c:h val="0.85116047061281519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Comparision!$B$13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Comparision!$B$14:$B$22</c:f>
              <c:numCache>
                <c:formatCode>0.0%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B-4B47-BB36-904E2A6C1E9A}"/>
            </c:ext>
          </c:extLst>
        </c:ser>
        <c:ser>
          <c:idx val="1"/>
          <c:order val="1"/>
          <c:tx>
            <c:strRef>
              <c:f>Comparision!$C$13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Comparision!$C$14:$C$22</c:f>
              <c:numCache>
                <c:formatCode>0.0%</c:formatCode>
                <c:ptCount val="9"/>
                <c:pt idx="0">
                  <c:v>-4.0365424006554754E-2</c:v>
                </c:pt>
                <c:pt idx="1">
                  <c:v>-6.3995683930942973E-2</c:v>
                </c:pt>
                <c:pt idx="2">
                  <c:v>-8.5978151260504274E-2</c:v>
                </c:pt>
                <c:pt idx="3">
                  <c:v>-0.10272289156626509</c:v>
                </c:pt>
                <c:pt idx="4">
                  <c:v>-5.8169491525423722E-2</c:v>
                </c:pt>
                <c:pt idx="5">
                  <c:v>-3.3628361075544309E-2</c:v>
                </c:pt>
                <c:pt idx="6">
                  <c:v>-4.4857050557260469E-2</c:v>
                </c:pt>
                <c:pt idx="7">
                  <c:v>-3.6271785398763183E-2</c:v>
                </c:pt>
                <c:pt idx="8">
                  <c:v>-3.648344531692705E-2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B-4B47-BB36-904E2A6C1E9A}"/>
            </c:ext>
          </c:extLst>
        </c:ser>
        <c:ser>
          <c:idx val="2"/>
          <c:order val="2"/>
          <c:tx>
            <c:strRef>
              <c:f>Comparision!$D$13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Comparision!$D$14:$D$22</c:f>
              <c:numCache>
                <c:formatCode>0.0%</c:formatCode>
                <c:ptCount val="9"/>
                <c:pt idx="0">
                  <c:v>6.5546907005325688E-3</c:v>
                </c:pt>
                <c:pt idx="1">
                  <c:v>-6.4724435590969472E-3</c:v>
                </c:pt>
                <c:pt idx="2">
                  <c:v>-1.4112605042016889E-2</c:v>
                </c:pt>
                <c:pt idx="3">
                  <c:v>-3.3769363166953538E-2</c:v>
                </c:pt>
                <c:pt idx="4">
                  <c:v>8.4448119057461274E-3</c:v>
                </c:pt>
                <c:pt idx="5">
                  <c:v>3.6838988476312326E-2</c:v>
                </c:pt>
                <c:pt idx="6">
                  <c:v>3.0969148764335326E-2</c:v>
                </c:pt>
                <c:pt idx="7">
                  <c:v>3.6274997992129097E-2</c:v>
                </c:pt>
                <c:pt idx="8">
                  <c:v>3.0081761515421239E-2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B47-BB36-904E2A6C1E9A}"/>
            </c:ext>
          </c:extLst>
        </c:ser>
        <c:ser>
          <c:idx val="3"/>
          <c:order val="3"/>
          <c:tx>
            <c:strRef>
              <c:f>Comparision!$E$13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Comparision!$E$14:$E$22</c:f>
              <c:numCache>
                <c:formatCode>0.0%</c:formatCode>
                <c:ptCount val="9"/>
                <c:pt idx="0">
                  <c:v>-1.2963539532978196E-2</c:v>
                </c:pt>
                <c:pt idx="1">
                  <c:v>-1.6319721115537877E-2</c:v>
                </c:pt>
                <c:pt idx="2">
                  <c:v>-2.9721008403361292E-2</c:v>
                </c:pt>
                <c:pt idx="3">
                  <c:v>-4.6585197934595576E-2</c:v>
                </c:pt>
                <c:pt idx="4">
                  <c:v>-1.2095907399752054E-2</c:v>
                </c:pt>
                <c:pt idx="5">
                  <c:v>1.422215108834822E-2</c:v>
                </c:pt>
                <c:pt idx="6">
                  <c:v>8.6851881763851824E-3</c:v>
                </c:pt>
                <c:pt idx="7">
                  <c:v>6.9327764838164286E-3</c:v>
                </c:pt>
                <c:pt idx="8">
                  <c:v>5.9094956690682061E-3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B-4B47-BB36-904E2A6C1E9A}"/>
            </c:ext>
          </c:extLst>
        </c:ser>
        <c:ser>
          <c:idx val="4"/>
          <c:order val="4"/>
          <c:tx>
            <c:strRef>
              <c:f>Comparision!$F$13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Comparision!$F$14:$F$22</c:f>
              <c:numCache>
                <c:formatCode>0.0%</c:formatCode>
                <c:ptCount val="9"/>
                <c:pt idx="0">
                  <c:v>1.8341663252765233E-2</c:v>
                </c:pt>
                <c:pt idx="1">
                  <c:v>1.4110225763599386E-4</c:v>
                </c:pt>
                <c:pt idx="2">
                  <c:v>-1.3668907563025275E-2</c:v>
                </c:pt>
                <c:pt idx="3">
                  <c:v>-3.6879518072289195E-2</c:v>
                </c:pt>
                <c:pt idx="4">
                  <c:v>2.0463001240181893E-2</c:v>
                </c:pt>
                <c:pt idx="5">
                  <c:v>3.8289052496798981E-2</c:v>
                </c:pt>
                <c:pt idx="6">
                  <c:v>2.6401227588434866E-2</c:v>
                </c:pt>
                <c:pt idx="7">
                  <c:v>3.9389607260460903E-2</c:v>
                </c:pt>
                <c:pt idx="8">
                  <c:v>2.878976766777289E-2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B-4B47-BB36-904E2A6C1E9A}"/>
            </c:ext>
          </c:extLst>
        </c:ser>
        <c:ser>
          <c:idx val="5"/>
          <c:order val="5"/>
          <c:tx>
            <c:strRef>
              <c:f>Comparision!$G$13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Comparision!$G$14:$G$22</c:f>
              <c:numCache>
                <c:formatCode>0.0%</c:formatCode>
                <c:ptCount val="9"/>
                <c:pt idx="0">
                  <c:v>5.628021302744781E-2</c:v>
                </c:pt>
                <c:pt idx="1">
                  <c:v>3.8632138114209721E-2</c:v>
                </c:pt>
                <c:pt idx="2">
                  <c:v>3.5499159663865472E-2</c:v>
                </c:pt>
                <c:pt idx="3">
                  <c:v>1.6487091222030896E-2</c:v>
                </c:pt>
                <c:pt idx="4">
                  <c:v>5.7111202976436563E-2</c:v>
                </c:pt>
                <c:pt idx="5">
                  <c:v>9.5097631241997313E-2</c:v>
                </c:pt>
                <c:pt idx="6">
                  <c:v>7.8019706024874846E-2</c:v>
                </c:pt>
                <c:pt idx="7">
                  <c:v>8.9443418199341415E-2</c:v>
                </c:pt>
                <c:pt idx="8">
                  <c:v>8.609244717882289E-2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5B-4B47-BB36-904E2A6C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664223"/>
        <c:axId val="973660063"/>
      </c:lineChart>
      <c:catAx>
        <c:axId val="973664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0063"/>
        <c:crosses val="autoZero"/>
        <c:auto val="1"/>
        <c:lblAlgn val="ctr"/>
        <c:lblOffset val="100"/>
        <c:noMultiLvlLbl val="0"/>
      </c:catAx>
      <c:valAx>
        <c:axId val="97366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7" y="886264"/>
            <a:ext cx="3670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Learning Rate Impact:</a:t>
            </a:r>
          </a:p>
          <a:p>
            <a:r>
              <a:rPr lang="en-US" dirty="0" smtClean="0"/>
              <a:t>Stock code – AXISBANK</a:t>
            </a:r>
          </a:p>
          <a:p>
            <a:r>
              <a:rPr lang="en-US" dirty="0" smtClean="0"/>
              <a:t>Epoch : 80</a:t>
            </a:r>
          </a:p>
          <a:p>
            <a:r>
              <a:rPr lang="en-US" dirty="0" smtClean="0"/>
              <a:t>Time-steps : 60 </a:t>
            </a:r>
          </a:p>
          <a:p>
            <a:r>
              <a:rPr lang="en-US" dirty="0" smtClean="0"/>
              <a:t>LSTM ( 3 layers ) + 1 Dense</a:t>
            </a:r>
          </a:p>
          <a:p>
            <a:r>
              <a:rPr lang="en-US" dirty="0" smtClean="0"/>
              <a:t>Prediction size – 10 days </a:t>
            </a:r>
          </a:p>
          <a:p>
            <a:endParaRPr lang="en-US" dirty="0" smtClean="0"/>
          </a:p>
          <a:p>
            <a:r>
              <a:rPr lang="en-US" dirty="0" smtClean="0"/>
              <a:t>Learning 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with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Adagrad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9505" y="886264"/>
            <a:ext cx="6923809" cy="4219048"/>
            <a:chOff x="4589505" y="886264"/>
            <a:chExt cx="6923809" cy="42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505" y="886264"/>
              <a:ext cx="6923809" cy="4219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237" y="2141176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SGD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7236" y="362324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Adam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37231" y="3713990"/>
              <a:ext cx="1575581" cy="27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flipH="1">
            <a:off x="283112" y="5228284"/>
            <a:ext cx="114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shows gradual decline in loss but tends to saturate after 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 and </a:t>
            </a:r>
            <a:r>
              <a:rPr lang="en-US" dirty="0" err="1" smtClean="0"/>
              <a:t>RMSprop</a:t>
            </a:r>
            <a:r>
              <a:rPr lang="en-US" dirty="0" smtClean="0"/>
              <a:t> shows  good improvement to reduce loss but could not shows incremental loss decline after 30-40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Comparatively ‘Adam’ shows gradual decline in loss over an incremental 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6045"/>
            <a:ext cx="3733333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0" y="1021977"/>
            <a:ext cx="3733333" cy="2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96" y="1036045"/>
            <a:ext cx="3733333" cy="26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655" y="3498998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SGD – </a:t>
            </a:r>
            <a:r>
              <a:rPr lang="en-US" dirty="0" err="1" smtClean="0"/>
              <a:t>FixRate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765" y="3484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7644" y="3498998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Adadelta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7" y="3894394"/>
            <a:ext cx="3733333" cy="264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55" y="633128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170" y="3886997"/>
            <a:ext cx="3733333" cy="26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515" y="6331283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0842" y="4281927"/>
            <a:ext cx="3120610" cy="1857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 smtClean="0"/>
              <a:t>Adam and </a:t>
            </a:r>
            <a:r>
              <a:rPr lang="en-US" b="1" dirty="0" err="1" smtClean="0"/>
              <a:t>Adadelta</a:t>
            </a:r>
            <a:r>
              <a:rPr lang="en-US" b="1" dirty="0" smtClean="0"/>
              <a:t> shows closeness to the real </a:t>
            </a:r>
            <a:r>
              <a:rPr lang="en-US" b="1" dirty="0" err="1" smtClean="0"/>
              <a:t>priceline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4118"/>
              </p:ext>
            </p:extLst>
          </p:nvPr>
        </p:nvGraphicFramePr>
        <p:xfrm>
          <a:off x="409573" y="1004882"/>
          <a:ext cx="4633914" cy="258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255600947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36608858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27609501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337909223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463715009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524645486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Open prices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FixLearn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Adadelta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6053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575.905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917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557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573.878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0818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623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592.375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534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615.914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77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613.723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59248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618.234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1309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599.868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08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19729"/>
              </p:ext>
            </p:extLst>
          </p:nvPr>
        </p:nvGraphicFramePr>
        <p:xfrm>
          <a:off x="6238875" y="842962"/>
          <a:ext cx="4572000" cy="294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86766"/>
              </p:ext>
            </p:extLst>
          </p:nvPr>
        </p:nvGraphicFramePr>
        <p:xfrm>
          <a:off x="652463" y="4162427"/>
          <a:ext cx="4633914" cy="248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354124812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49084114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760935387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26846862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36718471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4203564543"/>
                    </a:ext>
                  </a:extLst>
                </a:gridCol>
              </a:tblGrid>
              <a:tr h="248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FixLearn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62446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96556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10876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261365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0373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57448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8368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24859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79043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26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3059"/>
              </p:ext>
            </p:extLst>
          </p:nvPr>
        </p:nvGraphicFramePr>
        <p:xfrm>
          <a:off x="5857875" y="3802857"/>
          <a:ext cx="53340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94763" y="1510145"/>
            <a:ext cx="4447309" cy="98367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10875" y="1842655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9" y="785110"/>
            <a:ext cx="2810843" cy="1993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9" y="2778514"/>
            <a:ext cx="2759883" cy="19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2" y="4735778"/>
            <a:ext cx="2867280" cy="20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19" y="806478"/>
            <a:ext cx="2780712" cy="1972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075" y="2778515"/>
            <a:ext cx="2900126" cy="2056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82" y="4735778"/>
            <a:ext cx="2837149" cy="2012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768" y="734666"/>
            <a:ext cx="2944950" cy="2088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509" y="2778514"/>
            <a:ext cx="3007468" cy="2132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060" y="4751499"/>
            <a:ext cx="2976917" cy="2013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0718" y="770572"/>
            <a:ext cx="2780712" cy="1972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0718" y="2779964"/>
            <a:ext cx="2829298" cy="200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4879" y="4819323"/>
            <a:ext cx="2798725" cy="19848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</a:t>
            </a:r>
            <a:r>
              <a:rPr lang="en-US" sz="2800" b="1" dirty="0" smtClean="0">
                <a:solidFill>
                  <a:schemeClr val="bg1"/>
                </a:solidFill>
              </a:rPr>
              <a:t>Experiment – with Adam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4642" y="770572"/>
            <a:ext cx="2974677" cy="39652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40728" y="3097139"/>
            <a:ext cx="595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engineering of adding layers &amp; epochs does not help !!!!</a:t>
            </a:r>
          </a:p>
          <a:p>
            <a:r>
              <a:rPr lang="en-US" dirty="0" smtClean="0"/>
              <a:t>Dotted charts shows balanced numbers of layers and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5" y="908339"/>
            <a:ext cx="11926692" cy="5824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68" y="1399309"/>
            <a:ext cx="4498955" cy="296346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801250" y="3209886"/>
            <a:ext cx="446852" cy="632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5" y="998279"/>
            <a:ext cx="3212334" cy="21467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97" y="1048389"/>
            <a:ext cx="3286017" cy="21959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" y="4239867"/>
            <a:ext cx="3440262" cy="220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577" y="4246419"/>
            <a:ext cx="3870060" cy="2586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7964" y="3244334"/>
            <a:ext cx="60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one layer shows improvement in closeness to curve</a:t>
            </a:r>
          </a:p>
          <a:p>
            <a:r>
              <a:rPr lang="en-US" dirty="0" smtClean="0"/>
              <a:t>Additional epochs reduces the variance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04918" y="1699365"/>
            <a:ext cx="569530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124907">
            <a:off x="646344" y="1093614"/>
            <a:ext cx="1856509" cy="480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1124907">
            <a:off x="570807" y="2306363"/>
            <a:ext cx="1856509" cy="48016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124907">
            <a:off x="4197712" y="1264990"/>
            <a:ext cx="1856509" cy="735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900683">
            <a:off x="4214805" y="2096788"/>
            <a:ext cx="2026287" cy="55279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124907">
            <a:off x="4597645" y="4301414"/>
            <a:ext cx="1967921" cy="20206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0409516">
            <a:off x="4435584" y="4961676"/>
            <a:ext cx="2008905" cy="86729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173269" y="1635487"/>
            <a:ext cx="317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Skyblue</a:t>
            </a:r>
            <a:r>
              <a:rPr lang="en-US" dirty="0" smtClean="0"/>
              <a:t> – 4 layers / 60 epochs</a:t>
            </a:r>
          </a:p>
          <a:p>
            <a:r>
              <a:rPr lang="en-US" dirty="0" err="1" smtClean="0"/>
              <a:t>Darkblue</a:t>
            </a:r>
            <a:r>
              <a:rPr lang="en-US" dirty="0" smtClean="0"/>
              <a:t> – 3 layers / 60 epochs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</a:t>
            </a:r>
            <a:r>
              <a:rPr lang="en-US" sz="2800" b="1" dirty="0" smtClean="0">
                <a:solidFill>
                  <a:schemeClr val="bg1"/>
                </a:solidFill>
              </a:rPr>
              <a:t>Experiment – with </a:t>
            </a:r>
            <a:r>
              <a:rPr lang="en-US" sz="2800" b="1" dirty="0" err="1" smtClean="0">
                <a:solidFill>
                  <a:schemeClr val="bg1"/>
                </a:solidFill>
              </a:rPr>
              <a:t>Adadelta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7" y="984425"/>
            <a:ext cx="4628001" cy="3130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47" y="3768436"/>
            <a:ext cx="3850766" cy="260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007" y="1269866"/>
            <a:ext cx="3541568" cy="1746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3782" y="4599709"/>
            <a:ext cx="3158836" cy="159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understand – </a:t>
            </a:r>
          </a:p>
          <a:p>
            <a:pPr algn="ctr"/>
            <a:r>
              <a:rPr lang="en-US" dirty="0" smtClean="0"/>
              <a:t>- Loss in decreasing by adding epochs from 60 to 80 but its increasing variance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400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Bhor, Shashank (Cognizant)</dc:creator>
  <cp:lastModifiedBy>Bhor, Shashank (Cognizant)</cp:lastModifiedBy>
  <cp:revision>15</cp:revision>
  <dcterms:created xsi:type="dcterms:W3CDTF">2018-12-26T03:41:21Z</dcterms:created>
  <dcterms:modified xsi:type="dcterms:W3CDTF">2018-12-26T18:29:07Z</dcterms:modified>
</cp:coreProperties>
</file>