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Canva Sans Bold" charset="1" panose="020B0803030501040103"/>
      <p:regular r:id="rId17"/>
    </p:embeddedFont>
    <p:embeddedFont>
      <p:font typeface="Canva Sans" charset="1" panose="020B05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4274503"/>
            <a:ext cx="18288000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Connectivity layer in HAL in Android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4319" y="1178436"/>
            <a:ext cx="18158213" cy="7934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80"/>
              </a:lnSpc>
              <a:spcBef>
                <a:spcPct val="0"/>
              </a:spcBef>
            </a:pPr>
            <a:r>
              <a:rPr lang="en-US" b="true" sz="5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HAL APIs:</a:t>
            </a:r>
          </a:p>
          <a:p>
            <a:pPr algn="l">
              <a:lnSpc>
                <a:spcPts val="7980"/>
              </a:lnSpc>
              <a:spcBef>
                <a:spcPct val="0"/>
              </a:spcBef>
            </a:pPr>
            <a:r>
              <a:rPr lang="en-US" b="true" sz="5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IWiFi:</a:t>
            </a:r>
          </a:p>
          <a:p>
            <a:pPr algn="l" marL="1036432" indent="-518216" lvl="1">
              <a:lnSpc>
                <a:spcPts val="672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initialize(): </a:t>
            </a:r>
            <a:r>
              <a:rPr lang="en-US" sz="4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Initializes the Wi-Fi HAL.</a:t>
            </a:r>
          </a:p>
          <a:p>
            <a:pPr algn="l" marL="1036432" indent="-518216" lvl="1">
              <a:lnSpc>
                <a:spcPts val="672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start(): </a:t>
            </a:r>
            <a:r>
              <a:rPr lang="en-US" sz="4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Starts the Wi-Fi service.</a:t>
            </a:r>
          </a:p>
          <a:p>
            <a:pPr algn="l" marL="1036432" indent="-518216" lvl="1">
              <a:lnSpc>
                <a:spcPts val="672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stop(): </a:t>
            </a:r>
            <a:r>
              <a:rPr lang="en-US" sz="4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Stops the Wi-Fi service</a:t>
            </a:r>
            <a:r>
              <a:rPr lang="en-US" b="true" sz="4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  <a:p>
            <a:pPr algn="l" marL="1036432" indent="-518216" lvl="1">
              <a:lnSpc>
                <a:spcPts val="672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getIface(): </a:t>
            </a:r>
            <a:r>
              <a:rPr lang="en-US" sz="4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Retrieves the network interface for Wi-Fi(wlan0).</a:t>
            </a:r>
          </a:p>
          <a:p>
            <a:pPr algn="l" marL="1036432" indent="-518216" lvl="1">
              <a:lnSpc>
                <a:spcPts val="672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scan(): </a:t>
            </a:r>
            <a:r>
              <a:rPr lang="en-US" sz="4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Triggers a Wi-Fi scan</a:t>
            </a:r>
          </a:p>
          <a:p>
            <a:pPr algn="l">
              <a:lnSpc>
                <a:spcPts val="67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171654" y="4274503"/>
            <a:ext cx="5944692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8992" y="1635361"/>
            <a:ext cx="15856744" cy="6270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50"/>
              </a:lnSpc>
              <a:spcBef>
                <a:spcPct val="0"/>
              </a:spcBef>
            </a:pPr>
          </a:p>
          <a:p>
            <a:pPr algn="just">
              <a:lnSpc>
                <a:spcPts val="4550"/>
              </a:lnSpc>
              <a:spcBef>
                <a:spcPct val="0"/>
              </a:spcBef>
            </a:pPr>
            <a:r>
              <a:rPr lang="en-US" b="true" sz="325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Application Layer               |  </a:t>
            </a:r>
            <a:r>
              <a:rPr lang="en-US" sz="32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APIs like ConnectivityManager, WifiManager</a:t>
            </a:r>
          </a:p>
          <a:p>
            <a:pPr algn="just">
              <a:lnSpc>
                <a:spcPts val="4550"/>
              </a:lnSpc>
              <a:spcBef>
                <a:spcPct val="0"/>
              </a:spcBef>
            </a:pPr>
          </a:p>
          <a:p>
            <a:pPr algn="just">
              <a:lnSpc>
                <a:spcPts val="4550"/>
              </a:lnSpc>
              <a:spcBef>
                <a:spcPct val="0"/>
              </a:spcBef>
            </a:pPr>
            <a:r>
              <a:rPr lang="en-US" b="true" sz="325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Framework Layer                 |  </a:t>
            </a:r>
            <a:r>
              <a:rPr lang="en-US" sz="32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System services (e.g., WifiService, BluetoothService)</a:t>
            </a:r>
          </a:p>
          <a:p>
            <a:pPr algn="just">
              <a:lnSpc>
                <a:spcPts val="4550"/>
              </a:lnSpc>
              <a:spcBef>
                <a:spcPct val="0"/>
              </a:spcBef>
            </a:pPr>
          </a:p>
          <a:p>
            <a:pPr algn="just">
              <a:lnSpc>
                <a:spcPts val="4550"/>
              </a:lnSpc>
              <a:spcBef>
                <a:spcPct val="0"/>
              </a:spcBef>
            </a:pPr>
            <a:r>
              <a:rPr lang="en-US" b="true" sz="325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HAL Layer (HIDL/AIDL)     | </a:t>
            </a:r>
            <a:r>
              <a:rPr lang="en-US" sz="32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Hardware abstraction (e.g., IWifi, IBluetooth)</a:t>
            </a:r>
          </a:p>
          <a:p>
            <a:pPr algn="just">
              <a:lnSpc>
                <a:spcPts val="4550"/>
              </a:lnSpc>
              <a:spcBef>
                <a:spcPct val="0"/>
              </a:spcBef>
            </a:pPr>
          </a:p>
          <a:p>
            <a:pPr algn="just">
              <a:lnSpc>
                <a:spcPts val="4550"/>
              </a:lnSpc>
              <a:spcBef>
                <a:spcPct val="0"/>
              </a:spcBef>
            </a:pPr>
            <a:r>
              <a:rPr lang="en-US" b="true" sz="325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Kernel and Driver Layer   | </a:t>
            </a:r>
            <a:r>
              <a:rPr lang="en-US" sz="32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Drivers for Wi-Fi, Bluetooth, etc.</a:t>
            </a:r>
          </a:p>
          <a:p>
            <a:pPr algn="just">
              <a:lnSpc>
                <a:spcPts val="4550"/>
              </a:lnSpc>
              <a:spcBef>
                <a:spcPct val="0"/>
              </a:spcBef>
            </a:pPr>
          </a:p>
          <a:p>
            <a:pPr algn="just">
              <a:lnSpc>
                <a:spcPts val="4550"/>
              </a:lnSpc>
              <a:spcBef>
                <a:spcPct val="0"/>
              </a:spcBef>
            </a:pPr>
            <a:r>
              <a:rPr lang="en-US" b="true" sz="325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Hardware Layer                   | </a:t>
            </a:r>
            <a:r>
              <a:rPr lang="en-US" sz="32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Physical hardware components</a:t>
            </a:r>
          </a:p>
          <a:p>
            <a:pPr algn="just">
              <a:lnSpc>
                <a:spcPts val="4550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7666359">
            <a:off x="-2343404" y="5827687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52287" y="159703"/>
            <a:ext cx="13625398" cy="1542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56"/>
              </a:lnSpc>
            </a:pPr>
            <a:r>
              <a:rPr lang="en-US" sz="904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Connectivity Layers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76300"/>
            <a:ext cx="13305433" cy="1335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20"/>
              </a:lnSpc>
              <a:spcBef>
                <a:spcPct val="0"/>
              </a:spcBef>
            </a:pPr>
            <a:r>
              <a:rPr lang="en-US" b="true" sz="7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Role of HAL in Connectivity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473146"/>
            <a:ext cx="17259300" cy="3692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769" indent="-377884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HAL translates high-level commands from the framework into hardware-specific driver instructions.</a:t>
            </a:r>
          </a:p>
          <a:p>
            <a:pPr algn="l" marL="755769" indent="-377884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allows Android to support various hardware configurations without modifying the higher layers.</a:t>
            </a:r>
          </a:p>
          <a:p>
            <a:pPr algn="l" marL="755769" indent="-377884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It helps implement HIDL or AIDL interfaces for hardware components, ensuring compatibility.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23925"/>
            <a:ext cx="13706575" cy="1002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60"/>
              </a:lnSpc>
            </a:pPr>
            <a:r>
              <a:rPr lang="en-US" sz="59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Features of the Connectivity HAL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253140"/>
            <a:ext cx="15690273" cy="4165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24153" indent="-512076" lvl="1">
              <a:lnSpc>
                <a:spcPts val="6641"/>
              </a:lnSpc>
              <a:buFont typeface="Arial"/>
              <a:buChar char="•"/>
            </a:pPr>
            <a:r>
              <a:rPr lang="en-US" sz="47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Wi-Fi Management</a:t>
            </a:r>
          </a:p>
          <a:p>
            <a:pPr algn="l" marL="1024153" indent="-512076" lvl="1">
              <a:lnSpc>
                <a:spcPts val="6641"/>
              </a:lnSpc>
              <a:buFont typeface="Arial"/>
              <a:buChar char="•"/>
            </a:pPr>
            <a:r>
              <a:rPr lang="en-US" sz="47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Bluetooth</a:t>
            </a:r>
          </a:p>
          <a:p>
            <a:pPr algn="l" marL="1024153" indent="-512076" lvl="1">
              <a:lnSpc>
                <a:spcPts val="6641"/>
              </a:lnSpc>
              <a:buFont typeface="Arial"/>
              <a:buChar char="•"/>
            </a:pPr>
            <a:r>
              <a:rPr lang="en-US" sz="47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NFC(NearFieldCommunication)</a:t>
            </a:r>
          </a:p>
          <a:p>
            <a:pPr algn="l" marL="1024153" indent="-512076" lvl="1">
              <a:lnSpc>
                <a:spcPts val="6641"/>
              </a:lnSpc>
              <a:buFont typeface="Arial"/>
              <a:buChar char="•"/>
            </a:pPr>
            <a:r>
              <a:rPr lang="en-US" sz="47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Cellular</a:t>
            </a:r>
          </a:p>
          <a:p>
            <a:pPr algn="l" marL="1024153" indent="-512076" lvl="1">
              <a:lnSpc>
                <a:spcPts val="6641"/>
              </a:lnSpc>
              <a:buFont typeface="Arial"/>
              <a:buChar char="•"/>
            </a:pPr>
            <a:r>
              <a:rPr lang="en-US" sz="47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Ethernet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66775"/>
            <a:ext cx="5265837" cy="1434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0"/>
              </a:lnSpc>
            </a:pPr>
            <a:r>
              <a:rPr lang="en-US" sz="8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Bluetooth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5492649" y="2933982"/>
            <a:ext cx="19033892" cy="4380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1"/>
              </a:lnSpc>
              <a:spcBef>
                <a:spcPct val="0"/>
              </a:spcBef>
            </a:pPr>
          </a:p>
          <a:p>
            <a:pPr algn="ctr">
              <a:lnSpc>
                <a:spcPts val="3181"/>
              </a:lnSpc>
              <a:spcBef>
                <a:spcPct val="0"/>
              </a:spcBef>
            </a:pPr>
            <a:r>
              <a:rPr lang="en-US" b="true" sz="227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Applications       </a:t>
            </a:r>
          </a:p>
          <a:p>
            <a:pPr algn="ctr">
              <a:lnSpc>
                <a:spcPts val="3181"/>
              </a:lnSpc>
              <a:spcBef>
                <a:spcPct val="0"/>
              </a:spcBef>
            </a:pPr>
            <a:r>
              <a:rPr lang="en-US" b="true" sz="227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↓</a:t>
            </a:r>
          </a:p>
          <a:p>
            <a:pPr algn="ctr">
              <a:lnSpc>
                <a:spcPts val="3181"/>
              </a:lnSpc>
              <a:spcBef>
                <a:spcPct val="0"/>
              </a:spcBef>
            </a:pPr>
            <a:r>
              <a:rPr lang="en-US" b="true" sz="227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                                                                 Android Framework       (BluetoothAdapter, BluetoothDevice)</a:t>
            </a:r>
          </a:p>
          <a:p>
            <a:pPr algn="ctr">
              <a:lnSpc>
                <a:spcPts val="3181"/>
              </a:lnSpc>
              <a:spcBef>
                <a:spcPct val="0"/>
              </a:spcBef>
            </a:pPr>
            <a:r>
              <a:rPr lang="en-US" b="true" sz="227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↓</a:t>
            </a:r>
          </a:p>
          <a:p>
            <a:pPr algn="ctr">
              <a:lnSpc>
                <a:spcPts val="3181"/>
              </a:lnSpc>
              <a:spcBef>
                <a:spcPct val="0"/>
              </a:spcBef>
            </a:pPr>
            <a:r>
              <a:rPr lang="en-US" b="true" sz="227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                                                 Bluetooth HAL (HIDL)   (Abstracts hardware interaction)</a:t>
            </a:r>
          </a:p>
          <a:p>
            <a:pPr algn="ctr">
              <a:lnSpc>
                <a:spcPts val="3181"/>
              </a:lnSpc>
              <a:spcBef>
                <a:spcPct val="0"/>
              </a:spcBef>
            </a:pPr>
            <a:r>
              <a:rPr lang="en-US" b="true" sz="227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↓</a:t>
            </a:r>
          </a:p>
          <a:p>
            <a:pPr algn="ctr">
              <a:lnSpc>
                <a:spcPts val="3181"/>
              </a:lnSpc>
              <a:spcBef>
                <a:spcPct val="0"/>
              </a:spcBef>
            </a:pPr>
            <a:r>
              <a:rPr lang="en-US" b="true" sz="227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                               Linux Kernel          (Bluetooth Stack, Drivers)</a:t>
            </a:r>
          </a:p>
          <a:p>
            <a:pPr algn="ctr">
              <a:lnSpc>
                <a:spcPts val="3181"/>
              </a:lnSpc>
              <a:spcBef>
                <a:spcPct val="0"/>
              </a:spcBef>
            </a:pPr>
            <a:r>
              <a:rPr lang="en-US" b="true" sz="227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↓</a:t>
            </a:r>
          </a:p>
          <a:p>
            <a:pPr algn="ctr">
              <a:lnSpc>
                <a:spcPts val="3181"/>
              </a:lnSpc>
              <a:spcBef>
                <a:spcPct val="0"/>
              </a:spcBef>
            </a:pPr>
            <a:r>
              <a:rPr lang="en-US" b="true" sz="227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          Bluetooth Chipset     (Hardware Layer)</a:t>
            </a:r>
          </a:p>
          <a:p>
            <a:pPr algn="ctr">
              <a:lnSpc>
                <a:spcPts val="318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78334" y="904875"/>
            <a:ext cx="15271219" cy="688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1"/>
              </a:lnSpc>
              <a:spcBef>
                <a:spcPct val="0"/>
              </a:spcBef>
            </a:pPr>
            <a:r>
              <a:rPr lang="en-US" b="true" sz="62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Framework APIs:</a:t>
            </a:r>
          </a:p>
          <a:p>
            <a:pPr algn="l">
              <a:lnSpc>
                <a:spcPts val="8741"/>
              </a:lnSpc>
              <a:spcBef>
                <a:spcPct val="0"/>
              </a:spcBef>
            </a:pPr>
          </a:p>
          <a:p>
            <a:pPr algn="l">
              <a:lnSpc>
                <a:spcPts val="6221"/>
              </a:lnSpc>
              <a:spcBef>
                <a:spcPct val="0"/>
              </a:spcBef>
            </a:pPr>
            <a:r>
              <a:rPr lang="en-US" b="true" sz="44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BluetoothAdapter    </a:t>
            </a:r>
            <a:r>
              <a:rPr lang="en-US" sz="44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Enable/disable Bluetooth.</a:t>
            </a:r>
          </a:p>
          <a:p>
            <a:pPr algn="l">
              <a:lnSpc>
                <a:spcPts val="6221"/>
              </a:lnSpc>
              <a:spcBef>
                <a:spcPct val="0"/>
              </a:spcBef>
            </a:pPr>
            <a:r>
              <a:rPr lang="en-US" sz="44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             Discover devices.</a:t>
            </a:r>
          </a:p>
          <a:p>
            <a:pPr algn="l">
              <a:lnSpc>
                <a:spcPts val="6221"/>
              </a:lnSpc>
              <a:spcBef>
                <a:spcPct val="0"/>
              </a:spcBef>
            </a:pPr>
            <a:r>
              <a:rPr lang="en-US" b="true" sz="44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BluetoothDevice      </a:t>
            </a:r>
            <a:r>
              <a:rPr lang="en-US" sz="44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Pairing and bonding.</a:t>
            </a:r>
          </a:p>
          <a:p>
            <a:pPr algn="l">
              <a:lnSpc>
                <a:spcPts val="6221"/>
              </a:lnSpc>
              <a:spcBef>
                <a:spcPct val="0"/>
              </a:spcBef>
            </a:pPr>
            <a:r>
              <a:rPr lang="en-US" b="true" sz="44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BluetoothSocket      </a:t>
            </a:r>
            <a:r>
              <a:rPr lang="en-US" sz="44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transmission.</a:t>
            </a:r>
          </a:p>
          <a:p>
            <a:pPr algn="l">
              <a:lnSpc>
                <a:spcPts val="6221"/>
              </a:lnSpc>
              <a:spcBef>
                <a:spcPct val="0"/>
              </a:spcBef>
            </a:pPr>
            <a:r>
              <a:rPr lang="en-US" b="true" sz="44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BluetoothA2dp         </a:t>
            </a:r>
            <a:r>
              <a:rPr lang="en-US" sz="44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Manage A2DP connections.</a:t>
            </a:r>
          </a:p>
          <a:p>
            <a:pPr algn="l">
              <a:lnSpc>
                <a:spcPts val="6221"/>
              </a:lnSpc>
              <a:spcBef>
                <a:spcPct val="0"/>
              </a:spcBef>
            </a:pPr>
            <a:r>
              <a:rPr lang="en-US" b="true" sz="44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BluetoothGatt           </a:t>
            </a:r>
            <a:r>
              <a:rPr lang="en-US" sz="44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 BLE communication.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14400"/>
            <a:ext cx="15595421" cy="8967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61"/>
              </a:lnSpc>
              <a:spcBef>
                <a:spcPct val="0"/>
              </a:spcBef>
            </a:pPr>
            <a:r>
              <a:rPr lang="en-US" b="true" sz="60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HAL APIs (HIDL/AIDL):</a:t>
            </a:r>
          </a:p>
          <a:p>
            <a:pPr algn="l">
              <a:lnSpc>
                <a:spcPts val="8461"/>
              </a:lnSpc>
              <a:spcBef>
                <a:spcPct val="0"/>
              </a:spcBef>
            </a:pPr>
          </a:p>
          <a:p>
            <a:pPr algn="l">
              <a:lnSpc>
                <a:spcPts val="6781"/>
              </a:lnSpc>
              <a:spcBef>
                <a:spcPct val="0"/>
              </a:spcBef>
            </a:pPr>
            <a:r>
              <a:rPr lang="en-US" b="true" sz="48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enable() / disable()</a:t>
            </a:r>
            <a:r>
              <a:rPr lang="en-US" sz="48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Turn Bluetooth on or off.</a:t>
            </a:r>
          </a:p>
          <a:p>
            <a:pPr algn="l">
              <a:lnSpc>
                <a:spcPts val="6781"/>
              </a:lnSpc>
              <a:spcBef>
                <a:spcPct val="0"/>
              </a:spcBef>
            </a:pPr>
            <a:r>
              <a:rPr lang="en-US" b="true" sz="48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startDiscovery()</a:t>
            </a:r>
            <a:r>
              <a:rPr lang="en-US" sz="48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:Initiate device scanning.</a:t>
            </a:r>
          </a:p>
          <a:p>
            <a:pPr algn="l">
              <a:lnSpc>
                <a:spcPts val="6781"/>
              </a:lnSpc>
              <a:spcBef>
                <a:spcPct val="0"/>
              </a:spcBef>
            </a:pPr>
            <a:r>
              <a:rPr lang="en-US" b="true" sz="48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connect(address)</a:t>
            </a:r>
            <a:r>
              <a:rPr lang="en-US" sz="48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:Connect to a device.</a:t>
            </a:r>
          </a:p>
          <a:p>
            <a:pPr algn="l">
              <a:lnSpc>
                <a:spcPts val="6781"/>
              </a:lnSpc>
              <a:spcBef>
                <a:spcPct val="0"/>
              </a:spcBef>
            </a:pPr>
            <a:r>
              <a:rPr lang="en-US" b="true" sz="48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disconnect()</a:t>
            </a:r>
            <a:r>
              <a:rPr lang="en-US" sz="48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  <a:r>
              <a:rPr lang="en-US" sz="48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Terminate a connection.</a:t>
            </a:r>
          </a:p>
          <a:p>
            <a:pPr algn="l">
              <a:lnSpc>
                <a:spcPts val="6781"/>
              </a:lnSpc>
              <a:spcBef>
                <a:spcPct val="0"/>
              </a:spcBef>
            </a:pPr>
            <a:r>
              <a:rPr lang="en-US" b="true" sz="48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pairDevice()</a:t>
            </a:r>
            <a:r>
              <a:rPr lang="en-US" sz="48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Initiates pairing with a specified device.</a:t>
            </a:r>
          </a:p>
          <a:p>
            <a:pPr algn="l">
              <a:lnSpc>
                <a:spcPts val="6781"/>
              </a:lnSpc>
              <a:spcBef>
                <a:spcPct val="0"/>
              </a:spcBef>
            </a:pPr>
            <a:r>
              <a:rPr lang="en-US" b="true" sz="48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unpairDevice()</a:t>
            </a:r>
            <a:r>
              <a:rPr lang="en-US" sz="48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Removes a paired device.</a:t>
            </a:r>
          </a:p>
          <a:p>
            <a:pPr algn="l">
              <a:lnSpc>
                <a:spcPts val="678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76300"/>
            <a:ext cx="7748489" cy="1401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80"/>
              </a:lnSpc>
            </a:pPr>
            <a:r>
              <a:rPr lang="en-US" sz="8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WiFi in Android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3425" y="2298798"/>
            <a:ext cx="13182204" cy="740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</a:p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                                         Applications         (User interaction with Wi-Fi)</a:t>
            </a:r>
          </a:p>
          <a:p>
            <a:pPr algn="ctr">
              <a:lnSpc>
                <a:spcPts val="3080"/>
              </a:lnSpc>
              <a:spcBef>
                <a:spcPct val="0"/>
              </a:spcBef>
            </a:pPr>
          </a:p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↓</a:t>
            </a:r>
          </a:p>
          <a:p>
            <a:pPr algn="ctr">
              <a:lnSpc>
                <a:spcPts val="3080"/>
              </a:lnSpc>
              <a:spcBef>
                <a:spcPct val="0"/>
              </a:spcBef>
            </a:pPr>
          </a:p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                                                       Android Framework     (WifiManager, ConnectivityManager)</a:t>
            </a:r>
          </a:p>
          <a:p>
            <a:pPr algn="ctr">
              <a:lnSpc>
                <a:spcPts val="3080"/>
              </a:lnSpc>
              <a:spcBef>
                <a:spcPct val="0"/>
              </a:spcBef>
            </a:pPr>
          </a:p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↓</a:t>
            </a:r>
          </a:p>
          <a:p>
            <a:pPr algn="ctr">
              <a:lnSpc>
                <a:spcPts val="3080"/>
              </a:lnSpc>
              <a:spcBef>
                <a:spcPct val="0"/>
              </a:spcBef>
            </a:pPr>
          </a:p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                                                Wi-Fi HAL (HIDL)       (Abstracts hardware interaction)</a:t>
            </a:r>
          </a:p>
          <a:p>
            <a:pPr algn="ctr">
              <a:lnSpc>
                <a:spcPts val="3080"/>
              </a:lnSpc>
              <a:spcBef>
                <a:spcPct val="0"/>
              </a:spcBef>
            </a:pPr>
          </a:p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↓</a:t>
            </a:r>
          </a:p>
          <a:p>
            <a:pPr algn="ctr">
              <a:lnSpc>
                <a:spcPts val="3080"/>
              </a:lnSpc>
              <a:spcBef>
                <a:spcPct val="0"/>
              </a:spcBef>
            </a:pPr>
          </a:p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            Linux Kernel         (Wi-Fi Drivers)</a:t>
            </a:r>
          </a:p>
          <a:p>
            <a:pPr algn="ctr">
              <a:lnSpc>
                <a:spcPts val="3080"/>
              </a:lnSpc>
              <a:spcBef>
                <a:spcPct val="0"/>
              </a:spcBef>
            </a:pPr>
          </a:p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↓</a:t>
            </a:r>
          </a:p>
          <a:p>
            <a:pPr algn="ctr">
              <a:lnSpc>
                <a:spcPts val="3080"/>
              </a:lnSpc>
              <a:spcBef>
                <a:spcPct val="0"/>
              </a:spcBef>
            </a:pPr>
          </a:p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                 Wi-Fi Chipset         (Hardware Layer)</a:t>
            </a:r>
          </a:p>
          <a:p>
            <a:pPr algn="ctr">
              <a:lnSpc>
                <a:spcPts val="30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19175" y="2673040"/>
            <a:ext cx="14679216" cy="5549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WifiManager: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setWifiEnabled(boolean):</a:t>
            </a: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Enables/disables Wi-Fi.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startScan():</a:t>
            </a: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Scans for networks.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getScanResults():</a:t>
            </a: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Retrieves scan results.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addNetwork(WifiConfiguration):</a:t>
            </a: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Adds a Wi-Fi network configuration.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enableNetwork(int, boolean):</a:t>
            </a: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Connects to a network.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disconnect():</a:t>
            </a: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Disconnects from a network.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ConnectivityManager: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Manages overall connectivity and network routing.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1573936" y="885825"/>
            <a:ext cx="12855377" cy="2901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0"/>
              </a:lnSpc>
            </a:pPr>
            <a:r>
              <a:rPr lang="en-US" sz="7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</a:t>
            </a:r>
            <a:r>
              <a:rPr lang="en-US" b="true" sz="76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amework APIs</a:t>
            </a:r>
          </a:p>
          <a:p>
            <a:pPr algn="ctr">
              <a:lnSpc>
                <a:spcPts val="1288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DAGe4crRL-w</dc:identifier>
  <dcterms:modified xsi:type="dcterms:W3CDTF">2011-08-01T06:04:30Z</dcterms:modified>
  <cp:revision>1</cp:revision>
  <dc:title>Simple Presentation in Pink Lilac Pastel Blobs Basic Style</dc:title>
</cp:coreProperties>
</file>