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Lst>
  <p:notesMasterIdLst>
    <p:notesMasterId r:id="rId21"/>
  </p:notesMasterIdLst>
  <p:handoutMasterIdLst>
    <p:handoutMasterId r:id="rId22"/>
  </p:handoutMasterIdLst>
  <p:sldIdLst>
    <p:sldId id="273" r:id="rId2"/>
    <p:sldId id="274" r:id="rId3"/>
    <p:sldId id="275" r:id="rId4"/>
    <p:sldId id="293" r:id="rId5"/>
    <p:sldId id="295" r:id="rId6"/>
    <p:sldId id="296" r:id="rId7"/>
    <p:sldId id="297" r:id="rId8"/>
    <p:sldId id="298" r:id="rId9"/>
    <p:sldId id="299" r:id="rId10"/>
    <p:sldId id="278" r:id="rId11"/>
    <p:sldId id="280" r:id="rId12"/>
    <p:sldId id="285" r:id="rId13"/>
    <p:sldId id="286" r:id="rId14"/>
    <p:sldId id="281" r:id="rId15"/>
    <p:sldId id="282" r:id="rId16"/>
    <p:sldId id="301" r:id="rId17"/>
    <p:sldId id="284" r:id="rId18"/>
    <p:sldId id="300" r:id="rId19"/>
    <p:sldId id="287"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00000"/>
    <a:srgbClr val="0000FF"/>
    <a:srgbClr val="FF0066"/>
    <a:srgbClr val="6600FF"/>
    <a:srgbClr val="660066"/>
    <a:srgbClr val="00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964" autoAdjust="0"/>
    <p:restoredTop sz="86375" autoAdjust="0"/>
  </p:normalViewPr>
  <p:slideViewPr>
    <p:cSldViewPr>
      <p:cViewPr varScale="1">
        <p:scale>
          <a:sx n="64" d="100"/>
          <a:sy n="64" d="100"/>
        </p:scale>
        <p:origin x="1480" y="40"/>
      </p:cViewPr>
      <p:guideLst>
        <p:guide orient="horz" pos="2160"/>
        <p:guide pos="2880"/>
      </p:guideLst>
    </p:cSldViewPr>
  </p:slideViewPr>
  <p:outlineViewPr>
    <p:cViewPr>
      <p:scale>
        <a:sx n="33" d="100"/>
        <a:sy n="33" d="100"/>
      </p:scale>
      <p:origin x="0" y="-99584"/>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CA24669-9C57-4D62-8820-C6E8297621C0}" type="datetimeFigureOut">
              <a:rPr lang="en-US" smtClean="0"/>
              <a:pPr/>
              <a:t>1/27/2025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FAFEA08-9AED-4D35-9C50-2B6D8E8E9657}" type="slidenum">
              <a:rPr lang="en-US" smtClean="0"/>
              <a:pPr/>
              <a:t>‹#›</a:t>
            </a:fld>
            <a:endParaRPr lang="en-US"/>
          </a:p>
        </p:txBody>
      </p:sp>
    </p:spTree>
    <p:extLst>
      <p:ext uri="{BB962C8B-B14F-4D97-AF65-F5344CB8AC3E}">
        <p14:creationId xmlns:p14="http://schemas.microsoft.com/office/powerpoint/2010/main" val="201658787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2E5615B-E662-4827-AFA5-F40FC99BB2C4}" type="datetimeFigureOut">
              <a:rPr lang="en-US" smtClean="0"/>
              <a:pPr/>
              <a:t>1/27/2025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09F1DAA-6CEE-4B5E-9428-8986DB3A9013}" type="slidenum">
              <a:rPr lang="en-US" smtClean="0"/>
              <a:pPr/>
              <a:t>‹#›</a:t>
            </a:fld>
            <a:endParaRPr lang="en-US"/>
          </a:p>
        </p:txBody>
      </p:sp>
    </p:spTree>
    <p:extLst>
      <p:ext uri="{BB962C8B-B14F-4D97-AF65-F5344CB8AC3E}">
        <p14:creationId xmlns:p14="http://schemas.microsoft.com/office/powerpoint/2010/main" val="3436576490"/>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09F1DAA-6CEE-4B5E-9428-8986DB3A9013}" type="slidenum">
              <a:rPr lang="en-US" smtClean="0"/>
              <a:pPr/>
              <a:t>1</a:t>
            </a:fld>
            <a:endParaRPr lang="en-US"/>
          </a:p>
        </p:txBody>
      </p:sp>
    </p:spTree>
    <p:extLst>
      <p:ext uri="{BB962C8B-B14F-4D97-AF65-F5344CB8AC3E}">
        <p14:creationId xmlns:p14="http://schemas.microsoft.com/office/powerpoint/2010/main" val="5464136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p:txBody>
          <a:bodyPr/>
          <a:lstStyle/>
          <a:p>
            <a:fld id="{9F03E3D3-F8F7-4223-A2EC-5355E165FBF0}" type="datetime1">
              <a:rPr lang="en-US" smtClean="0"/>
              <a:pPr/>
              <a:t>1/27/2025</a:t>
            </a:fld>
            <a:endParaRPr lang="en-US"/>
          </a:p>
        </p:txBody>
      </p:sp>
      <p:sp>
        <p:nvSpPr>
          <p:cNvPr id="17" name="Footer Placeholder 16"/>
          <p:cNvSpPr>
            <a:spLocks noGrp="1"/>
          </p:cNvSpPr>
          <p:nvPr>
            <p:ph type="ftr" sz="quarter" idx="11"/>
          </p:nvPr>
        </p:nvSpPr>
        <p:spPr/>
        <p:txBody>
          <a:bodyPr/>
          <a:lstStyle/>
          <a:p>
            <a:r>
              <a:rPr lang="en-US" dirty="0"/>
              <a:t>Nirbhaya</a:t>
            </a:r>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4DA212D3-E6D6-46CD-B1C9-FEE05250F4E8}" type="slidenum">
              <a:rPr lang="en-US" smtClean="0"/>
              <a:pPr/>
              <a:t>‹#›</a:t>
            </a:fld>
            <a:endParaRPr lang="en-US"/>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E0B5FD32-1218-4E68-BC78-D1B1B09E66B0}" type="datetime1">
              <a:rPr lang="en-US" smtClean="0"/>
              <a:pPr/>
              <a:t>1/27/2025</a:t>
            </a:fld>
            <a:endParaRPr lang="en-US"/>
          </a:p>
        </p:txBody>
      </p:sp>
      <p:sp>
        <p:nvSpPr>
          <p:cNvPr id="5" name="Footer Placeholder 4"/>
          <p:cNvSpPr>
            <a:spLocks noGrp="1"/>
          </p:cNvSpPr>
          <p:nvPr>
            <p:ph type="ftr" sz="quarter" idx="11"/>
          </p:nvPr>
        </p:nvSpPr>
        <p:spPr/>
        <p:txBody>
          <a:bodyPr/>
          <a:lstStyle/>
          <a:p>
            <a:r>
              <a:rPr lang="en-US" dirty="0"/>
              <a:t>Nirbhaya</a:t>
            </a:r>
          </a:p>
        </p:txBody>
      </p:sp>
      <p:sp>
        <p:nvSpPr>
          <p:cNvPr id="6" name="Slide Number Placeholder 5"/>
          <p:cNvSpPr>
            <a:spLocks noGrp="1"/>
          </p:cNvSpPr>
          <p:nvPr>
            <p:ph type="sldNum" sz="quarter" idx="12"/>
          </p:nvPr>
        </p:nvSpPr>
        <p:spPr/>
        <p:txBody>
          <a:bodyPr/>
          <a:lstStyle/>
          <a:p>
            <a:fld id="{4DA212D3-E6D6-46CD-B1C9-FEE05250F4E8}"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4DA212D3-E6D6-46CD-B1C9-FEE05250F4E8}" type="slidenum">
              <a:rPr lang="en-US" smtClean="0"/>
              <a:pPr/>
              <a:t>‹#›</a:t>
            </a:fld>
            <a:endParaRPr lang="en-US"/>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F00E539A-B945-4CD8-8D69-A051B8E2AF96}" type="datetime1">
              <a:rPr lang="en-US" smtClean="0"/>
              <a:pPr/>
              <a:t>1/27/2025</a:t>
            </a:fld>
            <a:endParaRPr lang="en-US"/>
          </a:p>
        </p:txBody>
      </p:sp>
      <p:sp>
        <p:nvSpPr>
          <p:cNvPr id="5" name="Footer Placeholder 4"/>
          <p:cNvSpPr>
            <a:spLocks noGrp="1"/>
          </p:cNvSpPr>
          <p:nvPr>
            <p:ph type="ftr" sz="quarter" idx="11"/>
          </p:nvPr>
        </p:nvSpPr>
        <p:spPr/>
        <p:txBody>
          <a:bodyPr/>
          <a:lstStyle/>
          <a:p>
            <a:r>
              <a:rPr lang="en-US" dirty="0"/>
              <a:t>Nirbhaya</a:t>
            </a:r>
          </a:p>
        </p:txBody>
      </p:sp>
      <p:sp>
        <p:nvSpPr>
          <p:cNvPr id="2" name="Vertical Title 1"/>
          <p:cNvSpPr>
            <a:spLocks noGrp="1"/>
          </p:cNvSpPr>
          <p:nvPr>
            <p:ph type="title" orient="vert"/>
          </p:nvPr>
        </p:nvSpPr>
        <p:spPr>
          <a:xfrm>
            <a:off x="7391400" y="304801"/>
            <a:ext cx="1447800" cy="5851525"/>
          </a:xfrm>
        </p:spPr>
        <p:txBody>
          <a:bodyPr vert="eaVert"/>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a:t>Click to edit Master title style</a:t>
            </a:r>
          </a:p>
        </p:txBody>
      </p:sp>
      <p:sp>
        <p:nvSpPr>
          <p:cNvPr id="4" name="Date Placeholder 3"/>
          <p:cNvSpPr>
            <a:spLocks noGrp="1"/>
          </p:cNvSpPr>
          <p:nvPr>
            <p:ph type="dt" sz="half" idx="10"/>
          </p:nvPr>
        </p:nvSpPr>
        <p:spPr/>
        <p:txBody>
          <a:bodyPr/>
          <a:lstStyle/>
          <a:p>
            <a:fld id="{290769AF-CB6C-4555-AFA9-270E3DE768FE}" type="datetime1">
              <a:rPr lang="en-US" smtClean="0"/>
              <a:pPr/>
              <a:t>1/27/2025</a:t>
            </a:fld>
            <a:endParaRPr lang="en-US"/>
          </a:p>
        </p:txBody>
      </p:sp>
      <p:sp>
        <p:nvSpPr>
          <p:cNvPr id="5" name="Footer Placeholder 4"/>
          <p:cNvSpPr>
            <a:spLocks noGrp="1"/>
          </p:cNvSpPr>
          <p:nvPr>
            <p:ph type="ftr" sz="quarter" idx="11"/>
          </p:nvPr>
        </p:nvSpPr>
        <p:spPr/>
        <p:txBody>
          <a:bodyPr/>
          <a:lstStyle/>
          <a:p>
            <a:r>
              <a:rPr lang="en-US" dirty="0"/>
              <a:t>Nirbhaya</a:t>
            </a:r>
          </a:p>
        </p:txBody>
      </p:sp>
      <p:sp>
        <p:nvSpPr>
          <p:cNvPr id="6" name="Slide Number Placeholder 5"/>
          <p:cNvSpPr>
            <a:spLocks noGrp="1"/>
          </p:cNvSpPr>
          <p:nvPr>
            <p:ph type="sldNum" sz="quarter" idx="12"/>
          </p:nvPr>
        </p:nvSpPr>
        <p:spPr>
          <a:xfrm>
            <a:off x="4361688" y="1026372"/>
            <a:ext cx="457200" cy="441325"/>
          </a:xfrm>
        </p:spPr>
        <p:txBody>
          <a:bodyPr/>
          <a:lstStyle/>
          <a:p>
            <a:fld id="{4DA212D3-E6D6-46CD-B1C9-FEE05250F4E8}" type="slidenum">
              <a:rPr lang="en-US" smtClean="0"/>
              <a:pPr/>
              <a:t>‹#›</a:t>
            </a:fld>
            <a:endParaRPr lang="en-US"/>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r>
              <a:rPr lang="en-US" dirty="0"/>
              <a:t>Nirbhaya</a:t>
            </a:r>
          </a:p>
        </p:txBody>
      </p:sp>
      <p:sp>
        <p:nvSpPr>
          <p:cNvPr id="4" name="Date Placeholder 3"/>
          <p:cNvSpPr>
            <a:spLocks noGrp="1"/>
          </p:cNvSpPr>
          <p:nvPr>
            <p:ph type="dt" sz="half" idx="10"/>
          </p:nvPr>
        </p:nvSpPr>
        <p:spPr/>
        <p:txBody>
          <a:bodyPr/>
          <a:lstStyle/>
          <a:p>
            <a:fld id="{4A7ED7FB-71C4-4F2E-86FA-3ADE687A8F03}" type="datetime1">
              <a:rPr lang="en-US" smtClean="0"/>
              <a:pPr/>
              <a:t>1/27/2025</a:t>
            </a:fld>
            <a:endParaRPr lang="en-US"/>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4DA212D3-E6D6-46CD-B1C9-FEE05250F4E8}" type="slidenum">
              <a:rPr lang="en-US" smtClean="0"/>
              <a:pPr/>
              <a:t>‹#›</a:t>
            </a:fld>
            <a:endParaRPr lang="en-US"/>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a:t>Click to edit Master title style</a:t>
            </a:r>
          </a:p>
        </p:txBody>
      </p:sp>
      <p:sp>
        <p:nvSpPr>
          <p:cNvPr id="5" name="Date Placeholder 4"/>
          <p:cNvSpPr>
            <a:spLocks noGrp="1"/>
          </p:cNvSpPr>
          <p:nvPr>
            <p:ph type="dt" sz="half" idx="10"/>
          </p:nvPr>
        </p:nvSpPr>
        <p:spPr>
          <a:xfrm>
            <a:off x="5791200" y="6409944"/>
            <a:ext cx="3044952" cy="365760"/>
          </a:xfrm>
        </p:spPr>
        <p:txBody>
          <a:bodyPr/>
          <a:lstStyle/>
          <a:p>
            <a:fld id="{71854EB6-86AC-4535-90B5-F3A857469921}" type="datetime1">
              <a:rPr lang="en-US" smtClean="0"/>
              <a:pPr/>
              <a:t>1/27/2025</a:t>
            </a:fld>
            <a:endParaRPr lang="en-US"/>
          </a:p>
        </p:txBody>
      </p:sp>
      <p:sp>
        <p:nvSpPr>
          <p:cNvPr id="6" name="Footer Placeholder 5"/>
          <p:cNvSpPr>
            <a:spLocks noGrp="1"/>
          </p:cNvSpPr>
          <p:nvPr>
            <p:ph type="ftr" sz="quarter" idx="11"/>
          </p:nvPr>
        </p:nvSpPr>
        <p:spPr/>
        <p:txBody>
          <a:bodyPr/>
          <a:lstStyle/>
          <a:p>
            <a:r>
              <a:rPr lang="en-US" dirty="0"/>
              <a:t>Nirbhaya</a:t>
            </a:r>
          </a:p>
        </p:txBody>
      </p:sp>
      <p:sp>
        <p:nvSpPr>
          <p:cNvPr id="7" name="Slide Number Placeholder 6"/>
          <p:cNvSpPr>
            <a:spLocks noGrp="1"/>
          </p:cNvSpPr>
          <p:nvPr>
            <p:ph type="sldNum" sz="quarter" idx="12"/>
          </p:nvPr>
        </p:nvSpPr>
        <p:spPr/>
        <p:txBody>
          <a:bodyPr/>
          <a:lstStyle/>
          <a:p>
            <a:fld id="{4DA212D3-E6D6-46CD-B1C9-FEE05250F4E8}" type="slidenum">
              <a:rPr lang="en-US" smtClean="0"/>
              <a:pPr/>
              <a:t>‹#›</a:t>
            </a:fld>
            <a:endParaRPr lang="en-US"/>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fld id="{32B0A434-286C-4C96-99C6-971430660A61}" type="datetime1">
              <a:rPr lang="en-US" smtClean="0"/>
              <a:pPr/>
              <a:t>1/27/2025</a:t>
            </a:fld>
            <a:endParaRPr lang="en-US"/>
          </a:p>
        </p:txBody>
      </p:sp>
      <p:sp>
        <p:nvSpPr>
          <p:cNvPr id="8" name="Footer Placeholder 7"/>
          <p:cNvSpPr>
            <a:spLocks noGrp="1"/>
          </p:cNvSpPr>
          <p:nvPr>
            <p:ph type="ftr" sz="quarter" idx="11"/>
          </p:nvPr>
        </p:nvSpPr>
        <p:spPr>
          <a:xfrm>
            <a:off x="304800" y="6409944"/>
            <a:ext cx="3581400" cy="365760"/>
          </a:xfrm>
        </p:spPr>
        <p:txBody>
          <a:bodyPr/>
          <a:lstStyle/>
          <a:p>
            <a:r>
              <a:rPr lang="en-US" dirty="0"/>
              <a:t>Nirbhaya</a:t>
            </a:r>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4DA212D3-E6D6-46CD-B1C9-FEE05250F4E8}" type="slidenum">
              <a:rPr lang="en-US" smtClean="0"/>
              <a:pPr/>
              <a:t>‹#›</a:t>
            </a:fld>
            <a:endParaRPr lang="en-US"/>
          </a:p>
        </p:txBody>
      </p:sp>
      <p:sp>
        <p:nvSpPr>
          <p:cNvPr id="23" name="Title 22"/>
          <p:cNvSpPr>
            <a:spLocks noGrp="1"/>
          </p:cNvSpPr>
          <p:nvPr>
            <p:ph type="title"/>
          </p:nvPr>
        </p:nvSpPr>
        <p:spPr/>
        <p:txBody>
          <a:bodyPr rtlCol="0" anchor="b" anchorCtr="0"/>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A8F1AC55-A049-479B-9E36-387CA2343022}" type="datetime1">
              <a:rPr lang="en-US" smtClean="0"/>
              <a:pPr/>
              <a:t>1/27/2025</a:t>
            </a:fld>
            <a:endParaRPr lang="en-US"/>
          </a:p>
        </p:txBody>
      </p:sp>
      <p:sp>
        <p:nvSpPr>
          <p:cNvPr id="4" name="Footer Placeholder 3"/>
          <p:cNvSpPr>
            <a:spLocks noGrp="1"/>
          </p:cNvSpPr>
          <p:nvPr>
            <p:ph type="ftr" sz="quarter" idx="11"/>
          </p:nvPr>
        </p:nvSpPr>
        <p:spPr/>
        <p:txBody>
          <a:bodyPr/>
          <a:lstStyle/>
          <a:p>
            <a:r>
              <a:rPr lang="en-US" dirty="0"/>
              <a:t>Nirbhaya</a:t>
            </a:r>
          </a:p>
        </p:txBody>
      </p:sp>
      <p:sp>
        <p:nvSpPr>
          <p:cNvPr id="5" name="Slide Number Placeholder 4"/>
          <p:cNvSpPr>
            <a:spLocks noGrp="1"/>
          </p:cNvSpPr>
          <p:nvPr>
            <p:ph type="sldNum" sz="quarter" idx="12"/>
          </p:nvPr>
        </p:nvSpPr>
        <p:spPr>
          <a:xfrm>
            <a:off x="4343400" y="1036020"/>
            <a:ext cx="457200" cy="441325"/>
          </a:xfrm>
        </p:spPr>
        <p:txBody>
          <a:bodyPr/>
          <a:lstStyle/>
          <a:p>
            <a:fld id="{4DA212D3-E6D6-46CD-B1C9-FEE05250F4E8}"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32057965-A552-48D5-ACE4-1367E7C439F5}" type="datetime1">
              <a:rPr lang="en-US" smtClean="0"/>
              <a:pPr/>
              <a:t>1/27/2025</a:t>
            </a:fld>
            <a:endParaRPr lang="en-US"/>
          </a:p>
        </p:txBody>
      </p:sp>
      <p:sp>
        <p:nvSpPr>
          <p:cNvPr id="3" name="Footer Placeholder 2"/>
          <p:cNvSpPr>
            <a:spLocks noGrp="1"/>
          </p:cNvSpPr>
          <p:nvPr>
            <p:ph type="ftr" sz="quarter" idx="11"/>
          </p:nvPr>
        </p:nvSpPr>
        <p:spPr/>
        <p:txBody>
          <a:bodyPr/>
          <a:lstStyle/>
          <a:p>
            <a:r>
              <a:rPr lang="en-US" dirty="0"/>
              <a:t>Nirbhaya</a:t>
            </a:r>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4DA212D3-E6D6-46CD-B1C9-FEE05250F4E8}"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a:t>Click to edit Master title style</a:t>
            </a:r>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4DA212D3-E6D6-46CD-B1C9-FEE05250F4E8}" type="slidenum">
              <a:rPr lang="en-US" smtClean="0"/>
              <a:pPr/>
              <a:t>‹#›</a:t>
            </a:fld>
            <a:endParaRPr lang="en-US"/>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063E5F74-AC5D-47A6-9FA2-E3E9E26A9DA5}" type="datetime1">
              <a:rPr lang="en-US" smtClean="0"/>
              <a:pPr/>
              <a:t>1/27/2025</a:t>
            </a:fld>
            <a:endParaRPr lang="en-US"/>
          </a:p>
        </p:txBody>
      </p:sp>
      <p:sp>
        <p:nvSpPr>
          <p:cNvPr id="6" name="Footer Placeholder 5"/>
          <p:cNvSpPr>
            <a:spLocks noGrp="1"/>
          </p:cNvSpPr>
          <p:nvPr>
            <p:ph type="ftr" sz="quarter" idx="11"/>
          </p:nvPr>
        </p:nvSpPr>
        <p:spPr>
          <a:xfrm>
            <a:off x="301752" y="6410848"/>
            <a:ext cx="3383280" cy="365760"/>
          </a:xfrm>
        </p:spPr>
        <p:txBody>
          <a:bodyPr/>
          <a:lstStyle/>
          <a:p>
            <a:r>
              <a:rPr lang="en-US" dirty="0"/>
              <a:t>Nirbhaya</a:t>
            </a:r>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4DA212D3-E6D6-46CD-B1C9-FEE05250F4E8}" type="slidenum">
              <a:rPr lang="en-US" smtClean="0"/>
              <a:pPr/>
              <a:t>‹#›</a:t>
            </a:fld>
            <a:endParaRPr lang="en-US"/>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a:t>Click to edit Master title style</a:t>
            </a:r>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AAE219B2-6978-48DA-9565-A247381A3DCC}" type="datetime1">
              <a:rPr lang="en-US" smtClean="0"/>
              <a:pPr/>
              <a:t>1/27/2025</a:t>
            </a:fld>
            <a:endParaRPr lang="en-US"/>
          </a:p>
        </p:txBody>
      </p:sp>
      <p:sp>
        <p:nvSpPr>
          <p:cNvPr id="6" name="Footer Placeholder 5"/>
          <p:cNvSpPr>
            <a:spLocks noGrp="1"/>
          </p:cNvSpPr>
          <p:nvPr>
            <p:ph type="ftr" sz="quarter" idx="11"/>
          </p:nvPr>
        </p:nvSpPr>
        <p:spPr>
          <a:xfrm>
            <a:off x="301752" y="6410848"/>
            <a:ext cx="3584448" cy="365760"/>
          </a:xfrm>
        </p:spPr>
        <p:txBody>
          <a:bodyPr/>
          <a:lstStyle/>
          <a:p>
            <a:r>
              <a:rPr lang="en-US" dirty="0"/>
              <a:t>Nirbhaya</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8A597011-611A-402F-8DFC-1FE42C72DF9F}" type="datetime1">
              <a:rPr lang="en-US" smtClean="0"/>
              <a:pPr/>
              <a:t>1/27/2025</a:t>
            </a:fld>
            <a:endParaRPr lang="en-US"/>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r>
              <a:rPr lang="en-US" dirty="0"/>
              <a:t>Nirbhaya</a:t>
            </a:r>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4DA212D3-E6D6-46CD-B1C9-FEE05250F4E8}" type="slidenum">
              <a:rPr lang="en-US" smtClean="0"/>
              <a:pPr/>
              <a:t>‹#›</a:t>
            </a:fld>
            <a:endParaRPr lang="en-US"/>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a:t>Click to edit Master title style</a:t>
            </a:r>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dt="0"/>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www.kaggle.com/datasets/uom190346a/sleep-health-and-lifestyle-dataset"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76199"/>
            <a:ext cx="8534400" cy="1904999"/>
          </a:xfrm>
        </p:spPr>
        <p:txBody>
          <a:bodyPr>
            <a:normAutofit fontScale="90000"/>
          </a:bodyPr>
          <a:lstStyle/>
          <a:p>
            <a:br>
              <a:rPr lang="en-US" sz="3600" b="1" dirty="0">
                <a:solidFill>
                  <a:srgbClr val="FF0000"/>
                </a:solidFill>
                <a:latin typeface="Cambria" pitchFamily="18" charset="0"/>
                <a:ea typeface="Times New Roman"/>
                <a:cs typeface="Times New Roman" pitchFamily="18" charset="0"/>
              </a:rPr>
            </a:br>
            <a:br>
              <a:rPr lang="en-US" sz="3600" b="1" dirty="0">
                <a:solidFill>
                  <a:srgbClr val="FF0000"/>
                </a:solidFill>
                <a:latin typeface="Cambria" pitchFamily="18" charset="0"/>
                <a:ea typeface="Times New Roman"/>
                <a:cs typeface="Times New Roman" pitchFamily="18" charset="0"/>
              </a:rPr>
            </a:br>
            <a:br>
              <a:rPr lang="en-US" sz="3600" b="1" dirty="0">
                <a:solidFill>
                  <a:srgbClr val="FF0000"/>
                </a:solidFill>
                <a:latin typeface="Cambria" pitchFamily="18" charset="0"/>
                <a:ea typeface="Times New Roman"/>
                <a:cs typeface="Times New Roman" pitchFamily="18" charset="0"/>
              </a:rPr>
            </a:br>
            <a:br>
              <a:rPr lang="en-US" sz="3600" b="1" dirty="0">
                <a:solidFill>
                  <a:srgbClr val="FF0000"/>
                </a:solidFill>
                <a:latin typeface="Cambria" pitchFamily="18" charset="0"/>
                <a:ea typeface="Times New Roman"/>
                <a:cs typeface="Times New Roman" pitchFamily="18" charset="0"/>
              </a:rPr>
            </a:br>
            <a:r>
              <a:rPr lang="en-US" sz="3600" b="1" dirty="0">
                <a:solidFill>
                  <a:srgbClr val="FF0000"/>
                </a:solidFill>
                <a:latin typeface="Cambria" pitchFamily="18" charset="0"/>
                <a:ea typeface="Times New Roman"/>
                <a:cs typeface="Times New Roman" pitchFamily="18" charset="0"/>
              </a:rPr>
              <a:t>K.S.R.M. COLLEGE OF ENGINEERING</a:t>
            </a:r>
            <a:br>
              <a:rPr lang="en-US" sz="3600" b="1" dirty="0">
                <a:solidFill>
                  <a:srgbClr val="FF0000"/>
                </a:solidFill>
                <a:latin typeface="Cambria" pitchFamily="18" charset="0"/>
                <a:ea typeface="Times New Roman"/>
                <a:cs typeface="Times New Roman" pitchFamily="18" charset="0"/>
              </a:rPr>
            </a:br>
            <a:r>
              <a:rPr lang="en-US" sz="1800" b="1" dirty="0">
                <a:solidFill>
                  <a:srgbClr val="FF0000"/>
                </a:solidFill>
                <a:latin typeface="Cambria" pitchFamily="18" charset="0"/>
                <a:ea typeface="Times New Roman"/>
                <a:cs typeface="Times New Roman" pitchFamily="18" charset="0"/>
              </a:rPr>
              <a:t>(UGC-AUTONOMOUS)                               (Accredited by NBA &amp; NAAC A+)</a:t>
            </a:r>
            <a:br>
              <a:rPr lang="en-US" sz="3600" b="1" dirty="0">
                <a:solidFill>
                  <a:srgbClr val="FF0000"/>
                </a:solidFill>
                <a:latin typeface="Cambria" pitchFamily="18" charset="0"/>
                <a:ea typeface="Times New Roman"/>
                <a:cs typeface="Times New Roman" pitchFamily="18" charset="0"/>
              </a:rPr>
            </a:br>
            <a:br>
              <a:rPr lang="en-IN" sz="2800" dirty="0">
                <a:solidFill>
                  <a:srgbClr val="FF0000"/>
                </a:solidFill>
                <a:latin typeface="Cambria" pitchFamily="18" charset="0"/>
              </a:rPr>
            </a:br>
            <a:endParaRPr lang="en-US" dirty="0"/>
          </a:p>
        </p:txBody>
      </p:sp>
      <p:sp>
        <p:nvSpPr>
          <p:cNvPr id="4" name="Slide Number Placeholder 3"/>
          <p:cNvSpPr>
            <a:spLocks noGrp="1"/>
          </p:cNvSpPr>
          <p:nvPr>
            <p:ph type="sldNum" sz="quarter" idx="12"/>
          </p:nvPr>
        </p:nvSpPr>
        <p:spPr/>
        <p:txBody>
          <a:bodyPr/>
          <a:lstStyle/>
          <a:p>
            <a:fld id="{4DA212D3-E6D6-46CD-B1C9-FEE05250F4E8}" type="slidenum">
              <a:rPr lang="en-US" smtClean="0"/>
              <a:pPr/>
              <a:t>1</a:t>
            </a:fld>
            <a:endParaRPr lang="en-US"/>
          </a:p>
        </p:txBody>
      </p:sp>
      <p:pic>
        <p:nvPicPr>
          <p:cNvPr id="1026" name="Picture 0" descr="KSRM Logo.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0866" y="213762"/>
            <a:ext cx="776288" cy="10014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Picture 1" descr="PHOTO.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13422" y="213762"/>
            <a:ext cx="85725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8"/>
          <p:cNvSpPr/>
          <p:nvPr/>
        </p:nvSpPr>
        <p:spPr>
          <a:xfrm>
            <a:off x="2373804" y="1419637"/>
            <a:ext cx="3975767" cy="646331"/>
          </a:xfrm>
          <a:prstGeom prst="rect">
            <a:avLst/>
          </a:prstGeom>
        </p:spPr>
        <p:txBody>
          <a:bodyPr wrap="none">
            <a:spAutoFit/>
          </a:bodyPr>
          <a:lstStyle/>
          <a:p>
            <a:pPr algn="ctr"/>
            <a:r>
              <a:rPr lang="en-US" dirty="0">
                <a:latin typeface="Copperplate Gothic Bold" panose="020E0705020206020404" pitchFamily="34" charset="0"/>
                <a:ea typeface="Times New Roman" panose="02020603050405020304" pitchFamily="18" charset="0"/>
              </a:rPr>
              <a:t>DEPARTMENT OF </a:t>
            </a:r>
            <a:r>
              <a:rPr lang="en-US" sz="3600" b="1" u="sng" dirty="0">
                <a:solidFill>
                  <a:srgbClr val="FF0000"/>
                </a:solidFill>
                <a:latin typeface="Copperplate Gothic Bold" panose="020E0705020206020404" pitchFamily="34" charset="0"/>
                <a:ea typeface="Times New Roman" panose="02020603050405020304" pitchFamily="18" charset="0"/>
              </a:rPr>
              <a:t>C.S.E.</a:t>
            </a:r>
            <a:endParaRPr lang="en-US" sz="1100" dirty="0">
              <a:solidFill>
                <a:srgbClr val="FF0000"/>
              </a:solidFill>
              <a:effectLst/>
              <a:latin typeface="Times New Roman" panose="02020603050405020304" pitchFamily="18" charset="0"/>
              <a:ea typeface="Times New Roman" panose="02020603050405020304" pitchFamily="18" charset="0"/>
            </a:endParaRPr>
          </a:p>
        </p:txBody>
      </p:sp>
      <p:sp>
        <p:nvSpPr>
          <p:cNvPr id="10" name="Rectangle 9"/>
          <p:cNvSpPr/>
          <p:nvPr/>
        </p:nvSpPr>
        <p:spPr>
          <a:xfrm>
            <a:off x="301752" y="2002427"/>
            <a:ext cx="8461247" cy="590931"/>
          </a:xfrm>
          <a:prstGeom prst="rect">
            <a:avLst/>
          </a:prstGeom>
        </p:spPr>
        <p:txBody>
          <a:bodyPr wrap="square">
            <a:spAutoFit/>
          </a:bodyPr>
          <a:lstStyle/>
          <a:p>
            <a:pPr marL="274320" indent="-274320" fontAlgn="auto">
              <a:lnSpc>
                <a:spcPct val="90000"/>
              </a:lnSpc>
              <a:spcAft>
                <a:spcPts val="0"/>
              </a:spcAft>
              <a:buFont typeface="Wingdings 2"/>
              <a:buNone/>
              <a:defRPr/>
            </a:pPr>
            <a:r>
              <a:rPr lang="en-US" altLang="en-US" dirty="0"/>
              <a:t>Project Title On:</a:t>
            </a:r>
          </a:p>
          <a:p>
            <a:pPr marL="274320" indent="-274320" algn="ctr" fontAlgn="auto">
              <a:lnSpc>
                <a:spcPct val="90000"/>
              </a:lnSpc>
              <a:spcAft>
                <a:spcPts val="0"/>
              </a:spcAft>
              <a:buFont typeface="Wingdings 2"/>
              <a:buNone/>
              <a:defRPr/>
            </a:pPr>
            <a:r>
              <a:rPr lang="en-US" altLang="en-US" dirty="0">
                <a:solidFill>
                  <a:srgbClr val="00B0F0"/>
                </a:solidFill>
              </a:rPr>
              <a:t>     </a:t>
            </a:r>
            <a:r>
              <a:rPr lang="en-US" altLang="en-US" b="1" dirty="0">
                <a:solidFill>
                  <a:srgbClr val="FF0000"/>
                </a:solidFill>
              </a:rPr>
              <a:t>Sleep Disorder Prediction Using Machine Learning</a:t>
            </a:r>
            <a:endParaRPr lang="en-US" dirty="0"/>
          </a:p>
        </p:txBody>
      </p:sp>
      <p:sp>
        <p:nvSpPr>
          <p:cNvPr id="13" name="TextBox 12"/>
          <p:cNvSpPr txBox="1"/>
          <p:nvPr/>
        </p:nvSpPr>
        <p:spPr>
          <a:xfrm>
            <a:off x="5707311" y="6053554"/>
            <a:ext cx="3505200" cy="677108"/>
          </a:xfrm>
          <a:prstGeom prst="rect">
            <a:avLst/>
          </a:prstGeom>
          <a:noFill/>
        </p:spPr>
        <p:txBody>
          <a:bodyPr wrap="square" rtlCol="0">
            <a:spAutoFit/>
          </a:bodyPr>
          <a:lstStyle/>
          <a:p>
            <a:pPr algn="ctr"/>
            <a:r>
              <a:rPr lang="en-US" dirty="0">
                <a:latin typeface="Times New Roman" pitchFamily="18" charset="0"/>
                <a:cs typeface="Times New Roman" pitchFamily="18" charset="0"/>
              </a:rPr>
              <a:t>Project</a:t>
            </a:r>
            <a:r>
              <a:rPr lang="en-US" b="1" dirty="0">
                <a:latin typeface="Times New Roman" pitchFamily="18" charset="0"/>
                <a:cs typeface="Times New Roman" pitchFamily="18" charset="0"/>
              </a:rPr>
              <a:t> </a:t>
            </a:r>
            <a:r>
              <a:rPr lang="en-US" sz="2000" dirty="0">
                <a:latin typeface="Times New Roman" pitchFamily="18" charset="0"/>
                <a:cs typeface="Times New Roman" pitchFamily="18" charset="0"/>
              </a:rPr>
              <a:t>Co-</a:t>
            </a:r>
            <a:r>
              <a:rPr lang="en-US" sz="2000" dirty="0" err="1">
                <a:latin typeface="Times New Roman" pitchFamily="18" charset="0"/>
                <a:cs typeface="Times New Roman" pitchFamily="18" charset="0"/>
              </a:rPr>
              <a:t>ordinator</a:t>
            </a:r>
            <a:endParaRPr lang="en-US" sz="2000" dirty="0">
              <a:latin typeface="Times New Roman" pitchFamily="18" charset="0"/>
              <a:cs typeface="Times New Roman" pitchFamily="18" charset="0"/>
            </a:endParaRPr>
          </a:p>
          <a:p>
            <a:pPr algn="ctr"/>
            <a:r>
              <a:rPr lang="en-US" dirty="0" err="1">
                <a:latin typeface="Times New Roman" pitchFamily="18" charset="0"/>
                <a:cs typeface="Times New Roman" pitchFamily="18" charset="0"/>
              </a:rPr>
              <a:t>Dr.V.Venkata</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Ramana</a:t>
            </a:r>
            <a:r>
              <a:rPr lang="en-US" dirty="0">
                <a:latin typeface="Times New Roman" pitchFamily="18" charset="0"/>
                <a:cs typeface="Times New Roman" pitchFamily="18" charset="0"/>
              </a:rPr>
              <a:t> </a:t>
            </a:r>
            <a:r>
              <a:rPr lang="en-US" sz="1400" b="1" baseline="2000" dirty="0">
                <a:latin typeface="Times New Roman" pitchFamily="18" charset="0"/>
                <a:cs typeface="Times New Roman" pitchFamily="18" charset="0"/>
              </a:rPr>
              <a:t>M.Tech, Ph.D.</a:t>
            </a:r>
            <a:endParaRPr lang="en-US" sz="1400" b="1" dirty="0">
              <a:latin typeface="Times New Roman" pitchFamily="18" charset="0"/>
              <a:cs typeface="Times New Roman" pitchFamily="18" charset="0"/>
            </a:endParaRPr>
          </a:p>
        </p:txBody>
      </p:sp>
      <p:sp>
        <p:nvSpPr>
          <p:cNvPr id="14" name="TextBox 13"/>
          <p:cNvSpPr txBox="1"/>
          <p:nvPr/>
        </p:nvSpPr>
        <p:spPr>
          <a:xfrm>
            <a:off x="152400" y="6068942"/>
            <a:ext cx="3505200" cy="677108"/>
          </a:xfrm>
          <a:prstGeom prst="rect">
            <a:avLst/>
          </a:prstGeom>
          <a:noFill/>
        </p:spPr>
        <p:txBody>
          <a:bodyPr wrap="square" rtlCol="0">
            <a:spAutoFit/>
          </a:bodyPr>
          <a:lstStyle/>
          <a:p>
            <a:pPr algn="ctr"/>
            <a:r>
              <a:rPr lang="en-US" dirty="0">
                <a:latin typeface="Times New Roman" pitchFamily="18" charset="0"/>
                <a:cs typeface="Times New Roman" pitchFamily="18" charset="0"/>
              </a:rPr>
              <a:t>Project</a:t>
            </a:r>
            <a:r>
              <a:rPr lang="en-US" b="1" dirty="0">
                <a:latin typeface="Times New Roman" pitchFamily="18" charset="0"/>
                <a:cs typeface="Times New Roman" pitchFamily="18" charset="0"/>
              </a:rPr>
              <a:t> </a:t>
            </a:r>
            <a:r>
              <a:rPr lang="en-US" sz="2000" dirty="0">
                <a:latin typeface="Times New Roman" pitchFamily="18" charset="0"/>
                <a:cs typeface="Times New Roman" pitchFamily="18" charset="0"/>
              </a:rPr>
              <a:t>Guide</a:t>
            </a:r>
          </a:p>
          <a:p>
            <a:pPr algn="ctr"/>
            <a:r>
              <a:rPr lang="en-US" dirty="0">
                <a:latin typeface="Times New Roman" pitchFamily="18" charset="0"/>
                <a:cs typeface="Times New Roman" pitchFamily="18" charset="0"/>
              </a:rPr>
              <a:t>O.V. Sowmya</a:t>
            </a:r>
          </a:p>
        </p:txBody>
      </p:sp>
      <p:sp>
        <p:nvSpPr>
          <p:cNvPr id="15" name="TextBox 14"/>
          <p:cNvSpPr txBox="1"/>
          <p:nvPr/>
        </p:nvSpPr>
        <p:spPr>
          <a:xfrm>
            <a:off x="2741674" y="5438363"/>
            <a:ext cx="3581401" cy="954107"/>
          </a:xfrm>
          <a:prstGeom prst="rect">
            <a:avLst/>
          </a:prstGeom>
          <a:noFill/>
        </p:spPr>
        <p:txBody>
          <a:bodyPr wrap="square" rtlCol="0">
            <a:spAutoFit/>
          </a:bodyPr>
          <a:lstStyle/>
          <a:p>
            <a:pPr algn="ctr"/>
            <a:r>
              <a:rPr lang="en-US" dirty="0">
                <a:latin typeface="Times New Roman" pitchFamily="18" charset="0"/>
                <a:cs typeface="Times New Roman" pitchFamily="18" charset="0"/>
              </a:rPr>
              <a:t>HOD</a:t>
            </a:r>
          </a:p>
          <a:p>
            <a:pPr algn="ctr"/>
            <a:r>
              <a:rPr lang="en-US" dirty="0" err="1">
                <a:latin typeface="Times New Roman" pitchFamily="18" charset="0"/>
                <a:cs typeface="Times New Roman" pitchFamily="18" charset="0"/>
              </a:rPr>
              <a:t>A.Ram</a:t>
            </a:r>
            <a:r>
              <a:rPr lang="en-US" dirty="0">
                <a:latin typeface="Times New Roman" pitchFamily="18" charset="0"/>
                <a:cs typeface="Times New Roman" pitchFamily="18" charset="0"/>
              </a:rPr>
              <a:t> Prakash Reddy </a:t>
            </a:r>
            <a:r>
              <a:rPr lang="en-US" sz="1400" b="1" baseline="2000" dirty="0" err="1">
                <a:latin typeface="Times New Roman" pitchFamily="18" charset="0"/>
                <a:cs typeface="Times New Roman" pitchFamily="18" charset="0"/>
              </a:rPr>
              <a:t>M.Tech</a:t>
            </a:r>
            <a:r>
              <a:rPr lang="en-US" sz="1400" b="1" baseline="2000" dirty="0">
                <a:latin typeface="Times New Roman" pitchFamily="18" charset="0"/>
                <a:cs typeface="Times New Roman" pitchFamily="18" charset="0"/>
              </a:rPr>
              <a:t>.,</a:t>
            </a:r>
            <a:r>
              <a:rPr lang="en-US" sz="1400" b="1" dirty="0">
                <a:latin typeface="Times New Roman" pitchFamily="18" charset="0"/>
                <a:cs typeface="Times New Roman" pitchFamily="18" charset="0"/>
              </a:rPr>
              <a:t> (</a:t>
            </a:r>
            <a:r>
              <a:rPr lang="en-US" sz="1400" b="1" baseline="2000" dirty="0">
                <a:latin typeface="Times New Roman" pitchFamily="18" charset="0"/>
                <a:cs typeface="Times New Roman" pitchFamily="18" charset="0"/>
              </a:rPr>
              <a:t>Ph.D.)</a:t>
            </a:r>
            <a:endParaRPr lang="en-US" sz="1400" b="1" dirty="0">
              <a:latin typeface="Times New Roman" pitchFamily="18" charset="0"/>
              <a:cs typeface="Times New Roman" pitchFamily="18" charset="0"/>
            </a:endParaRPr>
          </a:p>
          <a:p>
            <a:endParaRPr lang="en-US" sz="2000" b="1" dirty="0">
              <a:latin typeface="Times New Roman" pitchFamily="18" charset="0"/>
              <a:cs typeface="Times New Roman" pitchFamily="18" charset="0"/>
            </a:endParaRPr>
          </a:p>
        </p:txBody>
      </p:sp>
      <p:graphicFrame>
        <p:nvGraphicFramePr>
          <p:cNvPr id="12" name="Content Placeholder 11"/>
          <p:cNvGraphicFramePr>
            <a:graphicFrameLocks noGrp="1"/>
          </p:cNvGraphicFramePr>
          <p:nvPr>
            <p:ph sz="quarter" idx="1"/>
            <p:extLst>
              <p:ext uri="{D42A27DB-BD31-4B8C-83A1-F6EECF244321}">
                <p14:modId xmlns:p14="http://schemas.microsoft.com/office/powerpoint/2010/main" val="823774117"/>
              </p:ext>
            </p:extLst>
          </p:nvPr>
        </p:nvGraphicFramePr>
        <p:xfrm>
          <a:off x="533402" y="2963531"/>
          <a:ext cx="8302751" cy="2192546"/>
        </p:xfrm>
        <a:graphic>
          <a:graphicData uri="http://schemas.openxmlformats.org/drawingml/2006/table">
            <a:tbl>
              <a:tblPr firstRow="1" bandRow="1">
                <a:tableStyleId>{5C22544A-7EE6-4342-B048-85BDC9FD1C3A}</a:tableStyleId>
              </a:tblPr>
              <a:tblGrid>
                <a:gridCol w="911477">
                  <a:extLst>
                    <a:ext uri="{9D8B030D-6E8A-4147-A177-3AD203B41FA5}">
                      <a16:colId xmlns:a16="http://schemas.microsoft.com/office/drawing/2014/main" val="2983618560"/>
                    </a:ext>
                  </a:extLst>
                </a:gridCol>
                <a:gridCol w="4607113">
                  <a:extLst>
                    <a:ext uri="{9D8B030D-6E8A-4147-A177-3AD203B41FA5}">
                      <a16:colId xmlns:a16="http://schemas.microsoft.com/office/drawing/2014/main" val="1739334233"/>
                    </a:ext>
                  </a:extLst>
                </a:gridCol>
                <a:gridCol w="2784161">
                  <a:extLst>
                    <a:ext uri="{9D8B030D-6E8A-4147-A177-3AD203B41FA5}">
                      <a16:colId xmlns:a16="http://schemas.microsoft.com/office/drawing/2014/main" val="3547513065"/>
                    </a:ext>
                  </a:extLst>
                </a:gridCol>
              </a:tblGrid>
              <a:tr h="405946">
                <a:tc gridSpan="3">
                  <a:txBody>
                    <a:bodyPr/>
                    <a:lstStyle/>
                    <a:p>
                      <a:pPr marL="0" marR="0" algn="ctr">
                        <a:lnSpc>
                          <a:spcPct val="107000"/>
                        </a:lnSpc>
                        <a:spcBef>
                          <a:spcPts val="0"/>
                        </a:spcBef>
                        <a:spcAft>
                          <a:spcPts val="800"/>
                        </a:spcAft>
                      </a:pPr>
                      <a:r>
                        <a:rPr lang="en-US" sz="1400" dirty="0">
                          <a:effectLst/>
                          <a:latin typeface="Times New Roman" panose="02020603050405020304" pitchFamily="18" charset="0"/>
                          <a:cs typeface="Times New Roman" panose="02020603050405020304" pitchFamily="18" charset="0"/>
                        </a:rPr>
                        <a:t>BATCH No: 5</a:t>
                      </a:r>
                      <a:endParaRPr lang="en-US"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259122447"/>
                  </a:ext>
                </a:extLst>
              </a:tr>
              <a:tr h="446650">
                <a:tc>
                  <a:txBody>
                    <a:bodyPr/>
                    <a:lstStyle/>
                    <a:p>
                      <a:pPr marL="0" marR="0" algn="ctr">
                        <a:lnSpc>
                          <a:spcPct val="107000"/>
                        </a:lnSpc>
                        <a:spcBef>
                          <a:spcPts val="0"/>
                        </a:spcBef>
                        <a:spcAft>
                          <a:spcPts val="800"/>
                        </a:spcAft>
                      </a:pPr>
                      <a:r>
                        <a:rPr lang="en-US" sz="1800" dirty="0">
                          <a:effectLst/>
                          <a:latin typeface="Times New Roman" panose="02020603050405020304" pitchFamily="18" charset="0"/>
                          <a:cs typeface="Times New Roman" panose="02020603050405020304" pitchFamily="18" charset="0"/>
                        </a:rPr>
                        <a:t>1</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anchor="ctr"/>
                </a:tc>
                <a:tc>
                  <a:txBody>
                    <a:bodyPr/>
                    <a:lstStyle/>
                    <a:p>
                      <a:pPr marL="0" marR="0">
                        <a:lnSpc>
                          <a:spcPct val="107000"/>
                        </a:lnSpc>
                        <a:spcBef>
                          <a:spcPts val="0"/>
                        </a:spcBef>
                        <a:spcAft>
                          <a:spcPts val="800"/>
                        </a:spcAft>
                      </a:pPr>
                      <a:r>
                        <a:rPr lang="en-US" sz="1800" dirty="0">
                          <a:solidFill>
                            <a:srgbClr val="FF0000"/>
                          </a:solidFill>
                          <a:effectLst/>
                          <a:latin typeface="Times New Roman" panose="02020603050405020304" pitchFamily="18" charset="0"/>
                          <a:cs typeface="Times New Roman" panose="02020603050405020304" pitchFamily="18" charset="0"/>
                        </a:rPr>
                        <a:t>KADIRI SREEJA</a:t>
                      </a:r>
                      <a:endParaRPr lang="en-US" sz="12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anchor="ctr"/>
                </a:tc>
                <a:tc>
                  <a:txBody>
                    <a:bodyPr/>
                    <a:lstStyle/>
                    <a:p>
                      <a:pPr marL="0" marR="0" algn="ctr">
                        <a:lnSpc>
                          <a:spcPct val="107000"/>
                        </a:lnSpc>
                        <a:spcBef>
                          <a:spcPts val="0"/>
                        </a:spcBef>
                        <a:spcAft>
                          <a:spcPts val="800"/>
                        </a:spcAft>
                      </a:pPr>
                      <a:r>
                        <a:rPr lang="en-US" sz="1800" dirty="0">
                          <a:solidFill>
                            <a:srgbClr val="FF0000"/>
                          </a:solidFill>
                          <a:effectLst/>
                          <a:latin typeface="Times New Roman" panose="02020603050405020304" pitchFamily="18" charset="0"/>
                          <a:cs typeface="Times New Roman" panose="02020603050405020304" pitchFamily="18" charset="0"/>
                        </a:rPr>
                        <a:t>219Y1A0569</a:t>
                      </a:r>
                      <a:endParaRPr lang="en-US" sz="12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anchor="ctr"/>
                </a:tc>
                <a:extLst>
                  <a:ext uri="{0D108BD9-81ED-4DB2-BD59-A6C34878D82A}">
                    <a16:rowId xmlns:a16="http://schemas.microsoft.com/office/drawing/2014/main" val="2901342530"/>
                  </a:ext>
                </a:extLst>
              </a:tr>
              <a:tr h="446650">
                <a:tc>
                  <a:txBody>
                    <a:bodyPr/>
                    <a:lstStyle/>
                    <a:p>
                      <a:pPr marL="0" marR="0" algn="ctr">
                        <a:lnSpc>
                          <a:spcPct val="107000"/>
                        </a:lnSpc>
                        <a:spcBef>
                          <a:spcPts val="0"/>
                        </a:spcBef>
                        <a:spcAft>
                          <a:spcPts val="800"/>
                        </a:spcAft>
                      </a:pPr>
                      <a:r>
                        <a:rPr lang="en-US" sz="1800" dirty="0">
                          <a:effectLst/>
                          <a:latin typeface="Times New Roman" panose="02020603050405020304" pitchFamily="18" charset="0"/>
                          <a:cs typeface="Times New Roman" panose="02020603050405020304" pitchFamily="18" charset="0"/>
                        </a:rPr>
                        <a:t>2</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anchor="ctr"/>
                </a:tc>
                <a:tc>
                  <a:txBody>
                    <a:bodyPr/>
                    <a:lstStyle/>
                    <a:p>
                      <a:pPr marL="0" marR="0">
                        <a:lnSpc>
                          <a:spcPct val="107000"/>
                        </a:lnSpc>
                        <a:spcBef>
                          <a:spcPts val="0"/>
                        </a:spcBef>
                        <a:spcAft>
                          <a:spcPts val="800"/>
                        </a:spcAft>
                      </a:pPr>
                      <a:r>
                        <a:rPr kumimoji="0" lang="en-IN" sz="1800" kern="1200" dirty="0">
                          <a:solidFill>
                            <a:schemeClr val="dk1"/>
                          </a:solidFill>
                          <a:effectLst/>
                          <a:latin typeface="+mn-lt"/>
                          <a:ea typeface="+mn-ea"/>
                          <a:cs typeface="+mn-cs"/>
                        </a:rPr>
                        <a:t>JONNADULA BHASKAR</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anchor="ctr"/>
                </a:tc>
                <a:tc>
                  <a:txBody>
                    <a:bodyPr/>
                    <a:lstStyle/>
                    <a:p>
                      <a:pPr marL="0" marR="0" algn="ctr">
                        <a:lnSpc>
                          <a:spcPct val="107000"/>
                        </a:lnSpc>
                        <a:spcBef>
                          <a:spcPts val="0"/>
                        </a:spcBef>
                        <a:spcAft>
                          <a:spcPts val="800"/>
                        </a:spcAft>
                      </a:pPr>
                      <a:r>
                        <a:rPr lang="en-US" sz="1800" dirty="0">
                          <a:effectLst/>
                          <a:latin typeface="Times New Roman" panose="02020603050405020304" pitchFamily="18" charset="0"/>
                          <a:cs typeface="Times New Roman" panose="02020603050405020304" pitchFamily="18" charset="0"/>
                        </a:rPr>
                        <a:t>219Y1A0566</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anchor="ctr"/>
                </a:tc>
                <a:extLst>
                  <a:ext uri="{0D108BD9-81ED-4DB2-BD59-A6C34878D82A}">
                    <a16:rowId xmlns:a16="http://schemas.microsoft.com/office/drawing/2014/main" val="644874489"/>
                  </a:ext>
                </a:extLst>
              </a:tr>
              <a:tr h="446650">
                <a:tc>
                  <a:txBody>
                    <a:bodyPr/>
                    <a:lstStyle/>
                    <a:p>
                      <a:pPr marL="0" marR="0" algn="ctr">
                        <a:lnSpc>
                          <a:spcPct val="107000"/>
                        </a:lnSpc>
                        <a:spcBef>
                          <a:spcPts val="0"/>
                        </a:spcBef>
                        <a:spcAft>
                          <a:spcPts val="800"/>
                        </a:spcAft>
                      </a:pPr>
                      <a:r>
                        <a:rPr lang="en-US" sz="1800" dirty="0">
                          <a:effectLst/>
                          <a:latin typeface="Times New Roman" panose="02020603050405020304" pitchFamily="18" charset="0"/>
                          <a:cs typeface="Times New Roman" panose="02020603050405020304" pitchFamily="18" charset="0"/>
                        </a:rPr>
                        <a:t>3</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anchor="ctr"/>
                </a:tc>
                <a:tc>
                  <a:txBody>
                    <a:bodyPr/>
                    <a:lstStyle/>
                    <a:p>
                      <a:pPr marL="0" marR="0">
                        <a:lnSpc>
                          <a:spcPct val="107000"/>
                        </a:lnSpc>
                        <a:spcBef>
                          <a:spcPts val="0"/>
                        </a:spcBef>
                        <a:spcAft>
                          <a:spcPts val="800"/>
                        </a:spcAft>
                      </a:pPr>
                      <a:r>
                        <a:rPr kumimoji="0" lang="en-IN" sz="1800" kern="1200" dirty="0">
                          <a:solidFill>
                            <a:schemeClr val="dk1"/>
                          </a:solidFill>
                          <a:effectLst/>
                          <a:latin typeface="+mn-lt"/>
                          <a:ea typeface="+mn-ea"/>
                          <a:cs typeface="+mn-cs"/>
                        </a:rPr>
                        <a:t>DUDIPALLI SHASHANK</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anchor="ctr"/>
                </a:tc>
                <a:tc>
                  <a:txBody>
                    <a:bodyPr/>
                    <a:lstStyle/>
                    <a:p>
                      <a:pPr marL="0" marR="0" algn="ctr">
                        <a:lnSpc>
                          <a:spcPct val="107000"/>
                        </a:lnSpc>
                        <a:spcBef>
                          <a:spcPts val="0"/>
                        </a:spcBef>
                        <a:spcAft>
                          <a:spcPts val="800"/>
                        </a:spcAft>
                      </a:pPr>
                      <a:r>
                        <a:rPr lang="en-US" sz="1800" dirty="0">
                          <a:effectLst/>
                          <a:latin typeface="Times New Roman" panose="02020603050405020304" pitchFamily="18" charset="0"/>
                          <a:cs typeface="Times New Roman" panose="02020603050405020304" pitchFamily="18" charset="0"/>
                        </a:rPr>
                        <a:t>219Y1A0543</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anchor="ctr"/>
                </a:tc>
                <a:extLst>
                  <a:ext uri="{0D108BD9-81ED-4DB2-BD59-A6C34878D82A}">
                    <a16:rowId xmlns:a16="http://schemas.microsoft.com/office/drawing/2014/main" val="1798158308"/>
                  </a:ext>
                </a:extLst>
              </a:tr>
              <a:tr h="446650">
                <a:tc>
                  <a:txBody>
                    <a:bodyPr/>
                    <a:lstStyle/>
                    <a:p>
                      <a:pPr marL="0" marR="0" algn="ctr">
                        <a:lnSpc>
                          <a:spcPct val="107000"/>
                        </a:lnSpc>
                        <a:spcBef>
                          <a:spcPts val="0"/>
                        </a:spcBef>
                        <a:spcAft>
                          <a:spcPts val="800"/>
                        </a:spcAft>
                      </a:pPr>
                      <a:r>
                        <a:rPr lang="en-US" sz="1800" dirty="0">
                          <a:effectLst/>
                          <a:latin typeface="Times New Roman" panose="02020603050405020304" pitchFamily="18" charset="0"/>
                          <a:cs typeface="Times New Roman" panose="02020603050405020304" pitchFamily="18" charset="0"/>
                        </a:rPr>
                        <a:t>4</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anchor="ctr"/>
                </a:tc>
                <a:tc>
                  <a:txBody>
                    <a:bodyPr/>
                    <a:lstStyle/>
                    <a:p>
                      <a:pPr marL="0" marR="0">
                        <a:lnSpc>
                          <a:spcPct val="107000"/>
                        </a:lnSpc>
                        <a:spcBef>
                          <a:spcPts val="0"/>
                        </a:spcBef>
                        <a:spcAft>
                          <a:spcPts val="800"/>
                        </a:spcAft>
                      </a:pPr>
                      <a:r>
                        <a:rPr kumimoji="0" lang="en-IN" sz="1800" kern="1200" dirty="0">
                          <a:solidFill>
                            <a:schemeClr val="dk1"/>
                          </a:solidFill>
                          <a:effectLst/>
                          <a:latin typeface="+mn-lt"/>
                          <a:ea typeface="+mn-ea"/>
                          <a:cs typeface="+mn-cs"/>
                        </a:rPr>
                        <a:t>DHANIREDDY NANDITHA REDDY</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anchor="ctr"/>
                </a:tc>
                <a:tc>
                  <a:txBody>
                    <a:bodyPr/>
                    <a:lstStyle/>
                    <a:p>
                      <a:pPr marL="0" marR="0" algn="ctr">
                        <a:lnSpc>
                          <a:spcPct val="107000"/>
                        </a:lnSpc>
                        <a:spcBef>
                          <a:spcPts val="0"/>
                        </a:spcBef>
                        <a:spcAft>
                          <a:spcPts val="800"/>
                        </a:spcAft>
                      </a:pPr>
                      <a:r>
                        <a:rPr lang="en-US" sz="1800" dirty="0">
                          <a:effectLst/>
                          <a:latin typeface="Times New Roman" panose="02020603050405020304" pitchFamily="18" charset="0"/>
                          <a:cs typeface="Times New Roman" panose="02020603050405020304" pitchFamily="18" charset="0"/>
                        </a:rPr>
                        <a:t>219Y1A0538</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anchor="ctr"/>
                </a:tc>
                <a:extLst>
                  <a:ext uri="{0D108BD9-81ED-4DB2-BD59-A6C34878D82A}">
                    <a16:rowId xmlns:a16="http://schemas.microsoft.com/office/drawing/2014/main" val="2368462627"/>
                  </a:ext>
                </a:extLst>
              </a:tr>
            </a:tbl>
          </a:graphicData>
        </a:graphic>
      </p:graphicFrame>
    </p:spTree>
    <p:extLst>
      <p:ext uri="{BB962C8B-B14F-4D97-AF65-F5344CB8AC3E}">
        <p14:creationId xmlns:p14="http://schemas.microsoft.com/office/powerpoint/2010/main" val="42608396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1143000"/>
          </a:xfrm>
        </p:spPr>
        <p:txBody>
          <a:bodyPr>
            <a:normAutofit/>
          </a:bodyPr>
          <a:lstStyle/>
          <a:p>
            <a:r>
              <a:rPr lang="en-US" sz="3200" b="1" dirty="0">
                <a:solidFill>
                  <a:schemeClr val="tx1"/>
                </a:solidFill>
                <a:latin typeface="Times New Roman" pitchFamily="18" charset="0"/>
                <a:cs typeface="Times New Roman" pitchFamily="18" charset="0"/>
              </a:rPr>
              <a:t>2.1 Existing System &amp; Disadvantages</a:t>
            </a:r>
            <a:br>
              <a:rPr lang="en-US" sz="3600" dirty="0">
                <a:latin typeface="Times New Roman" pitchFamily="18" charset="0"/>
                <a:cs typeface="Times New Roman" pitchFamily="18" charset="0"/>
              </a:rPr>
            </a:br>
            <a:endParaRPr lang="en-US" dirty="0"/>
          </a:p>
        </p:txBody>
      </p:sp>
      <p:sp>
        <p:nvSpPr>
          <p:cNvPr id="4" name="Slide Number Placeholder 3"/>
          <p:cNvSpPr>
            <a:spLocks noGrp="1"/>
          </p:cNvSpPr>
          <p:nvPr>
            <p:ph type="sldNum" sz="quarter" idx="12"/>
          </p:nvPr>
        </p:nvSpPr>
        <p:spPr/>
        <p:txBody>
          <a:bodyPr/>
          <a:lstStyle/>
          <a:p>
            <a:fld id="{4DA212D3-E6D6-46CD-B1C9-FEE05250F4E8}" type="slidenum">
              <a:rPr lang="en-US" smtClean="0"/>
              <a:pPr/>
              <a:t>10</a:t>
            </a:fld>
            <a:endParaRPr lang="en-US"/>
          </a:p>
        </p:txBody>
      </p:sp>
      <p:sp>
        <p:nvSpPr>
          <p:cNvPr id="5" name="Content Placeholder 4"/>
          <p:cNvSpPr>
            <a:spLocks noGrp="1"/>
          </p:cNvSpPr>
          <p:nvPr>
            <p:ph sz="quarter" idx="1"/>
          </p:nvPr>
        </p:nvSpPr>
        <p:spPr/>
        <p:txBody>
          <a:bodyPr>
            <a:normAutofit/>
          </a:bodyPr>
          <a:lstStyle/>
          <a:p>
            <a:pPr marL="0" indent="0" algn="just">
              <a:buNone/>
            </a:pPr>
            <a:r>
              <a:rPr lang="en-US" sz="1800" dirty="0">
                <a:latin typeface="Times New Roman" panose="02020603050405020304" pitchFamily="18" charset="0"/>
                <a:cs typeface="Times New Roman" panose="02020603050405020304" pitchFamily="18" charset="0"/>
              </a:rPr>
              <a:t>Existing systems for diagnosing sleep disorders typically rely on manual methods like polysomnography (sleep studies), which are time-consuming, expensive, and require specialized equipment. These traditional approaches also involve subjective patient-reported symptoms, making the diagnosis less reliable and often leading to delays in identifying conditions like Insomnia and Sleep Apnea. Additionally, current digital solutions lack advanced predictive analytics, limiting their effectiveness in providing accurate, data-driven diagnoses.</a:t>
            </a:r>
          </a:p>
          <a:p>
            <a:pPr marL="0" indent="0" algn="just">
              <a:buNone/>
            </a:pPr>
            <a:endParaRPr lang="en-US" sz="1800" dirty="0">
              <a:latin typeface="Times New Roman" panose="02020603050405020304" pitchFamily="18" charset="0"/>
              <a:cs typeface="Times New Roman" panose="02020603050405020304" pitchFamily="18" charset="0"/>
            </a:endParaRPr>
          </a:p>
          <a:p>
            <a:pPr marL="0" indent="0" algn="just">
              <a:buNone/>
            </a:pPr>
            <a:r>
              <a:rPr lang="en-US" sz="1800" b="1" dirty="0">
                <a:latin typeface="Times New Roman" panose="02020603050405020304" pitchFamily="18" charset="0"/>
                <a:cs typeface="Times New Roman" panose="02020603050405020304" pitchFamily="18" charset="0"/>
              </a:rPr>
              <a:t>Disadvantages:</a:t>
            </a:r>
          </a:p>
          <a:p>
            <a:pPr algn="just"/>
            <a:r>
              <a:rPr lang="en-US" sz="1800" b="1" dirty="0">
                <a:latin typeface="Times New Roman" panose="02020603050405020304" pitchFamily="18" charset="0"/>
                <a:cs typeface="Times New Roman" panose="02020603050405020304" pitchFamily="18" charset="0"/>
              </a:rPr>
              <a:t>Time-Consuming and Expensive: </a:t>
            </a:r>
            <a:r>
              <a:rPr lang="en-US" sz="1800" dirty="0">
                <a:latin typeface="Times New Roman" panose="02020603050405020304" pitchFamily="18" charset="0"/>
                <a:cs typeface="Times New Roman" panose="02020603050405020304" pitchFamily="18" charset="0"/>
              </a:rPr>
              <a:t>Traditional diagnostic methods like polysomnography require overnight monitoring in a specialized lab, making the process costly, inconvenient, and inaccessible for many patients</a:t>
            </a:r>
            <a:r>
              <a:rPr lang="en-US" sz="1800" b="1" dirty="0">
                <a:latin typeface="Times New Roman" panose="02020603050405020304" pitchFamily="18" charset="0"/>
                <a:cs typeface="Times New Roman" panose="02020603050405020304" pitchFamily="18" charset="0"/>
              </a:rPr>
              <a:t>. </a:t>
            </a:r>
          </a:p>
          <a:p>
            <a:pPr algn="just"/>
            <a:r>
              <a:rPr lang="en-US" sz="1800" b="1" dirty="0">
                <a:latin typeface="Times New Roman" panose="02020603050405020304" pitchFamily="18" charset="0"/>
                <a:cs typeface="Times New Roman" panose="02020603050405020304" pitchFamily="18" charset="0"/>
              </a:rPr>
              <a:t>Limited Accuracy and Subjectivity: </a:t>
            </a:r>
            <a:r>
              <a:rPr lang="en-US" sz="1800" dirty="0">
                <a:latin typeface="Times New Roman" panose="02020603050405020304" pitchFamily="18" charset="0"/>
                <a:cs typeface="Times New Roman" panose="02020603050405020304" pitchFamily="18" charset="0"/>
              </a:rPr>
              <a:t>Existing systems heavily rely on patient-reported symptoms and manual analysis, which can be subjective and prone to errors, leading to potential misdiagnoses and delayed treatment.</a:t>
            </a:r>
          </a:p>
        </p:txBody>
      </p:sp>
      <p:sp>
        <p:nvSpPr>
          <p:cNvPr id="6" name="Footer Placeholder 2"/>
          <p:cNvSpPr>
            <a:spLocks noGrp="1"/>
          </p:cNvSpPr>
          <p:nvPr>
            <p:ph type="ftr" sz="quarter" idx="11"/>
          </p:nvPr>
        </p:nvSpPr>
        <p:spPr>
          <a:xfrm>
            <a:off x="304800" y="6410848"/>
            <a:ext cx="8531352" cy="227696"/>
          </a:xfrm>
        </p:spPr>
        <p:txBody>
          <a:bodyPr/>
          <a:lstStyle/>
          <a:p>
            <a:pPr algn="ctr"/>
            <a:r>
              <a:rPr lang="en-US" altLang="en-US" sz="1500" b="1" dirty="0">
                <a:solidFill>
                  <a:srgbClr val="FF0000"/>
                </a:solidFill>
                <a:latin typeface="Times New Roman" panose="02020603050405020304" pitchFamily="18" charset="0"/>
                <a:cs typeface="Times New Roman" panose="02020603050405020304" pitchFamily="18" charset="0"/>
              </a:rPr>
              <a:t>Sleep Disorder Prediction Using Machine Learning</a:t>
            </a:r>
            <a:endParaRPr lang="en-US" sz="1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601942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1143000"/>
          </a:xfrm>
        </p:spPr>
        <p:txBody>
          <a:bodyPr>
            <a:normAutofit/>
          </a:bodyPr>
          <a:lstStyle/>
          <a:p>
            <a:r>
              <a:rPr lang="en-US" sz="3200" b="1" dirty="0">
                <a:solidFill>
                  <a:schemeClr val="tx1"/>
                </a:solidFill>
                <a:latin typeface="Times New Roman" pitchFamily="18" charset="0"/>
                <a:cs typeface="Times New Roman" pitchFamily="18" charset="0"/>
              </a:rPr>
              <a:t>2.2 Proposed System &amp; Advantages</a:t>
            </a:r>
            <a:br>
              <a:rPr lang="en-US" sz="3200" dirty="0">
                <a:latin typeface="Times New Roman" pitchFamily="18" charset="0"/>
                <a:cs typeface="Times New Roman" pitchFamily="18" charset="0"/>
              </a:rPr>
            </a:br>
            <a:endParaRPr lang="en-US" dirty="0"/>
          </a:p>
        </p:txBody>
      </p:sp>
      <p:sp>
        <p:nvSpPr>
          <p:cNvPr id="4" name="Slide Number Placeholder 3"/>
          <p:cNvSpPr>
            <a:spLocks noGrp="1"/>
          </p:cNvSpPr>
          <p:nvPr>
            <p:ph type="sldNum" sz="quarter" idx="12"/>
          </p:nvPr>
        </p:nvSpPr>
        <p:spPr/>
        <p:txBody>
          <a:bodyPr/>
          <a:lstStyle/>
          <a:p>
            <a:fld id="{4DA212D3-E6D6-46CD-B1C9-FEE05250F4E8}" type="slidenum">
              <a:rPr lang="en-US" smtClean="0"/>
              <a:pPr/>
              <a:t>11</a:t>
            </a:fld>
            <a:endParaRPr lang="en-US"/>
          </a:p>
        </p:txBody>
      </p:sp>
      <p:sp>
        <p:nvSpPr>
          <p:cNvPr id="5" name="Content Placeholder 4"/>
          <p:cNvSpPr>
            <a:spLocks noGrp="1"/>
          </p:cNvSpPr>
          <p:nvPr>
            <p:ph sz="quarter" idx="1"/>
          </p:nvPr>
        </p:nvSpPr>
        <p:spPr/>
        <p:txBody>
          <a:bodyPr>
            <a:normAutofit lnSpcReduction="10000"/>
          </a:bodyPr>
          <a:lstStyle/>
          <a:p>
            <a:pPr marL="0" indent="0" algn="just">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proposed system utilizes machine learning techniques to offer a more efficient and accurate method for predicting sleep disorders such as Insomnia and Sleep Apnea. By implementing Gradient Boosting Classifier and Quadratic Discriminant Analysis models, the system analyzes comprehensive health and lifestyle data to identify patterns indicative of sleep disorders. It features a streamlined web interface developed using Flask, HTML, CSS, and JavaScript, allowing for easy data input and real-time diagnostic feedback. </a:t>
            </a:r>
          </a:p>
          <a:p>
            <a:pPr marL="0" indent="0" algn="just">
              <a:buNone/>
            </a:pPr>
            <a:r>
              <a:rPr lang="en-IN" sz="1800" b="1" dirty="0">
                <a:latin typeface="Times New Roman" panose="02020603050405020304" pitchFamily="18" charset="0"/>
                <a:ea typeface="Calibri" panose="020F0502020204030204" pitchFamily="34" charset="0"/>
                <a:cs typeface="Times New Roman" panose="02020603050405020304" pitchFamily="18" charset="0"/>
              </a:rPr>
              <a:t>Advantages:</a:t>
            </a:r>
          </a:p>
          <a:p>
            <a:pPr lvl="0" algn="just"/>
            <a:r>
              <a:rPr lang="en-US" sz="1800" b="1" dirty="0">
                <a:latin typeface="Times New Roman" panose="02020603050405020304" pitchFamily="18" charset="0"/>
                <a:cs typeface="Times New Roman" panose="02020603050405020304" pitchFamily="18" charset="0"/>
              </a:rPr>
              <a:t>Cost-Effective and Efficient: </a:t>
            </a:r>
            <a:r>
              <a:rPr lang="en-US" sz="1800" dirty="0">
                <a:latin typeface="Times New Roman" panose="02020603050405020304" pitchFamily="18" charset="0"/>
                <a:cs typeface="Times New Roman" panose="02020603050405020304" pitchFamily="18" charset="0"/>
              </a:rPr>
              <a:t>The proposed system eliminates the need for expensive and time-consuming sleep studies, offering a more affordable and quicker alternative for diagnosing sleep disorders.</a:t>
            </a:r>
          </a:p>
          <a:p>
            <a:pPr lvl="0" algn="just"/>
            <a:r>
              <a:rPr lang="en-US" sz="1800" b="1" dirty="0">
                <a:latin typeface="Times New Roman" panose="02020603050405020304" pitchFamily="18" charset="0"/>
                <a:cs typeface="Times New Roman" panose="02020603050405020304" pitchFamily="18" charset="0"/>
              </a:rPr>
              <a:t>High Accuracy in Prediction: </a:t>
            </a:r>
            <a:r>
              <a:rPr lang="en-US" sz="1800" dirty="0">
                <a:latin typeface="Times New Roman" panose="02020603050405020304" pitchFamily="18" charset="0"/>
                <a:cs typeface="Times New Roman" panose="02020603050405020304" pitchFamily="18" charset="0"/>
              </a:rPr>
              <a:t>By utilizing advanced machine learning models like Gradient Boosting Classifier and Quadratic Discriminant Analysis, the system can accurately predict sleep disorders based on health and lifestyle data.</a:t>
            </a:r>
          </a:p>
          <a:p>
            <a:pPr lvl="0" algn="just"/>
            <a:r>
              <a:rPr lang="en-US" sz="1800" b="1" dirty="0">
                <a:latin typeface="Times New Roman" panose="02020603050405020304" pitchFamily="18" charset="0"/>
                <a:cs typeface="Times New Roman" panose="02020603050405020304" pitchFamily="18" charset="0"/>
              </a:rPr>
              <a:t>User-Friendly and Scalable: </a:t>
            </a:r>
            <a:r>
              <a:rPr lang="en-US" sz="1800" dirty="0">
                <a:latin typeface="Times New Roman" panose="02020603050405020304" pitchFamily="18" charset="0"/>
                <a:cs typeface="Times New Roman" panose="02020603050405020304" pitchFamily="18" charset="0"/>
              </a:rPr>
              <a:t>The web-based interface is intuitive and easy to use, allowing both patients and healthcare professionals to input data and receive immediate diagnostic feedback.</a:t>
            </a:r>
          </a:p>
        </p:txBody>
      </p:sp>
      <p:sp>
        <p:nvSpPr>
          <p:cNvPr id="6" name="Footer Placeholder 2"/>
          <p:cNvSpPr>
            <a:spLocks noGrp="1"/>
          </p:cNvSpPr>
          <p:nvPr>
            <p:ph type="ftr" sz="quarter" idx="11"/>
          </p:nvPr>
        </p:nvSpPr>
        <p:spPr>
          <a:xfrm>
            <a:off x="304800" y="6410848"/>
            <a:ext cx="8531352" cy="227696"/>
          </a:xfrm>
        </p:spPr>
        <p:txBody>
          <a:bodyPr/>
          <a:lstStyle/>
          <a:p>
            <a:pPr algn="ctr"/>
            <a:r>
              <a:rPr lang="en-US" altLang="en-US" sz="1500" b="1" dirty="0">
                <a:solidFill>
                  <a:srgbClr val="FF0000"/>
                </a:solidFill>
                <a:latin typeface="Times New Roman" panose="02020603050405020304" pitchFamily="18" charset="0"/>
                <a:cs typeface="Times New Roman" panose="02020603050405020304" pitchFamily="18" charset="0"/>
              </a:rPr>
              <a:t>Sleep Disorder Prediction Using Machine Learning</a:t>
            </a:r>
            <a:endParaRPr lang="en-US" sz="1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015362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solidFill>
                  <a:schemeClr val="tx1"/>
                </a:solidFill>
              </a:rPr>
              <a:t>2.3 Software Specifications</a:t>
            </a:r>
          </a:p>
        </p:txBody>
      </p:sp>
      <p:sp>
        <p:nvSpPr>
          <p:cNvPr id="4" name="Slide Number Placeholder 3"/>
          <p:cNvSpPr>
            <a:spLocks noGrp="1"/>
          </p:cNvSpPr>
          <p:nvPr>
            <p:ph type="sldNum" sz="quarter" idx="12"/>
          </p:nvPr>
        </p:nvSpPr>
        <p:spPr/>
        <p:txBody>
          <a:bodyPr/>
          <a:lstStyle/>
          <a:p>
            <a:fld id="{4DA212D3-E6D6-46CD-B1C9-FEE05250F4E8}" type="slidenum">
              <a:rPr lang="en-US" smtClean="0"/>
              <a:pPr/>
              <a:t>12</a:t>
            </a:fld>
            <a:endParaRPr lang="en-US"/>
          </a:p>
        </p:txBody>
      </p:sp>
      <p:sp>
        <p:nvSpPr>
          <p:cNvPr id="5" name="Content Placeholder 4"/>
          <p:cNvSpPr>
            <a:spLocks noGrp="1"/>
          </p:cNvSpPr>
          <p:nvPr>
            <p:ph sz="quarter" idx="1"/>
          </p:nvPr>
        </p:nvSpPr>
        <p:spPr>
          <a:xfrm>
            <a:off x="332232" y="2139851"/>
            <a:ext cx="8503920" cy="2587752"/>
          </a:xfrm>
        </p:spPr>
        <p:txBody>
          <a:bodyPr>
            <a:normAutofit fontScale="92500" lnSpcReduction="10000"/>
          </a:bodyPr>
          <a:lstStyle/>
          <a:p>
            <a:pPr marL="0" indent="0">
              <a:buNone/>
            </a:pPr>
            <a:r>
              <a:rPr lang="en-IN" sz="2200" b="1" dirty="0">
                <a:latin typeface="Times New Roman" panose="02020603050405020304" pitchFamily="18" charset="0"/>
                <a:cs typeface="Times New Roman" panose="02020603050405020304" pitchFamily="18" charset="0"/>
              </a:rPr>
              <a:t>S/W CONFIGURATION:</a:t>
            </a:r>
            <a:endParaRPr lang="en-US" sz="2200" dirty="0">
              <a:latin typeface="Times New Roman" panose="02020603050405020304" pitchFamily="18" charset="0"/>
              <a:cs typeface="Times New Roman" panose="02020603050405020304" pitchFamily="18" charset="0"/>
            </a:endParaRPr>
          </a:p>
          <a:p>
            <a:pPr lvl="0"/>
            <a:r>
              <a:rPr lang="en-IN" sz="2400" dirty="0">
                <a:latin typeface="Times New Roman" panose="02020603050405020304" pitchFamily="18" charset="0"/>
                <a:cs typeface="Times New Roman" panose="02020603050405020304" pitchFamily="18" charset="0"/>
              </a:rPr>
              <a:t>Operating System         	 -  Windows 10/11	</a:t>
            </a:r>
            <a:endParaRPr lang="en-US" sz="2400" dirty="0">
              <a:latin typeface="Times New Roman" panose="02020603050405020304" pitchFamily="18" charset="0"/>
              <a:cs typeface="Times New Roman" panose="02020603050405020304" pitchFamily="18" charset="0"/>
            </a:endParaRPr>
          </a:p>
          <a:p>
            <a:pPr lvl="0"/>
            <a:r>
              <a:rPr lang="en-IN" sz="2400" dirty="0">
                <a:latin typeface="Times New Roman" panose="02020603050405020304" pitchFamily="18" charset="0"/>
                <a:cs typeface="Times New Roman" panose="02020603050405020304" pitchFamily="18" charset="0"/>
              </a:rPr>
              <a:t>Programming	    		-  Python 3.11.4</a:t>
            </a:r>
            <a:endParaRPr lang="en-US" sz="2400" dirty="0">
              <a:latin typeface="Times New Roman" panose="02020603050405020304" pitchFamily="18" charset="0"/>
              <a:cs typeface="Times New Roman" panose="02020603050405020304" pitchFamily="18" charset="0"/>
            </a:endParaRPr>
          </a:p>
          <a:p>
            <a:pPr lvl="0"/>
            <a:r>
              <a:rPr lang="en-IN" sz="2400" dirty="0">
                <a:latin typeface="Times New Roman" panose="02020603050405020304" pitchFamily="18" charset="0"/>
                <a:cs typeface="Times New Roman" panose="02020603050405020304" pitchFamily="18" charset="0"/>
              </a:rPr>
              <a:t>Libraries		 	-  </a:t>
            </a:r>
            <a:r>
              <a:rPr lang="en-IN" sz="2400" dirty="0" err="1">
                <a:latin typeface="Times New Roman" panose="02020603050405020304" pitchFamily="18" charset="0"/>
                <a:cs typeface="Times New Roman" panose="02020603050405020304" pitchFamily="18" charset="0"/>
              </a:rPr>
              <a:t>Numpy</a:t>
            </a:r>
            <a:r>
              <a:rPr lang="en-IN" sz="2400" dirty="0">
                <a:latin typeface="Times New Roman" panose="02020603050405020304" pitchFamily="18" charset="0"/>
                <a:cs typeface="Times New Roman" panose="02020603050405020304" pitchFamily="18" charset="0"/>
              </a:rPr>
              <a:t>, Pandas, </a:t>
            </a:r>
            <a:r>
              <a:rPr lang="en-IN" sz="2400" dirty="0" err="1">
                <a:latin typeface="Times New Roman" panose="02020603050405020304" pitchFamily="18" charset="0"/>
                <a:cs typeface="Times New Roman" panose="02020603050405020304" pitchFamily="18" charset="0"/>
              </a:rPr>
              <a:t>Keras</a:t>
            </a:r>
            <a:r>
              <a:rPr lang="en-IN" sz="2400" dirty="0">
                <a:latin typeface="Times New Roman" panose="02020603050405020304" pitchFamily="18" charset="0"/>
                <a:cs typeface="Times New Roman" panose="02020603050405020304" pitchFamily="18" charset="0"/>
              </a:rPr>
              <a:t> &amp; </a:t>
            </a:r>
            <a:r>
              <a:rPr lang="en-IN" sz="2400" dirty="0" err="1">
                <a:latin typeface="Times New Roman" panose="02020603050405020304" pitchFamily="18" charset="0"/>
                <a:cs typeface="Times New Roman" panose="02020603050405020304" pitchFamily="18" charset="0"/>
              </a:rPr>
              <a:t>Tensorflow</a:t>
            </a:r>
            <a:endParaRPr lang="en-US"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IDE				- VS Code</a:t>
            </a:r>
          </a:p>
          <a:p>
            <a:r>
              <a:rPr lang="en-IN" sz="2400" dirty="0">
                <a:latin typeface="Times New Roman" panose="02020603050405020304" pitchFamily="18" charset="0"/>
                <a:cs typeface="Times New Roman" panose="02020603050405020304" pitchFamily="18" charset="0"/>
              </a:rPr>
              <a:t>Front-End			-  HTML, CSS, JavaScript</a:t>
            </a:r>
          </a:p>
          <a:p>
            <a:r>
              <a:rPr lang="en-IN" sz="2400" dirty="0">
                <a:latin typeface="Times New Roman" panose="02020603050405020304" pitchFamily="18" charset="0"/>
                <a:cs typeface="Times New Roman" panose="02020603050405020304" pitchFamily="18" charset="0"/>
              </a:rPr>
              <a:t>Web Framework		- Flask</a:t>
            </a:r>
            <a:endParaRPr lang="en-US" sz="2400" dirty="0">
              <a:latin typeface="Times New Roman" panose="02020603050405020304" pitchFamily="18" charset="0"/>
              <a:cs typeface="Times New Roman" panose="02020603050405020304" pitchFamily="18" charset="0"/>
            </a:endParaRPr>
          </a:p>
        </p:txBody>
      </p:sp>
      <p:sp>
        <p:nvSpPr>
          <p:cNvPr id="8" name="Footer Placeholder 2"/>
          <p:cNvSpPr>
            <a:spLocks noGrp="1"/>
          </p:cNvSpPr>
          <p:nvPr>
            <p:ph type="ftr" sz="quarter" idx="11"/>
          </p:nvPr>
        </p:nvSpPr>
        <p:spPr>
          <a:xfrm>
            <a:off x="304800" y="6410848"/>
            <a:ext cx="8531352" cy="227696"/>
          </a:xfrm>
        </p:spPr>
        <p:txBody>
          <a:bodyPr/>
          <a:lstStyle/>
          <a:p>
            <a:pPr algn="ctr"/>
            <a:r>
              <a:rPr lang="en-US" altLang="en-US" sz="1500" b="1" dirty="0">
                <a:solidFill>
                  <a:srgbClr val="FF0000"/>
                </a:solidFill>
                <a:latin typeface="Times New Roman" panose="02020603050405020304" pitchFamily="18" charset="0"/>
                <a:cs typeface="Times New Roman" panose="02020603050405020304" pitchFamily="18" charset="0"/>
              </a:rPr>
              <a:t>Sleep Disorder Prediction Using Machine Learning</a:t>
            </a:r>
            <a:endParaRPr lang="en-US" sz="1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084887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solidFill>
                  <a:schemeClr val="tx1"/>
                </a:solidFill>
              </a:rPr>
              <a:t>2.4 Hardware Specifications</a:t>
            </a:r>
          </a:p>
        </p:txBody>
      </p:sp>
      <p:sp>
        <p:nvSpPr>
          <p:cNvPr id="4" name="Slide Number Placeholder 3"/>
          <p:cNvSpPr>
            <a:spLocks noGrp="1"/>
          </p:cNvSpPr>
          <p:nvPr>
            <p:ph type="sldNum" sz="quarter" idx="12"/>
          </p:nvPr>
        </p:nvSpPr>
        <p:spPr/>
        <p:txBody>
          <a:bodyPr/>
          <a:lstStyle/>
          <a:p>
            <a:fld id="{4DA212D3-E6D6-46CD-B1C9-FEE05250F4E8}" type="slidenum">
              <a:rPr lang="en-US" smtClean="0"/>
              <a:pPr/>
              <a:t>13</a:t>
            </a:fld>
            <a:endParaRPr lang="en-US"/>
          </a:p>
        </p:txBody>
      </p:sp>
      <p:sp>
        <p:nvSpPr>
          <p:cNvPr id="5" name="Content Placeholder 4"/>
          <p:cNvSpPr>
            <a:spLocks noGrp="1"/>
          </p:cNvSpPr>
          <p:nvPr>
            <p:ph sz="quarter" idx="1"/>
          </p:nvPr>
        </p:nvSpPr>
        <p:spPr>
          <a:xfrm>
            <a:off x="338328" y="2216997"/>
            <a:ext cx="8503920" cy="4572000"/>
          </a:xfrm>
        </p:spPr>
        <p:txBody>
          <a:bodyPr>
            <a:normAutofit/>
          </a:bodyPr>
          <a:lstStyle/>
          <a:p>
            <a:pPr marL="0" indent="0">
              <a:buNone/>
            </a:pPr>
            <a:r>
              <a:rPr lang="en-IN" b="1" dirty="0"/>
              <a:t>H/W CONFIGURATION:</a:t>
            </a:r>
            <a:endParaRPr lang="en-US" b="1" dirty="0"/>
          </a:p>
          <a:p>
            <a:pPr lvl="0"/>
            <a:r>
              <a:rPr lang="en-IN" dirty="0"/>
              <a:t>Processor                     -  I5/Intel Processor</a:t>
            </a:r>
            <a:endParaRPr lang="en-US" dirty="0"/>
          </a:p>
          <a:p>
            <a:pPr lvl="0"/>
            <a:r>
              <a:rPr lang="en-IN" dirty="0"/>
              <a:t>RAM                             -   8 GB </a:t>
            </a:r>
            <a:endParaRPr lang="en-US" dirty="0"/>
          </a:p>
          <a:p>
            <a:pPr lvl="0"/>
            <a:r>
              <a:rPr lang="en-IN" dirty="0"/>
              <a:t>Hard Disk                    -   1TB</a:t>
            </a:r>
            <a:endParaRPr lang="en-US" dirty="0"/>
          </a:p>
        </p:txBody>
      </p:sp>
      <p:sp>
        <p:nvSpPr>
          <p:cNvPr id="10" name="Footer Placeholder 2"/>
          <p:cNvSpPr>
            <a:spLocks noGrp="1"/>
          </p:cNvSpPr>
          <p:nvPr>
            <p:ph type="ftr" sz="quarter" idx="11"/>
          </p:nvPr>
        </p:nvSpPr>
        <p:spPr>
          <a:xfrm>
            <a:off x="304800" y="6410848"/>
            <a:ext cx="8531352" cy="227696"/>
          </a:xfrm>
        </p:spPr>
        <p:txBody>
          <a:bodyPr/>
          <a:lstStyle/>
          <a:p>
            <a:pPr algn="ctr"/>
            <a:r>
              <a:rPr lang="en-US" altLang="en-US" sz="1500" b="1" dirty="0">
                <a:solidFill>
                  <a:srgbClr val="FF0000"/>
                </a:solidFill>
                <a:latin typeface="Times New Roman" panose="02020603050405020304" pitchFamily="18" charset="0"/>
                <a:cs typeface="Times New Roman" panose="02020603050405020304" pitchFamily="18" charset="0"/>
              </a:rPr>
              <a:t>Sleep Disorder Prediction Using Machine Learning</a:t>
            </a:r>
            <a:endParaRPr lang="en-US" sz="1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5471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solidFill>
                  <a:schemeClr val="tx1"/>
                </a:solidFill>
              </a:rPr>
              <a:t>2.5 Modules</a:t>
            </a:r>
          </a:p>
        </p:txBody>
      </p:sp>
      <p:sp>
        <p:nvSpPr>
          <p:cNvPr id="4" name="Slide Number Placeholder 3"/>
          <p:cNvSpPr>
            <a:spLocks noGrp="1"/>
          </p:cNvSpPr>
          <p:nvPr>
            <p:ph type="sldNum" sz="quarter" idx="12"/>
          </p:nvPr>
        </p:nvSpPr>
        <p:spPr/>
        <p:txBody>
          <a:bodyPr/>
          <a:lstStyle/>
          <a:p>
            <a:fld id="{4DA212D3-E6D6-46CD-B1C9-FEE05250F4E8}" type="slidenum">
              <a:rPr lang="en-US" smtClean="0"/>
              <a:pPr/>
              <a:t>14</a:t>
            </a:fld>
            <a:endParaRPr lang="en-US"/>
          </a:p>
        </p:txBody>
      </p:sp>
      <p:sp>
        <p:nvSpPr>
          <p:cNvPr id="5" name="Content Placeholder 4"/>
          <p:cNvSpPr>
            <a:spLocks noGrp="1"/>
          </p:cNvSpPr>
          <p:nvPr>
            <p:ph sz="quarter" idx="1"/>
          </p:nvPr>
        </p:nvSpPr>
        <p:spPr/>
        <p:txBody>
          <a:bodyPr>
            <a:normAutofit/>
          </a:bodyPr>
          <a:lstStyle/>
          <a:p>
            <a:pPr algn="just"/>
            <a:r>
              <a:rPr lang="en-US" sz="2000" b="1" dirty="0">
                <a:latin typeface="Times New Roman" panose="02020603050405020304" pitchFamily="18" charset="0"/>
                <a:cs typeface="Times New Roman" panose="02020603050405020304" pitchFamily="18" charset="0"/>
              </a:rPr>
              <a:t>Data Collection</a:t>
            </a:r>
            <a:r>
              <a:rPr lang="en-US" sz="2000" dirty="0">
                <a:latin typeface="Times New Roman" panose="02020603050405020304" pitchFamily="18" charset="0"/>
                <a:cs typeface="Times New Roman" panose="02020603050405020304" pitchFamily="18" charset="0"/>
              </a:rPr>
              <a:t>: The project uses a comprehensive Sleep Health and Lifestyle Dataset that includes diverse features such as sleep patterns, health habits, and lifestyle factors. This data is gathered through surveys and health assessments, ensuring a wide variety of information for accurate predictions. </a:t>
            </a:r>
          </a:p>
          <a:p>
            <a:pPr algn="just"/>
            <a:r>
              <a:rPr lang="en-US" sz="2000" b="1" dirty="0">
                <a:latin typeface="Times New Roman" panose="02020603050405020304" pitchFamily="18" charset="0"/>
                <a:cs typeface="Times New Roman" panose="02020603050405020304" pitchFamily="18" charset="0"/>
              </a:rPr>
              <a:t>Data Preprocessing: </a:t>
            </a:r>
            <a:r>
              <a:rPr lang="en-US" sz="2000" dirty="0">
                <a:latin typeface="Times New Roman" panose="02020603050405020304" pitchFamily="18" charset="0"/>
                <a:cs typeface="Times New Roman" panose="02020603050405020304" pitchFamily="18" charset="0"/>
              </a:rPr>
              <a:t>The collected data undergoes preprocessing steps, including handling missing values, encoding categorical variables, and normalizing numerical features. This step ensures that the data is clean, standardized, and ready for machine learning model training. </a:t>
            </a:r>
          </a:p>
          <a:p>
            <a:pPr algn="just"/>
            <a:r>
              <a:rPr lang="en-US" sz="2000" b="1" dirty="0">
                <a:latin typeface="Times New Roman" panose="02020603050405020304" pitchFamily="18" charset="0"/>
                <a:cs typeface="Times New Roman" panose="02020603050405020304" pitchFamily="18" charset="0"/>
              </a:rPr>
              <a:t>Model Training and Evaluation: </a:t>
            </a:r>
            <a:r>
              <a:rPr lang="en-US" sz="2000" dirty="0">
                <a:latin typeface="Times New Roman" panose="02020603050405020304" pitchFamily="18" charset="0"/>
                <a:cs typeface="Times New Roman" panose="02020603050405020304" pitchFamily="18" charset="0"/>
              </a:rPr>
              <a:t>Two machine learning models, Gradient Boosting Classifier and Quadratic Discriminant Analysis, are trained using the preprocessed data. The models are then evaluated using various performance metrics to ensure they provide accurate predictions of sleep disorders, such as Insomnia and Sleep Apnea. </a:t>
            </a:r>
          </a:p>
        </p:txBody>
      </p:sp>
      <p:sp>
        <p:nvSpPr>
          <p:cNvPr id="6" name="Footer Placeholder 2"/>
          <p:cNvSpPr>
            <a:spLocks noGrp="1"/>
          </p:cNvSpPr>
          <p:nvPr>
            <p:ph type="ftr" sz="quarter" idx="11"/>
          </p:nvPr>
        </p:nvSpPr>
        <p:spPr>
          <a:xfrm>
            <a:off x="304800" y="6410848"/>
            <a:ext cx="8531352" cy="227696"/>
          </a:xfrm>
        </p:spPr>
        <p:txBody>
          <a:bodyPr/>
          <a:lstStyle/>
          <a:p>
            <a:pPr algn="ctr"/>
            <a:r>
              <a:rPr lang="en-US" altLang="en-US" sz="1500" b="1" dirty="0">
                <a:solidFill>
                  <a:srgbClr val="FF0000"/>
                </a:solidFill>
                <a:latin typeface="Times New Roman" panose="02020603050405020304" pitchFamily="18" charset="0"/>
                <a:cs typeface="Times New Roman" panose="02020603050405020304" pitchFamily="18" charset="0"/>
              </a:rPr>
              <a:t>Sleep Disorder Prediction Using Machine Learning</a:t>
            </a:r>
            <a:endParaRPr lang="en-US" sz="1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308840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solidFill>
                  <a:schemeClr val="tx1"/>
                </a:solidFill>
              </a:rPr>
              <a:t>2.5.1 Data Collection Module</a:t>
            </a:r>
          </a:p>
        </p:txBody>
      </p:sp>
      <p:sp>
        <p:nvSpPr>
          <p:cNvPr id="4" name="Slide Number Placeholder 3"/>
          <p:cNvSpPr>
            <a:spLocks noGrp="1"/>
          </p:cNvSpPr>
          <p:nvPr>
            <p:ph type="sldNum" sz="quarter" idx="12"/>
          </p:nvPr>
        </p:nvSpPr>
        <p:spPr/>
        <p:txBody>
          <a:bodyPr/>
          <a:lstStyle/>
          <a:p>
            <a:fld id="{4DA212D3-E6D6-46CD-B1C9-FEE05250F4E8}" type="slidenum">
              <a:rPr lang="en-US" smtClean="0"/>
              <a:pPr/>
              <a:t>15</a:t>
            </a:fld>
            <a:endParaRPr lang="en-US"/>
          </a:p>
        </p:txBody>
      </p:sp>
      <p:sp>
        <p:nvSpPr>
          <p:cNvPr id="5" name="Content Placeholder 4"/>
          <p:cNvSpPr>
            <a:spLocks noGrp="1"/>
          </p:cNvSpPr>
          <p:nvPr>
            <p:ph sz="quarter" idx="1"/>
          </p:nvPr>
        </p:nvSpPr>
        <p:spPr/>
        <p:txBody>
          <a:bodyPr>
            <a:noAutofit/>
          </a:bodyPr>
          <a:lstStyle/>
          <a:p>
            <a:pPr algn="just"/>
            <a:r>
              <a:rPr lang="en-US" sz="2000" dirty="0">
                <a:latin typeface="Times New Roman" panose="02020603050405020304" pitchFamily="18" charset="0"/>
                <a:cs typeface="Times New Roman" panose="02020603050405020304" pitchFamily="18" charset="0"/>
              </a:rPr>
              <a:t>The Sleep Health and Lifestyle Dataset comprises a wide range of variables related to sleep and daily habits. It includes details such as gender, age, occupation, sleep duration, quality of sleep, physical activity level, stress levels, BMI category, blood pressure, heart rate, daily steps, and the presence or absence of sleep disorders.</a:t>
            </a:r>
          </a:p>
          <a:p>
            <a:pPr marL="0" indent="0" algn="just">
              <a:buNone/>
            </a:pPr>
            <a:endParaRPr lang="en-US" sz="2000" b="1" dirty="0">
              <a:solidFill>
                <a:srgbClr val="FF0000"/>
              </a:solidFill>
              <a:latin typeface="Times New Roman" panose="02020603050405020304" pitchFamily="18" charset="0"/>
              <a:cs typeface="Times New Roman" panose="02020603050405020304" pitchFamily="18" charset="0"/>
            </a:endParaRPr>
          </a:p>
          <a:p>
            <a:pPr marL="0" indent="0" algn="just">
              <a:buNone/>
            </a:pPr>
            <a:r>
              <a:rPr lang="en-US" sz="2000" b="1" dirty="0">
                <a:solidFill>
                  <a:srgbClr val="FF0000"/>
                </a:solidFill>
                <a:latin typeface="Times New Roman" panose="02020603050405020304" pitchFamily="18" charset="0"/>
                <a:cs typeface="Times New Roman" panose="02020603050405020304" pitchFamily="18" charset="0"/>
              </a:rPr>
              <a:t>Dataset Link: </a:t>
            </a:r>
            <a:r>
              <a:rPr lang="en-US" sz="2000" b="1" dirty="0">
                <a:latin typeface="Times New Roman" panose="02020603050405020304" pitchFamily="18" charset="0"/>
                <a:cs typeface="Times New Roman" panose="02020603050405020304" pitchFamily="18" charset="0"/>
                <a:hlinkClick r:id="rId2"/>
              </a:rPr>
              <a:t>https://www.kaggle.com/datasets/uom190346a/sleep-health-and-lifestyle-dataset</a:t>
            </a:r>
            <a:endParaRPr lang="en-US" sz="2000" b="1" dirty="0">
              <a:latin typeface="Times New Roman" panose="02020603050405020304" pitchFamily="18" charset="0"/>
              <a:cs typeface="Times New Roman" panose="02020603050405020304" pitchFamily="18" charset="0"/>
            </a:endParaRPr>
          </a:p>
          <a:p>
            <a:pPr marL="0" indent="0" algn="just">
              <a:buNone/>
            </a:pPr>
            <a:endParaRPr lang="en-US" sz="2000" dirty="0">
              <a:latin typeface="Times New Roman" panose="02020603050405020304" pitchFamily="18" charset="0"/>
              <a:cs typeface="Times New Roman" panose="02020603050405020304" pitchFamily="18" charset="0"/>
            </a:endParaRPr>
          </a:p>
        </p:txBody>
      </p:sp>
      <p:sp>
        <p:nvSpPr>
          <p:cNvPr id="6" name="Footer Placeholder 2"/>
          <p:cNvSpPr>
            <a:spLocks noGrp="1"/>
          </p:cNvSpPr>
          <p:nvPr>
            <p:ph type="ftr" sz="quarter" idx="11"/>
          </p:nvPr>
        </p:nvSpPr>
        <p:spPr>
          <a:xfrm>
            <a:off x="304800" y="6410848"/>
            <a:ext cx="8531352" cy="227696"/>
          </a:xfrm>
        </p:spPr>
        <p:txBody>
          <a:bodyPr/>
          <a:lstStyle/>
          <a:p>
            <a:pPr algn="ctr"/>
            <a:r>
              <a:rPr lang="en-US" altLang="en-US" sz="1500" b="1" dirty="0">
                <a:solidFill>
                  <a:srgbClr val="FF0000"/>
                </a:solidFill>
                <a:latin typeface="Times New Roman" panose="02020603050405020304" pitchFamily="18" charset="0"/>
                <a:cs typeface="Times New Roman" panose="02020603050405020304" pitchFamily="18" charset="0"/>
              </a:rPr>
              <a:t>Sleep Disorder Prediction Using Machine Learning</a:t>
            </a:r>
            <a:endParaRPr lang="en-US" sz="1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206441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C2F5BC-AE37-96F8-1B6B-6F4D9569BC6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2C0329B-9A95-729F-5AF5-B8FD5397038E}"/>
              </a:ext>
            </a:extLst>
          </p:cNvPr>
          <p:cNvSpPr>
            <a:spLocks noGrp="1"/>
          </p:cNvSpPr>
          <p:nvPr>
            <p:ph type="title"/>
          </p:nvPr>
        </p:nvSpPr>
        <p:spPr/>
        <p:txBody>
          <a:bodyPr>
            <a:normAutofit/>
          </a:bodyPr>
          <a:lstStyle/>
          <a:p>
            <a:r>
              <a:rPr lang="en-US" sz="3200" b="1" dirty="0">
                <a:solidFill>
                  <a:schemeClr val="tx1"/>
                </a:solidFill>
              </a:rPr>
              <a:t>2.5.2 Data Preprocessing Module</a:t>
            </a:r>
          </a:p>
        </p:txBody>
      </p:sp>
      <p:sp>
        <p:nvSpPr>
          <p:cNvPr id="4" name="Slide Number Placeholder 3">
            <a:extLst>
              <a:ext uri="{FF2B5EF4-FFF2-40B4-BE49-F238E27FC236}">
                <a16:creationId xmlns:a16="http://schemas.microsoft.com/office/drawing/2014/main" id="{CC1F6FDD-EC7E-978E-3BA5-5636E35D29CA}"/>
              </a:ext>
            </a:extLst>
          </p:cNvPr>
          <p:cNvSpPr>
            <a:spLocks noGrp="1"/>
          </p:cNvSpPr>
          <p:nvPr>
            <p:ph type="sldNum" sz="quarter" idx="12"/>
          </p:nvPr>
        </p:nvSpPr>
        <p:spPr/>
        <p:txBody>
          <a:bodyPr/>
          <a:lstStyle/>
          <a:p>
            <a:fld id="{4DA212D3-E6D6-46CD-B1C9-FEE05250F4E8}" type="slidenum">
              <a:rPr lang="en-US" smtClean="0"/>
              <a:pPr/>
              <a:t>16</a:t>
            </a:fld>
            <a:endParaRPr lang="en-US"/>
          </a:p>
        </p:txBody>
      </p:sp>
      <p:sp>
        <p:nvSpPr>
          <p:cNvPr id="5" name="Content Placeholder 4">
            <a:extLst>
              <a:ext uri="{FF2B5EF4-FFF2-40B4-BE49-F238E27FC236}">
                <a16:creationId xmlns:a16="http://schemas.microsoft.com/office/drawing/2014/main" id="{829CE556-C200-A57A-8B8A-22A30990E7D9}"/>
              </a:ext>
            </a:extLst>
          </p:cNvPr>
          <p:cNvSpPr>
            <a:spLocks noGrp="1"/>
          </p:cNvSpPr>
          <p:nvPr>
            <p:ph sz="quarter" idx="1"/>
          </p:nvPr>
        </p:nvSpPr>
        <p:spPr/>
        <p:txBody>
          <a:bodyPr>
            <a:noAutofit/>
          </a:bodyPr>
          <a:lstStyle/>
          <a:p>
            <a:pPr algn="just"/>
            <a:r>
              <a:rPr lang="en-US" sz="2000" b="1" dirty="0">
                <a:latin typeface="Times New Roman" panose="02020603050405020304" pitchFamily="18" charset="0"/>
                <a:cs typeface="Times New Roman" panose="02020603050405020304" pitchFamily="18" charset="0"/>
              </a:rPr>
              <a:t>Handling Missing Data</a:t>
            </a:r>
            <a:r>
              <a:rPr lang="en-US" sz="2000" dirty="0">
                <a:latin typeface="Times New Roman" panose="02020603050405020304" pitchFamily="18" charset="0"/>
                <a:cs typeface="Times New Roman" panose="02020603050405020304" pitchFamily="18" charset="0"/>
              </a:rPr>
              <a:t>: Imputes missing values in datasets using techniques like mean, median, mode replacement, or advanced methods such as k-Nearest Neighbors (k-NN) imputation. </a:t>
            </a:r>
          </a:p>
          <a:p>
            <a:pPr algn="just"/>
            <a:r>
              <a:rPr lang="en-US" sz="2000" b="1" dirty="0">
                <a:latin typeface="Times New Roman" panose="02020603050405020304" pitchFamily="18" charset="0"/>
                <a:cs typeface="Times New Roman" panose="02020603050405020304" pitchFamily="18" charset="0"/>
              </a:rPr>
              <a:t>Feature Scaling: </a:t>
            </a:r>
            <a:r>
              <a:rPr lang="en-US" sz="2000" dirty="0">
                <a:latin typeface="Times New Roman" panose="02020603050405020304" pitchFamily="18" charset="0"/>
                <a:cs typeface="Times New Roman" panose="02020603050405020304" pitchFamily="18" charset="0"/>
              </a:rPr>
              <a:t>Normalizes or standardizes data using methods like Min-Max scaling or Z-score normalization to ensure uniformity across features. </a:t>
            </a:r>
          </a:p>
          <a:p>
            <a:pPr algn="just"/>
            <a:r>
              <a:rPr lang="en-US" sz="2000" b="1" dirty="0">
                <a:latin typeface="Times New Roman" panose="02020603050405020304" pitchFamily="18" charset="0"/>
                <a:cs typeface="Times New Roman" panose="02020603050405020304" pitchFamily="18" charset="0"/>
              </a:rPr>
              <a:t>Feature Encoding: </a:t>
            </a:r>
            <a:r>
              <a:rPr lang="en-US" sz="2000" dirty="0">
                <a:latin typeface="Times New Roman" panose="02020603050405020304" pitchFamily="18" charset="0"/>
                <a:cs typeface="Times New Roman" panose="02020603050405020304" pitchFamily="18" charset="0"/>
              </a:rPr>
              <a:t>Converts categorical variables (e.g., sleep habits or lifestyle factors) into numerical form using techniques like one-hot encoding or label encoding. </a:t>
            </a:r>
          </a:p>
        </p:txBody>
      </p:sp>
      <p:sp>
        <p:nvSpPr>
          <p:cNvPr id="6" name="Footer Placeholder 2">
            <a:extLst>
              <a:ext uri="{FF2B5EF4-FFF2-40B4-BE49-F238E27FC236}">
                <a16:creationId xmlns:a16="http://schemas.microsoft.com/office/drawing/2014/main" id="{F20EA21C-8379-9C99-8C48-E8C32BB1EA1C}"/>
              </a:ext>
            </a:extLst>
          </p:cNvPr>
          <p:cNvSpPr>
            <a:spLocks noGrp="1"/>
          </p:cNvSpPr>
          <p:nvPr>
            <p:ph type="ftr" sz="quarter" idx="11"/>
          </p:nvPr>
        </p:nvSpPr>
        <p:spPr>
          <a:xfrm>
            <a:off x="304800" y="6410848"/>
            <a:ext cx="8531352" cy="227696"/>
          </a:xfrm>
        </p:spPr>
        <p:txBody>
          <a:bodyPr/>
          <a:lstStyle/>
          <a:p>
            <a:pPr algn="ctr"/>
            <a:r>
              <a:rPr lang="en-US" altLang="en-US" sz="1500" b="1" dirty="0">
                <a:solidFill>
                  <a:srgbClr val="FF0000"/>
                </a:solidFill>
                <a:latin typeface="Times New Roman" panose="02020603050405020304" pitchFamily="18" charset="0"/>
                <a:cs typeface="Times New Roman" panose="02020603050405020304" pitchFamily="18" charset="0"/>
              </a:rPr>
              <a:t>Sleep Disorder Prediction Using Machine Learning</a:t>
            </a:r>
            <a:endParaRPr lang="en-US" sz="1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48016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solidFill>
                  <a:schemeClr val="tx1"/>
                </a:solidFill>
              </a:rPr>
              <a:t>2.5.3 Model Training Module</a:t>
            </a:r>
          </a:p>
        </p:txBody>
      </p:sp>
      <p:sp>
        <p:nvSpPr>
          <p:cNvPr id="4" name="Slide Number Placeholder 3"/>
          <p:cNvSpPr>
            <a:spLocks noGrp="1"/>
          </p:cNvSpPr>
          <p:nvPr>
            <p:ph type="sldNum" sz="quarter" idx="12"/>
          </p:nvPr>
        </p:nvSpPr>
        <p:spPr/>
        <p:txBody>
          <a:bodyPr/>
          <a:lstStyle/>
          <a:p>
            <a:fld id="{4DA212D3-E6D6-46CD-B1C9-FEE05250F4E8}" type="slidenum">
              <a:rPr lang="en-US" smtClean="0"/>
              <a:pPr/>
              <a:t>17</a:t>
            </a:fld>
            <a:endParaRPr lang="en-US"/>
          </a:p>
        </p:txBody>
      </p:sp>
      <p:sp>
        <p:nvSpPr>
          <p:cNvPr id="5" name="Content Placeholder 4"/>
          <p:cNvSpPr>
            <a:spLocks noGrp="1"/>
          </p:cNvSpPr>
          <p:nvPr>
            <p:ph sz="quarter" idx="1"/>
          </p:nvPr>
        </p:nvSpPr>
        <p:spPr/>
        <p:txBody>
          <a:bodyPr>
            <a:normAutofit lnSpcReduction="10000"/>
          </a:bodyPr>
          <a:lstStyle/>
          <a:p>
            <a:pPr algn="just"/>
            <a:r>
              <a:rPr lang="en-US" sz="2000" b="1" dirty="0">
                <a:latin typeface="Times New Roman" panose="02020603050405020304" pitchFamily="18" charset="0"/>
                <a:cs typeface="Times New Roman" panose="02020603050405020304" pitchFamily="18" charset="0"/>
              </a:rPr>
              <a:t>Logistic Regression</a:t>
            </a:r>
            <a:r>
              <a:rPr lang="en-US" sz="2000" dirty="0">
                <a:latin typeface="Times New Roman" panose="02020603050405020304" pitchFamily="18" charset="0"/>
                <a:cs typeface="Times New Roman" panose="02020603050405020304" pitchFamily="18" charset="0"/>
              </a:rPr>
              <a:t>: A simple, interpretable linear model that predicts the probability of sleep disorders by mapping input features to binary or multiclass outcomes. </a:t>
            </a:r>
          </a:p>
          <a:p>
            <a:pPr algn="just"/>
            <a:r>
              <a:rPr lang="en-US" sz="2000" b="1" dirty="0">
                <a:latin typeface="Times New Roman" panose="02020603050405020304" pitchFamily="18" charset="0"/>
                <a:cs typeface="Times New Roman" panose="02020603050405020304" pitchFamily="18" charset="0"/>
              </a:rPr>
              <a:t>Random Forest: </a:t>
            </a:r>
            <a:r>
              <a:rPr lang="en-US" sz="2000" dirty="0">
                <a:latin typeface="Times New Roman" panose="02020603050405020304" pitchFamily="18" charset="0"/>
                <a:cs typeface="Times New Roman" panose="02020603050405020304" pitchFamily="18" charset="0"/>
              </a:rPr>
              <a:t>An ensemble learning method that builds multiple decision trees and aggregates their results to improve prediction accuracy and reduce overfitting. </a:t>
            </a:r>
          </a:p>
          <a:p>
            <a:pPr algn="just"/>
            <a:r>
              <a:rPr lang="en-US" sz="2000" b="1" dirty="0">
                <a:latin typeface="Times New Roman" panose="02020603050405020304" pitchFamily="18" charset="0"/>
                <a:cs typeface="Times New Roman" panose="02020603050405020304" pitchFamily="18" charset="0"/>
              </a:rPr>
              <a:t>Gradient Boosting: </a:t>
            </a:r>
            <a:r>
              <a:rPr lang="en-US" sz="2000" dirty="0">
                <a:latin typeface="Times New Roman" panose="02020603050405020304" pitchFamily="18" charset="0"/>
                <a:cs typeface="Times New Roman" panose="02020603050405020304" pitchFamily="18" charset="0"/>
              </a:rPr>
              <a:t>A sequential ensemble technique that optimizes predictions by minimizing error iteratively through weighted decision trees. </a:t>
            </a:r>
          </a:p>
          <a:p>
            <a:pPr algn="just"/>
            <a:r>
              <a:rPr lang="en-US" sz="2000" b="1" dirty="0">
                <a:latin typeface="Times New Roman" panose="02020603050405020304" pitchFamily="18" charset="0"/>
                <a:cs typeface="Times New Roman" panose="02020603050405020304" pitchFamily="18" charset="0"/>
              </a:rPr>
              <a:t>XGB (Extreme Gradient Boosting): </a:t>
            </a:r>
            <a:r>
              <a:rPr lang="en-US" sz="2000" dirty="0">
                <a:latin typeface="Times New Roman" panose="02020603050405020304" pitchFamily="18" charset="0"/>
                <a:cs typeface="Times New Roman" panose="02020603050405020304" pitchFamily="18" charset="0"/>
              </a:rPr>
              <a:t>An advanced gradient boosting algorithm known for its speed and accuracy, leveraging parallel processing and regularization to enhance performance. </a:t>
            </a:r>
          </a:p>
          <a:p>
            <a:pPr algn="just"/>
            <a:r>
              <a:rPr lang="en-US" sz="2000" b="1" dirty="0">
                <a:latin typeface="Times New Roman" panose="02020603050405020304" pitchFamily="18" charset="0"/>
                <a:cs typeface="Times New Roman" panose="02020603050405020304" pitchFamily="18" charset="0"/>
              </a:rPr>
              <a:t>QDA (Quadratic Discriminant Analysis): </a:t>
            </a:r>
            <a:r>
              <a:rPr lang="en-US" sz="2000" dirty="0">
                <a:latin typeface="Times New Roman" panose="02020603050405020304" pitchFamily="18" charset="0"/>
                <a:cs typeface="Times New Roman" panose="02020603050405020304" pitchFamily="18" charset="0"/>
              </a:rPr>
              <a:t>A probabilistic model that assumes different covariance structures for each class, making it effective for non-linear separable data in sleep disorder prediction.</a:t>
            </a:r>
          </a:p>
        </p:txBody>
      </p:sp>
      <p:sp>
        <p:nvSpPr>
          <p:cNvPr id="6" name="Footer Placeholder 2"/>
          <p:cNvSpPr>
            <a:spLocks noGrp="1"/>
          </p:cNvSpPr>
          <p:nvPr>
            <p:ph type="ftr" sz="quarter" idx="11"/>
          </p:nvPr>
        </p:nvSpPr>
        <p:spPr>
          <a:xfrm>
            <a:off x="304800" y="6410848"/>
            <a:ext cx="8531352" cy="227696"/>
          </a:xfrm>
        </p:spPr>
        <p:txBody>
          <a:bodyPr/>
          <a:lstStyle/>
          <a:p>
            <a:pPr algn="ctr"/>
            <a:r>
              <a:rPr lang="en-US" altLang="en-US" sz="1500" b="1" dirty="0">
                <a:solidFill>
                  <a:srgbClr val="FF0000"/>
                </a:solidFill>
                <a:latin typeface="Times New Roman" panose="02020603050405020304" pitchFamily="18" charset="0"/>
                <a:cs typeface="Times New Roman" panose="02020603050405020304" pitchFamily="18" charset="0"/>
              </a:rPr>
              <a:t>Sleep Disorder Prediction Using Machine Learning</a:t>
            </a:r>
            <a:endParaRPr lang="en-US" sz="1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611481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nSpc>
                <a:spcPct val="150000"/>
              </a:lnSpc>
            </a:pPr>
            <a:r>
              <a:rPr lang="en-US" sz="3600" b="1" dirty="0">
                <a:solidFill>
                  <a:schemeClr val="tx1"/>
                </a:solidFill>
                <a:latin typeface="Times New Roman" pitchFamily="18" charset="0"/>
                <a:cs typeface="Times New Roman" pitchFamily="18" charset="0"/>
              </a:rPr>
              <a:t>2.6 System Architecture</a:t>
            </a:r>
          </a:p>
        </p:txBody>
      </p:sp>
      <p:sp>
        <p:nvSpPr>
          <p:cNvPr id="4" name="Slide Number Placeholder 3"/>
          <p:cNvSpPr>
            <a:spLocks noGrp="1"/>
          </p:cNvSpPr>
          <p:nvPr>
            <p:ph type="sldNum" sz="quarter" idx="12"/>
          </p:nvPr>
        </p:nvSpPr>
        <p:spPr/>
        <p:txBody>
          <a:bodyPr/>
          <a:lstStyle/>
          <a:p>
            <a:fld id="{4DA212D3-E6D6-46CD-B1C9-FEE05250F4E8}" type="slidenum">
              <a:rPr lang="en-US" smtClean="0"/>
              <a:pPr/>
              <a:t>18</a:t>
            </a:fld>
            <a:endParaRPr lang="en-US"/>
          </a:p>
        </p:txBody>
      </p:sp>
      <p:sp>
        <p:nvSpPr>
          <p:cNvPr id="6" name="Footer Placeholder 2"/>
          <p:cNvSpPr>
            <a:spLocks noGrp="1"/>
          </p:cNvSpPr>
          <p:nvPr>
            <p:ph type="ftr" sz="quarter" idx="11"/>
          </p:nvPr>
        </p:nvSpPr>
        <p:spPr>
          <a:xfrm>
            <a:off x="304800" y="6410848"/>
            <a:ext cx="8531352" cy="227696"/>
          </a:xfrm>
        </p:spPr>
        <p:txBody>
          <a:bodyPr/>
          <a:lstStyle/>
          <a:p>
            <a:pPr algn="ctr"/>
            <a:r>
              <a:rPr lang="en-US" altLang="en-US" sz="1500" b="1" dirty="0">
                <a:solidFill>
                  <a:srgbClr val="FF0000"/>
                </a:solidFill>
                <a:latin typeface="Times New Roman" panose="02020603050405020304" pitchFamily="18" charset="0"/>
                <a:cs typeface="Times New Roman" panose="02020603050405020304" pitchFamily="18" charset="0"/>
              </a:rPr>
              <a:t>Sleep Disorder Prediction Using Machine Learning</a:t>
            </a:r>
            <a:endParaRPr lang="en-US" sz="15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ADE3A0CB-161A-8D9E-D5DA-2B2FCC3C00B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13277" y="2057400"/>
            <a:ext cx="7811221" cy="3418945"/>
          </a:xfrm>
          <a:prstGeom prst="rect">
            <a:avLst/>
          </a:prstGeom>
          <a:noFill/>
          <a:ln>
            <a:noFill/>
          </a:ln>
        </p:spPr>
      </p:pic>
    </p:spTree>
    <p:extLst>
      <p:ext uri="{BB962C8B-B14F-4D97-AF65-F5344CB8AC3E}">
        <p14:creationId xmlns:p14="http://schemas.microsoft.com/office/powerpoint/2010/main" val="807167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solidFill>
                  <a:schemeClr val="tx1"/>
                </a:solidFill>
              </a:rPr>
              <a:t>THANK YOU</a:t>
            </a:r>
          </a:p>
        </p:txBody>
      </p:sp>
      <p:sp>
        <p:nvSpPr>
          <p:cNvPr id="4" name="Slide Number Placeholder 3"/>
          <p:cNvSpPr>
            <a:spLocks noGrp="1"/>
          </p:cNvSpPr>
          <p:nvPr>
            <p:ph type="sldNum" sz="quarter" idx="12"/>
          </p:nvPr>
        </p:nvSpPr>
        <p:spPr/>
        <p:txBody>
          <a:bodyPr/>
          <a:lstStyle/>
          <a:p>
            <a:fld id="{4DA212D3-E6D6-46CD-B1C9-FEE05250F4E8}" type="slidenum">
              <a:rPr lang="en-US" smtClean="0"/>
              <a:pPr/>
              <a:t>19</a:t>
            </a:fld>
            <a:endParaRPr lang="en-US"/>
          </a:p>
        </p:txBody>
      </p:sp>
      <p:pic>
        <p:nvPicPr>
          <p:cNvPr id="6" name="Picture 7" descr="G:\Question%20A.jpg"/>
          <p:cNvPicPr>
            <a:picLocks noGrp="1" noChangeAspect="1" noChangeArrowheads="1"/>
          </p:cNvPicPr>
          <p:nvPr>
            <p:ph sz="quarter" idx="1"/>
          </p:nvPr>
        </p:nvPicPr>
        <p:blipFill>
          <a:blip r:embed="rId2" cstate="print">
            <a:extLst>
              <a:ext uri="{28A0092B-C50C-407E-A947-70E740481C1C}">
                <a14:useLocalDpi xmlns:a14="http://schemas.microsoft.com/office/drawing/2010/main" val="0"/>
              </a:ext>
            </a:extLst>
          </a:blip>
          <a:srcRect/>
          <a:stretch>
            <a:fillRect/>
          </a:stretch>
        </p:blipFill>
        <p:spPr bwMode="auto">
          <a:xfrm>
            <a:off x="384687" y="1527175"/>
            <a:ext cx="8338114"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Footer Placeholder 2"/>
          <p:cNvSpPr>
            <a:spLocks noGrp="1"/>
          </p:cNvSpPr>
          <p:nvPr>
            <p:ph type="ftr" sz="quarter" idx="11"/>
          </p:nvPr>
        </p:nvSpPr>
        <p:spPr>
          <a:xfrm>
            <a:off x="304800" y="6410848"/>
            <a:ext cx="8531352" cy="227696"/>
          </a:xfrm>
        </p:spPr>
        <p:txBody>
          <a:bodyPr/>
          <a:lstStyle/>
          <a:p>
            <a:pPr algn="ctr"/>
            <a:r>
              <a:rPr lang="en-US" altLang="en-US" sz="1500" b="1">
                <a:solidFill>
                  <a:srgbClr val="FF0000"/>
                </a:solidFill>
                <a:latin typeface="Times New Roman" panose="02020603050405020304" pitchFamily="18" charset="0"/>
                <a:cs typeface="Times New Roman" panose="02020603050405020304" pitchFamily="18" charset="0"/>
              </a:rPr>
              <a:t>Sleep Disorder Prediction Using Machine Learning</a:t>
            </a:r>
            <a:endParaRPr lang="en-US" sz="1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363179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a:solidFill>
                  <a:schemeClr val="tx1"/>
                </a:solidFill>
                <a:latin typeface="Times New Roman" pitchFamily="18" charset="0"/>
                <a:cs typeface="Times New Roman" pitchFamily="18" charset="0"/>
              </a:rPr>
              <a:t>CONTENTS</a:t>
            </a:r>
            <a:endParaRPr lang="en-US" dirty="0">
              <a:solidFill>
                <a:schemeClr val="tx1"/>
              </a:solidFill>
            </a:endParaRPr>
          </a:p>
        </p:txBody>
      </p:sp>
      <p:sp>
        <p:nvSpPr>
          <p:cNvPr id="4" name="Slide Number Placeholder 3"/>
          <p:cNvSpPr>
            <a:spLocks noGrp="1"/>
          </p:cNvSpPr>
          <p:nvPr>
            <p:ph type="sldNum" sz="quarter" idx="12"/>
          </p:nvPr>
        </p:nvSpPr>
        <p:spPr/>
        <p:txBody>
          <a:bodyPr/>
          <a:lstStyle/>
          <a:p>
            <a:fld id="{4DA212D3-E6D6-46CD-B1C9-FEE05250F4E8}" type="slidenum">
              <a:rPr lang="en-US" smtClean="0"/>
              <a:pPr/>
              <a:t>2</a:t>
            </a:fld>
            <a:endParaRPr lang="en-US"/>
          </a:p>
        </p:txBody>
      </p:sp>
      <p:sp>
        <p:nvSpPr>
          <p:cNvPr id="5" name="Content Placeholder 4"/>
          <p:cNvSpPr>
            <a:spLocks noGrp="1"/>
          </p:cNvSpPr>
          <p:nvPr>
            <p:ph sz="quarter" idx="1"/>
          </p:nvPr>
        </p:nvSpPr>
        <p:spPr>
          <a:xfrm>
            <a:off x="301752" y="1371600"/>
            <a:ext cx="8503920" cy="5039248"/>
          </a:xfrm>
        </p:spPr>
        <p:txBody>
          <a:bodyPr>
            <a:normAutofit/>
          </a:bodyPr>
          <a:lstStyle/>
          <a:p>
            <a:pPr marL="0" indent="0">
              <a:lnSpc>
                <a:spcPct val="150000"/>
              </a:lnSpc>
              <a:buClrTx/>
              <a:buNone/>
            </a:pPr>
            <a:r>
              <a:rPr lang="en-US" sz="4000" b="1" dirty="0">
                <a:latin typeface="Times New Roman" pitchFamily="18" charset="0"/>
                <a:cs typeface="Times New Roman" pitchFamily="18" charset="0"/>
              </a:rPr>
              <a:t>	ABSTRACT</a:t>
            </a:r>
          </a:p>
          <a:p>
            <a:pPr marL="514350" indent="-514350">
              <a:lnSpc>
                <a:spcPct val="150000"/>
              </a:lnSpc>
              <a:buClrTx/>
              <a:buFont typeface="+mj-lt"/>
              <a:buAutoNum type="arabicPeriod"/>
            </a:pPr>
            <a:r>
              <a:rPr lang="en-US" sz="4000" b="1" dirty="0">
                <a:latin typeface="Times New Roman" pitchFamily="18" charset="0"/>
                <a:cs typeface="Times New Roman" pitchFamily="18" charset="0"/>
              </a:rPr>
              <a:t>Introduction</a:t>
            </a:r>
          </a:p>
          <a:p>
            <a:pPr marL="0" indent="0">
              <a:lnSpc>
                <a:spcPct val="150000"/>
              </a:lnSpc>
              <a:buClrTx/>
              <a:buNone/>
            </a:pPr>
            <a:r>
              <a:rPr lang="en-US" sz="4000" b="1" dirty="0">
                <a:latin typeface="Times New Roman" pitchFamily="18" charset="0"/>
                <a:cs typeface="Times New Roman" pitchFamily="18" charset="0"/>
              </a:rPr>
              <a:t>2. System Analysis</a:t>
            </a:r>
          </a:p>
          <a:p>
            <a:pPr marL="0" indent="0">
              <a:lnSpc>
                <a:spcPct val="150000"/>
              </a:lnSpc>
              <a:buClrTx/>
              <a:buNone/>
            </a:pPr>
            <a:r>
              <a:rPr lang="en-US" sz="4000" b="1" dirty="0">
                <a:latin typeface="Times New Roman" pitchFamily="18" charset="0"/>
                <a:cs typeface="Times New Roman" pitchFamily="18" charset="0"/>
              </a:rPr>
              <a:t>	</a:t>
            </a:r>
            <a:endParaRPr lang="en-US" sz="4000" b="1" dirty="0"/>
          </a:p>
        </p:txBody>
      </p:sp>
      <p:sp>
        <p:nvSpPr>
          <p:cNvPr id="8" name="Footer Placeholder 2"/>
          <p:cNvSpPr>
            <a:spLocks noGrp="1"/>
          </p:cNvSpPr>
          <p:nvPr>
            <p:ph type="ftr" sz="quarter" idx="11"/>
          </p:nvPr>
        </p:nvSpPr>
        <p:spPr>
          <a:xfrm>
            <a:off x="304800" y="6410848"/>
            <a:ext cx="8531352" cy="227696"/>
          </a:xfrm>
        </p:spPr>
        <p:txBody>
          <a:bodyPr/>
          <a:lstStyle/>
          <a:p>
            <a:pPr algn="ctr"/>
            <a:r>
              <a:rPr lang="en-US" altLang="en-US" sz="1800" b="1" dirty="0">
                <a:solidFill>
                  <a:srgbClr val="FF0000"/>
                </a:solidFill>
                <a:latin typeface="Times New Roman" panose="02020603050405020304" pitchFamily="18" charset="0"/>
                <a:cs typeface="Times New Roman" panose="02020603050405020304" pitchFamily="18" charset="0"/>
              </a:rPr>
              <a:t>Sleep Disorder Prediction Using Machine Learning</a:t>
            </a: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687840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solidFill>
                  <a:schemeClr val="tx1"/>
                </a:solidFill>
              </a:rPr>
              <a:t>ABSTRACT</a:t>
            </a:r>
          </a:p>
        </p:txBody>
      </p:sp>
      <p:sp>
        <p:nvSpPr>
          <p:cNvPr id="3" name="Footer Placeholder 2"/>
          <p:cNvSpPr>
            <a:spLocks noGrp="1"/>
          </p:cNvSpPr>
          <p:nvPr>
            <p:ph type="ftr" sz="quarter" idx="11"/>
          </p:nvPr>
        </p:nvSpPr>
        <p:spPr>
          <a:xfrm>
            <a:off x="304800" y="6410848"/>
            <a:ext cx="8531352" cy="227696"/>
          </a:xfrm>
        </p:spPr>
        <p:txBody>
          <a:bodyPr/>
          <a:lstStyle/>
          <a:p>
            <a:pPr algn="ctr"/>
            <a:r>
              <a:rPr lang="en-US" altLang="en-US" sz="1500" b="1" dirty="0">
                <a:solidFill>
                  <a:srgbClr val="FF0000"/>
                </a:solidFill>
                <a:latin typeface="Times New Roman" panose="02020603050405020304" pitchFamily="18" charset="0"/>
                <a:cs typeface="Times New Roman" panose="02020603050405020304" pitchFamily="18" charset="0"/>
              </a:rPr>
              <a:t>Sleep Disorder Prediction Using Machine Learning</a:t>
            </a:r>
            <a:endParaRPr lang="en-US" sz="15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4DA212D3-E6D6-46CD-B1C9-FEE05250F4E8}" type="slidenum">
              <a:rPr lang="en-US" smtClean="0"/>
              <a:pPr/>
              <a:t>3</a:t>
            </a:fld>
            <a:endParaRPr lang="en-US"/>
          </a:p>
        </p:txBody>
      </p:sp>
      <p:sp>
        <p:nvSpPr>
          <p:cNvPr id="5" name="Content Placeholder 4"/>
          <p:cNvSpPr>
            <a:spLocks noGrp="1"/>
          </p:cNvSpPr>
          <p:nvPr>
            <p:ph sz="quarter" idx="1"/>
          </p:nvPr>
        </p:nvSpPr>
        <p:spPr>
          <a:xfrm>
            <a:off x="332232" y="1666551"/>
            <a:ext cx="8503920" cy="4264152"/>
          </a:xfrm>
        </p:spPr>
        <p:txBody>
          <a:bodyPr>
            <a:normAutofit fontScale="77500" lnSpcReduction="20000"/>
          </a:bodyPr>
          <a:lstStyle/>
          <a:p>
            <a:pPr algn="just">
              <a:buFont typeface="Wingdings" pitchFamily="2" charset="2"/>
              <a:buChar char="ü"/>
            </a:pPr>
            <a:r>
              <a:rPr lang="en-US" sz="2800" dirty="0">
                <a:latin typeface="Times New Roman" panose="02020603050405020304" pitchFamily="18" charset="0"/>
                <a:ea typeface="Calibri"/>
                <a:cs typeface="Times New Roman" panose="02020603050405020304" pitchFamily="18" charset="0"/>
              </a:rPr>
              <a:t>Sleep disorders such as Insomnia and Sleep Apnea significantly impact an individual's quality of life and overall health, making early diagnosis crucial for effective treatment. </a:t>
            </a:r>
          </a:p>
          <a:p>
            <a:pPr algn="just">
              <a:buFont typeface="Wingdings" pitchFamily="2" charset="2"/>
              <a:buChar char="ü"/>
            </a:pPr>
            <a:r>
              <a:rPr lang="en-US" sz="2800" dirty="0">
                <a:latin typeface="Times New Roman" panose="02020603050405020304" pitchFamily="18" charset="0"/>
                <a:ea typeface="Calibri"/>
                <a:cs typeface="Times New Roman" panose="02020603050405020304" pitchFamily="18" charset="0"/>
              </a:rPr>
              <a:t>This project addresses this challenge by utilizing advanced machine learning techniques to enhance the detection and classification of sleep disorders. Developed using Python with a user-friendly web interface built with HTML, CSS, JavaScript, and Flask, the project integrates comprehensive data analysis and predictive modeling. </a:t>
            </a:r>
          </a:p>
          <a:p>
            <a:pPr algn="just">
              <a:buFont typeface="Wingdings" pitchFamily="2" charset="2"/>
              <a:buChar char="ü"/>
            </a:pPr>
            <a:r>
              <a:rPr lang="en-US" sz="2800" dirty="0">
                <a:latin typeface="Times New Roman" panose="02020603050405020304" pitchFamily="18" charset="0"/>
                <a:ea typeface="Calibri"/>
                <a:cs typeface="Times New Roman" panose="02020603050405020304" pitchFamily="18" charset="0"/>
              </a:rPr>
              <a:t>Two distinct machine learning models, Gradient Boosting Classifier and Quadratic Discriminant Analysis, are employed to classify sleep health into categories like Healthy, Insomnia, and Sleep Apnea using a rich dataset of lifestyle and sleep health attributes. </a:t>
            </a:r>
            <a:endParaRPr lang="en-US" dirty="0"/>
          </a:p>
        </p:txBody>
      </p:sp>
    </p:spTree>
    <p:extLst>
      <p:ext uri="{BB962C8B-B14F-4D97-AF65-F5344CB8AC3E}">
        <p14:creationId xmlns:p14="http://schemas.microsoft.com/office/powerpoint/2010/main" val="31969734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400" b="1" dirty="0">
                <a:solidFill>
                  <a:schemeClr val="tx1"/>
                </a:solidFill>
                <a:latin typeface="Times New Roman" pitchFamily="18" charset="0"/>
                <a:cs typeface="Times New Roman" pitchFamily="18" charset="0"/>
              </a:rPr>
              <a:t>1. Introduction</a:t>
            </a:r>
          </a:p>
        </p:txBody>
      </p:sp>
      <p:sp>
        <p:nvSpPr>
          <p:cNvPr id="4" name="Slide Number Placeholder 3"/>
          <p:cNvSpPr>
            <a:spLocks noGrp="1"/>
          </p:cNvSpPr>
          <p:nvPr>
            <p:ph type="sldNum" sz="quarter" idx="12"/>
          </p:nvPr>
        </p:nvSpPr>
        <p:spPr/>
        <p:txBody>
          <a:bodyPr/>
          <a:lstStyle/>
          <a:p>
            <a:fld id="{4DA212D3-E6D6-46CD-B1C9-FEE05250F4E8}" type="slidenum">
              <a:rPr lang="en-US" smtClean="0"/>
              <a:pPr/>
              <a:t>4</a:t>
            </a:fld>
            <a:endParaRPr lang="en-US"/>
          </a:p>
        </p:txBody>
      </p:sp>
      <p:sp>
        <p:nvSpPr>
          <p:cNvPr id="5" name="Content Placeholder 4"/>
          <p:cNvSpPr>
            <a:spLocks noGrp="1"/>
          </p:cNvSpPr>
          <p:nvPr>
            <p:ph sz="quarter" idx="1"/>
          </p:nvPr>
        </p:nvSpPr>
        <p:spPr>
          <a:xfrm>
            <a:off x="301752" y="1371600"/>
            <a:ext cx="8503920" cy="5039248"/>
          </a:xfrm>
        </p:spPr>
        <p:txBody>
          <a:bodyPr>
            <a:normAutofit/>
          </a:bodyPr>
          <a:lstStyle/>
          <a:p>
            <a:pPr marL="0" indent="0">
              <a:lnSpc>
                <a:spcPct val="150000"/>
              </a:lnSpc>
              <a:buClrTx/>
              <a:buNone/>
            </a:pPr>
            <a:r>
              <a:rPr lang="en-US" sz="6400" b="1" dirty="0">
                <a:latin typeface="Times New Roman" pitchFamily="18" charset="0"/>
                <a:cs typeface="Times New Roman" pitchFamily="18" charset="0"/>
              </a:rPr>
              <a:t>	</a:t>
            </a:r>
            <a:r>
              <a:rPr lang="en-US" sz="3200" b="1" dirty="0">
                <a:latin typeface="Times New Roman" pitchFamily="18" charset="0"/>
                <a:cs typeface="Times New Roman" pitchFamily="18" charset="0"/>
              </a:rPr>
              <a:t>1.1 Domain Description</a:t>
            </a:r>
          </a:p>
          <a:p>
            <a:pPr marL="548640" lvl="2" indent="0">
              <a:lnSpc>
                <a:spcPct val="150000"/>
              </a:lnSpc>
              <a:buClrTx/>
              <a:buNone/>
            </a:pPr>
            <a:r>
              <a:rPr lang="en-US" sz="3200" b="1" dirty="0">
                <a:latin typeface="Times New Roman" pitchFamily="18" charset="0"/>
                <a:cs typeface="Times New Roman" pitchFamily="18" charset="0"/>
              </a:rPr>
              <a:t>	1.2 Problem Definition</a:t>
            </a:r>
          </a:p>
          <a:p>
            <a:pPr marL="0" indent="0">
              <a:lnSpc>
                <a:spcPct val="150000"/>
              </a:lnSpc>
              <a:buClrTx/>
              <a:buNone/>
            </a:pPr>
            <a:r>
              <a:rPr lang="en-US" sz="3200" b="1" dirty="0">
                <a:latin typeface="Times New Roman" pitchFamily="18" charset="0"/>
                <a:cs typeface="Times New Roman" pitchFamily="18" charset="0"/>
              </a:rPr>
              <a:t>	1.3 Proposed Solution</a:t>
            </a:r>
          </a:p>
          <a:p>
            <a:pPr marL="0" indent="0">
              <a:lnSpc>
                <a:spcPct val="150000"/>
              </a:lnSpc>
              <a:buClrTx/>
              <a:buNone/>
            </a:pPr>
            <a:r>
              <a:rPr lang="en-US" sz="3200" b="1" dirty="0">
                <a:latin typeface="Times New Roman" pitchFamily="18" charset="0"/>
                <a:cs typeface="Times New Roman" pitchFamily="18" charset="0"/>
              </a:rPr>
              <a:t>	1.4 Objectives</a:t>
            </a:r>
          </a:p>
          <a:p>
            <a:endParaRPr lang="en-US" sz="9600" dirty="0"/>
          </a:p>
        </p:txBody>
      </p:sp>
      <p:sp>
        <p:nvSpPr>
          <p:cNvPr id="8" name="Footer Placeholder 2"/>
          <p:cNvSpPr>
            <a:spLocks noGrp="1"/>
          </p:cNvSpPr>
          <p:nvPr>
            <p:ph type="ftr" sz="quarter" idx="11"/>
          </p:nvPr>
        </p:nvSpPr>
        <p:spPr>
          <a:xfrm>
            <a:off x="304800" y="6410848"/>
            <a:ext cx="8531352" cy="227696"/>
          </a:xfrm>
        </p:spPr>
        <p:txBody>
          <a:bodyPr/>
          <a:lstStyle/>
          <a:p>
            <a:pPr algn="ctr"/>
            <a:r>
              <a:rPr lang="en-US" altLang="en-US" sz="1500" b="1" dirty="0">
                <a:solidFill>
                  <a:srgbClr val="FF0000"/>
                </a:solidFill>
                <a:latin typeface="Times New Roman" panose="02020603050405020304" pitchFamily="18" charset="0"/>
                <a:cs typeface="Times New Roman" panose="02020603050405020304" pitchFamily="18" charset="0"/>
              </a:rPr>
              <a:t>Sleep Disorder Prediction Using Machine Learning</a:t>
            </a:r>
            <a:endParaRPr lang="en-US" sz="1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740171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228599"/>
            <a:ext cx="8534400" cy="1239097"/>
          </a:xfrm>
        </p:spPr>
        <p:txBody>
          <a:bodyPr>
            <a:normAutofit fontScale="90000"/>
          </a:bodyPr>
          <a:lstStyle/>
          <a:p>
            <a:br>
              <a:rPr lang="en-US" dirty="0"/>
            </a:br>
            <a:br>
              <a:rPr lang="en-US" dirty="0"/>
            </a:br>
            <a:br>
              <a:rPr lang="en-US" dirty="0"/>
            </a:br>
            <a:r>
              <a:rPr lang="en-US" sz="3600" b="1" dirty="0">
                <a:solidFill>
                  <a:schemeClr val="tx1"/>
                </a:solidFill>
              </a:rPr>
              <a:t>1.1 Domain Description</a:t>
            </a:r>
            <a:br>
              <a:rPr lang="en-US" dirty="0"/>
            </a:br>
            <a:endParaRPr lang="en-US" dirty="0"/>
          </a:p>
        </p:txBody>
      </p:sp>
      <p:sp>
        <p:nvSpPr>
          <p:cNvPr id="3" name="Footer Placeholder 2"/>
          <p:cNvSpPr>
            <a:spLocks noGrp="1"/>
          </p:cNvSpPr>
          <p:nvPr>
            <p:ph type="ftr" sz="quarter" idx="11"/>
          </p:nvPr>
        </p:nvSpPr>
        <p:spPr>
          <a:xfrm>
            <a:off x="473964" y="6380367"/>
            <a:ext cx="7959852" cy="365760"/>
          </a:xfrm>
        </p:spPr>
        <p:txBody>
          <a:bodyPr/>
          <a:lstStyle/>
          <a:p>
            <a:pPr algn="ctr"/>
            <a:r>
              <a:rPr lang="en-US" altLang="en-US" sz="1400" b="1" dirty="0">
                <a:solidFill>
                  <a:srgbClr val="FF0000"/>
                </a:solidFill>
                <a:latin typeface="Times New Roman" panose="02020603050405020304" pitchFamily="18" charset="0"/>
                <a:cs typeface="Times New Roman" panose="02020603050405020304" pitchFamily="18" charset="0"/>
              </a:rPr>
              <a:t>Sleep Disorder Prediction Using Machine Learning</a:t>
            </a:r>
            <a:endParaRPr lang="en-US" sz="14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4DA212D3-E6D6-46CD-B1C9-FEE05250F4E8}" type="slidenum">
              <a:rPr lang="en-US" smtClean="0"/>
              <a:pPr/>
              <a:t>5</a:t>
            </a:fld>
            <a:endParaRPr lang="en-US"/>
          </a:p>
        </p:txBody>
      </p:sp>
      <p:sp>
        <p:nvSpPr>
          <p:cNvPr id="5" name="Content Placeholder 4"/>
          <p:cNvSpPr>
            <a:spLocks noGrp="1"/>
          </p:cNvSpPr>
          <p:nvPr>
            <p:ph sz="quarter" idx="1"/>
          </p:nvPr>
        </p:nvSpPr>
        <p:spPr>
          <a:xfrm>
            <a:off x="473964" y="1638032"/>
            <a:ext cx="8232648" cy="4572000"/>
          </a:xfrm>
        </p:spPr>
        <p:txBody>
          <a:bodyPr>
            <a:noAutofit/>
          </a:bodyPr>
          <a:lstStyle/>
          <a:p>
            <a:pPr algn="just"/>
            <a:r>
              <a:rPr lang="en-US" sz="1800" b="1" dirty="0">
                <a:latin typeface="Times New Roman" panose="02020603050405020304" pitchFamily="18" charset="0"/>
                <a:cs typeface="Times New Roman" panose="02020603050405020304" pitchFamily="18" charset="0"/>
              </a:rPr>
              <a:t>Healthcare and Sleep Medicine</a:t>
            </a:r>
            <a:r>
              <a:rPr lang="en-US" sz="1800" dirty="0">
                <a:latin typeface="Times New Roman" panose="02020603050405020304" pitchFamily="18" charset="0"/>
                <a:cs typeface="Times New Roman" panose="02020603050405020304" pitchFamily="18" charset="0"/>
              </a:rPr>
              <a:t>: This project lies at the intersection of healthcare and sleep medicine, focusing on the detection and analysis of common sleep disorders such as Insomnia and Sleep Apnea, which are critical for ensuring overall health and well-being. </a:t>
            </a:r>
          </a:p>
          <a:p>
            <a:pPr algn="just"/>
            <a:r>
              <a:rPr lang="en-US" sz="1800" b="1" dirty="0">
                <a:latin typeface="Times New Roman" panose="02020603050405020304" pitchFamily="18" charset="0"/>
                <a:cs typeface="Times New Roman" panose="02020603050405020304" pitchFamily="18" charset="0"/>
              </a:rPr>
              <a:t>Machine Learning in Medical Diagnostics</a:t>
            </a:r>
            <a:r>
              <a:rPr lang="en-US" sz="1800" dirty="0">
                <a:latin typeface="Times New Roman" panose="02020603050405020304" pitchFamily="18" charset="0"/>
                <a:cs typeface="Times New Roman" panose="02020603050405020304" pitchFamily="18" charset="0"/>
              </a:rPr>
              <a:t>: The domain leverages machine learning techniques for predictive analysis, aiding in the early diagnosis of sleep disorders. By analyzing patient data, machine learning models can detect patterns and anomalies associated with various sleep conditions. </a:t>
            </a:r>
          </a:p>
          <a:p>
            <a:pPr algn="just"/>
            <a:r>
              <a:rPr lang="en-US" sz="1800" b="1" dirty="0">
                <a:latin typeface="Times New Roman" panose="02020603050405020304" pitchFamily="18" charset="0"/>
                <a:cs typeface="Times New Roman" panose="02020603050405020304" pitchFamily="18" charset="0"/>
              </a:rPr>
              <a:t>Data-Driven Decision Support Systems</a:t>
            </a:r>
            <a:r>
              <a:rPr lang="en-US" sz="1800" dirty="0">
                <a:latin typeface="Times New Roman" panose="02020603050405020304" pitchFamily="18" charset="0"/>
                <a:cs typeface="Times New Roman" panose="02020603050405020304" pitchFamily="18" charset="0"/>
              </a:rPr>
              <a:t>: This project contributes to the domain of data-driven healthcare solutions, utilizing patient health and lifestyle datasets to create an automated system that can assist medical professionals in making informed, evidence-based diagnostic decisions.</a:t>
            </a:r>
          </a:p>
        </p:txBody>
      </p:sp>
    </p:spTree>
    <p:extLst>
      <p:ext uri="{BB962C8B-B14F-4D97-AF65-F5344CB8AC3E}">
        <p14:creationId xmlns:p14="http://schemas.microsoft.com/office/powerpoint/2010/main" val="23914203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986648"/>
          </a:xfrm>
        </p:spPr>
        <p:txBody>
          <a:bodyPr>
            <a:noAutofit/>
          </a:bodyPr>
          <a:lstStyle/>
          <a:p>
            <a:pPr marL="548640" lvl="2" indent="0" algn="ctr">
              <a:lnSpc>
                <a:spcPct val="150000"/>
              </a:lnSpc>
            </a:pPr>
            <a:r>
              <a:rPr lang="en-US" sz="3200" b="1" dirty="0">
                <a:latin typeface="Times New Roman" pitchFamily="18" charset="0"/>
                <a:cs typeface="Times New Roman" pitchFamily="18" charset="0"/>
              </a:rPr>
              <a:t>1.2 Problem Definition</a:t>
            </a:r>
          </a:p>
        </p:txBody>
      </p:sp>
      <p:sp>
        <p:nvSpPr>
          <p:cNvPr id="3" name="Footer Placeholder 2"/>
          <p:cNvSpPr>
            <a:spLocks noGrp="1"/>
          </p:cNvSpPr>
          <p:nvPr>
            <p:ph type="ftr" sz="quarter" idx="11"/>
          </p:nvPr>
        </p:nvSpPr>
        <p:spPr>
          <a:xfrm>
            <a:off x="304800" y="6410848"/>
            <a:ext cx="8610600" cy="365760"/>
          </a:xfrm>
        </p:spPr>
        <p:txBody>
          <a:bodyPr/>
          <a:lstStyle/>
          <a:p>
            <a:pPr algn="ctr"/>
            <a:r>
              <a:rPr lang="en-US" altLang="en-US" sz="1500" b="1" dirty="0">
                <a:solidFill>
                  <a:srgbClr val="FF0000"/>
                </a:solidFill>
                <a:latin typeface="Times New Roman" panose="02020603050405020304" pitchFamily="18" charset="0"/>
                <a:cs typeface="Times New Roman" panose="02020603050405020304" pitchFamily="18" charset="0"/>
              </a:rPr>
              <a:t>Sleep Disorder Prediction Using Machine Learning</a:t>
            </a:r>
            <a:endParaRPr lang="en-US" sz="15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4DA212D3-E6D6-46CD-B1C9-FEE05250F4E8}" type="slidenum">
              <a:rPr lang="en-US" smtClean="0"/>
              <a:pPr/>
              <a:t>6</a:t>
            </a:fld>
            <a:endParaRPr lang="en-US"/>
          </a:p>
        </p:txBody>
      </p:sp>
      <p:sp>
        <p:nvSpPr>
          <p:cNvPr id="5" name="Content Placeholder 4"/>
          <p:cNvSpPr>
            <a:spLocks noGrp="1"/>
          </p:cNvSpPr>
          <p:nvPr>
            <p:ph sz="quarter" idx="1"/>
          </p:nvPr>
        </p:nvSpPr>
        <p:spPr>
          <a:xfrm>
            <a:off x="452628" y="1600200"/>
            <a:ext cx="8232648" cy="4572000"/>
          </a:xfrm>
        </p:spPr>
        <p:txBody>
          <a:bodyPr>
            <a:normAutofit/>
          </a:bodyPr>
          <a:lstStyle/>
          <a:p>
            <a:pPr algn="just"/>
            <a:r>
              <a:rPr lang="en-US" sz="2000" dirty="0">
                <a:latin typeface="Times New Roman" panose="02020603050405020304" pitchFamily="18" charset="0"/>
                <a:cs typeface="Times New Roman" panose="02020603050405020304" pitchFamily="18" charset="0"/>
              </a:rPr>
              <a:t>Sleep disorders, including Insomnia and Sleep Apnea, affect millions of individuals globally, leading to severe health issues such as fatigue, reduced cognitive function, and increased risk of chronic diseases. </a:t>
            </a:r>
          </a:p>
          <a:p>
            <a:pPr algn="just"/>
            <a:r>
              <a:rPr lang="en-US" sz="2000" dirty="0">
                <a:latin typeface="Times New Roman" panose="02020603050405020304" pitchFamily="18" charset="0"/>
                <a:cs typeface="Times New Roman" panose="02020603050405020304" pitchFamily="18" charset="0"/>
              </a:rPr>
              <a:t>Despite their prevalence, diagnosing these disorders remains challenging due to the subjective nature of symptoms and the need for complex, time-consuming sleep studies. </a:t>
            </a:r>
          </a:p>
          <a:p>
            <a:pPr algn="just"/>
            <a:r>
              <a:rPr lang="en-US" sz="2000" dirty="0">
                <a:latin typeface="Times New Roman" panose="02020603050405020304" pitchFamily="18" charset="0"/>
                <a:cs typeface="Times New Roman" panose="02020603050405020304" pitchFamily="18" charset="0"/>
              </a:rPr>
              <a:t>This project aims to address these challenges by developing a machine learning-based predictive model that analyzes patient health and lifestyle data, providing an efficient, non-invasive tool for the early detection and classification of sleep disorders, thereby facilitating timely intervention and treatment.</a:t>
            </a:r>
          </a:p>
        </p:txBody>
      </p:sp>
    </p:spTree>
    <p:extLst>
      <p:ext uri="{BB962C8B-B14F-4D97-AF65-F5344CB8AC3E}">
        <p14:creationId xmlns:p14="http://schemas.microsoft.com/office/powerpoint/2010/main" val="1757171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97772"/>
          </a:xfrm>
        </p:spPr>
        <p:txBody>
          <a:bodyPr>
            <a:normAutofit/>
          </a:bodyPr>
          <a:lstStyle/>
          <a:p>
            <a:r>
              <a:rPr lang="en-US" sz="3200" b="1" dirty="0">
                <a:solidFill>
                  <a:schemeClr val="tx1"/>
                </a:solidFill>
              </a:rPr>
              <a:t>1.3 Proposed Solution</a:t>
            </a:r>
          </a:p>
        </p:txBody>
      </p:sp>
      <p:sp>
        <p:nvSpPr>
          <p:cNvPr id="3" name="Footer Placeholder 2"/>
          <p:cNvSpPr>
            <a:spLocks noGrp="1"/>
          </p:cNvSpPr>
          <p:nvPr>
            <p:ph type="ftr" sz="quarter" idx="11"/>
          </p:nvPr>
        </p:nvSpPr>
        <p:spPr>
          <a:xfrm>
            <a:off x="304800" y="6410848"/>
            <a:ext cx="8686800" cy="365760"/>
          </a:xfrm>
        </p:spPr>
        <p:txBody>
          <a:bodyPr/>
          <a:lstStyle/>
          <a:p>
            <a:pPr algn="ctr"/>
            <a:r>
              <a:rPr lang="en-US" altLang="en-US" sz="1500" b="1" dirty="0">
                <a:solidFill>
                  <a:srgbClr val="FF0000"/>
                </a:solidFill>
                <a:latin typeface="Times New Roman" panose="02020603050405020304" pitchFamily="18" charset="0"/>
                <a:cs typeface="Times New Roman" panose="02020603050405020304" pitchFamily="18" charset="0"/>
              </a:rPr>
              <a:t>Sleep Disorder Prediction Using Machine Learning</a:t>
            </a:r>
            <a:endParaRPr lang="en-US" sz="15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4DA212D3-E6D6-46CD-B1C9-FEE05250F4E8}" type="slidenum">
              <a:rPr lang="en-US" smtClean="0"/>
              <a:pPr/>
              <a:t>7</a:t>
            </a:fld>
            <a:endParaRPr lang="en-US"/>
          </a:p>
        </p:txBody>
      </p:sp>
      <p:sp>
        <p:nvSpPr>
          <p:cNvPr id="5" name="Content Placeholder 4"/>
          <p:cNvSpPr>
            <a:spLocks noGrp="1"/>
          </p:cNvSpPr>
          <p:nvPr>
            <p:ph sz="quarter" idx="1"/>
          </p:nvPr>
        </p:nvSpPr>
        <p:spPr/>
        <p:txBody>
          <a:bodyPr>
            <a:normAutofit/>
          </a:bodyPr>
          <a:lstStyle/>
          <a:p>
            <a:pPr algn="just"/>
            <a:r>
              <a:rPr lang="en-US" sz="2000" dirty="0">
                <a:latin typeface="Times New Roman" panose="02020603050405020304" pitchFamily="18" charset="0"/>
                <a:cs typeface="Times New Roman" panose="02020603050405020304" pitchFamily="18" charset="0"/>
              </a:rPr>
              <a:t>The proposed solution leverages advanced machine learning techniques to create an automated system for predicting sleep disorders using patient health and lifestyle data. </a:t>
            </a:r>
          </a:p>
          <a:p>
            <a:pPr algn="just"/>
            <a:r>
              <a:rPr lang="en-US" sz="2000" dirty="0">
                <a:latin typeface="Times New Roman" panose="02020603050405020304" pitchFamily="18" charset="0"/>
                <a:cs typeface="Times New Roman" panose="02020603050405020304" pitchFamily="18" charset="0"/>
              </a:rPr>
              <a:t>By implementing two robust models, Gradient Boosting Classifier and Quadratic Discriminant Analysis, the system effectively analyzes input features and classifies individuals into categories such as Healthy, Insomnia, or Sleep Apnea. </a:t>
            </a:r>
          </a:p>
          <a:p>
            <a:pPr algn="just"/>
            <a:r>
              <a:rPr lang="en-US" sz="2000" dirty="0">
                <a:latin typeface="Times New Roman" panose="02020603050405020304" pitchFamily="18" charset="0"/>
                <a:cs typeface="Times New Roman" panose="02020603050405020304" pitchFamily="18" charset="0"/>
              </a:rPr>
              <a:t>The solution is built using Python for the backend, with a web interface designed in HTML, CSS, and JavaScript, and Flask as the web framework, providing an accessible, user-friendly platform. </a:t>
            </a:r>
          </a:p>
          <a:p>
            <a:pPr algn="just"/>
            <a:r>
              <a:rPr lang="en-US" sz="2000" dirty="0">
                <a:latin typeface="Times New Roman" panose="02020603050405020304" pitchFamily="18" charset="0"/>
                <a:cs typeface="Times New Roman" panose="02020603050405020304" pitchFamily="18" charset="0"/>
              </a:rPr>
              <a:t>This approach not only streamlines the diagnostic process but also enhances the accuracy of detecting sleep disorders, supporting healthcare professionals in making timely and informed decisions.</a:t>
            </a:r>
          </a:p>
        </p:txBody>
      </p:sp>
    </p:spTree>
    <p:extLst>
      <p:ext uri="{BB962C8B-B14F-4D97-AF65-F5344CB8AC3E}">
        <p14:creationId xmlns:p14="http://schemas.microsoft.com/office/powerpoint/2010/main" val="37368410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228599"/>
            <a:ext cx="8534400" cy="1239097"/>
          </a:xfrm>
        </p:spPr>
        <p:txBody>
          <a:bodyPr>
            <a:normAutofit/>
          </a:bodyPr>
          <a:lstStyle/>
          <a:p>
            <a:r>
              <a:rPr lang="en-US" sz="3200" b="1" dirty="0">
                <a:solidFill>
                  <a:schemeClr val="tx1"/>
                </a:solidFill>
              </a:rPr>
              <a:t>1.4 Objectives</a:t>
            </a:r>
            <a:br>
              <a:rPr lang="en-US" dirty="0"/>
            </a:br>
            <a:endParaRPr lang="en-US" dirty="0"/>
          </a:p>
        </p:txBody>
      </p:sp>
      <p:sp>
        <p:nvSpPr>
          <p:cNvPr id="3" name="Footer Placeholder 2"/>
          <p:cNvSpPr>
            <a:spLocks noGrp="1"/>
          </p:cNvSpPr>
          <p:nvPr>
            <p:ph type="ftr" sz="quarter" idx="11"/>
          </p:nvPr>
        </p:nvSpPr>
        <p:spPr>
          <a:xfrm>
            <a:off x="304800" y="6410848"/>
            <a:ext cx="8763000" cy="365760"/>
          </a:xfrm>
        </p:spPr>
        <p:txBody>
          <a:bodyPr/>
          <a:lstStyle/>
          <a:p>
            <a:pPr algn="ctr"/>
            <a:r>
              <a:rPr lang="en-US" altLang="en-US" sz="1500" b="1" dirty="0">
                <a:solidFill>
                  <a:srgbClr val="FF0000"/>
                </a:solidFill>
                <a:latin typeface="Times New Roman" panose="02020603050405020304" pitchFamily="18" charset="0"/>
                <a:cs typeface="Times New Roman" panose="02020603050405020304" pitchFamily="18" charset="0"/>
              </a:rPr>
              <a:t>Sleep Disorder Prediction Using Machine Learning</a:t>
            </a:r>
            <a:endParaRPr lang="en-US" sz="15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4DA212D3-E6D6-46CD-B1C9-FEE05250F4E8}" type="slidenum">
              <a:rPr lang="en-US" smtClean="0"/>
              <a:pPr/>
              <a:t>8</a:t>
            </a:fld>
            <a:endParaRPr lang="en-US"/>
          </a:p>
        </p:txBody>
      </p:sp>
      <p:sp>
        <p:nvSpPr>
          <p:cNvPr id="5" name="Content Placeholder 4"/>
          <p:cNvSpPr>
            <a:spLocks noGrp="1"/>
          </p:cNvSpPr>
          <p:nvPr>
            <p:ph sz="quarter" idx="1"/>
          </p:nvPr>
        </p:nvSpPr>
        <p:spPr/>
        <p:txBody>
          <a:bodyPr>
            <a:normAutofit/>
          </a:bodyPr>
          <a:lstStyle/>
          <a:p>
            <a:pPr algn="just"/>
            <a:r>
              <a:rPr lang="en-US" sz="2000" b="1" dirty="0">
                <a:latin typeface="Times New Roman" panose="02020603050405020304" pitchFamily="18" charset="0"/>
                <a:cs typeface="Times New Roman" panose="02020603050405020304" pitchFamily="18" charset="0"/>
              </a:rPr>
              <a:t>Accurate Sleep Disorder Prediction: </a:t>
            </a:r>
            <a:r>
              <a:rPr lang="en-US" sz="2000" dirty="0">
                <a:latin typeface="Times New Roman" panose="02020603050405020304" pitchFamily="18" charset="0"/>
                <a:cs typeface="Times New Roman" panose="02020603050405020304" pitchFamily="18" charset="0"/>
              </a:rPr>
              <a:t>To develop a machine learning model that accurately predicts common sleep disorders such as Insomnia and Sleep Apnea using patient health and lifestyle data. </a:t>
            </a:r>
          </a:p>
          <a:p>
            <a:pPr algn="just"/>
            <a:r>
              <a:rPr lang="en-US" sz="2000" b="1" dirty="0">
                <a:latin typeface="Times New Roman" panose="02020603050405020304" pitchFamily="18" charset="0"/>
                <a:cs typeface="Times New Roman" panose="02020603050405020304" pitchFamily="18" charset="0"/>
              </a:rPr>
              <a:t>Comprehensive Data Analysis: </a:t>
            </a:r>
            <a:r>
              <a:rPr lang="en-US" sz="2000" dirty="0">
                <a:latin typeface="Times New Roman" panose="02020603050405020304" pitchFamily="18" charset="0"/>
                <a:cs typeface="Times New Roman" panose="02020603050405020304" pitchFamily="18" charset="0"/>
              </a:rPr>
              <a:t>To analyze the Sleep Health and Lifestyle Dataset, identify key features influencing sleep disorders, and utilize them for building effective predictive models. </a:t>
            </a:r>
          </a:p>
          <a:p>
            <a:pPr algn="just"/>
            <a:r>
              <a:rPr lang="en-US" sz="2000" b="1" dirty="0">
                <a:latin typeface="Times New Roman" panose="02020603050405020304" pitchFamily="18" charset="0"/>
                <a:cs typeface="Times New Roman" panose="02020603050405020304" pitchFamily="18" charset="0"/>
              </a:rPr>
              <a:t>User-Friendly Diagnostic Tool: </a:t>
            </a:r>
            <a:r>
              <a:rPr lang="en-US" sz="2000" dirty="0">
                <a:latin typeface="Times New Roman" panose="02020603050405020304" pitchFamily="18" charset="0"/>
                <a:cs typeface="Times New Roman" panose="02020603050405020304" pitchFamily="18" charset="0"/>
              </a:rPr>
              <a:t>To create a web-based interface using Flask, HTML, CSS, and JavaScript, allowing users and healthcare professionals to easily input data and receive predictive insights in an accessible format. </a:t>
            </a:r>
          </a:p>
          <a:p>
            <a:pPr algn="just"/>
            <a:r>
              <a:rPr lang="en-US" sz="2000" b="1" dirty="0">
                <a:latin typeface="Times New Roman" panose="02020603050405020304" pitchFamily="18" charset="0"/>
                <a:cs typeface="Times New Roman" panose="02020603050405020304" pitchFamily="18" charset="0"/>
              </a:rPr>
              <a:t>Early Diagnosis and Timely Intervention: </a:t>
            </a:r>
            <a:r>
              <a:rPr lang="en-US" sz="2000" dirty="0">
                <a:latin typeface="Times New Roman" panose="02020603050405020304" pitchFamily="18" charset="0"/>
                <a:cs typeface="Times New Roman" panose="02020603050405020304" pitchFamily="18" charset="0"/>
              </a:rPr>
              <a:t>To facilitate early detection of sleep disorders, enabling timely intervention and treatment, ultimately contributing to improved patient outcomes and better sleep health management.</a:t>
            </a:r>
          </a:p>
        </p:txBody>
      </p:sp>
    </p:spTree>
    <p:extLst>
      <p:ext uri="{BB962C8B-B14F-4D97-AF65-F5344CB8AC3E}">
        <p14:creationId xmlns:p14="http://schemas.microsoft.com/office/powerpoint/2010/main" val="34189999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a:solidFill>
                  <a:schemeClr val="tx1"/>
                </a:solidFill>
                <a:latin typeface="Times New Roman" pitchFamily="18" charset="0"/>
                <a:cs typeface="Times New Roman" pitchFamily="18" charset="0"/>
              </a:rPr>
              <a:t>2.System Analysis</a:t>
            </a:r>
          </a:p>
        </p:txBody>
      </p:sp>
      <p:sp>
        <p:nvSpPr>
          <p:cNvPr id="4" name="Slide Number Placeholder 3"/>
          <p:cNvSpPr>
            <a:spLocks noGrp="1"/>
          </p:cNvSpPr>
          <p:nvPr>
            <p:ph type="sldNum" sz="quarter" idx="12"/>
          </p:nvPr>
        </p:nvSpPr>
        <p:spPr/>
        <p:txBody>
          <a:bodyPr/>
          <a:lstStyle/>
          <a:p>
            <a:fld id="{4DA212D3-E6D6-46CD-B1C9-FEE05250F4E8}" type="slidenum">
              <a:rPr lang="en-US" smtClean="0"/>
              <a:pPr/>
              <a:t>9</a:t>
            </a:fld>
            <a:endParaRPr lang="en-US"/>
          </a:p>
        </p:txBody>
      </p:sp>
      <p:sp>
        <p:nvSpPr>
          <p:cNvPr id="5" name="Content Placeholder 4"/>
          <p:cNvSpPr>
            <a:spLocks noGrp="1"/>
          </p:cNvSpPr>
          <p:nvPr>
            <p:ph sz="quarter" idx="1"/>
          </p:nvPr>
        </p:nvSpPr>
        <p:spPr>
          <a:xfrm>
            <a:off x="301752" y="1371600"/>
            <a:ext cx="8503920" cy="5039248"/>
          </a:xfrm>
        </p:spPr>
        <p:txBody>
          <a:bodyPr>
            <a:normAutofit fontScale="85000" lnSpcReduction="20000"/>
          </a:bodyPr>
          <a:lstStyle/>
          <a:p>
            <a:pPr marL="0" indent="0">
              <a:lnSpc>
                <a:spcPct val="150000"/>
              </a:lnSpc>
              <a:buClrTx/>
              <a:buNone/>
            </a:pPr>
            <a:r>
              <a:rPr lang="en-US" sz="3200" b="1" dirty="0">
                <a:latin typeface="Times New Roman" pitchFamily="18" charset="0"/>
                <a:cs typeface="Times New Roman" pitchFamily="18" charset="0"/>
              </a:rPr>
              <a:t>2.1 Existing System &amp; Disadvantages</a:t>
            </a:r>
          </a:p>
          <a:p>
            <a:pPr marL="0" indent="0">
              <a:lnSpc>
                <a:spcPct val="150000"/>
              </a:lnSpc>
              <a:buNone/>
            </a:pPr>
            <a:r>
              <a:rPr lang="en-US" sz="3200" b="1" dirty="0">
                <a:latin typeface="Times New Roman" pitchFamily="18" charset="0"/>
                <a:cs typeface="Times New Roman" pitchFamily="18" charset="0"/>
              </a:rPr>
              <a:t>2.2 Proposed System &amp;Advantages</a:t>
            </a:r>
          </a:p>
          <a:p>
            <a:pPr marL="0" indent="0">
              <a:lnSpc>
                <a:spcPct val="150000"/>
              </a:lnSpc>
              <a:buNone/>
            </a:pPr>
            <a:r>
              <a:rPr lang="en-US" sz="3200" b="1" dirty="0">
                <a:latin typeface="Times New Roman" pitchFamily="18" charset="0"/>
                <a:cs typeface="Times New Roman" pitchFamily="18" charset="0"/>
              </a:rPr>
              <a:t>2.3 Software Requirements</a:t>
            </a:r>
          </a:p>
          <a:p>
            <a:pPr marL="0" indent="0">
              <a:lnSpc>
                <a:spcPct val="150000"/>
              </a:lnSpc>
              <a:buClrTx/>
              <a:buNone/>
            </a:pPr>
            <a:r>
              <a:rPr lang="en-US" sz="3200" b="1" dirty="0">
                <a:latin typeface="Times New Roman" pitchFamily="18" charset="0"/>
                <a:cs typeface="Times New Roman" pitchFamily="18" charset="0"/>
              </a:rPr>
              <a:t>2.4 Hardware Requirements</a:t>
            </a:r>
          </a:p>
          <a:p>
            <a:pPr marL="0" indent="0">
              <a:lnSpc>
                <a:spcPct val="150000"/>
              </a:lnSpc>
              <a:buClrTx/>
              <a:buNone/>
            </a:pPr>
            <a:r>
              <a:rPr lang="en-US" sz="3200" b="1" dirty="0">
                <a:latin typeface="Times New Roman" pitchFamily="18" charset="0"/>
                <a:cs typeface="Times New Roman" pitchFamily="18" charset="0"/>
              </a:rPr>
              <a:t>2.5 Modules Description</a:t>
            </a:r>
          </a:p>
          <a:p>
            <a:pPr marL="0" indent="0">
              <a:lnSpc>
                <a:spcPct val="150000"/>
              </a:lnSpc>
              <a:buClrTx/>
              <a:buNone/>
            </a:pPr>
            <a:r>
              <a:rPr lang="en-US" sz="3200" b="1" dirty="0">
                <a:latin typeface="Times New Roman" pitchFamily="18" charset="0"/>
                <a:cs typeface="Times New Roman" pitchFamily="18" charset="0"/>
              </a:rPr>
              <a:t>	2.5.1. Data Collection &amp; Preprocessing</a:t>
            </a:r>
          </a:p>
          <a:p>
            <a:pPr marL="0" indent="0">
              <a:lnSpc>
                <a:spcPct val="150000"/>
              </a:lnSpc>
              <a:buClrTx/>
              <a:buNone/>
            </a:pPr>
            <a:r>
              <a:rPr lang="en-US" sz="3200" b="1" dirty="0">
                <a:latin typeface="Times New Roman" pitchFamily="18" charset="0"/>
                <a:cs typeface="Times New Roman" pitchFamily="18" charset="0"/>
              </a:rPr>
              <a:t>	2.5.2. Model Training</a:t>
            </a:r>
          </a:p>
          <a:p>
            <a:pPr marL="0" indent="0">
              <a:lnSpc>
                <a:spcPct val="150000"/>
              </a:lnSpc>
              <a:buClrTx/>
              <a:buNone/>
            </a:pPr>
            <a:r>
              <a:rPr lang="en-US" sz="3200" b="1" dirty="0">
                <a:solidFill>
                  <a:schemeClr val="tx1"/>
                </a:solidFill>
                <a:latin typeface="Times New Roman" pitchFamily="18" charset="0"/>
                <a:cs typeface="Times New Roman" pitchFamily="18" charset="0"/>
              </a:rPr>
              <a:t>2.6 System Architecture</a:t>
            </a:r>
          </a:p>
          <a:p>
            <a:pPr>
              <a:lnSpc>
                <a:spcPct val="150000"/>
              </a:lnSpc>
              <a:buClrTx/>
            </a:pPr>
            <a:endParaRPr lang="en-US" sz="3200" b="1" dirty="0">
              <a:latin typeface="Times New Roman" pitchFamily="18" charset="0"/>
              <a:cs typeface="Times New Roman" pitchFamily="18" charset="0"/>
            </a:endParaRPr>
          </a:p>
          <a:p>
            <a:pPr marL="0" indent="0">
              <a:lnSpc>
                <a:spcPct val="150000"/>
              </a:lnSpc>
              <a:buClrTx/>
              <a:buNone/>
            </a:pPr>
            <a:endParaRPr lang="en-US" sz="3200" b="1" dirty="0">
              <a:latin typeface="Times New Roman" pitchFamily="18" charset="0"/>
              <a:cs typeface="Times New Roman" pitchFamily="18" charset="0"/>
            </a:endParaRPr>
          </a:p>
          <a:p>
            <a:endParaRPr lang="en-US" sz="9600" dirty="0"/>
          </a:p>
        </p:txBody>
      </p:sp>
      <p:sp>
        <p:nvSpPr>
          <p:cNvPr id="8" name="Footer Placeholder 2"/>
          <p:cNvSpPr>
            <a:spLocks noGrp="1"/>
          </p:cNvSpPr>
          <p:nvPr>
            <p:ph type="ftr" sz="quarter" idx="11"/>
          </p:nvPr>
        </p:nvSpPr>
        <p:spPr>
          <a:xfrm>
            <a:off x="304800" y="6410848"/>
            <a:ext cx="8531352" cy="227696"/>
          </a:xfrm>
        </p:spPr>
        <p:txBody>
          <a:bodyPr/>
          <a:lstStyle/>
          <a:p>
            <a:pPr algn="ctr"/>
            <a:r>
              <a:rPr lang="en-US" altLang="en-US" sz="1500" b="1" dirty="0">
                <a:solidFill>
                  <a:srgbClr val="FF0000"/>
                </a:solidFill>
                <a:latin typeface="Times New Roman" panose="02020603050405020304" pitchFamily="18" charset="0"/>
                <a:cs typeface="Times New Roman" panose="02020603050405020304" pitchFamily="18" charset="0"/>
              </a:rPr>
              <a:t>Sleep Disorder Prediction Using Machine Learning</a:t>
            </a:r>
            <a:endParaRPr lang="en-US" sz="1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75967164"/>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748</TotalTime>
  <Words>1781</Words>
  <Application>Microsoft Office PowerPoint</Application>
  <PresentationFormat>On-screen Show (4:3)</PresentationFormat>
  <Paragraphs>148</Paragraphs>
  <Slides>19</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Calibri</vt:lpstr>
      <vt:lpstr>Cambria</vt:lpstr>
      <vt:lpstr>Copperplate Gothic Bold</vt:lpstr>
      <vt:lpstr>Georgia</vt:lpstr>
      <vt:lpstr>Times New Roman</vt:lpstr>
      <vt:lpstr>Wingdings</vt:lpstr>
      <vt:lpstr>Wingdings 2</vt:lpstr>
      <vt:lpstr>Civic</vt:lpstr>
      <vt:lpstr>    K.S.R.M. COLLEGE OF ENGINEERING (UGC-AUTONOMOUS)                               (Accredited by NBA &amp; NAAC A+)  </vt:lpstr>
      <vt:lpstr>CONTENTS</vt:lpstr>
      <vt:lpstr>ABSTRACT</vt:lpstr>
      <vt:lpstr>1. Introduction</vt:lpstr>
      <vt:lpstr>   1.1 Domain Description </vt:lpstr>
      <vt:lpstr>1.2 Problem Definition</vt:lpstr>
      <vt:lpstr>1.3 Proposed Solution</vt:lpstr>
      <vt:lpstr>1.4 Objectives </vt:lpstr>
      <vt:lpstr>2.System Analysis</vt:lpstr>
      <vt:lpstr>2.1 Existing System &amp; Disadvantages </vt:lpstr>
      <vt:lpstr>2.2 Proposed System &amp; Advantages </vt:lpstr>
      <vt:lpstr>2.3 Software Specifications</vt:lpstr>
      <vt:lpstr>2.4 Hardware Specifications</vt:lpstr>
      <vt:lpstr>2.5 Modules</vt:lpstr>
      <vt:lpstr>2.5.1 Data Collection Module</vt:lpstr>
      <vt:lpstr>2.5.2 Data Preprocessing Module</vt:lpstr>
      <vt:lpstr>2.5.3 Model Training Module</vt:lpstr>
      <vt:lpstr>2.6 System Architecture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MOHAN SAI DINESH</cp:lastModifiedBy>
  <cp:revision>187</cp:revision>
  <dcterms:created xsi:type="dcterms:W3CDTF">2014-03-16T12:41:22Z</dcterms:created>
  <dcterms:modified xsi:type="dcterms:W3CDTF">2025-01-27T07:08:00Z</dcterms:modified>
</cp:coreProperties>
</file>