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
  </p:notesMasterIdLst>
  <p:sldIdLst>
    <p:sldId id="256" r:id="rId2"/>
    <p:sldId id="257" r:id="rId3"/>
    <p:sldId id="258" r:id="rId4"/>
    <p:sldId id="259" r:id="rId5"/>
    <p:sldId id="260" r:id="rId6"/>
    <p:sldId id="268" r:id="rId7"/>
    <p:sldId id="272" r:id="rId8"/>
    <p:sldId id="273" r:id="rId9"/>
    <p:sldId id="27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 uri="{2D200454-40CA-4A62-9FC3-DE9A4176ACB9}">
      <p15:notes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20" autoAdjust="0"/>
    <p:restoredTop sz="94660"/>
  </p:normalViewPr>
  <p:slideViewPr>
    <p:cSldViewPr snapToGrid="0">
      <p:cViewPr>
        <p:scale>
          <a:sx n="81" d="100"/>
          <a:sy n="81" d="100"/>
        </p:scale>
        <p:origin x="-300" y="204"/>
      </p:cViewPr>
      <p:guideLst>
        <p:guide orient="horz" pos="2160"/>
        <p:guide pos="3840"/>
      </p:guideLst>
    </p:cSldViewPr>
  </p:slideViewPr>
  <p:notesTextViewPr>
    <p:cViewPr>
      <p:scale>
        <a:sx n="1" d="1"/>
        <a:sy n="1" d="1"/>
      </p:scale>
      <p:origin x="0" y="0"/>
    </p:cViewPr>
  </p:notesTextViewPr>
  <p:notesViewPr>
    <p:cSldViewPr snapToGrid="0">
      <p:cViewPr varScale="1">
        <p:scale>
          <a:sx n="55" d="100"/>
          <a:sy n="55" d="100"/>
        </p:scale>
        <p:origin x="2880"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309023-AF2B-4043-B228-F191CADC9BB1}" type="datetimeFigureOut">
              <a:rPr lang="en-IN" smtClean="0"/>
              <a:t>18-09-2016</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54517F-9C19-4E9A-AB98-AA89BD9F1D1D}" type="slidenum">
              <a:rPr lang="en-IN" smtClean="0"/>
              <a:t>‹#›</a:t>
            </a:fld>
            <a:endParaRPr lang="en-IN"/>
          </a:p>
        </p:txBody>
      </p:sp>
    </p:spTree>
    <p:extLst>
      <p:ext uri="{BB962C8B-B14F-4D97-AF65-F5344CB8AC3E}">
        <p14:creationId xmlns:p14="http://schemas.microsoft.com/office/powerpoint/2010/main" val="2867562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0C018FE-C8D6-4A9C-A702-41F1E0C1C452}" type="datetimeFigureOut">
              <a:rPr lang="en-IN" smtClean="0"/>
              <a:t>18-09-2016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14466752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C018FE-C8D6-4A9C-A702-41F1E0C1C452}" type="datetimeFigureOut">
              <a:rPr lang="en-IN" smtClean="0"/>
              <a:t>18-09-2016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17253564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C018FE-C8D6-4A9C-A702-41F1E0C1C452}" type="datetimeFigureOut">
              <a:rPr lang="en-IN" smtClean="0"/>
              <a:t>18-09-2016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19275979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136469" y="640080"/>
            <a:ext cx="9313817" cy="856138"/>
          </a:xfrm>
        </p:spPr>
        <p:txBody>
          <a:bodyPr/>
          <a:lstStyle>
            <a:lvl1pPr>
              <a:defRPr sz="4000"/>
            </a:lvl1pPr>
          </a:lstStyle>
          <a:p>
            <a:r>
              <a:rPr lang="en-US" dirty="0"/>
              <a:t>CLICK TO EDIT MASTER TITLE STYLE</a:t>
            </a:r>
          </a:p>
        </p:txBody>
      </p:sp>
      <p:sp>
        <p:nvSpPr>
          <p:cNvPr id="3" name="Content Placeholder 2"/>
          <p:cNvSpPr>
            <a:spLocks noGrp="1"/>
          </p:cNvSpPr>
          <p:nvPr>
            <p:ph idx="1"/>
          </p:nvPr>
        </p:nvSpPr>
        <p:spPr>
          <a:xfrm>
            <a:off x="404949" y="1854926"/>
            <a:ext cx="11168742" cy="4344261"/>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r>
              <a:rPr lang="en-IN"/>
              <a:t>09-06-2016</a:t>
            </a:r>
            <a:endParaRPr lang="en-IN" dirty="0"/>
          </a:p>
        </p:txBody>
      </p:sp>
      <p:sp>
        <p:nvSpPr>
          <p:cNvPr id="5" name="Footer Placeholder 4"/>
          <p:cNvSpPr>
            <a:spLocks noGrp="1"/>
          </p:cNvSpPr>
          <p:nvPr>
            <p:ph type="ftr" sz="quarter" idx="11"/>
          </p:nvPr>
        </p:nvSpPr>
        <p:spPr/>
        <p:txBody>
          <a:bodyPr/>
          <a:lstStyle/>
          <a:p>
            <a:r>
              <a:rPr lang="en-IN"/>
              <a:t>Investment Case Study</a:t>
            </a:r>
            <a:endParaRPr lang="en-IN" dirty="0"/>
          </a:p>
        </p:txBody>
      </p:sp>
      <p:sp>
        <p:nvSpPr>
          <p:cNvPr id="6" name="Slide Number Placeholder 5"/>
          <p:cNvSpPr>
            <a:spLocks noGrp="1"/>
          </p:cNvSpPr>
          <p:nvPr>
            <p:ph type="sldNum" sz="quarter" idx="12"/>
          </p:nvPr>
        </p:nvSpPr>
        <p:spPr/>
        <p:txBody>
          <a:bodyPr/>
          <a:lstStyle/>
          <a:p>
            <a:r>
              <a:rPr lang="en-IN"/>
              <a:t>1</a:t>
            </a:r>
            <a:endParaRPr lang="en-IN" dirty="0"/>
          </a:p>
        </p:txBody>
      </p:sp>
    </p:spTree>
    <p:extLst>
      <p:ext uri="{BB962C8B-B14F-4D97-AF65-F5344CB8AC3E}">
        <p14:creationId xmlns:p14="http://schemas.microsoft.com/office/powerpoint/2010/main" val="13758485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0C018FE-C8D6-4A9C-A702-41F1E0C1C452}" type="datetimeFigureOut">
              <a:rPr lang="en-IN" smtClean="0"/>
              <a:t>18-09-2016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34204411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0C018FE-C8D6-4A9C-A702-41F1E0C1C452}" type="datetimeFigureOut">
              <a:rPr lang="en-IN" smtClean="0"/>
              <a:t>18-09-2016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30265785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0C018FE-C8D6-4A9C-A702-41F1E0C1C452}" type="datetimeFigureOut">
              <a:rPr lang="en-IN" smtClean="0"/>
              <a:t>18-09-2016</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38455870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0C018FE-C8D6-4A9C-A702-41F1E0C1C452}" type="datetimeFigureOut">
              <a:rPr lang="en-IN" smtClean="0"/>
              <a:t>18-09-2016</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21734762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C018FE-C8D6-4A9C-A702-41F1E0C1C452}" type="datetimeFigureOut">
              <a:rPr lang="en-IN" smtClean="0"/>
              <a:t>18-09-2016</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12794580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8200" y="987424"/>
            <a:ext cx="3933825" cy="1069975"/>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72891" y="987425"/>
            <a:ext cx="6182497" cy="487362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0C018FE-C8D6-4A9C-A702-41F1E0C1C452}" type="datetimeFigureOut">
              <a:rPr lang="en-IN" smtClean="0"/>
              <a:t>18-09-2016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31045583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8200" y="987424"/>
            <a:ext cx="3933825" cy="1069975"/>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0C018FE-C8D6-4A9C-A702-41F1E0C1C452}" type="datetimeFigureOut">
              <a:rPr lang="en-IN" smtClean="0"/>
              <a:t>18-09-2016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40863609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microsoft.com/office/2007/relationships/hdphoto" Target="../media/hdphoto1.wdp"/><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68278" y="705802"/>
            <a:ext cx="9181075" cy="984886"/>
          </a:xfrm>
          <a:prstGeom prst="rect">
            <a:avLst/>
          </a:prstGeom>
        </p:spPr>
        <p:txBody>
          <a:bodyPr vert="horz" lIns="91440" tIns="45720" rIns="91440" bIns="45720" rtlCol="0" anchor="ctr">
            <a:normAutofit/>
          </a:bodyPr>
          <a:lstStyle/>
          <a:p>
            <a:r>
              <a:rPr lang="en-US" dirty="0"/>
              <a:t>CLICK TO EDIT</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C018FE-C8D6-4A9C-A702-41F1E0C1C452}" type="datetimeFigureOut">
              <a:rPr lang="en-IN" smtClean="0"/>
              <a:t>18-09-2016</a:t>
            </a:fld>
            <a:endParaRPr lang="en-IN"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dirty="0"/>
              <a:t>Investment Case Study</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IN" dirty="0"/>
              <a:t>1</a:t>
            </a:r>
          </a:p>
        </p:txBody>
      </p:sp>
      <p:pic>
        <p:nvPicPr>
          <p:cNvPr id="7" name="Picture 6"/>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10449353" y="325938"/>
            <a:ext cx="1446786" cy="379864"/>
          </a:xfrm>
          <a:prstGeom prst="rect">
            <a:avLst/>
          </a:prstGeom>
        </p:spPr>
      </p:pic>
      <p:pic>
        <p:nvPicPr>
          <p:cNvPr id="8" name="Picture 7"/>
          <p:cNvPicPr>
            <a:picLocks noChangeAspect="1"/>
          </p:cNvPicPr>
          <p:nvPr userDrawn="1"/>
        </p:nvPicPr>
        <p:blipFill>
          <a:blip r:embed="rId14">
            <a:extLst>
              <a:ext uri="{BEBA8EAE-BF5A-486C-A8C5-ECC9F3942E4B}">
                <a14:imgProps xmlns:a14="http://schemas.microsoft.com/office/drawing/2010/main">
                  <a14:imgLayer r:embed="rId15">
                    <a14:imgEffect>
                      <a14:backgroundRemoval t="535" b="100000" l="0" r="100000">
                        <a14:foregroundMark x1="19244" y1="37433" x2="19244" y2="37433"/>
                        <a14:foregroundMark x1="31959" y1="47059" x2="31959" y2="47059"/>
                        <a14:foregroundMark x1="19931" y1="64171" x2="19931" y2="64171"/>
                        <a14:foregroundMark x1="28179" y1="70053" x2="28179" y2="70053"/>
                        <a14:foregroundMark x1="42612" y1="71123" x2="42612" y2="71123"/>
                        <a14:foregroundMark x1="55326" y1="65775" x2="55326" y2="65775"/>
                        <a14:foregroundMark x1="61856" y1="66845" x2="61856" y2="66845"/>
                        <a14:foregroundMark x1="37113" y1="24599" x2="37113" y2="24599"/>
                        <a14:foregroundMark x1="34708" y1="11765" x2="34708" y2="11765"/>
                        <a14:foregroundMark x1="23711" y1="11765" x2="23711" y2="11765"/>
                        <a14:foregroundMark x1="23711" y1="22995" x2="23711" y2="22995"/>
                        <a14:foregroundMark x1="39863" y1="40107" x2="39863" y2="40107"/>
                        <a14:foregroundMark x1="26460" y1="47059" x2="26460" y2="47059"/>
                      </a14:backgroundRemoval>
                    </a14:imgEffect>
                  </a14:imgLayer>
                </a14:imgProps>
              </a:ext>
              <a:ext uri="{28A0092B-C50C-407E-A947-70E740481C1C}">
                <a14:useLocalDpi xmlns:a14="http://schemas.microsoft.com/office/drawing/2010/main" val="0"/>
              </a:ext>
            </a:extLst>
          </a:blip>
          <a:stretch>
            <a:fillRect/>
          </a:stretch>
        </p:blipFill>
        <p:spPr>
          <a:xfrm>
            <a:off x="0" y="177766"/>
            <a:ext cx="1268279" cy="815011"/>
          </a:xfrm>
          <a:prstGeom prst="rect">
            <a:avLst/>
          </a:prstGeom>
        </p:spPr>
      </p:pic>
    </p:spTree>
    <p:extLst>
      <p:ext uri="{BB962C8B-B14F-4D97-AF65-F5344CB8AC3E}">
        <p14:creationId xmlns:p14="http://schemas.microsoft.com/office/powerpoint/2010/main" val="31535344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000" kern="1200">
          <a:solidFill>
            <a:schemeClr val="tx1"/>
          </a:solidFill>
          <a:latin typeface="Times New Roman" panose="02020603050405020304" pitchFamily="18" charset="0"/>
          <a:ea typeface="+mj-ea"/>
          <a:cs typeface="Times New Roman" panose="02020603050405020304" pitchFamily="18"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91478" y="344557"/>
            <a:ext cx="9144000" cy="3193774"/>
          </a:xfrm>
        </p:spPr>
        <p:txBody>
          <a:bodyPr>
            <a:normAutofit/>
          </a:bodyPr>
          <a:lstStyle/>
          <a:p>
            <a:r>
              <a:rPr lang="en-IN" sz="2800" dirty="0"/>
              <a:t>Mycar Dream Assignment</a:t>
            </a:r>
            <a:br>
              <a:rPr lang="en-IN" sz="2800" dirty="0"/>
            </a:br>
            <a:r>
              <a:rPr lang="en-IN" sz="2800" dirty="0"/>
              <a:t/>
            </a:r>
            <a:br>
              <a:rPr lang="en-IN" sz="2800" dirty="0"/>
            </a:br>
            <a:r>
              <a:rPr lang="en-IN" sz="2800" dirty="0"/>
              <a:t>SUBMISSION </a:t>
            </a:r>
          </a:p>
        </p:txBody>
      </p:sp>
      <p:sp>
        <p:nvSpPr>
          <p:cNvPr id="3" name="Subtitle 2"/>
          <p:cNvSpPr>
            <a:spLocks noGrp="1"/>
          </p:cNvSpPr>
          <p:nvPr>
            <p:ph type="subTitle" idx="1"/>
          </p:nvPr>
        </p:nvSpPr>
        <p:spPr>
          <a:xfrm>
            <a:off x="388442" y="4923692"/>
            <a:ext cx="6138856" cy="1402070"/>
          </a:xfrm>
        </p:spPr>
        <p:txBody>
          <a:bodyPr>
            <a:normAutofit/>
          </a:bodyPr>
          <a:lstStyle/>
          <a:p>
            <a:pPr algn="l"/>
            <a:r>
              <a:rPr lang="en-IN" sz="1200" dirty="0"/>
              <a:t> </a:t>
            </a:r>
            <a:endParaRPr lang="en-IN" sz="1800" dirty="0"/>
          </a:p>
          <a:p>
            <a:pPr algn="l"/>
            <a:endParaRPr lang="en-IN" sz="1800" dirty="0"/>
          </a:p>
          <a:p>
            <a:pPr marL="457200" indent="-457200" algn="l">
              <a:buFont typeface="+mj-lt"/>
              <a:buAutoNum type="arabicPeriod"/>
            </a:pPr>
            <a:r>
              <a:rPr lang="en-IN" sz="1800" dirty="0" err="1" smtClean="0"/>
              <a:t>Sai</a:t>
            </a:r>
            <a:r>
              <a:rPr lang="en-IN" sz="1800" dirty="0" smtClean="0"/>
              <a:t> </a:t>
            </a:r>
            <a:r>
              <a:rPr lang="en-IN" sz="1800" dirty="0" err="1" smtClean="0"/>
              <a:t>sasank</a:t>
            </a:r>
            <a:r>
              <a:rPr lang="en-IN" sz="1800" dirty="0" smtClean="0"/>
              <a:t> </a:t>
            </a:r>
            <a:r>
              <a:rPr lang="en-IN" sz="1800" dirty="0" err="1" smtClean="0"/>
              <a:t>cheela</a:t>
            </a:r>
            <a:endParaRPr lang="en-IN" sz="1800" dirty="0"/>
          </a:p>
          <a:p>
            <a:pPr marL="457200" indent="-457200" algn="l">
              <a:buFont typeface="+mj-lt"/>
              <a:buAutoNum type="arabicPeriod"/>
            </a:pPr>
            <a:r>
              <a:rPr lang="en-IN" sz="1800" b="1" dirty="0"/>
              <a:t>DDA1610187</a:t>
            </a:r>
            <a:endParaRPr lang="en-IN" sz="1800" dirty="0"/>
          </a:p>
        </p:txBody>
      </p:sp>
    </p:spTree>
    <p:extLst>
      <p:ext uri="{BB962C8B-B14F-4D97-AF65-F5344CB8AC3E}">
        <p14:creationId xmlns:p14="http://schemas.microsoft.com/office/powerpoint/2010/main" val="341473986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04949" y="1210614"/>
            <a:ext cx="11168742" cy="5283971"/>
          </a:xfrm>
        </p:spPr>
        <p:txBody>
          <a:bodyPr>
            <a:normAutofit fontScale="85000" lnSpcReduction="20000"/>
          </a:bodyPr>
          <a:lstStyle/>
          <a:p>
            <a:pPr marL="0" indent="0">
              <a:buNone/>
            </a:pPr>
            <a:endParaRPr lang="en-US" sz="2000" dirty="0" smtClean="0">
              <a:solidFill>
                <a:schemeClr val="accent1">
                  <a:lumMod val="50000"/>
                </a:schemeClr>
              </a:solidFill>
              <a:latin typeface="+mn-lt"/>
            </a:endParaRPr>
          </a:p>
          <a:p>
            <a:pPr marL="0" indent="0">
              <a:buNone/>
            </a:pPr>
            <a:r>
              <a:rPr lang="en-US" sz="2000" dirty="0" smtClean="0">
                <a:solidFill>
                  <a:schemeClr val="accent1">
                    <a:lumMod val="50000"/>
                  </a:schemeClr>
                </a:solidFill>
                <a:latin typeface="+mn-lt"/>
              </a:rPr>
              <a:t>We have made a predictive model which predicts the MPG of a car based on the parameters given</a:t>
            </a:r>
            <a:r>
              <a:rPr lang="en-US" sz="2000" dirty="0" smtClean="0">
                <a:solidFill>
                  <a:schemeClr val="accent1">
                    <a:lumMod val="50000"/>
                  </a:schemeClr>
                </a:solidFill>
                <a:latin typeface="+mn-lt"/>
              </a:rPr>
              <a:t>.</a:t>
            </a:r>
          </a:p>
          <a:p>
            <a:pPr marL="0" indent="0">
              <a:buNone/>
            </a:pPr>
            <a:endParaRPr lang="en-US" sz="2000" dirty="0" smtClean="0">
              <a:solidFill>
                <a:schemeClr val="accent1">
                  <a:lumMod val="50000"/>
                </a:schemeClr>
              </a:solidFill>
              <a:latin typeface="+mn-lt"/>
            </a:endParaRPr>
          </a:p>
          <a:p>
            <a:pPr marL="0" indent="0">
              <a:buNone/>
            </a:pPr>
            <a:r>
              <a:rPr lang="en-US" sz="2000" dirty="0" smtClean="0">
                <a:solidFill>
                  <a:schemeClr val="accent1">
                    <a:lumMod val="50000"/>
                  </a:schemeClr>
                </a:solidFill>
                <a:latin typeface="+mn-lt"/>
              </a:rPr>
              <a:t>The following parameters are used to estimate the MPG as per the constructed model</a:t>
            </a:r>
          </a:p>
          <a:p>
            <a:pPr marL="0" indent="0">
              <a:buNone/>
            </a:pPr>
            <a:endParaRPr lang="en-US" sz="2000" dirty="0" smtClean="0">
              <a:solidFill>
                <a:schemeClr val="accent1">
                  <a:lumMod val="50000"/>
                </a:schemeClr>
              </a:solidFill>
              <a:latin typeface="+mn-lt"/>
            </a:endParaRPr>
          </a:p>
          <a:p>
            <a:pPr marL="0" indent="0">
              <a:buNone/>
            </a:pPr>
            <a:r>
              <a:rPr lang="en-US" sz="2000" dirty="0" smtClean="0">
                <a:solidFill>
                  <a:schemeClr val="accent1">
                    <a:lumMod val="50000"/>
                  </a:schemeClr>
                </a:solidFill>
                <a:latin typeface="+mn-lt"/>
              </a:rPr>
              <a:t>1.Weight of car</a:t>
            </a:r>
          </a:p>
          <a:p>
            <a:pPr marL="0" indent="0">
              <a:buNone/>
            </a:pPr>
            <a:r>
              <a:rPr lang="en-US" sz="2000" dirty="0" smtClean="0">
                <a:solidFill>
                  <a:schemeClr val="accent1">
                    <a:lumMod val="50000"/>
                  </a:schemeClr>
                </a:solidFill>
                <a:latin typeface="+mn-lt"/>
              </a:rPr>
              <a:t>2. Model Year of the car</a:t>
            </a:r>
          </a:p>
          <a:p>
            <a:pPr marL="0" indent="0">
              <a:buNone/>
            </a:pPr>
            <a:r>
              <a:rPr lang="en-US" sz="2000" dirty="0" smtClean="0">
                <a:solidFill>
                  <a:schemeClr val="accent1">
                    <a:lumMod val="50000"/>
                  </a:schemeClr>
                </a:solidFill>
                <a:latin typeface="+mn-lt"/>
              </a:rPr>
              <a:t>3.Number of cylinders</a:t>
            </a:r>
          </a:p>
          <a:p>
            <a:pPr marL="0" indent="0">
              <a:buNone/>
            </a:pPr>
            <a:endParaRPr lang="en-US" sz="2000" dirty="0">
              <a:solidFill>
                <a:schemeClr val="accent1">
                  <a:lumMod val="50000"/>
                </a:schemeClr>
              </a:solidFill>
              <a:latin typeface="+mn-lt"/>
            </a:endParaRPr>
          </a:p>
          <a:p>
            <a:pPr marL="0" indent="0">
              <a:buNone/>
            </a:pPr>
            <a:r>
              <a:rPr lang="en-US" sz="2000" dirty="0" smtClean="0">
                <a:solidFill>
                  <a:schemeClr val="accent1">
                    <a:lumMod val="50000"/>
                  </a:schemeClr>
                </a:solidFill>
                <a:latin typeface="+mn-lt"/>
              </a:rPr>
              <a:t>Model does its prediction based on the above parameters as they are independent variables.</a:t>
            </a:r>
          </a:p>
          <a:p>
            <a:pPr marL="0" indent="0">
              <a:buNone/>
            </a:pPr>
            <a:endParaRPr lang="en-US" sz="2000" dirty="0" smtClean="0">
              <a:solidFill>
                <a:schemeClr val="accent1">
                  <a:lumMod val="50000"/>
                </a:schemeClr>
              </a:solidFill>
              <a:latin typeface="+mn-lt"/>
            </a:endParaRPr>
          </a:p>
          <a:p>
            <a:pPr marL="0" indent="0">
              <a:buNone/>
            </a:pPr>
            <a:r>
              <a:rPr lang="en-US" sz="2000" dirty="0" smtClean="0">
                <a:solidFill>
                  <a:schemeClr val="accent1">
                    <a:lumMod val="50000"/>
                  </a:schemeClr>
                </a:solidFill>
                <a:latin typeface="+mn-lt"/>
              </a:rPr>
              <a:t>The model gives an accuracy of 83% when tested using a test data set.</a:t>
            </a:r>
          </a:p>
          <a:p>
            <a:pPr marL="0" indent="0">
              <a:buNone/>
            </a:pPr>
            <a:endParaRPr lang="en-US" sz="2000" dirty="0" smtClean="0">
              <a:solidFill>
                <a:schemeClr val="accent1">
                  <a:lumMod val="50000"/>
                </a:schemeClr>
              </a:solidFill>
            </a:endParaRPr>
          </a:p>
          <a:p>
            <a:pPr marL="0" indent="0">
              <a:buNone/>
            </a:pPr>
            <a:r>
              <a:rPr lang="en-US" sz="2000" dirty="0" smtClean="0">
                <a:solidFill>
                  <a:schemeClr val="accent1">
                    <a:lumMod val="50000"/>
                  </a:schemeClr>
                </a:solidFill>
                <a:latin typeface="+mn-lt"/>
              </a:rPr>
              <a:t>There </a:t>
            </a:r>
            <a:r>
              <a:rPr lang="en-US" sz="2000" dirty="0">
                <a:solidFill>
                  <a:schemeClr val="accent1">
                    <a:lumMod val="50000"/>
                  </a:schemeClr>
                </a:solidFill>
                <a:latin typeface="+mn-lt"/>
              </a:rPr>
              <a:t>is a Correlation of  91 % between the actual and predicted values.</a:t>
            </a:r>
            <a:endParaRPr lang="en-IN" sz="2000" dirty="0">
              <a:solidFill>
                <a:schemeClr val="accent1">
                  <a:lumMod val="50000"/>
                </a:schemeClr>
              </a:solidFill>
              <a:latin typeface="+mn-lt"/>
            </a:endParaRPr>
          </a:p>
          <a:p>
            <a:pPr marL="0" indent="0">
              <a:buNone/>
            </a:pPr>
            <a:endParaRPr lang="en-US" sz="2000" dirty="0">
              <a:solidFill>
                <a:schemeClr val="accent1">
                  <a:lumMod val="50000"/>
                </a:schemeClr>
              </a:solidFill>
              <a:latin typeface="+mn-lt"/>
            </a:endParaRPr>
          </a:p>
          <a:p>
            <a:pPr marL="0" indent="0">
              <a:buNone/>
            </a:pPr>
            <a:r>
              <a:rPr lang="en-US" sz="2000" dirty="0" smtClean="0">
                <a:solidFill>
                  <a:schemeClr val="accent1">
                    <a:lumMod val="50000"/>
                  </a:schemeClr>
                </a:solidFill>
                <a:latin typeface="+mn-lt"/>
              </a:rPr>
              <a:t>So the Model is acceptable for future analysis to predict MPG values for other data sets with similar variables also.</a:t>
            </a:r>
            <a:endParaRPr lang="en-IN" sz="2000" dirty="0">
              <a:solidFill>
                <a:schemeClr val="accent1">
                  <a:lumMod val="50000"/>
                </a:schemeClr>
              </a:solidFill>
              <a:latin typeface="+mn-lt"/>
            </a:endParaRPr>
          </a:p>
        </p:txBody>
      </p:sp>
      <p:sp>
        <p:nvSpPr>
          <p:cNvPr id="5" name="Title 1"/>
          <p:cNvSpPr>
            <a:spLocks noGrp="1"/>
          </p:cNvSpPr>
          <p:nvPr>
            <p:ph type="title"/>
          </p:nvPr>
        </p:nvSpPr>
        <p:spPr>
          <a:xfrm>
            <a:off x="2730321" y="498412"/>
            <a:ext cx="6194738" cy="856138"/>
          </a:xfrm>
        </p:spPr>
        <p:txBody>
          <a:bodyPr>
            <a:normAutofit fontScale="90000"/>
          </a:bodyPr>
          <a:lstStyle/>
          <a:p>
            <a:r>
              <a:rPr lang="en-IN" b="1" dirty="0">
                <a:solidFill>
                  <a:schemeClr val="tx2">
                    <a:lumMod val="50000"/>
                  </a:schemeClr>
                </a:solidFill>
              </a:rPr>
              <a:t> </a:t>
            </a:r>
            <a:r>
              <a:rPr lang="en-IN" sz="4400" dirty="0" smtClean="0">
                <a:solidFill>
                  <a:schemeClr val="accent1">
                    <a:lumMod val="50000"/>
                  </a:schemeClr>
                </a:solidFill>
              </a:rPr>
              <a:t>Conclusion about the Model </a:t>
            </a:r>
            <a:r>
              <a:rPr lang="en-IN" sz="2800" dirty="0" smtClean="0"/>
              <a:t/>
            </a:r>
            <a:br>
              <a:rPr lang="en-IN" sz="2800" dirty="0" smtClean="0"/>
            </a:br>
            <a:endParaRPr lang="en-IN" sz="2800" dirty="0"/>
          </a:p>
        </p:txBody>
      </p:sp>
    </p:spTree>
    <p:extLst>
      <p:ext uri="{BB962C8B-B14F-4D97-AF65-F5344CB8AC3E}">
        <p14:creationId xmlns:p14="http://schemas.microsoft.com/office/powerpoint/2010/main" val="139970668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US" sz="2400" dirty="0">
                <a:solidFill>
                  <a:schemeClr val="accent1">
                    <a:lumMod val="50000"/>
                  </a:schemeClr>
                </a:solidFill>
                <a:latin typeface="+mn-lt"/>
              </a:rPr>
              <a:t>We build a predictive model using Linear regression technique for My Dream car company , The </a:t>
            </a:r>
            <a:r>
              <a:rPr lang="en-IN" sz="2400" dirty="0">
                <a:solidFill>
                  <a:schemeClr val="accent1">
                    <a:lumMod val="50000"/>
                  </a:schemeClr>
                </a:solidFill>
                <a:latin typeface="+mn-lt"/>
              </a:rPr>
              <a:t>business model of the company  is solely based on consumer interest, aiming to provide the most appropriate car to their clients and hence maximise the customer satisfaction , Nowadays, the automobile market has become very dynamic as the buyers have varied preferences, Customers look for various features (brand value, mileage, model year </a:t>
            </a:r>
            <a:r>
              <a:rPr lang="en-IN" sz="2400" dirty="0" err="1">
                <a:solidFill>
                  <a:schemeClr val="accent1">
                    <a:lumMod val="50000"/>
                  </a:schemeClr>
                </a:solidFill>
                <a:latin typeface="+mn-lt"/>
              </a:rPr>
              <a:t>etc</a:t>
            </a:r>
            <a:r>
              <a:rPr lang="en-IN" sz="2400" dirty="0">
                <a:solidFill>
                  <a:schemeClr val="accent1">
                    <a:lumMod val="50000"/>
                  </a:schemeClr>
                </a:solidFill>
                <a:latin typeface="+mn-lt"/>
              </a:rPr>
              <a:t>) in their dream car. In order to fulfil it's customer requirement here we automate the process of predicting the car mileage which fits the customer preferences using the past data that has been collected from various sources. We also identify the top factors that contribute to MPG of the car and provide best suggestion by predicting the MPG of a car based on its parameters.</a:t>
            </a:r>
          </a:p>
          <a:p>
            <a:pPr marL="0" indent="0">
              <a:buNone/>
            </a:pPr>
            <a:endParaRPr lang="en-IN" sz="1400" dirty="0"/>
          </a:p>
        </p:txBody>
      </p:sp>
      <p:sp>
        <p:nvSpPr>
          <p:cNvPr id="5" name="Title 1"/>
          <p:cNvSpPr>
            <a:spLocks noGrp="1"/>
          </p:cNvSpPr>
          <p:nvPr>
            <p:ph type="title"/>
          </p:nvPr>
        </p:nvSpPr>
        <p:spPr>
          <a:xfrm>
            <a:off x="1136469" y="640080"/>
            <a:ext cx="9313817" cy="856138"/>
          </a:xfrm>
        </p:spPr>
        <p:txBody>
          <a:bodyPr/>
          <a:lstStyle/>
          <a:p>
            <a:r>
              <a:rPr lang="en-US" sz="2800" b="1" dirty="0" smtClean="0">
                <a:solidFill>
                  <a:schemeClr val="accent1">
                    <a:lumMod val="50000"/>
                  </a:schemeClr>
                </a:solidFill>
              </a:rPr>
              <a:t>Model to </a:t>
            </a:r>
            <a:r>
              <a:rPr lang="en-IN" sz="2800" b="1" dirty="0">
                <a:solidFill>
                  <a:schemeClr val="accent1">
                    <a:lumMod val="50000"/>
                  </a:schemeClr>
                </a:solidFill>
              </a:rPr>
              <a:t>automate the process of predicting the car mileage</a:t>
            </a:r>
          </a:p>
        </p:txBody>
      </p:sp>
    </p:spTree>
    <p:extLst>
      <p:ext uri="{BB962C8B-B14F-4D97-AF65-F5344CB8AC3E}">
        <p14:creationId xmlns:p14="http://schemas.microsoft.com/office/powerpoint/2010/main" val="386975474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1136469" y="218941"/>
            <a:ext cx="9313817" cy="1277277"/>
          </a:xfrm>
        </p:spPr>
        <p:txBody>
          <a:bodyPr/>
          <a:lstStyle/>
          <a:p>
            <a:r>
              <a:rPr lang="en-IN" b="1" dirty="0"/>
              <a:t> </a:t>
            </a:r>
            <a:r>
              <a:rPr lang="en-IN" sz="3200" b="1" dirty="0" smtClean="0">
                <a:solidFill>
                  <a:schemeClr val="accent1">
                    <a:lumMod val="50000"/>
                  </a:schemeClr>
                </a:solidFill>
                <a:latin typeface="+mn-lt"/>
              </a:rPr>
              <a:t>Model Deployment methodology </a:t>
            </a:r>
            <a:endParaRPr lang="en-IN" sz="3200" b="1" dirty="0">
              <a:solidFill>
                <a:schemeClr val="accent1">
                  <a:lumMod val="50000"/>
                </a:schemeClr>
              </a:solidFill>
              <a:latin typeface="+mn-lt"/>
            </a:endParaRPr>
          </a:p>
        </p:txBody>
      </p:sp>
      <p:sp>
        <p:nvSpPr>
          <p:cNvPr id="4" name="Flowchart: Process 3"/>
          <p:cNvSpPr/>
          <p:nvPr/>
        </p:nvSpPr>
        <p:spPr>
          <a:xfrm>
            <a:off x="888641" y="2253802"/>
            <a:ext cx="1751527" cy="772732"/>
          </a:xfrm>
          <a:prstGeom prst="flowChartProcess">
            <a:avLst/>
          </a:prstGeom>
          <a:ln w="28575"/>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solidFill>
                  <a:schemeClr val="tx1"/>
                </a:solidFill>
              </a:rPr>
              <a:t>Business Understanding </a:t>
            </a:r>
            <a:endParaRPr lang="en-IN" dirty="0">
              <a:solidFill>
                <a:schemeClr val="tx1"/>
              </a:solidFill>
            </a:endParaRPr>
          </a:p>
        </p:txBody>
      </p:sp>
      <p:sp>
        <p:nvSpPr>
          <p:cNvPr id="6" name="Flowchart: Process 5"/>
          <p:cNvSpPr/>
          <p:nvPr/>
        </p:nvSpPr>
        <p:spPr>
          <a:xfrm>
            <a:off x="901521" y="3747752"/>
            <a:ext cx="1751527" cy="746975"/>
          </a:xfrm>
          <a:prstGeom prst="flowChartProcess">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solidFill>
                  <a:schemeClr val="tx1"/>
                </a:solidFill>
              </a:rPr>
              <a:t>Data Understanding </a:t>
            </a:r>
            <a:endParaRPr lang="en-IN" dirty="0">
              <a:solidFill>
                <a:schemeClr val="tx1"/>
              </a:solidFill>
            </a:endParaRPr>
          </a:p>
        </p:txBody>
      </p:sp>
      <p:sp>
        <p:nvSpPr>
          <p:cNvPr id="7" name="Flowchart: Process 6"/>
          <p:cNvSpPr/>
          <p:nvPr/>
        </p:nvSpPr>
        <p:spPr>
          <a:xfrm>
            <a:off x="888642" y="5125790"/>
            <a:ext cx="1751527" cy="862885"/>
          </a:xfrm>
          <a:prstGeom prst="flowChartProcess">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solidFill>
                  <a:schemeClr val="tx1"/>
                </a:solidFill>
              </a:rPr>
              <a:t>Data Cleaning </a:t>
            </a:r>
            <a:endParaRPr lang="en-IN" dirty="0">
              <a:solidFill>
                <a:schemeClr val="tx1"/>
              </a:solidFill>
            </a:endParaRPr>
          </a:p>
        </p:txBody>
      </p:sp>
      <p:sp>
        <p:nvSpPr>
          <p:cNvPr id="8" name="Flowchart: Process 7"/>
          <p:cNvSpPr/>
          <p:nvPr/>
        </p:nvSpPr>
        <p:spPr>
          <a:xfrm>
            <a:off x="3657600" y="2253803"/>
            <a:ext cx="1854558" cy="772733"/>
          </a:xfrm>
          <a:prstGeom prst="flowChartProcess">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solidFill>
                  <a:schemeClr val="tx1"/>
                </a:solidFill>
              </a:rPr>
              <a:t>Data standardization </a:t>
            </a:r>
            <a:endParaRPr lang="en-IN" dirty="0">
              <a:solidFill>
                <a:schemeClr val="tx1"/>
              </a:solidFill>
            </a:endParaRPr>
          </a:p>
        </p:txBody>
      </p:sp>
      <p:sp>
        <p:nvSpPr>
          <p:cNvPr id="9" name="Flowchart: Process 8"/>
          <p:cNvSpPr/>
          <p:nvPr/>
        </p:nvSpPr>
        <p:spPr>
          <a:xfrm>
            <a:off x="3657600" y="3734872"/>
            <a:ext cx="1854558" cy="746976"/>
          </a:xfrm>
          <a:prstGeom prst="flowChartProcess">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solidFill>
                  <a:schemeClr val="tx1"/>
                </a:solidFill>
              </a:rPr>
              <a:t>Feature engineering </a:t>
            </a:r>
            <a:endParaRPr lang="en-IN" dirty="0">
              <a:solidFill>
                <a:schemeClr val="tx1"/>
              </a:solidFill>
            </a:endParaRPr>
          </a:p>
        </p:txBody>
      </p:sp>
      <p:sp>
        <p:nvSpPr>
          <p:cNvPr id="10" name="Flowchart: Process 9"/>
          <p:cNvSpPr/>
          <p:nvPr/>
        </p:nvSpPr>
        <p:spPr>
          <a:xfrm>
            <a:off x="3657600" y="5125790"/>
            <a:ext cx="1854558" cy="850006"/>
          </a:xfrm>
          <a:prstGeom prst="flowChartProcess">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solidFill>
                  <a:schemeClr val="tx1"/>
                </a:solidFill>
              </a:rPr>
              <a:t>Model Deployment </a:t>
            </a:r>
            <a:endParaRPr lang="en-IN" dirty="0">
              <a:solidFill>
                <a:schemeClr val="tx1"/>
              </a:solidFill>
            </a:endParaRPr>
          </a:p>
        </p:txBody>
      </p:sp>
      <p:sp>
        <p:nvSpPr>
          <p:cNvPr id="12" name="Flowchart: Process 11"/>
          <p:cNvSpPr/>
          <p:nvPr/>
        </p:nvSpPr>
        <p:spPr>
          <a:xfrm>
            <a:off x="6954590" y="2253802"/>
            <a:ext cx="1867437" cy="772734"/>
          </a:xfrm>
          <a:prstGeom prst="flowChartProcess">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solidFill>
                  <a:schemeClr val="tx1"/>
                </a:solidFill>
              </a:rPr>
              <a:t>Model Evaluation </a:t>
            </a:r>
            <a:endParaRPr lang="en-IN" dirty="0">
              <a:solidFill>
                <a:schemeClr val="tx1"/>
              </a:solidFill>
            </a:endParaRPr>
          </a:p>
        </p:txBody>
      </p:sp>
      <p:sp>
        <p:nvSpPr>
          <p:cNvPr id="13" name="Flowchart: Decision 12"/>
          <p:cNvSpPr/>
          <p:nvPr/>
        </p:nvSpPr>
        <p:spPr>
          <a:xfrm>
            <a:off x="6310646" y="3540081"/>
            <a:ext cx="2356836" cy="1909292"/>
          </a:xfrm>
          <a:prstGeom prst="flowChartDecision">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solidFill>
                  <a:schemeClr val="tx1"/>
                </a:solidFill>
              </a:rPr>
              <a:t>Is the Model predicting </a:t>
            </a:r>
          </a:p>
          <a:p>
            <a:pPr algn="ctr"/>
            <a:r>
              <a:rPr lang="en-US" dirty="0" smtClean="0">
                <a:solidFill>
                  <a:schemeClr val="tx1"/>
                </a:solidFill>
              </a:rPr>
              <a:t>Accurately ? </a:t>
            </a:r>
            <a:endParaRPr lang="en-IN" dirty="0">
              <a:solidFill>
                <a:schemeClr val="tx1"/>
              </a:solidFill>
            </a:endParaRPr>
          </a:p>
        </p:txBody>
      </p:sp>
      <p:sp>
        <p:nvSpPr>
          <p:cNvPr id="34" name="Flowchart: Terminator 33"/>
          <p:cNvSpPr/>
          <p:nvPr/>
        </p:nvSpPr>
        <p:spPr>
          <a:xfrm>
            <a:off x="9581881" y="4121238"/>
            <a:ext cx="2034863" cy="618186"/>
          </a:xfrm>
          <a:prstGeom prst="flowChartTerminator">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solidFill>
                  <a:schemeClr val="tx1"/>
                </a:solidFill>
              </a:rPr>
              <a:t>Use model for prediction.</a:t>
            </a:r>
            <a:endParaRPr lang="en-IN" dirty="0">
              <a:solidFill>
                <a:schemeClr val="tx1"/>
              </a:solidFill>
            </a:endParaRPr>
          </a:p>
        </p:txBody>
      </p:sp>
      <p:cxnSp>
        <p:nvCxnSpPr>
          <p:cNvPr id="44" name="Straight Arrow Connector 43"/>
          <p:cNvCxnSpPr/>
          <p:nvPr/>
        </p:nvCxnSpPr>
        <p:spPr>
          <a:xfrm>
            <a:off x="1777284" y="3026536"/>
            <a:ext cx="0" cy="708336"/>
          </a:xfrm>
          <a:prstGeom prst="straightConnector1">
            <a:avLst/>
          </a:prstGeom>
          <a:ln w="57150">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a:off x="1777284" y="4494727"/>
            <a:ext cx="0" cy="631063"/>
          </a:xfrm>
          <a:prstGeom prst="straightConnector1">
            <a:avLst/>
          </a:prstGeom>
          <a:ln w="57150">
            <a:solidFill>
              <a:schemeClr val="accent6">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stCxn id="8" idx="2"/>
          </p:cNvCxnSpPr>
          <p:nvPr/>
        </p:nvCxnSpPr>
        <p:spPr>
          <a:xfrm>
            <a:off x="4584879" y="3026536"/>
            <a:ext cx="0" cy="708336"/>
          </a:xfrm>
          <a:prstGeom prst="straightConnector1">
            <a:avLst/>
          </a:prstGeom>
          <a:ln w="57150">
            <a:solidFill>
              <a:schemeClr val="accent6">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a:endCxn id="10" idx="0"/>
          </p:cNvCxnSpPr>
          <p:nvPr/>
        </p:nvCxnSpPr>
        <p:spPr>
          <a:xfrm>
            <a:off x="4584879" y="4494727"/>
            <a:ext cx="0" cy="631063"/>
          </a:xfrm>
          <a:prstGeom prst="straightConnector1">
            <a:avLst/>
          </a:prstGeom>
          <a:ln w="57150">
            <a:solidFill>
              <a:schemeClr val="accent6">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a:off x="1764404" y="5988675"/>
            <a:ext cx="12880" cy="515156"/>
          </a:xfrm>
          <a:prstGeom prst="line">
            <a:avLst/>
          </a:prstGeom>
          <a:ln w="5715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1764404" y="6503831"/>
            <a:ext cx="1378041" cy="0"/>
          </a:xfrm>
          <a:prstGeom prst="line">
            <a:avLst/>
          </a:prstGeom>
          <a:ln w="5715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flipV="1">
            <a:off x="3142445" y="2640168"/>
            <a:ext cx="0" cy="3863663"/>
          </a:xfrm>
          <a:prstGeom prst="line">
            <a:avLst/>
          </a:prstGeom>
          <a:ln w="5715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p:nvPr/>
        </p:nvCxnSpPr>
        <p:spPr>
          <a:xfrm>
            <a:off x="3142445" y="2640168"/>
            <a:ext cx="515155" cy="0"/>
          </a:xfrm>
          <a:prstGeom prst="straightConnector1">
            <a:avLst/>
          </a:prstGeom>
          <a:ln w="57150">
            <a:solidFill>
              <a:schemeClr val="accent6">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4584879" y="5988675"/>
            <a:ext cx="0" cy="515156"/>
          </a:xfrm>
          <a:prstGeom prst="line">
            <a:avLst/>
          </a:prstGeom>
          <a:ln w="5715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4584879" y="6503831"/>
            <a:ext cx="1455313" cy="0"/>
          </a:xfrm>
          <a:prstGeom prst="line">
            <a:avLst/>
          </a:prstGeom>
          <a:ln w="5715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flipV="1">
            <a:off x="6040192" y="2640169"/>
            <a:ext cx="0" cy="3863662"/>
          </a:xfrm>
          <a:prstGeom prst="line">
            <a:avLst/>
          </a:prstGeom>
          <a:ln w="5715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a:off x="6040192" y="2640168"/>
            <a:ext cx="914398" cy="1"/>
          </a:xfrm>
          <a:prstGeom prst="straightConnector1">
            <a:avLst/>
          </a:prstGeom>
          <a:ln w="57150">
            <a:solidFill>
              <a:schemeClr val="accent6">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78" name="Straight Arrow Connector 77"/>
          <p:cNvCxnSpPr/>
          <p:nvPr/>
        </p:nvCxnSpPr>
        <p:spPr>
          <a:xfrm>
            <a:off x="7489061" y="3026536"/>
            <a:ext cx="0" cy="513545"/>
          </a:xfrm>
          <a:prstGeom prst="straightConnector1">
            <a:avLst/>
          </a:prstGeom>
          <a:ln w="57150">
            <a:solidFill>
              <a:schemeClr val="accent6">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82" name="Straight Arrow Connector 81"/>
          <p:cNvCxnSpPr>
            <a:stCxn id="13" idx="3"/>
          </p:cNvCxnSpPr>
          <p:nvPr/>
        </p:nvCxnSpPr>
        <p:spPr>
          <a:xfrm flipV="1">
            <a:off x="8667482" y="4481848"/>
            <a:ext cx="914399" cy="12879"/>
          </a:xfrm>
          <a:prstGeom prst="straightConnector1">
            <a:avLst/>
          </a:prstGeom>
          <a:ln w="57150">
            <a:solidFill>
              <a:schemeClr val="accent6">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83" name="Rectangle 82"/>
          <p:cNvSpPr/>
          <p:nvPr/>
        </p:nvSpPr>
        <p:spPr>
          <a:xfrm>
            <a:off x="8299808" y="3601101"/>
            <a:ext cx="1282073" cy="923330"/>
          </a:xfrm>
          <a:prstGeom prst="rect">
            <a:avLst/>
          </a:prstGeom>
          <a:noFill/>
        </p:spPr>
        <p:txBody>
          <a:bodyPr wrap="square" lIns="91440" tIns="45720" rIns="91440" bIns="45720">
            <a:spAutoFit/>
          </a:bodyPr>
          <a:lstStyle/>
          <a:p>
            <a:pPr algn="ctr"/>
            <a:r>
              <a:rPr lang="en-US" sz="3600" b="1" cap="none" spc="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YES</a:t>
            </a:r>
            <a:r>
              <a:rPr lang="en-US" sz="5400" b="1" cap="none" spc="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a:t>
            </a:r>
            <a:endParaRPr lang="en-US" sz="5400"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84" name="Rectangle 83"/>
          <p:cNvSpPr/>
          <p:nvPr/>
        </p:nvSpPr>
        <p:spPr>
          <a:xfrm>
            <a:off x="7305716" y="5052466"/>
            <a:ext cx="1165184" cy="923330"/>
          </a:xfrm>
          <a:prstGeom prst="rect">
            <a:avLst/>
          </a:prstGeom>
          <a:noFill/>
          <a:effectLst>
            <a:glow rad="63500">
              <a:schemeClr val="accent1">
                <a:satMod val="175000"/>
                <a:alpha val="40000"/>
              </a:schemeClr>
            </a:glow>
          </a:effectLst>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3600" b="1" cap="none"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NO</a:t>
            </a:r>
            <a:r>
              <a:rPr lang="en-US" sz="5400" b="1" cap="none"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 </a:t>
            </a:r>
            <a:endParaRPr lang="en-US" sz="5400" b="1" cap="none"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86" name="Straight Connector 85"/>
          <p:cNvCxnSpPr>
            <a:stCxn id="13" idx="2"/>
          </p:cNvCxnSpPr>
          <p:nvPr/>
        </p:nvCxnSpPr>
        <p:spPr>
          <a:xfrm>
            <a:off x="7489064" y="5449373"/>
            <a:ext cx="0" cy="333241"/>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8" name="Straight Arrow Connector 87"/>
          <p:cNvCxnSpPr/>
          <p:nvPr/>
        </p:nvCxnSpPr>
        <p:spPr>
          <a:xfrm flipH="1">
            <a:off x="5512158" y="5782614"/>
            <a:ext cx="1976903" cy="0"/>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1859844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34862" y="640080"/>
            <a:ext cx="3423138" cy="856138"/>
          </a:xfrm>
        </p:spPr>
        <p:txBody>
          <a:bodyPr/>
          <a:lstStyle/>
          <a:p>
            <a:r>
              <a:rPr lang="en-IN" b="1" dirty="0"/>
              <a:t> </a:t>
            </a:r>
            <a:r>
              <a:rPr lang="en-IN" b="1" dirty="0" smtClean="0">
                <a:solidFill>
                  <a:schemeClr val="accent1">
                    <a:lumMod val="50000"/>
                  </a:schemeClr>
                </a:solidFill>
              </a:rPr>
              <a:t>Model Results </a:t>
            </a:r>
            <a:endParaRPr lang="en-IN" sz="2800" dirty="0">
              <a:solidFill>
                <a:schemeClr val="accent1">
                  <a:lumMod val="50000"/>
                </a:schemeClr>
              </a:solidFill>
            </a:endParaRPr>
          </a:p>
        </p:txBody>
      </p:sp>
      <p:sp>
        <p:nvSpPr>
          <p:cNvPr id="3" name="Content Placeholder 2"/>
          <p:cNvSpPr>
            <a:spLocks noGrp="1"/>
          </p:cNvSpPr>
          <p:nvPr>
            <p:ph idx="1"/>
          </p:nvPr>
        </p:nvSpPr>
        <p:spPr>
          <a:xfrm>
            <a:off x="404949" y="1493950"/>
            <a:ext cx="11168742" cy="4705238"/>
          </a:xfrm>
        </p:spPr>
        <p:txBody>
          <a:bodyPr>
            <a:normAutofit fontScale="92500" lnSpcReduction="20000"/>
          </a:bodyPr>
          <a:lstStyle/>
          <a:p>
            <a:pPr marL="0" indent="0">
              <a:buNone/>
            </a:pPr>
            <a:r>
              <a:rPr lang="en-US" sz="1800" dirty="0" smtClean="0">
                <a:solidFill>
                  <a:schemeClr val="accent1">
                    <a:lumMod val="50000"/>
                  </a:schemeClr>
                </a:solidFill>
                <a:latin typeface="+mn-lt"/>
              </a:rPr>
              <a:t>The resulting  Model suggests us the combination of  non-correlated , independent variables/car parameters which impact the MPG the most among the variables which are provided in the data set. </a:t>
            </a:r>
          </a:p>
          <a:p>
            <a:pPr marL="0" indent="0">
              <a:buNone/>
            </a:pPr>
            <a:r>
              <a:rPr lang="en-US" sz="1800" dirty="0" smtClean="0">
                <a:solidFill>
                  <a:schemeClr val="accent1">
                    <a:lumMod val="50000"/>
                  </a:schemeClr>
                </a:solidFill>
                <a:latin typeface="+mn-lt"/>
              </a:rPr>
              <a:t>Upon creating the model we find below parameters to be more significant.</a:t>
            </a:r>
          </a:p>
          <a:p>
            <a:pPr marL="0" indent="0">
              <a:buNone/>
            </a:pPr>
            <a:endParaRPr lang="en-US" sz="1800" dirty="0" smtClean="0">
              <a:solidFill>
                <a:schemeClr val="accent1">
                  <a:lumMod val="50000"/>
                </a:schemeClr>
              </a:solidFill>
              <a:latin typeface="+mn-lt"/>
            </a:endParaRPr>
          </a:p>
          <a:p>
            <a:pPr marL="342900" indent="-342900">
              <a:buAutoNum type="arabicPeriod"/>
            </a:pPr>
            <a:r>
              <a:rPr lang="en-US" sz="1800" dirty="0" smtClean="0">
                <a:solidFill>
                  <a:schemeClr val="accent1">
                    <a:lumMod val="50000"/>
                  </a:schemeClr>
                </a:solidFill>
                <a:latin typeface="+mn-lt"/>
              </a:rPr>
              <a:t>Weight</a:t>
            </a:r>
          </a:p>
          <a:p>
            <a:pPr marL="342900" indent="-342900">
              <a:buAutoNum type="arabicPeriod"/>
            </a:pPr>
            <a:r>
              <a:rPr lang="en-US" sz="1800" dirty="0">
                <a:solidFill>
                  <a:schemeClr val="accent1">
                    <a:lumMod val="50000"/>
                  </a:schemeClr>
                </a:solidFill>
                <a:latin typeface="+mn-lt"/>
              </a:rPr>
              <a:t>Model </a:t>
            </a:r>
            <a:r>
              <a:rPr lang="en-US" sz="1800" dirty="0" smtClean="0">
                <a:solidFill>
                  <a:schemeClr val="accent1">
                    <a:lumMod val="50000"/>
                  </a:schemeClr>
                </a:solidFill>
                <a:latin typeface="+mn-lt"/>
              </a:rPr>
              <a:t>Year</a:t>
            </a:r>
          </a:p>
          <a:p>
            <a:pPr marL="342900" indent="-342900">
              <a:buAutoNum type="arabicPeriod"/>
            </a:pPr>
            <a:r>
              <a:rPr lang="en-US" sz="1800" dirty="0" smtClean="0">
                <a:solidFill>
                  <a:schemeClr val="accent1">
                    <a:lumMod val="50000"/>
                  </a:schemeClr>
                </a:solidFill>
                <a:latin typeface="+mn-lt"/>
              </a:rPr>
              <a:t>Number of  Cylinders</a:t>
            </a:r>
          </a:p>
          <a:p>
            <a:pPr marL="342900" indent="-342900">
              <a:buAutoNum type="arabicPeriod"/>
            </a:pPr>
            <a:endParaRPr lang="en-US" sz="1800" dirty="0" smtClean="0">
              <a:solidFill>
                <a:schemeClr val="accent1">
                  <a:lumMod val="50000"/>
                </a:schemeClr>
              </a:solidFill>
              <a:latin typeface="+mn-lt"/>
            </a:endParaRPr>
          </a:p>
          <a:p>
            <a:pPr marL="0" indent="0">
              <a:buNone/>
            </a:pPr>
            <a:r>
              <a:rPr lang="en-IN" sz="1800" dirty="0">
                <a:solidFill>
                  <a:schemeClr val="accent1">
                    <a:lumMod val="50000"/>
                  </a:schemeClr>
                </a:solidFill>
                <a:latin typeface="+mn-lt"/>
              </a:rPr>
              <a:t>The model is highly predictive in nature as it shows 83% (R squared) of accuracy.</a:t>
            </a:r>
          </a:p>
          <a:p>
            <a:pPr marL="0" indent="0">
              <a:buNone/>
            </a:pPr>
            <a:endParaRPr lang="en-US" sz="1800" dirty="0">
              <a:solidFill>
                <a:schemeClr val="accent1">
                  <a:lumMod val="50000"/>
                </a:schemeClr>
              </a:solidFill>
              <a:latin typeface="+mn-lt"/>
            </a:endParaRPr>
          </a:p>
          <a:p>
            <a:pPr marL="0" indent="0">
              <a:buNone/>
            </a:pPr>
            <a:r>
              <a:rPr lang="en-IN" sz="1800" dirty="0">
                <a:solidFill>
                  <a:schemeClr val="accent1">
                    <a:lumMod val="50000"/>
                  </a:schemeClr>
                </a:solidFill>
                <a:latin typeface="+mn-lt"/>
              </a:rPr>
              <a:t>The model gives high accuracy (test R-squared = 83% ) when tested it on the test dataset</a:t>
            </a:r>
            <a:r>
              <a:rPr lang="en-IN" sz="1800" dirty="0" smtClean="0">
                <a:solidFill>
                  <a:schemeClr val="accent1">
                    <a:lumMod val="50000"/>
                  </a:schemeClr>
                </a:solidFill>
                <a:latin typeface="+mn-lt"/>
              </a:rPr>
              <a:t>.</a:t>
            </a:r>
          </a:p>
          <a:p>
            <a:pPr marL="0" indent="0">
              <a:buNone/>
            </a:pPr>
            <a:endParaRPr lang="en-US" sz="1800" dirty="0" smtClean="0">
              <a:solidFill>
                <a:schemeClr val="accent1">
                  <a:lumMod val="50000"/>
                </a:schemeClr>
              </a:solidFill>
              <a:latin typeface="+mn-lt"/>
            </a:endParaRPr>
          </a:p>
          <a:p>
            <a:pPr marL="0" indent="0">
              <a:buNone/>
            </a:pPr>
            <a:r>
              <a:rPr lang="en-US" sz="1800" dirty="0" smtClean="0">
                <a:solidFill>
                  <a:schemeClr val="accent1">
                    <a:lumMod val="50000"/>
                  </a:schemeClr>
                </a:solidFill>
                <a:latin typeface="+mn-lt"/>
              </a:rPr>
              <a:t>There is a Correlation of  </a:t>
            </a:r>
            <a:r>
              <a:rPr lang="en-US" sz="1800" dirty="0">
                <a:solidFill>
                  <a:schemeClr val="accent1">
                    <a:lumMod val="50000"/>
                  </a:schemeClr>
                </a:solidFill>
                <a:latin typeface="+mn-lt"/>
              </a:rPr>
              <a:t>91 % between the actual and predicted </a:t>
            </a:r>
            <a:r>
              <a:rPr lang="en-US" sz="1800" dirty="0" smtClean="0">
                <a:solidFill>
                  <a:schemeClr val="accent1">
                    <a:lumMod val="50000"/>
                  </a:schemeClr>
                </a:solidFill>
                <a:latin typeface="+mn-lt"/>
              </a:rPr>
              <a:t>values.</a:t>
            </a:r>
            <a:endParaRPr lang="en-IN" sz="1800" dirty="0">
              <a:solidFill>
                <a:schemeClr val="accent1">
                  <a:lumMod val="50000"/>
                </a:schemeClr>
              </a:solidFill>
              <a:latin typeface="+mn-lt"/>
            </a:endParaRPr>
          </a:p>
          <a:p>
            <a:pPr marL="0" indent="0">
              <a:buNone/>
            </a:pPr>
            <a:endParaRPr lang="en-US" sz="1800" dirty="0">
              <a:solidFill>
                <a:schemeClr val="accent1">
                  <a:lumMod val="50000"/>
                </a:schemeClr>
              </a:solidFill>
              <a:latin typeface="+mn-lt"/>
            </a:endParaRPr>
          </a:p>
          <a:p>
            <a:pPr marL="0" indent="0">
              <a:buNone/>
            </a:pPr>
            <a:r>
              <a:rPr lang="en-US" sz="1800" dirty="0">
                <a:solidFill>
                  <a:schemeClr val="accent1">
                    <a:lumMod val="50000"/>
                  </a:schemeClr>
                </a:solidFill>
                <a:latin typeface="+mn-lt"/>
              </a:rPr>
              <a:t>The Model would Predict MPG for a car with required attributes ( Weight of car, Number of cylinders in it , model Year)  with accurate results 83% times for new data.</a:t>
            </a:r>
          </a:p>
          <a:p>
            <a:pPr marL="0" indent="0">
              <a:buNone/>
            </a:pPr>
            <a:endParaRPr lang="en-US" sz="2000" dirty="0" smtClean="0">
              <a:solidFill>
                <a:schemeClr val="tx2">
                  <a:lumMod val="50000"/>
                </a:schemeClr>
              </a:solidFill>
            </a:endParaRPr>
          </a:p>
          <a:p>
            <a:pPr marL="342900" indent="-342900">
              <a:buAutoNum type="arabicPeriod"/>
            </a:pPr>
            <a:endParaRPr lang="en-US" sz="2000" dirty="0" smtClean="0">
              <a:solidFill>
                <a:schemeClr val="tx2">
                  <a:lumMod val="50000"/>
                </a:schemeClr>
              </a:solidFill>
            </a:endParaRPr>
          </a:p>
          <a:p>
            <a:pPr marL="0" indent="0">
              <a:buNone/>
            </a:pPr>
            <a:endParaRPr lang="en-US" sz="2000" dirty="0" smtClean="0">
              <a:solidFill>
                <a:schemeClr val="tx2">
                  <a:lumMod val="50000"/>
                </a:schemeClr>
              </a:solidFill>
            </a:endParaRPr>
          </a:p>
          <a:p>
            <a:pPr marL="0" indent="0">
              <a:buNone/>
            </a:pPr>
            <a:endParaRPr lang="en-US" sz="2000" dirty="0">
              <a:solidFill>
                <a:schemeClr val="tx2">
                  <a:lumMod val="50000"/>
                </a:schemeClr>
              </a:solidFill>
            </a:endParaRPr>
          </a:p>
          <a:p>
            <a:pPr marL="0" indent="0">
              <a:buNone/>
            </a:pPr>
            <a:endParaRPr lang="en-IN" sz="1400" dirty="0"/>
          </a:p>
        </p:txBody>
      </p:sp>
    </p:spTree>
    <p:extLst>
      <p:ext uri="{BB962C8B-B14F-4D97-AF65-F5344CB8AC3E}">
        <p14:creationId xmlns:p14="http://schemas.microsoft.com/office/powerpoint/2010/main" val="309534715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97844" y="202197"/>
            <a:ext cx="5715091" cy="856138"/>
          </a:xfrm>
        </p:spPr>
        <p:txBody>
          <a:bodyPr>
            <a:normAutofit fontScale="90000"/>
          </a:bodyPr>
          <a:lstStyle/>
          <a:p>
            <a:r>
              <a:rPr lang="en-IN" b="1" dirty="0" smtClean="0">
                <a:solidFill>
                  <a:schemeClr val="accent1">
                    <a:lumMod val="50000"/>
                  </a:schemeClr>
                </a:solidFill>
              </a:rPr>
              <a:t>Impact of weight on MPG </a:t>
            </a:r>
            <a:endParaRPr lang="en-IN" sz="2800" dirty="0">
              <a:solidFill>
                <a:schemeClr val="accent1">
                  <a:lumMod val="50000"/>
                </a:schemeClr>
              </a:solidFill>
            </a:endParaRPr>
          </a:p>
        </p:txBody>
      </p:sp>
      <p:sp>
        <p:nvSpPr>
          <p:cNvPr id="3" name="Content Placeholder 2"/>
          <p:cNvSpPr>
            <a:spLocks noGrp="1"/>
          </p:cNvSpPr>
          <p:nvPr>
            <p:ph idx="1"/>
          </p:nvPr>
        </p:nvSpPr>
        <p:spPr>
          <a:xfrm>
            <a:off x="400399" y="930250"/>
            <a:ext cx="11269015" cy="1988796"/>
          </a:xfrm>
        </p:spPr>
        <p:txBody>
          <a:bodyPr>
            <a:normAutofit/>
          </a:bodyPr>
          <a:lstStyle/>
          <a:p>
            <a:pPr marL="0" indent="0">
              <a:buNone/>
            </a:pPr>
            <a:endParaRPr lang="en-US" sz="1400" dirty="0">
              <a:latin typeface="+mn-lt"/>
            </a:endParaRPr>
          </a:p>
          <a:p>
            <a:pPr>
              <a:buFont typeface="Wingdings" pitchFamily="2" charset="2"/>
              <a:buChar char="Ø"/>
            </a:pPr>
            <a:r>
              <a:rPr lang="en-US" sz="1400" dirty="0" smtClean="0">
                <a:solidFill>
                  <a:schemeClr val="accent1">
                    <a:lumMod val="50000"/>
                  </a:schemeClr>
                </a:solidFill>
                <a:latin typeface="+mn-lt"/>
              </a:rPr>
              <a:t> Weight is a major factor that contributes to the MPG.</a:t>
            </a:r>
          </a:p>
          <a:p>
            <a:pPr>
              <a:buFont typeface="Wingdings" pitchFamily="2" charset="2"/>
              <a:buChar char="Ø"/>
            </a:pPr>
            <a:r>
              <a:rPr lang="en-US" sz="1400" dirty="0" smtClean="0">
                <a:solidFill>
                  <a:schemeClr val="accent1">
                    <a:lumMod val="50000"/>
                  </a:schemeClr>
                </a:solidFill>
                <a:latin typeface="+mn-lt"/>
              </a:rPr>
              <a:t>  Higher the Weight lesser  the MPG.</a:t>
            </a:r>
          </a:p>
          <a:p>
            <a:pPr>
              <a:buFont typeface="Wingdings" pitchFamily="2" charset="2"/>
              <a:buChar char="Ø"/>
            </a:pPr>
            <a:r>
              <a:rPr lang="en-US" sz="1400" dirty="0" smtClean="0">
                <a:solidFill>
                  <a:schemeClr val="accent1">
                    <a:lumMod val="50000"/>
                  </a:schemeClr>
                </a:solidFill>
                <a:latin typeface="+mn-lt"/>
              </a:rPr>
              <a:t>  It </a:t>
            </a:r>
            <a:r>
              <a:rPr lang="en-US" sz="1400" dirty="0">
                <a:solidFill>
                  <a:schemeClr val="accent1">
                    <a:lumMod val="50000"/>
                  </a:schemeClr>
                </a:solidFill>
                <a:latin typeface="+mn-lt"/>
              </a:rPr>
              <a:t>is evident that light weight cars give more MPG so customers should be suggested light weight cars for more MPG</a:t>
            </a:r>
            <a:r>
              <a:rPr lang="en-US" sz="1400" dirty="0" smtClean="0">
                <a:solidFill>
                  <a:schemeClr val="accent1">
                    <a:lumMod val="50000"/>
                  </a:schemeClr>
                </a:solidFill>
                <a:latin typeface="+mn-lt"/>
              </a:rPr>
              <a:t>.</a:t>
            </a:r>
            <a:endParaRPr lang="en-US" sz="1400" dirty="0">
              <a:solidFill>
                <a:schemeClr val="accent1">
                  <a:lumMod val="50000"/>
                </a:schemeClr>
              </a:solidFill>
              <a:latin typeface="+mn-lt"/>
            </a:endParaRPr>
          </a:p>
          <a:p>
            <a:pPr>
              <a:buFont typeface="Wingdings" pitchFamily="2" charset="2"/>
              <a:buChar char="Ø"/>
            </a:pPr>
            <a:r>
              <a:rPr lang="en-US" sz="1400" dirty="0" smtClean="0">
                <a:solidFill>
                  <a:schemeClr val="accent1">
                    <a:lumMod val="50000"/>
                  </a:schemeClr>
                </a:solidFill>
                <a:latin typeface="+mn-lt"/>
              </a:rPr>
              <a:t>   There are also cases in which for nearly same weight of the car there are other values of Higher/Lower  MGP Values, so we consider other factors suggested by model.</a:t>
            </a:r>
            <a:endParaRPr lang="en-US" sz="1400" dirty="0">
              <a:solidFill>
                <a:schemeClr val="accent1">
                  <a:lumMod val="50000"/>
                </a:schemeClr>
              </a:solidFill>
              <a:latin typeface="+mn-lt"/>
            </a:endParaRPr>
          </a:p>
          <a:p>
            <a:pPr>
              <a:buFont typeface="Wingdings" pitchFamily="2" charset="2"/>
              <a:buChar char="Ø"/>
            </a:pPr>
            <a:endParaRPr lang="en-US" sz="2000" dirty="0" smtClean="0">
              <a:solidFill>
                <a:schemeClr val="tx2">
                  <a:lumMod val="50000"/>
                </a:schemeClr>
              </a:solidFill>
              <a:latin typeface="+mn-lt"/>
            </a:endParaRPr>
          </a:p>
          <a:p>
            <a:pPr marL="0" indent="0">
              <a:buNone/>
            </a:pPr>
            <a:endParaRPr lang="en-US" sz="1600" dirty="0">
              <a:latin typeface="+mn-lt"/>
            </a:endParaRPr>
          </a:p>
          <a:p>
            <a:pPr marL="0" indent="0">
              <a:buNone/>
            </a:pPr>
            <a:endParaRPr lang="en-US" sz="1600" dirty="0" smtClean="0">
              <a:latin typeface="+mn-lt"/>
            </a:endParaRPr>
          </a:p>
          <a:p>
            <a:pPr marL="0" indent="0">
              <a:buNone/>
            </a:pPr>
            <a:endParaRPr lang="en-US" sz="1600" dirty="0" smtClean="0">
              <a:latin typeface="+mn-lt"/>
            </a:endParaRPr>
          </a:p>
          <a:p>
            <a:pPr marL="0" indent="0">
              <a:buNone/>
            </a:pPr>
            <a:endParaRPr lang="en-IN" sz="1800" dirty="0">
              <a:latin typeface="+mn-lt"/>
            </a:endParaRPr>
          </a:p>
          <a:p>
            <a:pPr marL="0" indent="0">
              <a:buNone/>
            </a:pPr>
            <a:endParaRPr lang="en-IN" sz="1400"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0306" y="2754923"/>
            <a:ext cx="11822804" cy="37591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0298322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503" y="1207477"/>
            <a:ext cx="11168742" cy="1711569"/>
          </a:xfrm>
        </p:spPr>
        <p:txBody>
          <a:bodyPr>
            <a:normAutofit/>
          </a:bodyPr>
          <a:lstStyle/>
          <a:p>
            <a:pPr>
              <a:buFont typeface="Wingdings" pitchFamily="2" charset="2"/>
              <a:buChar char="Ø"/>
            </a:pPr>
            <a:r>
              <a:rPr lang="en-US" sz="1400" dirty="0" smtClean="0">
                <a:solidFill>
                  <a:schemeClr val="accent1">
                    <a:lumMod val="50000"/>
                  </a:schemeClr>
                </a:solidFill>
                <a:latin typeface="+mn-lt"/>
              </a:rPr>
              <a:t>Model suggests that there is impact of model year on the MPG of the car.</a:t>
            </a:r>
          </a:p>
          <a:p>
            <a:pPr>
              <a:buFont typeface="Wingdings" pitchFamily="2" charset="2"/>
              <a:buChar char="Ø"/>
            </a:pPr>
            <a:r>
              <a:rPr lang="en-US" sz="1400" dirty="0" smtClean="0">
                <a:solidFill>
                  <a:schemeClr val="accent1">
                    <a:lumMod val="50000"/>
                  </a:schemeClr>
                </a:solidFill>
                <a:latin typeface="+mn-lt"/>
              </a:rPr>
              <a:t>Model year parameter suggests that if the model of the car is after 2007 then the MPG would be Lesser as there is a negative correlation between MPG and Model Year.</a:t>
            </a:r>
            <a:endParaRPr lang="en-US" sz="1400" dirty="0">
              <a:solidFill>
                <a:schemeClr val="accent1">
                  <a:lumMod val="50000"/>
                </a:schemeClr>
              </a:solidFill>
              <a:latin typeface="+mn-lt"/>
            </a:endParaRPr>
          </a:p>
          <a:p>
            <a:pPr>
              <a:buFont typeface="Wingdings" pitchFamily="2" charset="2"/>
              <a:buChar char="Ø"/>
            </a:pPr>
            <a:r>
              <a:rPr lang="en-US" sz="1400" dirty="0" smtClean="0">
                <a:solidFill>
                  <a:schemeClr val="accent1">
                    <a:lumMod val="50000"/>
                  </a:schemeClr>
                </a:solidFill>
                <a:latin typeface="+mn-lt"/>
              </a:rPr>
              <a:t>Cars whose model year is below 2007 would provide far better </a:t>
            </a:r>
            <a:r>
              <a:rPr lang="en-US" sz="1400" dirty="0" smtClean="0">
                <a:solidFill>
                  <a:schemeClr val="accent1">
                    <a:lumMod val="50000"/>
                  </a:schemeClr>
                </a:solidFill>
                <a:latin typeface="+mn-lt"/>
              </a:rPr>
              <a:t>MPG compared to other model years as per data set.</a:t>
            </a:r>
            <a:endParaRPr lang="en-US" sz="1400" dirty="0" smtClean="0">
              <a:solidFill>
                <a:schemeClr val="accent1">
                  <a:lumMod val="50000"/>
                </a:schemeClr>
              </a:solidFill>
              <a:latin typeface="+mn-lt"/>
            </a:endParaRPr>
          </a:p>
          <a:p>
            <a:pPr>
              <a:buFont typeface="Wingdings" pitchFamily="2" charset="2"/>
              <a:buChar char="Ø"/>
            </a:pPr>
            <a:r>
              <a:rPr lang="en-US" sz="1400" dirty="0" smtClean="0">
                <a:solidFill>
                  <a:schemeClr val="accent1">
                    <a:lumMod val="50000"/>
                  </a:schemeClr>
                </a:solidFill>
                <a:latin typeface="+mn-lt"/>
              </a:rPr>
              <a:t>It is also evident that the MPG is not reducing for all the Model Years but we could see that </a:t>
            </a:r>
            <a:r>
              <a:rPr lang="en-US" sz="1400" dirty="0" smtClean="0">
                <a:solidFill>
                  <a:schemeClr val="accent1">
                    <a:lumMod val="50000"/>
                  </a:schemeClr>
                </a:solidFill>
                <a:latin typeface="+mn-lt"/>
              </a:rPr>
              <a:t>at </a:t>
            </a:r>
            <a:r>
              <a:rPr lang="en-US" sz="1400" dirty="0" smtClean="0">
                <a:solidFill>
                  <a:schemeClr val="accent1">
                    <a:lumMod val="50000"/>
                  </a:schemeClr>
                </a:solidFill>
                <a:latin typeface="+mn-lt"/>
              </a:rPr>
              <a:t>times there is a significant rise in Average MPG of cars for some years hence we also need to consider other factors suggested by the model.</a:t>
            </a:r>
          </a:p>
          <a:p>
            <a:pPr>
              <a:buFont typeface="Wingdings" pitchFamily="2" charset="2"/>
              <a:buChar char="Ø"/>
            </a:pPr>
            <a:endParaRPr lang="en-US" sz="1800" dirty="0">
              <a:solidFill>
                <a:schemeClr val="tx2">
                  <a:lumMod val="50000"/>
                </a:schemeClr>
              </a:solidFill>
              <a:latin typeface="+mn-lt"/>
            </a:endParaRPr>
          </a:p>
          <a:p>
            <a:pPr>
              <a:buFont typeface="Wingdings" pitchFamily="2" charset="2"/>
              <a:buChar char="Ø"/>
            </a:pPr>
            <a:endParaRPr lang="en-US" sz="1800" dirty="0" smtClean="0">
              <a:solidFill>
                <a:schemeClr val="tx2">
                  <a:lumMod val="50000"/>
                </a:schemeClr>
              </a:solidFill>
              <a:latin typeface="+mn-lt"/>
            </a:endParaRPr>
          </a:p>
          <a:p>
            <a:pPr marL="0" indent="0">
              <a:buNone/>
            </a:pPr>
            <a:endParaRPr lang="en-US" sz="1800" dirty="0"/>
          </a:p>
          <a:p>
            <a:pPr marL="0" indent="0">
              <a:buNone/>
            </a:pPr>
            <a:endParaRPr lang="en-IN" sz="1800" dirty="0"/>
          </a:p>
        </p:txBody>
      </p:sp>
      <p:sp>
        <p:nvSpPr>
          <p:cNvPr id="6" name="Title 1"/>
          <p:cNvSpPr>
            <a:spLocks noGrp="1"/>
          </p:cNvSpPr>
          <p:nvPr>
            <p:ph type="title"/>
          </p:nvPr>
        </p:nvSpPr>
        <p:spPr>
          <a:xfrm>
            <a:off x="2372841" y="464068"/>
            <a:ext cx="6629492" cy="856138"/>
          </a:xfrm>
        </p:spPr>
        <p:txBody>
          <a:bodyPr/>
          <a:lstStyle/>
          <a:p>
            <a:r>
              <a:rPr lang="en-IN" b="1" dirty="0">
                <a:solidFill>
                  <a:schemeClr val="accent1">
                    <a:lumMod val="50000"/>
                  </a:schemeClr>
                </a:solidFill>
                <a:latin typeface="+mn-lt"/>
              </a:rPr>
              <a:t> </a:t>
            </a:r>
            <a:r>
              <a:rPr lang="en-IN" b="1" dirty="0" smtClean="0">
                <a:solidFill>
                  <a:schemeClr val="accent1">
                    <a:lumMod val="50000"/>
                  </a:schemeClr>
                </a:solidFill>
                <a:latin typeface="+mn-lt"/>
              </a:rPr>
              <a:t>Model Year Impact on MPG</a:t>
            </a:r>
            <a:endParaRPr lang="en-IN" sz="2800" dirty="0">
              <a:solidFill>
                <a:schemeClr val="accent1">
                  <a:lumMod val="50000"/>
                </a:schemeClr>
              </a:solidFill>
              <a:latin typeface="+mn-lt"/>
            </a:endParaRPr>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070" y="2919046"/>
            <a:ext cx="11835400" cy="36540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3355428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04949" y="914401"/>
            <a:ext cx="11168742" cy="5413576"/>
          </a:xfrm>
        </p:spPr>
        <p:txBody>
          <a:bodyPr>
            <a:normAutofit/>
          </a:bodyPr>
          <a:lstStyle/>
          <a:p>
            <a:pPr marL="0" indent="0">
              <a:buNone/>
            </a:pPr>
            <a:endParaRPr lang="en-US" sz="1800" dirty="0">
              <a:solidFill>
                <a:schemeClr val="accent1">
                  <a:lumMod val="50000"/>
                </a:schemeClr>
              </a:solidFill>
            </a:endParaRPr>
          </a:p>
          <a:p>
            <a:pPr>
              <a:buFont typeface="Wingdings" pitchFamily="2" charset="2"/>
              <a:buChar char="Ø"/>
            </a:pPr>
            <a:r>
              <a:rPr lang="en-US" sz="1600" dirty="0" smtClean="0">
                <a:solidFill>
                  <a:schemeClr val="accent1">
                    <a:lumMod val="50000"/>
                  </a:schemeClr>
                </a:solidFill>
                <a:latin typeface="+mn-lt"/>
              </a:rPr>
              <a:t>Higher the Number of cylinders , lesser the MPG.</a:t>
            </a:r>
          </a:p>
          <a:p>
            <a:pPr>
              <a:buFont typeface="Wingdings" pitchFamily="2" charset="2"/>
              <a:buChar char="Ø"/>
            </a:pPr>
            <a:r>
              <a:rPr lang="en-US" sz="1600" dirty="0" smtClean="0">
                <a:solidFill>
                  <a:schemeClr val="accent1">
                    <a:lumMod val="50000"/>
                  </a:schemeClr>
                </a:solidFill>
                <a:latin typeface="+mn-lt"/>
              </a:rPr>
              <a:t>Model suggests that when the number of cylinders is </a:t>
            </a:r>
            <a:r>
              <a:rPr lang="en-US" sz="1600" dirty="0" smtClean="0">
                <a:solidFill>
                  <a:schemeClr val="accent1">
                    <a:lumMod val="50000"/>
                  </a:schemeClr>
                </a:solidFill>
                <a:latin typeface="+mn-lt"/>
              </a:rPr>
              <a:t>4 or 5  </a:t>
            </a:r>
            <a:r>
              <a:rPr lang="en-US" sz="1600" dirty="0" smtClean="0">
                <a:solidFill>
                  <a:schemeClr val="accent1">
                    <a:lumMod val="50000"/>
                  </a:schemeClr>
                </a:solidFill>
                <a:latin typeface="+mn-lt"/>
              </a:rPr>
              <a:t>the Average MPG of the car will be </a:t>
            </a:r>
            <a:r>
              <a:rPr lang="en-US" sz="1600" dirty="0" smtClean="0">
                <a:solidFill>
                  <a:schemeClr val="accent1">
                    <a:lumMod val="50000"/>
                  </a:schemeClr>
                </a:solidFill>
                <a:latin typeface="+mn-lt"/>
              </a:rPr>
              <a:t>high compared to other number of cylinders as per the data set.</a:t>
            </a:r>
            <a:endParaRPr lang="en-US" sz="1600" dirty="0" smtClean="0">
              <a:solidFill>
                <a:schemeClr val="accent1">
                  <a:lumMod val="50000"/>
                </a:schemeClr>
              </a:solidFill>
              <a:latin typeface="+mn-lt"/>
            </a:endParaRPr>
          </a:p>
          <a:p>
            <a:pPr marL="0" indent="0">
              <a:buNone/>
            </a:pPr>
            <a:endParaRPr lang="en-US" sz="1800" dirty="0"/>
          </a:p>
          <a:p>
            <a:pPr marL="0" indent="0">
              <a:buNone/>
            </a:pPr>
            <a:endParaRPr lang="en-US" sz="1800" dirty="0"/>
          </a:p>
        </p:txBody>
      </p:sp>
      <p:sp>
        <p:nvSpPr>
          <p:cNvPr id="6" name="Title 1"/>
          <p:cNvSpPr>
            <a:spLocks noGrp="1"/>
          </p:cNvSpPr>
          <p:nvPr>
            <p:ph type="title"/>
          </p:nvPr>
        </p:nvSpPr>
        <p:spPr>
          <a:xfrm>
            <a:off x="2385720" y="163561"/>
            <a:ext cx="5773542" cy="856138"/>
          </a:xfrm>
        </p:spPr>
        <p:txBody>
          <a:bodyPr/>
          <a:lstStyle/>
          <a:p>
            <a:r>
              <a:rPr lang="en-IN" b="1" dirty="0"/>
              <a:t> </a:t>
            </a:r>
            <a:r>
              <a:rPr lang="en-IN" b="1" dirty="0" smtClean="0">
                <a:solidFill>
                  <a:schemeClr val="accent1">
                    <a:lumMod val="50000"/>
                  </a:schemeClr>
                </a:solidFill>
                <a:latin typeface="+mn-lt"/>
              </a:rPr>
              <a:t>Cylinders Impact on MPG</a:t>
            </a:r>
            <a:endParaRPr lang="en-IN" sz="2800" dirty="0">
              <a:solidFill>
                <a:schemeClr val="accent1">
                  <a:lumMod val="50000"/>
                </a:schemeClr>
              </a:solidFill>
              <a:latin typeface="+mn-lt"/>
            </a:endParaRPr>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4057" y="2279561"/>
            <a:ext cx="10854050" cy="43867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4396863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26522" y="398585"/>
            <a:ext cx="3153509" cy="656491"/>
          </a:xfrm>
        </p:spPr>
        <p:txBody>
          <a:bodyPr>
            <a:normAutofit/>
          </a:bodyPr>
          <a:lstStyle/>
          <a:p>
            <a:r>
              <a:rPr lang="en-US" sz="4000" dirty="0" smtClean="0">
                <a:solidFill>
                  <a:schemeClr val="accent1">
                    <a:lumMod val="50000"/>
                  </a:schemeClr>
                </a:solidFill>
                <a:latin typeface="+mn-lt"/>
              </a:rPr>
              <a:t>Residual Plot</a:t>
            </a:r>
            <a:endParaRPr lang="en-IN" sz="4000" dirty="0">
              <a:solidFill>
                <a:schemeClr val="accent1">
                  <a:lumMod val="50000"/>
                </a:schemeClr>
              </a:solidFill>
              <a:latin typeface="+mn-lt"/>
            </a:endParaRPr>
          </a:p>
        </p:txBody>
      </p:sp>
      <p:sp>
        <p:nvSpPr>
          <p:cNvPr id="3" name="Subtitle 2"/>
          <p:cNvSpPr>
            <a:spLocks noGrp="1"/>
          </p:cNvSpPr>
          <p:nvPr>
            <p:ph type="subTitle" idx="1"/>
          </p:nvPr>
        </p:nvSpPr>
        <p:spPr>
          <a:xfrm>
            <a:off x="351692" y="1105021"/>
            <a:ext cx="11664462" cy="524487"/>
          </a:xfrm>
        </p:spPr>
        <p:txBody>
          <a:bodyPr>
            <a:normAutofit/>
          </a:bodyPr>
          <a:lstStyle/>
          <a:p>
            <a:r>
              <a:rPr lang="en-US" dirty="0" smtClean="0">
                <a:solidFill>
                  <a:schemeClr val="accent1">
                    <a:lumMod val="50000"/>
                  </a:schemeClr>
                </a:solidFill>
                <a:latin typeface="+mn-lt"/>
              </a:rPr>
              <a:t>X axis contains predicted Y values as per model and Y axis contains Residuals/Errors.</a:t>
            </a:r>
          </a:p>
          <a:p>
            <a:endParaRPr lang="en-US" dirty="0">
              <a:solidFill>
                <a:schemeClr val="accent1">
                  <a:lumMod val="50000"/>
                </a:schemeClr>
              </a:solidFill>
              <a:latin typeface="+mn-lt"/>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2738" y="1579815"/>
            <a:ext cx="11488616" cy="47920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462386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349261" y="328247"/>
            <a:ext cx="2696308" cy="984885"/>
          </a:xfrm>
          <a:prstGeom prst="rect">
            <a:avLst/>
          </a:prstGeom>
          <a:noFill/>
        </p:spPr>
        <p:txBody>
          <a:bodyPr wrap="square" rtlCol="0">
            <a:spAutoFit/>
          </a:bodyPr>
          <a:lstStyle/>
          <a:p>
            <a:r>
              <a:rPr lang="en-US" dirty="0" smtClean="0"/>
              <a:t>                                                               </a:t>
            </a:r>
            <a:r>
              <a:rPr lang="en-US" sz="4000" dirty="0" smtClean="0">
                <a:solidFill>
                  <a:schemeClr val="accent1">
                    <a:lumMod val="50000"/>
                  </a:schemeClr>
                </a:solidFill>
              </a:rPr>
              <a:t>QQ Plot </a:t>
            </a:r>
            <a:endParaRPr lang="en-IN" sz="4000" dirty="0">
              <a:solidFill>
                <a:schemeClr val="accent1">
                  <a:lumMod val="50000"/>
                </a:schemeClr>
              </a:solidFill>
            </a:endParaRPr>
          </a:p>
        </p:txBody>
      </p:sp>
      <p:sp>
        <p:nvSpPr>
          <p:cNvPr id="3" name="TextBox 2"/>
          <p:cNvSpPr txBox="1"/>
          <p:nvPr/>
        </p:nvSpPr>
        <p:spPr>
          <a:xfrm>
            <a:off x="468922" y="1289538"/>
            <a:ext cx="10937632" cy="954107"/>
          </a:xfrm>
          <a:prstGeom prst="rect">
            <a:avLst/>
          </a:prstGeom>
          <a:noFill/>
        </p:spPr>
        <p:txBody>
          <a:bodyPr wrap="square" rtlCol="0">
            <a:spAutoFit/>
          </a:bodyPr>
          <a:lstStyle/>
          <a:p>
            <a:r>
              <a:rPr lang="en-US" sz="2800" dirty="0" smtClean="0">
                <a:solidFill>
                  <a:schemeClr val="accent1">
                    <a:lumMod val="50000"/>
                  </a:schemeClr>
                </a:solidFill>
              </a:rPr>
              <a:t>Y Axis is ordered/Observed standardized residuals and X axis is ordered theoretical residuals </a:t>
            </a:r>
            <a:endParaRPr lang="en-IN" sz="2800" dirty="0">
              <a:solidFill>
                <a:schemeClr val="accent1">
                  <a:lumMod val="50000"/>
                </a:schemeClr>
              </a:solidFill>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509" y="1658870"/>
            <a:ext cx="11840306" cy="49654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5147362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506</TotalTime>
  <Words>637</Words>
  <Application>Microsoft Office PowerPoint</Application>
  <PresentationFormat>Custom</PresentationFormat>
  <Paragraphs>80</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Mycar Dream Assignment  SUBMISSION </vt:lpstr>
      <vt:lpstr>Model to automate the process of predicting the car mileage</vt:lpstr>
      <vt:lpstr> Model Deployment methodology </vt:lpstr>
      <vt:lpstr> Model Results </vt:lpstr>
      <vt:lpstr>Impact of weight on MPG </vt:lpstr>
      <vt:lpstr> Model Year Impact on MPG</vt:lpstr>
      <vt:lpstr> Cylinders Impact on MPG</vt:lpstr>
      <vt:lpstr>Residual Plot</vt:lpstr>
      <vt:lpstr>PowerPoint Presentation</vt:lpstr>
      <vt:lpstr> Conclusion about the Model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Investment Case Study  Submission</dc:title>
  <dc:creator>Chiranjeev</dc:creator>
  <cp:lastModifiedBy>User</cp:lastModifiedBy>
  <cp:revision>59</cp:revision>
  <dcterms:created xsi:type="dcterms:W3CDTF">2016-06-09T08:16:28Z</dcterms:created>
  <dcterms:modified xsi:type="dcterms:W3CDTF">2016-09-18T15:36:39Z</dcterms:modified>
</cp:coreProperties>
</file>