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2" r:id="rId2"/>
    <p:sldId id="357" r:id="rId3"/>
    <p:sldId id="358" r:id="rId4"/>
    <p:sldId id="359" r:id="rId5"/>
    <p:sldId id="360" r:id="rId6"/>
    <p:sldId id="361" r:id="rId7"/>
    <p:sldId id="362" r:id="rId8"/>
    <p:sldId id="363" r:id="rId9"/>
    <p:sldId id="3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3631D2-724B-4C4A-B401-3D32EA80D1E9}" type="doc">
      <dgm:prSet loTypeId="urn:microsoft.com/office/officeart/2005/8/layout/vList4#1" loCatId="list" qsTypeId="urn:microsoft.com/office/officeart/2005/8/quickstyle/simple1" qsCatId="simple" csTypeId="urn:microsoft.com/office/officeart/2005/8/colors/accent1_2" csCatId="accent1" phldr="1"/>
      <dgm:spPr/>
      <dgm:t>
        <a:bodyPr/>
        <a:lstStyle/>
        <a:p>
          <a:endParaRPr lang="en-US"/>
        </a:p>
      </dgm:t>
    </dgm:pt>
    <dgm:pt modelId="{BF7B34AC-97C1-4942-9C64-183491A9A7D9}">
      <dgm:prSet phldrT="[Text]"/>
      <dgm:spPr/>
      <dgm:t>
        <a:bodyPr/>
        <a:lstStyle/>
        <a:p>
          <a:r>
            <a:rPr lang="en-US" dirty="0" smtClean="0"/>
            <a:t>Roof top Plant</a:t>
          </a:r>
          <a:endParaRPr lang="en-US" dirty="0"/>
        </a:p>
      </dgm:t>
    </dgm:pt>
    <dgm:pt modelId="{B41759B7-C839-460E-8157-D2942DD30504}" type="parTrans" cxnId="{43A67531-9124-40EC-83ED-F3CA7F07EFBE}">
      <dgm:prSet/>
      <dgm:spPr/>
      <dgm:t>
        <a:bodyPr/>
        <a:lstStyle/>
        <a:p>
          <a:endParaRPr lang="en-US"/>
        </a:p>
      </dgm:t>
    </dgm:pt>
    <dgm:pt modelId="{47423268-8BFD-43AA-9A06-1DF3769D0C45}" type="sibTrans" cxnId="{43A67531-9124-40EC-83ED-F3CA7F07EFBE}">
      <dgm:prSet/>
      <dgm:spPr/>
      <dgm:t>
        <a:bodyPr/>
        <a:lstStyle/>
        <a:p>
          <a:endParaRPr lang="en-US"/>
        </a:p>
      </dgm:t>
    </dgm:pt>
    <dgm:pt modelId="{2D7B4461-3C1D-482A-8FED-1F3F735FD055}">
      <dgm:prSet phldrT="[Text]"/>
      <dgm:spPr/>
      <dgm:t>
        <a:bodyPr/>
        <a:lstStyle/>
        <a:p>
          <a:r>
            <a:rPr lang="en-US" dirty="0" smtClean="0"/>
            <a:t>Solar Plant at Residential Buildings (</a:t>
          </a:r>
          <a:r>
            <a:rPr lang="en-IN" dirty="0" smtClean="0"/>
            <a:t>Individual House, Societies, Farm House)</a:t>
          </a:r>
          <a:endParaRPr lang="en-US" dirty="0"/>
        </a:p>
      </dgm:t>
    </dgm:pt>
    <dgm:pt modelId="{4298F61E-0A7C-4F88-83CB-6958CD765B25}" type="parTrans" cxnId="{06EB7D85-9DD3-4EDA-8C32-312B1AEDF160}">
      <dgm:prSet/>
      <dgm:spPr/>
      <dgm:t>
        <a:bodyPr/>
        <a:lstStyle/>
        <a:p>
          <a:endParaRPr lang="en-US"/>
        </a:p>
      </dgm:t>
    </dgm:pt>
    <dgm:pt modelId="{81249A70-ACD5-4811-8BBC-0A9272B7F118}" type="sibTrans" cxnId="{06EB7D85-9DD3-4EDA-8C32-312B1AEDF160}">
      <dgm:prSet/>
      <dgm:spPr/>
      <dgm:t>
        <a:bodyPr/>
        <a:lstStyle/>
        <a:p>
          <a:endParaRPr lang="en-US"/>
        </a:p>
      </dgm:t>
    </dgm:pt>
    <dgm:pt modelId="{902FF112-2F64-408D-8C80-97B159E091BB}">
      <dgm:prSet phldrT="[Text]"/>
      <dgm:spPr/>
      <dgm:t>
        <a:bodyPr/>
        <a:lstStyle/>
        <a:p>
          <a:r>
            <a:rPr lang="en-US" dirty="0" smtClean="0"/>
            <a:t>Commercial/Industrial buildings (</a:t>
          </a:r>
          <a:r>
            <a:rPr lang="en-IN" dirty="0" smtClean="0"/>
            <a:t>(Schools/Colleges, Offices, Showrooms, Offices, Hospitals, Hotels &amp; Restaurants,  Malls, Shops, Cold-stores etc.)</a:t>
          </a:r>
          <a:endParaRPr lang="en-US" dirty="0"/>
        </a:p>
      </dgm:t>
    </dgm:pt>
    <dgm:pt modelId="{DC915D87-6347-495E-9608-02E736BEB506}" type="parTrans" cxnId="{469C8FFB-F1C1-4496-94A5-7DC6B6F19F94}">
      <dgm:prSet/>
      <dgm:spPr/>
      <dgm:t>
        <a:bodyPr/>
        <a:lstStyle/>
        <a:p>
          <a:endParaRPr lang="en-US"/>
        </a:p>
      </dgm:t>
    </dgm:pt>
    <dgm:pt modelId="{9D9F4622-EEFF-4FB9-9CE5-F34358A841E7}" type="sibTrans" cxnId="{469C8FFB-F1C1-4496-94A5-7DC6B6F19F94}">
      <dgm:prSet/>
      <dgm:spPr/>
      <dgm:t>
        <a:bodyPr/>
        <a:lstStyle/>
        <a:p>
          <a:endParaRPr lang="en-US"/>
        </a:p>
      </dgm:t>
    </dgm:pt>
    <dgm:pt modelId="{1A7FA01F-7BD2-4775-91E5-CDEE8FFBE41D}">
      <dgm:prSet/>
      <dgm:spPr/>
      <dgm:t>
        <a:bodyPr/>
        <a:lstStyle/>
        <a:p>
          <a:r>
            <a:rPr lang="en-IN" dirty="0" smtClean="0"/>
            <a:t>Industrial: Factories, </a:t>
          </a:r>
          <a:r>
            <a:rPr lang="en-US" dirty="0" smtClean="0"/>
            <a:t>Solar Flour/Rice Mill</a:t>
          </a:r>
          <a:endParaRPr lang="en-US" dirty="0"/>
        </a:p>
      </dgm:t>
    </dgm:pt>
    <dgm:pt modelId="{1EACBD96-D9E2-45DD-A447-55CEB5B87BA5}" type="parTrans" cxnId="{80B06D88-713C-4942-BABF-9D3477BFC0C1}">
      <dgm:prSet/>
      <dgm:spPr/>
      <dgm:t>
        <a:bodyPr/>
        <a:lstStyle/>
        <a:p>
          <a:endParaRPr lang="en-US"/>
        </a:p>
      </dgm:t>
    </dgm:pt>
    <dgm:pt modelId="{7FB6FD7E-8E00-4535-A5EE-7B6FBF8E7AED}" type="sibTrans" cxnId="{80B06D88-713C-4942-BABF-9D3477BFC0C1}">
      <dgm:prSet/>
      <dgm:spPr/>
      <dgm:t>
        <a:bodyPr/>
        <a:lstStyle/>
        <a:p>
          <a:endParaRPr lang="en-US"/>
        </a:p>
      </dgm:t>
    </dgm:pt>
    <dgm:pt modelId="{63020DE9-2BAB-4D9C-99C5-241FAE3C9C81}">
      <dgm:prSet phldrT="[Text]"/>
      <dgm:spPr/>
      <dgm:t>
        <a:bodyPr/>
        <a:lstStyle/>
        <a:p>
          <a:r>
            <a:rPr lang="hi-IN" dirty="0" smtClean="0"/>
            <a:t>आवासीय : व्यक्तिगत घर, सोसायटी, फार्म हाउस </a:t>
          </a:r>
          <a:endParaRPr lang="en-US" dirty="0"/>
        </a:p>
      </dgm:t>
    </dgm:pt>
    <dgm:pt modelId="{47087228-51D6-48DF-A1DD-C3ACBA4B8180}" type="parTrans" cxnId="{D32D1704-128A-46C5-98C2-0C66341881E1}">
      <dgm:prSet/>
      <dgm:spPr/>
      <dgm:t>
        <a:bodyPr/>
        <a:lstStyle/>
        <a:p>
          <a:endParaRPr lang="en-US"/>
        </a:p>
      </dgm:t>
    </dgm:pt>
    <dgm:pt modelId="{F7B89B1D-0F9A-4696-B3A1-DCC4BBE9DE1E}" type="sibTrans" cxnId="{D32D1704-128A-46C5-98C2-0C66341881E1}">
      <dgm:prSet/>
      <dgm:spPr/>
      <dgm:t>
        <a:bodyPr/>
        <a:lstStyle/>
        <a:p>
          <a:endParaRPr lang="en-US"/>
        </a:p>
      </dgm:t>
    </dgm:pt>
    <dgm:pt modelId="{5A089DC6-010C-4085-A290-811F29B520E7}">
      <dgm:prSet phldrT="[Text]"/>
      <dgm:spPr/>
      <dgm:t>
        <a:bodyPr/>
        <a:lstStyle/>
        <a:p>
          <a:r>
            <a:rPr lang="hi-IN" dirty="0" smtClean="0"/>
            <a:t>वाणिज्यिक (स्कूल / कॉलेज, कार्यालय, शोरूम, कार्यालय, अस्पताल, होटल और रेस्तरां,</a:t>
          </a:r>
          <a:r>
            <a:rPr lang="en-IN" dirty="0" smtClean="0"/>
            <a:t> </a:t>
          </a:r>
          <a:r>
            <a:rPr lang="hi-IN" dirty="0" smtClean="0"/>
            <a:t>मॉल</a:t>
          </a:r>
          <a:r>
            <a:rPr lang="en-IN" dirty="0" smtClean="0"/>
            <a:t>,</a:t>
          </a:r>
          <a:r>
            <a:rPr lang="hi-IN" dirty="0" smtClean="0"/>
            <a:t> दुकानें </a:t>
          </a:r>
          <a:r>
            <a:rPr lang="en-IN" dirty="0" smtClean="0"/>
            <a:t>, </a:t>
          </a:r>
          <a:r>
            <a:rPr lang="hi-IN" dirty="0" smtClean="0"/>
            <a:t>शीत-भंडारआदि)</a:t>
          </a:r>
          <a:endParaRPr lang="en-US" dirty="0"/>
        </a:p>
      </dgm:t>
    </dgm:pt>
    <dgm:pt modelId="{9DB1EA80-DCC5-441B-A96B-64997A4A5684}" type="parTrans" cxnId="{3A618AF9-7BC0-4C4D-BDC8-41DAEC54E8FF}">
      <dgm:prSet/>
      <dgm:spPr/>
      <dgm:t>
        <a:bodyPr/>
        <a:lstStyle/>
        <a:p>
          <a:endParaRPr lang="en-US"/>
        </a:p>
      </dgm:t>
    </dgm:pt>
    <dgm:pt modelId="{ACCEC540-1ADD-40CD-B110-1E6E63C81BA2}" type="sibTrans" cxnId="{3A618AF9-7BC0-4C4D-BDC8-41DAEC54E8FF}">
      <dgm:prSet/>
      <dgm:spPr/>
      <dgm:t>
        <a:bodyPr/>
        <a:lstStyle/>
        <a:p>
          <a:endParaRPr lang="en-US"/>
        </a:p>
      </dgm:t>
    </dgm:pt>
    <dgm:pt modelId="{115E5874-4E8C-430E-8840-5903077F31F1}">
      <dgm:prSet/>
      <dgm:spPr/>
      <dgm:t>
        <a:bodyPr/>
        <a:lstStyle/>
        <a:p>
          <a:r>
            <a:rPr lang="hi-IN" dirty="0" smtClean="0"/>
            <a:t>औद्योगिक</a:t>
          </a:r>
          <a:r>
            <a:rPr lang="en-IN" dirty="0" smtClean="0"/>
            <a:t>: </a:t>
          </a:r>
          <a:r>
            <a:rPr lang="hi-IN" dirty="0" smtClean="0"/>
            <a:t>कारखाने</a:t>
          </a:r>
          <a:endParaRPr lang="en-US" dirty="0"/>
        </a:p>
      </dgm:t>
    </dgm:pt>
    <dgm:pt modelId="{5D5BE8FE-A409-4EAC-9CF0-97E1A633351E}" type="parTrans" cxnId="{C80E341B-A43D-4447-BCBB-EDE721A64764}">
      <dgm:prSet/>
      <dgm:spPr/>
      <dgm:t>
        <a:bodyPr/>
        <a:lstStyle/>
        <a:p>
          <a:endParaRPr lang="en-US"/>
        </a:p>
      </dgm:t>
    </dgm:pt>
    <dgm:pt modelId="{CCCF8BBB-56B6-4C90-849F-3D1BAA8C7A1D}" type="sibTrans" cxnId="{C80E341B-A43D-4447-BCBB-EDE721A64764}">
      <dgm:prSet/>
      <dgm:spPr/>
      <dgm:t>
        <a:bodyPr/>
        <a:lstStyle/>
        <a:p>
          <a:endParaRPr lang="en-US"/>
        </a:p>
      </dgm:t>
    </dgm:pt>
    <dgm:pt modelId="{7976D807-E262-4EAE-B4D8-2E7C60D907F0}" type="pres">
      <dgm:prSet presAssocID="{203631D2-724B-4C4A-B401-3D32EA80D1E9}" presName="linear" presStyleCnt="0">
        <dgm:presLayoutVars>
          <dgm:dir/>
          <dgm:resizeHandles val="exact"/>
        </dgm:presLayoutVars>
      </dgm:prSet>
      <dgm:spPr/>
      <dgm:t>
        <a:bodyPr/>
        <a:lstStyle/>
        <a:p>
          <a:endParaRPr lang="en-US"/>
        </a:p>
      </dgm:t>
    </dgm:pt>
    <dgm:pt modelId="{27383C38-2CD5-4DCA-ABD3-81D94E30B824}" type="pres">
      <dgm:prSet presAssocID="{BF7B34AC-97C1-4942-9C64-183491A9A7D9}" presName="comp" presStyleCnt="0"/>
      <dgm:spPr/>
    </dgm:pt>
    <dgm:pt modelId="{8CF36E9B-1580-4478-80A0-59975CCC16A1}" type="pres">
      <dgm:prSet presAssocID="{BF7B34AC-97C1-4942-9C64-183491A9A7D9}" presName="box" presStyleLbl="node1" presStyleIdx="0" presStyleCnt="1" custScaleY="103050"/>
      <dgm:spPr/>
      <dgm:t>
        <a:bodyPr/>
        <a:lstStyle/>
        <a:p>
          <a:endParaRPr lang="en-US"/>
        </a:p>
      </dgm:t>
    </dgm:pt>
    <dgm:pt modelId="{49B63674-BAB2-4AA8-8F24-01B6B5F401C1}" type="pres">
      <dgm:prSet presAssocID="{BF7B34AC-97C1-4942-9C64-183491A9A7D9}" presName="img" presStyleLbl="fgImgPlace1" presStyleIdx="0" presStyleCnt="1" custAng="0" custScaleX="128128" custScaleY="95025"/>
      <dgm:spPr>
        <a:blipFill rotWithShape="0">
          <a:blip xmlns:r="http://schemas.openxmlformats.org/officeDocument/2006/relationships" r:embed="rId1"/>
          <a:stretch>
            <a:fillRect/>
          </a:stretch>
        </a:blipFill>
      </dgm:spPr>
      <dgm:t>
        <a:bodyPr/>
        <a:lstStyle/>
        <a:p>
          <a:endParaRPr lang="en-US"/>
        </a:p>
      </dgm:t>
    </dgm:pt>
    <dgm:pt modelId="{114539DC-6380-4FFD-813E-834118FACF89}" type="pres">
      <dgm:prSet presAssocID="{BF7B34AC-97C1-4942-9C64-183491A9A7D9}" presName="text" presStyleLbl="node1" presStyleIdx="0" presStyleCnt="1">
        <dgm:presLayoutVars>
          <dgm:bulletEnabled val="1"/>
        </dgm:presLayoutVars>
      </dgm:prSet>
      <dgm:spPr/>
      <dgm:t>
        <a:bodyPr/>
        <a:lstStyle/>
        <a:p>
          <a:endParaRPr lang="en-US"/>
        </a:p>
      </dgm:t>
    </dgm:pt>
  </dgm:ptLst>
  <dgm:cxnLst>
    <dgm:cxn modelId="{06DD5C08-2928-4A9A-A5D3-C7A7605D06F7}" type="presOf" srcId="{2D7B4461-3C1D-482A-8FED-1F3F735FD055}" destId="{114539DC-6380-4FFD-813E-834118FACF89}" srcOrd="1" destOrd="1" presId="urn:microsoft.com/office/officeart/2005/8/layout/vList4#1"/>
    <dgm:cxn modelId="{D4ADEA60-5075-45D6-81FC-81F1F0ED8FAF}" type="presOf" srcId="{902FF112-2F64-408D-8C80-97B159E091BB}" destId="{114539DC-6380-4FFD-813E-834118FACF89}" srcOrd="1" destOrd="3" presId="urn:microsoft.com/office/officeart/2005/8/layout/vList4#1"/>
    <dgm:cxn modelId="{80B06D88-713C-4942-BABF-9D3477BFC0C1}" srcId="{BF7B34AC-97C1-4942-9C64-183491A9A7D9}" destId="{1A7FA01F-7BD2-4775-91E5-CDEE8FFBE41D}" srcOrd="4" destOrd="0" parTransId="{1EACBD96-D9E2-45DD-A447-55CEB5B87BA5}" sibTransId="{7FB6FD7E-8E00-4535-A5EE-7B6FBF8E7AED}"/>
    <dgm:cxn modelId="{5D5582C5-5A50-4087-8AAB-33024DFE07F8}" type="presOf" srcId="{1A7FA01F-7BD2-4775-91E5-CDEE8FFBE41D}" destId="{8CF36E9B-1580-4478-80A0-59975CCC16A1}" srcOrd="0" destOrd="5" presId="urn:microsoft.com/office/officeart/2005/8/layout/vList4#1"/>
    <dgm:cxn modelId="{517817AF-04DD-4150-8D33-D29F19BACCE4}" type="presOf" srcId="{5A089DC6-010C-4085-A290-811F29B520E7}" destId="{114539DC-6380-4FFD-813E-834118FACF89}" srcOrd="1" destOrd="4" presId="urn:microsoft.com/office/officeart/2005/8/layout/vList4#1"/>
    <dgm:cxn modelId="{06EB7D85-9DD3-4EDA-8C32-312B1AEDF160}" srcId="{BF7B34AC-97C1-4942-9C64-183491A9A7D9}" destId="{2D7B4461-3C1D-482A-8FED-1F3F735FD055}" srcOrd="0" destOrd="0" parTransId="{4298F61E-0A7C-4F88-83CB-6958CD765B25}" sibTransId="{81249A70-ACD5-4811-8BBC-0A9272B7F118}"/>
    <dgm:cxn modelId="{6EDEE5D2-84C6-42EC-ABC0-1DAC9F02E21A}" type="presOf" srcId="{63020DE9-2BAB-4D9C-99C5-241FAE3C9C81}" destId="{114539DC-6380-4FFD-813E-834118FACF89}" srcOrd="1" destOrd="2" presId="urn:microsoft.com/office/officeart/2005/8/layout/vList4#1"/>
    <dgm:cxn modelId="{3B022BA3-A051-4988-8F30-682546CC0A1B}" type="presOf" srcId="{BF7B34AC-97C1-4942-9C64-183491A9A7D9}" destId="{8CF36E9B-1580-4478-80A0-59975CCC16A1}" srcOrd="0" destOrd="0" presId="urn:microsoft.com/office/officeart/2005/8/layout/vList4#1"/>
    <dgm:cxn modelId="{C990CDEB-617B-4C06-992D-79D6DB11F885}" type="presOf" srcId="{902FF112-2F64-408D-8C80-97B159E091BB}" destId="{8CF36E9B-1580-4478-80A0-59975CCC16A1}" srcOrd="0" destOrd="3" presId="urn:microsoft.com/office/officeart/2005/8/layout/vList4#1"/>
    <dgm:cxn modelId="{0592D89A-E6C6-43B3-A6C3-B1C328AD7BCE}" type="presOf" srcId="{115E5874-4E8C-430E-8840-5903077F31F1}" destId="{114539DC-6380-4FFD-813E-834118FACF89}" srcOrd="1" destOrd="6" presId="urn:microsoft.com/office/officeart/2005/8/layout/vList4#1"/>
    <dgm:cxn modelId="{C80E341B-A43D-4447-BCBB-EDE721A64764}" srcId="{BF7B34AC-97C1-4942-9C64-183491A9A7D9}" destId="{115E5874-4E8C-430E-8840-5903077F31F1}" srcOrd="5" destOrd="0" parTransId="{5D5BE8FE-A409-4EAC-9CF0-97E1A633351E}" sibTransId="{CCCF8BBB-56B6-4C90-849F-3D1BAA8C7A1D}"/>
    <dgm:cxn modelId="{82E9006A-3801-4B0B-945B-19A0BA04A562}" type="presOf" srcId="{5A089DC6-010C-4085-A290-811F29B520E7}" destId="{8CF36E9B-1580-4478-80A0-59975CCC16A1}" srcOrd="0" destOrd="4" presId="urn:microsoft.com/office/officeart/2005/8/layout/vList4#1"/>
    <dgm:cxn modelId="{20970196-3243-45F6-9E0F-9F69C8693DF5}" type="presOf" srcId="{1A7FA01F-7BD2-4775-91E5-CDEE8FFBE41D}" destId="{114539DC-6380-4FFD-813E-834118FACF89}" srcOrd="1" destOrd="5" presId="urn:microsoft.com/office/officeart/2005/8/layout/vList4#1"/>
    <dgm:cxn modelId="{86E2BCB2-9876-4CA0-83C0-02CC38D337CD}" type="presOf" srcId="{2D7B4461-3C1D-482A-8FED-1F3F735FD055}" destId="{8CF36E9B-1580-4478-80A0-59975CCC16A1}" srcOrd="0" destOrd="1" presId="urn:microsoft.com/office/officeart/2005/8/layout/vList4#1"/>
    <dgm:cxn modelId="{AC82C232-2067-46F1-973E-2048833E5BB9}" type="presOf" srcId="{BF7B34AC-97C1-4942-9C64-183491A9A7D9}" destId="{114539DC-6380-4FFD-813E-834118FACF89}" srcOrd="1" destOrd="0" presId="urn:microsoft.com/office/officeart/2005/8/layout/vList4#1"/>
    <dgm:cxn modelId="{43A67531-9124-40EC-83ED-F3CA7F07EFBE}" srcId="{203631D2-724B-4C4A-B401-3D32EA80D1E9}" destId="{BF7B34AC-97C1-4942-9C64-183491A9A7D9}" srcOrd="0" destOrd="0" parTransId="{B41759B7-C839-460E-8157-D2942DD30504}" sibTransId="{47423268-8BFD-43AA-9A06-1DF3769D0C45}"/>
    <dgm:cxn modelId="{35F959CF-F998-404A-B4C7-B31A0F980FFB}" type="presOf" srcId="{63020DE9-2BAB-4D9C-99C5-241FAE3C9C81}" destId="{8CF36E9B-1580-4478-80A0-59975CCC16A1}" srcOrd="0" destOrd="2" presId="urn:microsoft.com/office/officeart/2005/8/layout/vList4#1"/>
    <dgm:cxn modelId="{D32D1704-128A-46C5-98C2-0C66341881E1}" srcId="{BF7B34AC-97C1-4942-9C64-183491A9A7D9}" destId="{63020DE9-2BAB-4D9C-99C5-241FAE3C9C81}" srcOrd="1" destOrd="0" parTransId="{47087228-51D6-48DF-A1DD-C3ACBA4B8180}" sibTransId="{F7B89B1D-0F9A-4696-B3A1-DCC4BBE9DE1E}"/>
    <dgm:cxn modelId="{469C8FFB-F1C1-4496-94A5-7DC6B6F19F94}" srcId="{BF7B34AC-97C1-4942-9C64-183491A9A7D9}" destId="{902FF112-2F64-408D-8C80-97B159E091BB}" srcOrd="2" destOrd="0" parTransId="{DC915D87-6347-495E-9608-02E736BEB506}" sibTransId="{9D9F4622-EEFF-4FB9-9CE5-F34358A841E7}"/>
    <dgm:cxn modelId="{E5914D7D-F1CA-41FB-A7F6-4BADD1F0E2DD}" type="presOf" srcId="{203631D2-724B-4C4A-B401-3D32EA80D1E9}" destId="{7976D807-E262-4EAE-B4D8-2E7C60D907F0}" srcOrd="0" destOrd="0" presId="urn:microsoft.com/office/officeart/2005/8/layout/vList4#1"/>
    <dgm:cxn modelId="{F649D1A1-27F4-42B2-A30D-DF8D436058BC}" type="presOf" srcId="{115E5874-4E8C-430E-8840-5903077F31F1}" destId="{8CF36E9B-1580-4478-80A0-59975CCC16A1}" srcOrd="0" destOrd="6" presId="urn:microsoft.com/office/officeart/2005/8/layout/vList4#1"/>
    <dgm:cxn modelId="{3A618AF9-7BC0-4C4D-BDC8-41DAEC54E8FF}" srcId="{BF7B34AC-97C1-4942-9C64-183491A9A7D9}" destId="{5A089DC6-010C-4085-A290-811F29B520E7}" srcOrd="3" destOrd="0" parTransId="{9DB1EA80-DCC5-441B-A96B-64997A4A5684}" sibTransId="{ACCEC540-1ADD-40CD-B110-1E6E63C81BA2}"/>
    <dgm:cxn modelId="{B1BACEF2-C4F7-454E-83DB-435A1651B3C5}" type="presParOf" srcId="{7976D807-E262-4EAE-B4D8-2E7C60D907F0}" destId="{27383C38-2CD5-4DCA-ABD3-81D94E30B824}" srcOrd="0" destOrd="0" presId="urn:microsoft.com/office/officeart/2005/8/layout/vList4#1"/>
    <dgm:cxn modelId="{1C918A4C-3B16-4370-9E63-3667CC60BC12}" type="presParOf" srcId="{27383C38-2CD5-4DCA-ABD3-81D94E30B824}" destId="{8CF36E9B-1580-4478-80A0-59975CCC16A1}" srcOrd="0" destOrd="0" presId="urn:microsoft.com/office/officeart/2005/8/layout/vList4#1"/>
    <dgm:cxn modelId="{3BF224E5-3CA0-421B-9D71-C2857AA6F597}" type="presParOf" srcId="{27383C38-2CD5-4DCA-ABD3-81D94E30B824}" destId="{49B63674-BAB2-4AA8-8F24-01B6B5F401C1}" srcOrd="1" destOrd="0" presId="urn:microsoft.com/office/officeart/2005/8/layout/vList4#1"/>
    <dgm:cxn modelId="{2C30BB9E-6FA5-494D-8097-77FB504E7531}" type="presParOf" srcId="{27383C38-2CD5-4DCA-ABD3-81D94E30B824}" destId="{114539DC-6380-4FFD-813E-834118FACF89}" srcOrd="2" destOrd="0" presId="urn:microsoft.com/office/officeart/2005/8/layout/vList4#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F36E9B-1580-4478-80A0-59975CCC16A1}">
      <dsp:nvSpPr>
        <dsp:cNvPr id="0" name=""/>
        <dsp:cNvSpPr/>
      </dsp:nvSpPr>
      <dsp:spPr>
        <a:xfrm>
          <a:off x="0" y="0"/>
          <a:ext cx="8820472" cy="6624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Roof top Plant</a:t>
          </a:r>
          <a:endParaRPr lang="en-US" sz="3500" kern="1200" dirty="0"/>
        </a:p>
        <a:p>
          <a:pPr marL="228600" lvl="1" indent="-228600" algn="l" defTabSz="1200150">
            <a:lnSpc>
              <a:spcPct val="90000"/>
            </a:lnSpc>
            <a:spcBef>
              <a:spcPct val="0"/>
            </a:spcBef>
            <a:spcAft>
              <a:spcPct val="15000"/>
            </a:spcAft>
            <a:buChar char="••"/>
          </a:pPr>
          <a:r>
            <a:rPr lang="en-US" sz="2700" kern="1200" dirty="0" smtClean="0"/>
            <a:t>Solar Plant at Residential Buildings (</a:t>
          </a:r>
          <a:r>
            <a:rPr lang="en-IN" sz="2700" kern="1200" dirty="0" smtClean="0"/>
            <a:t>Individual House, Societies, Farm House)</a:t>
          </a:r>
          <a:endParaRPr lang="en-US" sz="2700" kern="1200" dirty="0"/>
        </a:p>
        <a:p>
          <a:pPr marL="228600" lvl="1" indent="-228600" algn="l" defTabSz="1200150">
            <a:lnSpc>
              <a:spcPct val="90000"/>
            </a:lnSpc>
            <a:spcBef>
              <a:spcPct val="0"/>
            </a:spcBef>
            <a:spcAft>
              <a:spcPct val="15000"/>
            </a:spcAft>
            <a:buChar char="••"/>
          </a:pPr>
          <a:r>
            <a:rPr lang="hi-IN" sz="2700" kern="1200" dirty="0" smtClean="0"/>
            <a:t>आवासीय : व्यक्तिगत घर, सोसायटी, फार्म हाउस </a:t>
          </a:r>
          <a:endParaRPr lang="en-US" sz="2700" kern="1200" dirty="0"/>
        </a:p>
        <a:p>
          <a:pPr marL="228600" lvl="1" indent="-228600" algn="l" defTabSz="1200150">
            <a:lnSpc>
              <a:spcPct val="90000"/>
            </a:lnSpc>
            <a:spcBef>
              <a:spcPct val="0"/>
            </a:spcBef>
            <a:spcAft>
              <a:spcPct val="15000"/>
            </a:spcAft>
            <a:buChar char="••"/>
          </a:pPr>
          <a:r>
            <a:rPr lang="en-US" sz="2700" kern="1200" dirty="0" smtClean="0"/>
            <a:t>Commercial/Industrial buildings (</a:t>
          </a:r>
          <a:r>
            <a:rPr lang="en-IN" sz="2700" kern="1200" dirty="0" smtClean="0"/>
            <a:t>(Schools/Colleges, Offices, Showrooms, Offices, Hospitals, Hotels &amp; Restaurants,  Malls, Shops, Cold-stores etc.)</a:t>
          </a:r>
          <a:endParaRPr lang="en-US" sz="2700" kern="1200" dirty="0"/>
        </a:p>
        <a:p>
          <a:pPr marL="228600" lvl="1" indent="-228600" algn="l" defTabSz="1200150">
            <a:lnSpc>
              <a:spcPct val="90000"/>
            </a:lnSpc>
            <a:spcBef>
              <a:spcPct val="0"/>
            </a:spcBef>
            <a:spcAft>
              <a:spcPct val="15000"/>
            </a:spcAft>
            <a:buChar char="••"/>
          </a:pPr>
          <a:r>
            <a:rPr lang="hi-IN" sz="2700" kern="1200" dirty="0" smtClean="0"/>
            <a:t>वाणिज्यिक (स्कूल / कॉलेज, कार्यालय, शोरूम, कार्यालय, अस्पताल, होटल और रेस्तरां,</a:t>
          </a:r>
          <a:r>
            <a:rPr lang="en-IN" sz="2700" kern="1200" dirty="0" smtClean="0"/>
            <a:t> </a:t>
          </a:r>
          <a:r>
            <a:rPr lang="hi-IN" sz="2700" kern="1200" dirty="0" smtClean="0"/>
            <a:t>मॉल</a:t>
          </a:r>
          <a:r>
            <a:rPr lang="en-IN" sz="2700" kern="1200" dirty="0" smtClean="0"/>
            <a:t>,</a:t>
          </a:r>
          <a:r>
            <a:rPr lang="hi-IN" sz="2700" kern="1200" dirty="0" smtClean="0"/>
            <a:t> दुकानें </a:t>
          </a:r>
          <a:r>
            <a:rPr lang="en-IN" sz="2700" kern="1200" dirty="0" smtClean="0"/>
            <a:t>, </a:t>
          </a:r>
          <a:r>
            <a:rPr lang="hi-IN" sz="2700" kern="1200" dirty="0" smtClean="0"/>
            <a:t>शीत-भंडारआदि)</a:t>
          </a:r>
          <a:endParaRPr lang="en-US" sz="2700" kern="1200" dirty="0"/>
        </a:p>
        <a:p>
          <a:pPr marL="228600" lvl="1" indent="-228600" algn="l" defTabSz="1200150">
            <a:lnSpc>
              <a:spcPct val="90000"/>
            </a:lnSpc>
            <a:spcBef>
              <a:spcPct val="0"/>
            </a:spcBef>
            <a:spcAft>
              <a:spcPct val="15000"/>
            </a:spcAft>
            <a:buChar char="••"/>
          </a:pPr>
          <a:r>
            <a:rPr lang="en-IN" sz="2700" kern="1200" dirty="0" smtClean="0"/>
            <a:t>Industrial: Factories, </a:t>
          </a:r>
          <a:r>
            <a:rPr lang="en-US" sz="2700" kern="1200" dirty="0" smtClean="0"/>
            <a:t>Solar Flour/Rice Mill</a:t>
          </a:r>
          <a:endParaRPr lang="en-US" sz="2700" kern="1200" dirty="0"/>
        </a:p>
        <a:p>
          <a:pPr marL="228600" lvl="1" indent="-228600" algn="l" defTabSz="1200150">
            <a:lnSpc>
              <a:spcPct val="90000"/>
            </a:lnSpc>
            <a:spcBef>
              <a:spcPct val="0"/>
            </a:spcBef>
            <a:spcAft>
              <a:spcPct val="15000"/>
            </a:spcAft>
            <a:buChar char="••"/>
          </a:pPr>
          <a:r>
            <a:rPr lang="hi-IN" sz="2700" kern="1200" dirty="0" smtClean="0"/>
            <a:t>औद्योगिक</a:t>
          </a:r>
          <a:r>
            <a:rPr lang="en-IN" sz="2700" kern="1200" dirty="0" smtClean="0"/>
            <a:t>: </a:t>
          </a:r>
          <a:r>
            <a:rPr lang="hi-IN" sz="2700" kern="1200" dirty="0" smtClean="0"/>
            <a:t>कारखाने</a:t>
          </a:r>
          <a:endParaRPr lang="en-US" sz="2700" kern="1200" dirty="0"/>
        </a:p>
      </dsp:txBody>
      <dsp:txXfrm>
        <a:off x="2406974" y="0"/>
        <a:ext cx="6413497" cy="6624880"/>
      </dsp:txXfrm>
    </dsp:sp>
    <dsp:sp modelId="{49B63674-BAB2-4AA8-8F24-01B6B5F401C1}">
      <dsp:nvSpPr>
        <dsp:cNvPr id="0" name=""/>
        <dsp:cNvSpPr/>
      </dsp:nvSpPr>
      <dsp:spPr>
        <a:xfrm>
          <a:off x="394777" y="868852"/>
          <a:ext cx="2260298" cy="4887175"/>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34B297-3A1E-42D3-BEA1-CA17498B56D5}" type="datetimeFigureOut">
              <a:rPr lang="en-US" smtClean="0"/>
              <a:pPr/>
              <a:t>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C2B04-4CEF-49FF-B363-78481CD7B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9147A4-7C70-43B3-9576-FE963118A189}"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9147A4-7C70-43B3-9576-FE963118A189}" type="datetimeFigureOut">
              <a:rPr lang="en-US" smtClean="0"/>
              <a:pPr/>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9147A4-7C70-43B3-9576-FE963118A189}" type="datetimeFigureOut">
              <a:rPr lang="en-US" smtClean="0"/>
              <a:pPr/>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147A4-7C70-43B3-9576-FE963118A189}" type="datetimeFigureOut">
              <a:rPr lang="en-US" smtClean="0"/>
              <a:pPr/>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147A4-7C70-43B3-9576-FE963118A189}"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147A4-7C70-43B3-9576-FE963118A189}"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147A4-7C70-43B3-9576-FE963118A189}" type="datetimeFigureOut">
              <a:rPr lang="en-US" smtClean="0"/>
              <a:pPr/>
              <a:t>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B2F28-0167-4408-A54E-9D4F123DF5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496939336"/>
              </p:ext>
            </p:extLst>
          </p:nvPr>
        </p:nvGraphicFramePr>
        <p:xfrm>
          <a:off x="323528" y="111868"/>
          <a:ext cx="8820472" cy="662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5166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8" y="-27384"/>
            <a:ext cx="8964488" cy="6696744"/>
          </a:xfrm>
        </p:spPr>
        <p:txBody>
          <a:bodyPr>
            <a:normAutofit lnSpcReduction="10000"/>
          </a:bodyPr>
          <a:lstStyle/>
          <a:p>
            <a:r>
              <a:rPr lang="en-US" sz="2400" dirty="0" smtClean="0"/>
              <a:t>Solar Plant at Residential Building</a:t>
            </a:r>
          </a:p>
          <a:p>
            <a:pPr>
              <a:buNone/>
            </a:pPr>
            <a:r>
              <a:rPr lang="en-US" sz="2000" dirty="0" smtClean="0"/>
              <a:t>Solar plant for Residential Buildings comes under following categories:</a:t>
            </a:r>
          </a:p>
          <a:p>
            <a:pPr marL="971550" lvl="1" indent="-514350">
              <a:buAutoNum type="arabicPeriod"/>
            </a:pPr>
            <a:r>
              <a:rPr lang="en-US" sz="2000" dirty="0" smtClean="0"/>
              <a:t>Solar plants for Individual house</a:t>
            </a:r>
          </a:p>
          <a:p>
            <a:pPr marL="971550" lvl="1" indent="-514350">
              <a:buAutoNum type="arabicPeriod"/>
            </a:pPr>
            <a:r>
              <a:rPr lang="en-US" sz="2000" dirty="0" smtClean="0"/>
              <a:t>Solar plant at Residential Building/Society</a:t>
            </a:r>
          </a:p>
          <a:p>
            <a:pPr marL="571500" indent="-514350">
              <a:buNone/>
            </a:pPr>
            <a:r>
              <a:rPr lang="en-US" sz="2000" dirty="0" smtClean="0"/>
              <a:t>Solar Plant may install from 1 KW to 15 KW at Individual House as per their sanctioned load. Some of the states like Bihar, Odisha etc allow solar plant installation capacity up to 90% of sanctioned load however some states like Uttar Pradesh allow 100% installation capacity sanctioned load.</a:t>
            </a:r>
          </a:p>
          <a:p>
            <a:pPr marL="57150" indent="0">
              <a:buNone/>
            </a:pPr>
            <a:r>
              <a:rPr lang="en-US" sz="2000" dirty="0" smtClean="0"/>
              <a:t>Note: Government offers subsidy ( Center subsidy + State subsidy) up to 10 KW load. Subsidy above 10KW load is not applicable. </a:t>
            </a:r>
            <a:endParaRPr lang="en-US" sz="2000" dirty="0"/>
          </a:p>
          <a:p>
            <a:pPr marL="57150" indent="0">
              <a:buNone/>
            </a:pPr>
            <a:r>
              <a:rPr lang="hi-IN" sz="2000" b="1" dirty="0" smtClean="0"/>
              <a:t>आवासीय भवन में सौर संयंत्र</a:t>
            </a:r>
            <a:endParaRPr lang="en-IN" sz="2000" b="1" dirty="0" smtClean="0"/>
          </a:p>
          <a:p>
            <a:pPr marL="57150" indent="0">
              <a:buNone/>
            </a:pPr>
            <a:r>
              <a:rPr lang="hi-IN" sz="2000" dirty="0" smtClean="0"/>
              <a:t>आवासीय भवनों के लिए सौर संयंत्र निम्नलिखित श्रेणियों के अंतर्गत आता है: </a:t>
            </a:r>
            <a:endParaRPr lang="en-IN" sz="2000" dirty="0" smtClean="0"/>
          </a:p>
          <a:p>
            <a:pPr marL="514350" indent="-457200">
              <a:buAutoNum type="arabicPeriod"/>
            </a:pPr>
            <a:r>
              <a:rPr lang="hi-IN" sz="2000" dirty="0" smtClean="0"/>
              <a:t>व्यक्तिगत घर के लिए सौर संयंत्र</a:t>
            </a:r>
            <a:endParaRPr lang="en-IN" sz="2000" dirty="0" smtClean="0"/>
          </a:p>
          <a:p>
            <a:pPr marL="514350" indent="-457200">
              <a:buAutoNum type="arabicPeriod"/>
            </a:pPr>
            <a:r>
              <a:rPr lang="hi-IN" sz="2000" dirty="0" smtClean="0"/>
              <a:t>आवासीय भवन / सोसायटी में सौर संयंत्र सोलर प्लांट </a:t>
            </a:r>
            <a:endParaRPr lang="en-IN" sz="2000" dirty="0" smtClean="0"/>
          </a:p>
          <a:p>
            <a:pPr marL="514350" indent="-457200">
              <a:buNone/>
            </a:pPr>
            <a:r>
              <a:rPr lang="hi-IN" sz="2000" dirty="0" smtClean="0"/>
              <a:t>अपने स्वीकृत भार के अनुसार व्यक्तिगत घर में 1 किलोवाट से 15 किलोवाट तक स्थापित कर सकते हैं। बिहार, ओडिशा आदि जैसे कुछ राज्य सौर संयंत्र की स्थापना क्षमता को स्वीकृत भार के 90% तक की अनुमति देते हैं, हालांकि उत्तर प्रदेश जैसे कुछ राज्य 100% स्थापना क्षमता स्वीकृत भार की अनुमति देते हैं। </a:t>
            </a:r>
            <a:endParaRPr lang="en-IN" sz="2000" dirty="0" smtClean="0"/>
          </a:p>
          <a:p>
            <a:pPr marL="57150" indent="0">
              <a:buNone/>
            </a:pPr>
            <a:r>
              <a:rPr lang="hi-IN" sz="2000" dirty="0" smtClean="0"/>
              <a:t>नोट: सरकार 10 किलोवाट लोड तक सब्सिडी (केंद्र सब्सिडी + राज्य सब्सिडी) प्रदान करती है। 10KW लोड से अधिक की सब्सिडी लागू नहीं है।</a:t>
            </a:r>
            <a:endParaRPr lang="en-US" sz="2000" dirty="0" smtClean="0"/>
          </a:p>
        </p:txBody>
      </p:sp>
    </p:spTree>
    <p:extLst>
      <p:ext uri="{BB962C8B-B14F-4D97-AF65-F5344CB8AC3E}">
        <p14:creationId xmlns:p14="http://schemas.microsoft.com/office/powerpoint/2010/main" xmlns="" val="45982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384"/>
            <a:ext cx="9144000" cy="6336704"/>
          </a:xfrm>
        </p:spPr>
        <p:txBody>
          <a:bodyPr>
            <a:normAutofit fontScale="47500" lnSpcReduction="20000"/>
          </a:bodyPr>
          <a:lstStyle/>
          <a:p>
            <a:pPr>
              <a:buNone/>
            </a:pPr>
            <a:r>
              <a:rPr lang="en-US" sz="3400" u="sng" dirty="0" smtClean="0"/>
              <a:t>Solar plant at Residential Building / Society</a:t>
            </a:r>
            <a:endParaRPr lang="en-US" sz="5900" dirty="0" smtClean="0"/>
          </a:p>
          <a:p>
            <a:pPr>
              <a:buNone/>
            </a:pPr>
            <a:r>
              <a:rPr lang="en-US" sz="3400" dirty="0" smtClean="0"/>
              <a:t>Central and State Governments are offering subsidies on solar plant installation. An individual or a society can utilize their unused roof top space at building to install solar plants.</a:t>
            </a:r>
            <a:endParaRPr lang="en-US" sz="5900" dirty="0" smtClean="0"/>
          </a:p>
          <a:p>
            <a:r>
              <a:rPr lang="en-US" sz="3800" dirty="0" smtClean="0"/>
              <a:t>If </a:t>
            </a:r>
            <a:r>
              <a:rPr lang="en-US" sz="3400" dirty="0" smtClean="0"/>
              <a:t>you to go with On grid Rooftop Solar Power Generating System you will get following benefits;</a:t>
            </a:r>
            <a:endParaRPr lang="en-US" sz="6700" dirty="0" smtClean="0"/>
          </a:p>
          <a:p>
            <a:r>
              <a:rPr lang="en-US" sz="3400" dirty="0" smtClean="0"/>
              <a:t>1.Uninterrupted  and Free power supply during solar hours.</a:t>
            </a:r>
            <a:endParaRPr lang="en-US" sz="5900" dirty="0" smtClean="0"/>
          </a:p>
          <a:p>
            <a:r>
              <a:rPr lang="en-US" sz="3400" dirty="0" smtClean="0"/>
              <a:t>2.You will also be having the opportunity to sell your domestic Power to the Grid/</a:t>
            </a:r>
            <a:r>
              <a:rPr lang="en-US" sz="3400" dirty="0" err="1" smtClean="0"/>
              <a:t>Discom</a:t>
            </a:r>
            <a:r>
              <a:rPr lang="en-US" sz="3400" dirty="0" smtClean="0"/>
              <a:t> at the same time</a:t>
            </a:r>
            <a:endParaRPr lang="en-US" sz="5900" dirty="0" smtClean="0"/>
          </a:p>
          <a:p>
            <a:r>
              <a:rPr lang="en-US" sz="3400" dirty="0" smtClean="0"/>
              <a:t>3.If your power consumption is less during the solar hours then excess power is sent to the grid .</a:t>
            </a:r>
            <a:endParaRPr lang="en-US" sz="5900" dirty="0" smtClean="0"/>
          </a:p>
          <a:p>
            <a:r>
              <a:rPr lang="en-US" sz="3400" dirty="0" smtClean="0"/>
              <a:t>4.You sold power banks in </a:t>
            </a:r>
            <a:r>
              <a:rPr lang="en-US" sz="3400" dirty="0" err="1" smtClean="0"/>
              <a:t>Discom</a:t>
            </a:r>
            <a:r>
              <a:rPr lang="en-US" sz="3400" dirty="0" smtClean="0"/>
              <a:t> as units that  you can get back from the grid during non solar hours at Night.</a:t>
            </a:r>
            <a:endParaRPr lang="en-US" sz="5900" dirty="0" smtClean="0"/>
          </a:p>
          <a:p>
            <a:r>
              <a:rPr lang="en-US" sz="3400" dirty="0" smtClean="0"/>
              <a:t>5.The consumed units from the grid will be cancelled from the units you had generated through at day time.</a:t>
            </a:r>
            <a:endParaRPr lang="en-US" sz="5900" dirty="0" smtClean="0"/>
          </a:p>
          <a:p>
            <a:r>
              <a:rPr lang="en-US" sz="3400" dirty="0" smtClean="0"/>
              <a:t>6.The units generated and sold through Solar Power will be bank to grid and can be used at any point of time within that financial year.</a:t>
            </a:r>
            <a:endParaRPr lang="en-US" sz="5900" dirty="0" smtClean="0"/>
          </a:p>
          <a:p>
            <a:pPr>
              <a:buNone/>
            </a:pPr>
            <a:endParaRPr lang="en-US" dirty="0" smtClean="0"/>
          </a:p>
          <a:p>
            <a:pPr>
              <a:buNone/>
            </a:pPr>
            <a:r>
              <a:rPr lang="en-US" dirty="0" smtClean="0"/>
              <a:t>For Example: </a:t>
            </a:r>
          </a:p>
          <a:p>
            <a:pPr>
              <a:buNone/>
            </a:pPr>
            <a:r>
              <a:rPr lang="en-US" dirty="0" smtClean="0"/>
              <a:t>Suppose if you are selling 10 units at day time and consuming 5 units at night. The night 5 units will be cancelled from the 10 units generated in the day time and balance 5 units will be saved with a grid like a bank, which can be used at any point of time. The saved units will be accumulated next month. Also if you are not able to consume your saved units with a grid. The Settlement in terms of money per unit will be made after the closing of the financial year. Settlement rate may vary from state to state.</a:t>
            </a:r>
            <a:endParaRPr lang="en-US" dirty="0"/>
          </a:p>
        </p:txBody>
      </p:sp>
    </p:spTree>
    <p:extLst>
      <p:ext uri="{BB962C8B-B14F-4D97-AF65-F5344CB8AC3E}">
        <p14:creationId xmlns:p14="http://schemas.microsoft.com/office/powerpoint/2010/main" xmlns="" val="174080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336704"/>
          </a:xfrm>
        </p:spPr>
        <p:txBody>
          <a:bodyPr>
            <a:normAutofit fontScale="47500" lnSpcReduction="20000"/>
          </a:bodyPr>
          <a:lstStyle/>
          <a:p>
            <a:pPr marL="0" lvl="1" indent="0">
              <a:buNone/>
            </a:pPr>
            <a:r>
              <a:rPr lang="hi-IN" sz="3300" dirty="0" smtClean="0"/>
              <a:t>आवासीय भवन में सोलर प्लांट</a:t>
            </a:r>
            <a:endParaRPr lang="en-US" sz="6500" u="sng" dirty="0" smtClean="0"/>
          </a:p>
          <a:p>
            <a:pPr marL="0" lvl="1" indent="0">
              <a:buNone/>
            </a:pPr>
            <a:r>
              <a:rPr lang="hi-IN" sz="3300" dirty="0" smtClean="0"/>
              <a:t>केंद्र और राज्य सरकारें सोलर प्लांट लगाने पर सब्सिडी दे रही हैं। एक व्यक्ति या एक समाज सौर संयंत्र स्थापित करने के लिए भवन में अपने अप्रयुक्त छत के ऊपर की जगह का उपयोग कर सकता है।</a:t>
            </a:r>
            <a:endParaRPr lang="en-IN" sz="3300" dirty="0" smtClean="0"/>
          </a:p>
          <a:p>
            <a:pPr marL="0" lvl="1" indent="0">
              <a:buNone/>
            </a:pPr>
            <a:r>
              <a:rPr lang="hi-IN" sz="3300" dirty="0" smtClean="0"/>
              <a:t>यदि आप ऑन ग्रिड रूफ टॉप सोलर पावर जनरेटिंग सिस्टम के साथ जाते हैं तो आपको निम्नलिखित लाभ मिलेंगे; </a:t>
            </a:r>
            <a:endParaRPr lang="en-IN" sz="3300" dirty="0" smtClean="0"/>
          </a:p>
          <a:p>
            <a:pPr>
              <a:lnSpc>
                <a:spcPct val="150000"/>
              </a:lnSpc>
              <a:buAutoNum type="arabicPeriod"/>
            </a:pPr>
            <a:endParaRPr lang="en-IN" dirty="0" smtClean="0">
              <a:solidFill>
                <a:srgbClr val="002060"/>
              </a:solidFill>
            </a:endParaRPr>
          </a:p>
          <a:p>
            <a:pPr lvl="0"/>
            <a:r>
              <a:rPr lang="hi-IN" dirty="0" smtClean="0"/>
              <a:t>सौर घंटों के दौरान निर्बाध और मुफ्त बिजली की आपूर्ति।</a:t>
            </a:r>
            <a:endParaRPr lang="en-US" dirty="0" smtClean="0"/>
          </a:p>
          <a:p>
            <a:pPr lvl="0"/>
            <a:r>
              <a:rPr lang="hi-IN" dirty="0" smtClean="0"/>
              <a:t>आपको उसी समय अपनी घरेलू बिजली को ग्रिड/डिस्कॉम को बेचने का अवसर भी मिलेगा</a:t>
            </a:r>
            <a:endParaRPr lang="en-US" dirty="0" smtClean="0"/>
          </a:p>
          <a:p>
            <a:pPr lvl="0"/>
            <a:r>
              <a:rPr lang="hi-IN" dirty="0" smtClean="0"/>
              <a:t>यदि सौर घंटों के दौरान आपकी बिजली की खपत कम होती है तो अतिरिक्त बिजली ग्रिड को भेजी जाती है।</a:t>
            </a:r>
            <a:endParaRPr lang="en-US" dirty="0" smtClean="0"/>
          </a:p>
          <a:p>
            <a:pPr lvl="0"/>
            <a:r>
              <a:rPr lang="hi-IN" dirty="0" smtClean="0"/>
              <a:t>आपने डिस्कॉम में पावर बैंक को यूनिट के रूप में बेचा है जिसे आप रात में गैर सौर घंटों के दौरान ग्रिड से वापस प्राप्त कर सकते हैं।</a:t>
            </a:r>
            <a:endParaRPr lang="en-US" dirty="0" smtClean="0"/>
          </a:p>
          <a:p>
            <a:pPr lvl="0"/>
            <a:r>
              <a:rPr lang="hi-IN" dirty="0" smtClean="0"/>
              <a:t>ग्रिड से खपत की गई इकाइयों को आपके द्वारा दिन में उत्पन्न की गई इकाइयों से रद्द कर दिया जाएगा।</a:t>
            </a:r>
            <a:endParaRPr lang="en-US" dirty="0" smtClean="0"/>
          </a:p>
          <a:p>
            <a:pPr lvl="0"/>
            <a:r>
              <a:rPr lang="hi-IN" dirty="0" smtClean="0"/>
              <a:t>सौर ऊर्जा के माध्यम से उत्पादित और बेची जाने वाली इकाइयाँ बैंक टू ग्रिड होंगी और उस वित्तीय वर्ष के भीतर किसी भी समय उपयोग की जा सकती हैं।</a:t>
            </a:r>
            <a:endParaRPr lang="en-US" dirty="0" smtClean="0"/>
          </a:p>
          <a:p>
            <a:pPr>
              <a:lnSpc>
                <a:spcPct val="150000"/>
              </a:lnSpc>
              <a:buNone/>
            </a:pPr>
            <a:r>
              <a:rPr lang="hi-IN" dirty="0" smtClean="0"/>
              <a:t>उदाहरण के लिए:मान लीजिए अगर आप दिन में 10 यूनिट बेच रहे हैं और रात में 5 यूनिट की खपत कर रहे हैं। रात में दिन में उत्पन्न 10 इकाइयों में से 5 इकाइयों को रद्द कर दिया जाएगा और शेष 5 इकाइयों को बैंक की तरह ग्रिड से बचाया जाएगा, जिसका उपयोग किसी भी समय किया जा सकता है। सहेजी गई इकाइयां अगले महीने जमा की जाएंगी।</a:t>
            </a:r>
            <a:r>
              <a:rPr lang="en-IN" dirty="0" smtClean="0"/>
              <a:t> </a:t>
            </a:r>
            <a:r>
              <a:rPr lang="hi-IN" dirty="0" smtClean="0"/>
              <a:t>साथ ही अगर आप अपनी सेव की गई यूनिट्स को ग्रिड से कंज्यूम नहीं कर पा रहे हैं। वित्तीय वर्ष की समाप्ति के बाद प्रति यूनिट राशि के रूप में बंदोबस्त किया जाएगा। निपटान दर अलग-अलग राज्यों में अलग-अलग हो सकती है।</a:t>
            </a:r>
            <a:endParaRPr lang="en-US" sz="2400" dirty="0" smtClean="0"/>
          </a:p>
        </p:txBody>
      </p:sp>
    </p:spTree>
    <p:extLst>
      <p:ext uri="{BB962C8B-B14F-4D97-AF65-F5344CB8AC3E}">
        <p14:creationId xmlns:p14="http://schemas.microsoft.com/office/powerpoint/2010/main" xmlns="" val="1740808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384"/>
            <a:ext cx="9144000" cy="6624736"/>
          </a:xfrm>
        </p:spPr>
        <p:txBody>
          <a:bodyPr>
            <a:normAutofit/>
          </a:bodyPr>
          <a:lstStyle/>
          <a:p>
            <a:pPr marL="0" lvl="1" indent="0">
              <a:buNone/>
            </a:pPr>
            <a:r>
              <a:rPr lang="en-US" sz="1800" u="sng" dirty="0"/>
              <a:t>Solar plant at </a:t>
            </a:r>
            <a:r>
              <a:rPr lang="en-US" sz="1800" u="sng" dirty="0" smtClean="0"/>
              <a:t>Residential Society</a:t>
            </a:r>
          </a:p>
          <a:p>
            <a:r>
              <a:rPr lang="en-US" sz="1800" dirty="0" smtClean="0"/>
              <a:t>Central and State Governments are offering subsidies on Solar Plant installation. An individual or a society can utilize their unused roof top space at buildings to install solar plants.</a:t>
            </a:r>
          </a:p>
          <a:p>
            <a:r>
              <a:rPr lang="en-US" sz="1800" dirty="0" smtClean="0"/>
              <a:t>This will help societies to reduce their common electricity bills like street lights, Motor and various community hall electrical appliances etc.</a:t>
            </a:r>
          </a:p>
          <a:p>
            <a:r>
              <a:rPr lang="en-US" sz="1800" dirty="0" smtClean="0"/>
              <a:t>In some of the societies arrangement is made like 1 or 2 KW solar connection to each individual flat in society.</a:t>
            </a:r>
          </a:p>
          <a:p>
            <a:r>
              <a:rPr lang="en-US" sz="1800" dirty="0" smtClean="0"/>
              <a:t>Society also installed an individual system  of Solar Street Lights along the society road and Solar pumps for pumping the water.</a:t>
            </a:r>
          </a:p>
          <a:p>
            <a:r>
              <a:rPr lang="en-US" sz="1800" dirty="0" smtClean="0"/>
              <a:t>This is applicable for registered under Corporate housing group.</a:t>
            </a:r>
          </a:p>
          <a:p>
            <a:pPr marL="0" lvl="1" indent="0">
              <a:buNone/>
            </a:pPr>
            <a:endParaRPr lang="en-US" sz="1800" dirty="0" smtClean="0"/>
          </a:p>
          <a:p>
            <a:pPr marL="0" lvl="1" indent="0">
              <a:buNone/>
            </a:pPr>
            <a:r>
              <a:rPr lang="hi-IN" sz="1800" dirty="0" smtClean="0"/>
              <a:t>केंद्र और राज्य सरकारें रेजिडेंशियल सोसाइटी में सोलर प्लांट सोलर प्लांट लगाने पर सब्सिडी दे रही हैं। एक व्यक्ति या एक समाज सौर संयंत्र स्थापित करने के लिए इमारतों में अपने अप्रयुक्त छत के ऊपर की जगह का उपयोग कर सकता है। </a:t>
            </a:r>
            <a:endParaRPr lang="en-IN" sz="1800" dirty="0" smtClean="0"/>
          </a:p>
          <a:p>
            <a:pPr marL="0" lvl="1" indent="0">
              <a:buNone/>
            </a:pPr>
            <a:r>
              <a:rPr lang="hi-IN" sz="1800" dirty="0" smtClean="0"/>
              <a:t>इससे समाज को अपने सामान्य बिजली बिल जैसे स्ट्रीट लाइट, मोटर और विभिन्न सामुदायिक हॉल बिजली के उपकरण आदि को कम करने में मदद मिलेगी। कुछ सोसायटियों में सोसाइटी के प्रत्येक फ्लैट में 1 या 2 किलोवाट सोलर कनेक्शन जैसी व्यवस्था की जाती है। </a:t>
            </a:r>
            <a:endParaRPr lang="en-IN" sz="1800" dirty="0" smtClean="0"/>
          </a:p>
          <a:p>
            <a:pPr marL="0" lvl="1" indent="0">
              <a:buNone/>
            </a:pPr>
            <a:r>
              <a:rPr lang="hi-IN" sz="1800" dirty="0" smtClean="0"/>
              <a:t>सोसायटी पानी को पंप करने के लिए सोसाइटी रोड और सोलर पंप के साथ सोलर स्ट्रीट लाइट की व्यक्तिगत प्रणाली भी स्थापित करती है। </a:t>
            </a:r>
            <a:endParaRPr lang="en-IN" sz="1800" dirty="0" smtClean="0"/>
          </a:p>
          <a:p>
            <a:pPr marL="0" lvl="1" indent="0">
              <a:buNone/>
            </a:pPr>
            <a:r>
              <a:rPr lang="hi-IN" sz="1800" dirty="0" smtClean="0"/>
              <a:t>यह कॉर्पोरेट हाउसिंग ग्रुप के तहत पंजीकृत के लिए लागू है।</a:t>
            </a:r>
            <a:endParaRPr lang="en-US" sz="1800" dirty="0" smtClean="0"/>
          </a:p>
        </p:txBody>
      </p:sp>
    </p:spTree>
    <p:extLst>
      <p:ext uri="{BB962C8B-B14F-4D97-AF65-F5344CB8AC3E}">
        <p14:creationId xmlns:p14="http://schemas.microsoft.com/office/powerpoint/2010/main" xmlns="" val="1740808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669360"/>
          </a:xfrm>
        </p:spPr>
        <p:txBody>
          <a:bodyPr>
            <a:normAutofit lnSpcReduction="10000"/>
          </a:bodyPr>
          <a:lstStyle/>
          <a:p>
            <a:pPr>
              <a:buNone/>
            </a:pPr>
            <a:r>
              <a:rPr lang="en-US" sz="1800" u="sng" dirty="0" smtClean="0"/>
              <a:t>Solar plant at commercial / Industrial Building</a:t>
            </a:r>
            <a:endParaRPr lang="en-US" sz="1800" dirty="0" smtClean="0"/>
          </a:p>
          <a:p>
            <a:r>
              <a:rPr lang="en-US" sz="1800" dirty="0" smtClean="0"/>
              <a:t>In this group if an individual or a company is having commercial connections like Shop, School, Hospital, </a:t>
            </a:r>
            <a:r>
              <a:rPr lang="en-US" sz="1800" dirty="0" err="1" smtClean="0"/>
              <a:t>Godown</a:t>
            </a:r>
            <a:r>
              <a:rPr lang="en-US" sz="1800" dirty="0" smtClean="0"/>
              <a:t>, Mall, Factory , Floor Mills etc. and wish to install solar plants for self use.</a:t>
            </a:r>
          </a:p>
          <a:p>
            <a:r>
              <a:rPr lang="en-US" sz="1800" dirty="0" smtClean="0"/>
              <a:t>Government subsidy is not applicable for commercial consumers.</a:t>
            </a:r>
          </a:p>
          <a:p>
            <a:r>
              <a:rPr lang="en-US" sz="1800" dirty="0" err="1" smtClean="0"/>
              <a:t>Ongrid</a:t>
            </a:r>
            <a:r>
              <a:rPr lang="en-US" sz="1800" dirty="0" smtClean="0"/>
              <a:t> Solar Power Generating system is best for Schools and Factories.</a:t>
            </a:r>
          </a:p>
          <a:p>
            <a:r>
              <a:rPr lang="en-US" sz="1800" dirty="0" err="1" smtClean="0"/>
              <a:t>Offgrid</a:t>
            </a:r>
            <a:r>
              <a:rPr lang="en-US" sz="1800" dirty="0" smtClean="0"/>
              <a:t> solar is more suitable for Shops, Shopping malls, Hospitals and </a:t>
            </a:r>
            <a:r>
              <a:rPr lang="en-US" sz="1800" dirty="0" err="1" smtClean="0"/>
              <a:t>Godowns</a:t>
            </a:r>
            <a:r>
              <a:rPr lang="en-US" sz="1800" dirty="0" smtClean="0"/>
              <a:t> etc.</a:t>
            </a:r>
          </a:p>
          <a:p>
            <a:r>
              <a:rPr lang="en-US" sz="1800" dirty="0" smtClean="0"/>
              <a:t>Some of the states like Uttar Pradesh do not offer Net meters for commercial connections. So, we recommend using Zero export meters in-place of Gross meters and some of the states like Bihar and </a:t>
            </a:r>
            <a:r>
              <a:rPr lang="en-US" sz="1800" dirty="0" err="1" smtClean="0"/>
              <a:t>Odisha</a:t>
            </a:r>
            <a:r>
              <a:rPr lang="en-US" sz="1800" dirty="0" smtClean="0"/>
              <a:t> offer Net meters for commercial connection so it would be very beneficial.  </a:t>
            </a:r>
          </a:p>
          <a:p>
            <a:pPr>
              <a:buNone/>
            </a:pPr>
            <a:r>
              <a:rPr lang="hi-IN" sz="1800" dirty="0" smtClean="0"/>
              <a:t>वाणिज्यिक/औद्योगिक भवन में सौर संयंत्र</a:t>
            </a:r>
            <a:endParaRPr lang="en-US" sz="1800" dirty="0" smtClean="0"/>
          </a:p>
          <a:p>
            <a:r>
              <a:rPr lang="hi-IN" sz="1800" dirty="0" smtClean="0"/>
              <a:t>इस समूह में यदि किसी व्यक्ति या कंपनी के पास दुकान, स्कूल, अस्पताल, गोदाम, मॉल, फैक्ट्री, फ्लोर मिल आदि जैसे व्यावसायिक कनेक्शन हैं और स्वयं के उपयोग के लिए सौर संयंत्र स्थापित करना चाहते हैं।</a:t>
            </a:r>
            <a:endParaRPr lang="en-US" sz="1800" dirty="0" smtClean="0"/>
          </a:p>
          <a:p>
            <a:r>
              <a:rPr lang="hi-IN" sz="1800" dirty="0" smtClean="0"/>
              <a:t>वाणिज्यिक उपभोक्ताओं के लिए सरकारी सब्सिडी लागू नहीं है।</a:t>
            </a:r>
            <a:endParaRPr lang="en-US" sz="1800" dirty="0" smtClean="0"/>
          </a:p>
          <a:p>
            <a:r>
              <a:rPr lang="hi-IN" sz="1800" dirty="0" smtClean="0"/>
              <a:t>स्कूलों और कारखानों के लिए ऑनग्रिड सौर ऊर्जा उत्पादन प्रणाली सर्वोत्तम है।</a:t>
            </a:r>
            <a:endParaRPr lang="en-US" sz="1800" dirty="0" smtClean="0"/>
          </a:p>
          <a:p>
            <a:r>
              <a:rPr lang="hi-IN" sz="1800" dirty="0" smtClean="0"/>
              <a:t>दुकानों, शॉपिंग मॉल, अस्पतालों और गोदामों आदि के लिए ऑफग्रिड सोलर अधिक उपयुक्त है।</a:t>
            </a:r>
            <a:endParaRPr lang="en-US" sz="1800" dirty="0" smtClean="0"/>
          </a:p>
          <a:p>
            <a:r>
              <a:rPr lang="hi-IN" sz="1800" dirty="0" smtClean="0"/>
              <a:t>उत्तर प्रदेश जैसे कुछ राज्य वाणिज्यिक कनेक्शन के लिए नेट मीटर की पेशकश नहीं करते हैं। इसलिए, हम सकल मीटर के स्थान पर शून्य निर्यात मीटर का उपयोग करने की सलाह देते हैं और बिहार और ओडिशा जैसे कुछ राज्य वाणिज्यिक कनेक्शन के लिए नेट मीटर की पेशकश करते हैं, इसलिए यह बहुत फायदेमंद होगा।</a:t>
            </a:r>
            <a:endParaRPr lang="en-US" sz="1800" dirty="0" smtClean="0"/>
          </a:p>
          <a:p>
            <a:pPr>
              <a:buNone/>
            </a:pPr>
            <a:endParaRPr lang="en-US" sz="1800" dirty="0"/>
          </a:p>
        </p:txBody>
      </p:sp>
    </p:spTree>
    <p:extLst>
      <p:ext uri="{BB962C8B-B14F-4D97-AF65-F5344CB8AC3E}">
        <p14:creationId xmlns:p14="http://schemas.microsoft.com/office/powerpoint/2010/main" xmlns="" val="2556190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496944" cy="6525344"/>
          </a:xfrm>
        </p:spPr>
        <p:txBody>
          <a:bodyPr>
            <a:normAutofit/>
          </a:bodyPr>
          <a:lstStyle/>
          <a:p>
            <a:pPr marL="0" indent="0">
              <a:buNone/>
            </a:pPr>
            <a:r>
              <a:rPr lang="en-US" sz="2400" b="1" dirty="0" smtClean="0"/>
              <a:t>TYPE OF ROOF TOP SOLAR PLANT AS PER ARRANGEMENT</a:t>
            </a:r>
          </a:p>
          <a:p>
            <a:r>
              <a:rPr lang="en-US" sz="2400" dirty="0" smtClean="0"/>
              <a:t>Roof top plant at plain RCC structure</a:t>
            </a:r>
          </a:p>
          <a:p>
            <a:r>
              <a:rPr lang="en-US" sz="2400" dirty="0" smtClean="0"/>
              <a:t>Roof top plant at inclined structure</a:t>
            </a:r>
          </a:p>
          <a:p>
            <a:pPr lvl="1"/>
            <a:r>
              <a:rPr lang="en-US" sz="2000" dirty="0" smtClean="0"/>
              <a:t>Inclined RCC structure</a:t>
            </a:r>
          </a:p>
          <a:p>
            <a:pPr lvl="1"/>
            <a:r>
              <a:rPr lang="en-US" sz="2000" dirty="0" smtClean="0"/>
              <a:t>Inclined Tin shed structure</a:t>
            </a:r>
          </a:p>
          <a:p>
            <a:pPr lvl="1"/>
            <a:r>
              <a:rPr lang="en-US" sz="2000" dirty="0" smtClean="0"/>
              <a:t>Inclined fiber shed structure</a:t>
            </a:r>
          </a:p>
          <a:p>
            <a:pPr lvl="1"/>
            <a:r>
              <a:rPr lang="en-US" sz="2000" dirty="0" smtClean="0"/>
              <a:t>Inclined Asbestos structure</a:t>
            </a:r>
          </a:p>
          <a:p>
            <a:pPr lvl="1">
              <a:buNone/>
            </a:pPr>
            <a:r>
              <a:rPr lang="hi-IN" dirty="0" smtClean="0"/>
              <a:t>व्यवस्था के अनुसार रूफ टॉप सोलर प्लांट का प्रकार</a:t>
            </a:r>
            <a:endParaRPr lang="en-IN" dirty="0" smtClean="0"/>
          </a:p>
          <a:p>
            <a:pPr lvl="2"/>
            <a:r>
              <a:rPr lang="hi-IN" dirty="0" smtClean="0"/>
              <a:t>सादे आरसीसी संरचना में रूफ टॉप प्लांट</a:t>
            </a:r>
            <a:endParaRPr lang="en-IN" dirty="0" smtClean="0"/>
          </a:p>
          <a:p>
            <a:pPr lvl="2"/>
            <a:r>
              <a:rPr lang="hi-IN" dirty="0" smtClean="0"/>
              <a:t>झुकी हुई संरचना पर छत के ऊपर का प्लांट</a:t>
            </a:r>
            <a:endParaRPr lang="en-IN" dirty="0" smtClean="0"/>
          </a:p>
          <a:p>
            <a:pPr lvl="3"/>
            <a:r>
              <a:rPr lang="hi-IN" dirty="0" smtClean="0"/>
              <a:t>आरसीसी संरचना</a:t>
            </a:r>
            <a:endParaRPr lang="en-IN" dirty="0" smtClean="0"/>
          </a:p>
          <a:p>
            <a:pPr lvl="3"/>
            <a:r>
              <a:rPr lang="hi-IN" dirty="0" smtClean="0"/>
              <a:t>टिन शेड संरचना</a:t>
            </a:r>
            <a:endParaRPr lang="en-IN" dirty="0" smtClean="0"/>
          </a:p>
          <a:p>
            <a:pPr lvl="3"/>
            <a:r>
              <a:rPr lang="hi-IN" dirty="0" smtClean="0"/>
              <a:t>फाइबर शेड संरचना</a:t>
            </a:r>
            <a:endParaRPr lang="en-IN" dirty="0" smtClean="0"/>
          </a:p>
          <a:p>
            <a:pPr lvl="3"/>
            <a:r>
              <a:rPr lang="hi-IN" dirty="0" smtClean="0"/>
              <a:t>अभ्रक संरचना</a:t>
            </a:r>
            <a:endParaRPr lang="en-US" dirty="0" smtClean="0"/>
          </a:p>
          <a:p>
            <a:pPr lvl="1"/>
            <a:endParaRPr lang="en-US" dirty="0" smtClean="0"/>
          </a:p>
        </p:txBody>
      </p:sp>
    </p:spTree>
    <p:extLst>
      <p:ext uri="{BB962C8B-B14F-4D97-AF65-F5344CB8AC3E}">
        <p14:creationId xmlns:p14="http://schemas.microsoft.com/office/powerpoint/2010/main" xmlns="" val="3049763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r>
              <a:rPr lang="en-US" b="1" dirty="0" smtClean="0"/>
              <a:t>Solar Plant for Flour Mill/Rice Mill</a:t>
            </a:r>
            <a:endParaRPr lang="en-US" dirty="0" smtClean="0"/>
          </a:p>
          <a:p>
            <a:r>
              <a:rPr lang="en-US" dirty="0" smtClean="0"/>
              <a:t>Solar plants are very successful for Flour Mill/ Rice Mill or any other motor driven Mills system from small to bigger size units.</a:t>
            </a:r>
          </a:p>
          <a:p>
            <a:r>
              <a:rPr lang="en-US" dirty="0" smtClean="0"/>
              <a:t>Flour/Rice mills run at electricity or Diesel pumps. Due to interrupted power supply &amp; high tariffs and also increase of diesel prices reduces the profit and makes business unviable.</a:t>
            </a:r>
          </a:p>
          <a:p>
            <a:r>
              <a:rPr lang="en-US" dirty="0" smtClean="0"/>
              <a:t>We recommend mills or any motor driven system to run with the Solar system. Solar systems reduce business operating cost electricity expenses drastically and increase the business profits</a:t>
            </a:r>
          </a:p>
          <a:p>
            <a:r>
              <a:rPr lang="en-US" dirty="0" smtClean="0"/>
              <a:t>We suggest following points to our clients so that they can reduce electricity:</a:t>
            </a:r>
          </a:p>
          <a:p>
            <a:r>
              <a:rPr lang="en-US" dirty="0" smtClean="0"/>
              <a:t>1. Install mono perk with half cell PV module</a:t>
            </a:r>
          </a:p>
          <a:p>
            <a:r>
              <a:rPr lang="en-US" dirty="0" smtClean="0"/>
              <a:t>2. Install the solar plant twice the size of the motor Like a mill has 10 HP ( 7.5 KW ) motor so we suggest installing a 15 KW solar plant. </a:t>
            </a:r>
          </a:p>
          <a:p>
            <a:r>
              <a:rPr lang="en-US" dirty="0" err="1" smtClean="0"/>
              <a:t>Ongrid</a:t>
            </a:r>
            <a:r>
              <a:rPr lang="en-US" dirty="0" smtClean="0"/>
              <a:t> solar plants for Mills are more successful than off-grid because due to surge load battery life reduces drastically. </a:t>
            </a:r>
            <a:endParaRPr lang="en-US" dirty="0" smtClean="0">
              <a:solidFill>
                <a:srgbClr val="FF0000"/>
              </a:solidFill>
            </a:endParaRPr>
          </a:p>
        </p:txBody>
      </p:sp>
    </p:spTree>
    <p:extLst>
      <p:ext uri="{BB962C8B-B14F-4D97-AF65-F5344CB8AC3E}">
        <p14:creationId xmlns:p14="http://schemas.microsoft.com/office/powerpoint/2010/main" xmlns="" val="120449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buNone/>
            </a:pPr>
            <a:r>
              <a:rPr lang="hi-IN" sz="1800" dirty="0" smtClean="0"/>
              <a:t>आटा चक्की/चावल मिल के लिए सौर संयंत्र</a:t>
            </a:r>
            <a:endParaRPr lang="en-IN" sz="1800" dirty="0" smtClean="0"/>
          </a:p>
          <a:p>
            <a:r>
              <a:rPr lang="hi-IN" sz="1800" dirty="0" smtClean="0"/>
              <a:t>फ्लोर मिल/चावल मिल या किसी अन्य मोटर चालित मिल प्रणाली के लिए छोटे से बड़े आकार की इकाइयों के लिए सौर संयंत्र बहुत सफल हैं।</a:t>
            </a:r>
            <a:endParaRPr lang="en-IN" sz="1800" dirty="0" smtClean="0"/>
          </a:p>
          <a:p>
            <a:r>
              <a:rPr lang="hi-IN" sz="1800" dirty="0" smtClean="0"/>
              <a:t>आटा/चावल मिलें बिजली या डीजल पंपों पर चलती हैं। बाधित बिजली आपूर्ति और उच्च टैरिफ के कारण और डीजल की कीमतों में वृद्धि से लाभ कम हो जाता है और व्यापार अव्यवहारिक हो जाता है।</a:t>
            </a:r>
            <a:endParaRPr lang="en-IN" sz="1800" dirty="0" smtClean="0"/>
          </a:p>
          <a:p>
            <a:r>
              <a:rPr lang="hi-IN" sz="1800" dirty="0" smtClean="0"/>
              <a:t>हम सौर प्रणाली के साथ चलने के लिए मिलों या किसी मोटर चालित प्रणाली की सलाह देते हैं। सौर प्रणाली व्यवसाय संचालन लागत को बिजली के खर्च में भारी कमी करती है और व्यापार लाभ में वृद्धि करती है</a:t>
            </a:r>
            <a:endParaRPr lang="en-IN" sz="1800" dirty="0" smtClean="0"/>
          </a:p>
          <a:p>
            <a:r>
              <a:rPr lang="hi-IN" sz="1800" dirty="0" smtClean="0"/>
              <a:t>हम अपने ग्राहकों को निम्नलिखित बिंदु सुझाते हैं ताकि वे बिजली कम कर सकें:</a:t>
            </a:r>
            <a:endParaRPr lang="en-IN" sz="1800" dirty="0" smtClean="0"/>
          </a:p>
          <a:p>
            <a:r>
              <a:rPr lang="hi-IN" sz="1800" dirty="0" smtClean="0"/>
              <a:t>1. आधा सेल पीवी मॉड्यूल के साथ मोनो पर्क स्थापित करें</a:t>
            </a:r>
            <a:endParaRPr lang="en-IN" sz="1800" dirty="0" smtClean="0"/>
          </a:p>
          <a:p>
            <a:r>
              <a:rPr lang="hi-IN" sz="1800" dirty="0" smtClean="0"/>
              <a:t>2. मोटर के आकार का दोगुना सौर संयंत्र स्थापित करें जैसे एक मिल में 10 एचपी (7.5 किलोवाट) की मोटर होती है, इसलिए हम 15 किलोवाट सौर संयंत्र स्थापित करने का सुझाव देते हैं।मिलों के लिए ऑनग्रिड सोलर प्लांट ऑफ-ग्रिड की तुलना में अधिक सफल होते हैं क्योंकि सर्ज लोड के कारण बैटरी लाइफ काफी कम हो जाती है। ऑफ ग्रिड सोलर प्लांट छोटे पौधों के लिए सफल होते हैं।</a:t>
            </a:r>
            <a:endParaRPr lang="en-US" sz="1800" dirty="0" smtClean="0">
              <a:solidFill>
                <a:srgbClr val="FF0000"/>
              </a:solidFill>
            </a:endParaRPr>
          </a:p>
        </p:txBody>
      </p:sp>
    </p:spTree>
    <p:extLst>
      <p:ext uri="{BB962C8B-B14F-4D97-AF65-F5344CB8AC3E}">
        <p14:creationId xmlns:p14="http://schemas.microsoft.com/office/powerpoint/2010/main" xmlns="" val="1204490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10819</TotalTime>
  <Words>1173</Words>
  <Application>Microsoft Office PowerPoint</Application>
  <PresentationFormat>On-screen Show (4:3)</PresentationFormat>
  <Paragraphs>94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Peeyush Dixit (STEAG Energy Services India)</dc:creator>
  <cp:lastModifiedBy>Peeyush Dixit (STEAG Energy Services India)</cp:lastModifiedBy>
  <cp:revision>99</cp:revision>
  <dcterms:created xsi:type="dcterms:W3CDTF">2021-09-07T18:49:29Z</dcterms:created>
  <dcterms:modified xsi:type="dcterms:W3CDTF">2022-01-16T14:13:55Z</dcterms:modified>
</cp:coreProperties>
</file>