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tags/tag1.xml" ContentType="application/vnd.openxmlformats-officedocument.presentationml.tags+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391" r:id="rId2"/>
    <p:sldId id="271" r:id="rId3"/>
    <p:sldId id="299" r:id="rId4"/>
    <p:sldId id="300"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7" d="100"/>
          <a:sy n="67" d="100"/>
        </p:scale>
        <p:origin x="-1464"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434B297-3A1E-42D3-BEA1-CA17498B56D5}" type="datetimeFigureOut">
              <a:rPr lang="en-US" smtClean="0"/>
              <a:pPr/>
              <a:t>1/16/2022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76C2B04-4CEF-49FF-B363-78481CD7B87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smtClean="0"/>
          </a:p>
          <a:p>
            <a:endParaRPr lang="en-US" dirty="0"/>
          </a:p>
        </p:txBody>
      </p:sp>
      <p:sp>
        <p:nvSpPr>
          <p:cNvPr id="4" name="Slide Number Placeholder 3"/>
          <p:cNvSpPr>
            <a:spLocks noGrp="1"/>
          </p:cNvSpPr>
          <p:nvPr>
            <p:ph type="sldNum" sz="quarter" idx="10"/>
          </p:nvPr>
        </p:nvSpPr>
        <p:spPr/>
        <p:txBody>
          <a:bodyPr/>
          <a:lstStyle/>
          <a:p>
            <a:fld id="{867FBBD8-8B63-4474-BD66-E436F13B6616}" type="slidenum">
              <a:rPr lang="en-US" smtClean="0"/>
              <a:pPr/>
              <a:t>3</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smtClean="0"/>
          </a:p>
          <a:p>
            <a:endParaRPr lang="en-US" dirty="0"/>
          </a:p>
        </p:txBody>
      </p:sp>
      <p:sp>
        <p:nvSpPr>
          <p:cNvPr id="4" name="Slide Number Placeholder 3"/>
          <p:cNvSpPr>
            <a:spLocks noGrp="1"/>
          </p:cNvSpPr>
          <p:nvPr>
            <p:ph type="sldNum" sz="quarter" idx="10"/>
          </p:nvPr>
        </p:nvSpPr>
        <p:spPr/>
        <p:txBody>
          <a:bodyPr/>
          <a:lstStyle/>
          <a:p>
            <a:fld id="{867FBBD8-8B63-4474-BD66-E436F13B6616}" type="slidenum">
              <a:rPr lang="en-US" smtClean="0"/>
              <a:pPr/>
              <a:t>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79147A4-7C70-43B3-9576-FE963118A189}" type="datetimeFigureOut">
              <a:rPr lang="en-US" smtClean="0"/>
              <a:pPr/>
              <a:t>1/16/2022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7B2F28-0167-4408-A54E-9D4F123DF51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79147A4-7C70-43B3-9576-FE963118A189}" type="datetimeFigureOut">
              <a:rPr lang="en-US" smtClean="0"/>
              <a:pPr/>
              <a:t>1/16/2022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7B2F28-0167-4408-A54E-9D4F123DF51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79147A4-7C70-43B3-9576-FE963118A189}" type="datetimeFigureOut">
              <a:rPr lang="en-US" smtClean="0"/>
              <a:pPr/>
              <a:t>1/16/2022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7B2F28-0167-4408-A54E-9D4F123DF51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79147A4-7C70-43B3-9576-FE963118A189}" type="datetimeFigureOut">
              <a:rPr lang="en-US" smtClean="0"/>
              <a:pPr/>
              <a:t>1/16/2022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7B2F28-0167-4408-A54E-9D4F123DF51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79147A4-7C70-43B3-9576-FE963118A189}" type="datetimeFigureOut">
              <a:rPr lang="en-US" smtClean="0"/>
              <a:pPr/>
              <a:t>1/16/2022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7B2F28-0167-4408-A54E-9D4F123DF51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79147A4-7C70-43B3-9576-FE963118A189}" type="datetimeFigureOut">
              <a:rPr lang="en-US" smtClean="0"/>
              <a:pPr/>
              <a:t>1/16/2022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7B2F28-0167-4408-A54E-9D4F123DF51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79147A4-7C70-43B3-9576-FE963118A189}" type="datetimeFigureOut">
              <a:rPr lang="en-US" smtClean="0"/>
              <a:pPr/>
              <a:t>1/16/2022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77B2F28-0167-4408-A54E-9D4F123DF51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79147A4-7C70-43B3-9576-FE963118A189}" type="datetimeFigureOut">
              <a:rPr lang="en-US" smtClean="0"/>
              <a:pPr/>
              <a:t>1/16/2022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77B2F28-0167-4408-A54E-9D4F123DF51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9147A4-7C70-43B3-9576-FE963118A189}" type="datetimeFigureOut">
              <a:rPr lang="en-US" smtClean="0"/>
              <a:pPr/>
              <a:t>1/16/2022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77B2F28-0167-4408-A54E-9D4F123DF51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79147A4-7C70-43B3-9576-FE963118A189}" type="datetimeFigureOut">
              <a:rPr lang="en-US" smtClean="0"/>
              <a:pPr/>
              <a:t>1/16/2022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7B2F28-0167-4408-A54E-9D4F123DF51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79147A4-7C70-43B3-9576-FE963118A189}" type="datetimeFigureOut">
              <a:rPr lang="en-US" smtClean="0"/>
              <a:pPr/>
              <a:t>1/16/2022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7B2F28-0167-4408-A54E-9D4F123DF51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9147A4-7C70-43B3-9576-FE963118A189}" type="datetimeFigureOut">
              <a:rPr lang="en-US" smtClean="0"/>
              <a:pPr/>
              <a:t>1/16/2022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7B2F28-0167-4408-A54E-9D4F123DF51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ags" Target="../tags/tag1.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ChangeArrowheads="1"/>
          </p:cNvSpPr>
          <p:nvPr/>
        </p:nvSpPr>
        <p:spPr bwMode="auto">
          <a:xfrm>
            <a:off x="0" y="0"/>
            <a:ext cx="9144000" cy="563231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IN"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IN"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Grab Our Free Services</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We Maven Energy aims “Solar Energy for All” under which we will be glad if we provide free technical assistance as follows;</a:t>
            </a:r>
            <a:endParaRPr kumimoji="0" lang="en-US"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Consultancy services</a:t>
            </a:r>
            <a:endParaRPr kumimoji="0" lang="en-US"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Load calculation</a:t>
            </a:r>
            <a:endParaRPr kumimoji="0" lang="en-US"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Project Summary report</a:t>
            </a:r>
            <a:endParaRPr kumimoji="0" lang="en-US"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Feasibility report</a:t>
            </a:r>
            <a:endParaRPr kumimoji="0" lang="en-US"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Technical and commercial viability analysis</a:t>
            </a:r>
            <a:endParaRPr kumimoji="0" lang="en-US"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Payback Period calculation</a:t>
            </a:r>
            <a:endParaRPr kumimoji="0" lang="en-US"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endParaRPr>
          </a:p>
          <a:p>
            <a:pPr lvl="0" eaLnBrk="0" fontAlgn="base" hangingPunct="0">
              <a:spcBef>
                <a:spcPct val="0"/>
              </a:spcBef>
              <a:spcAft>
                <a:spcPct val="0"/>
              </a:spcAft>
            </a:pPr>
            <a:r>
              <a:rPr lang="hi-IN" dirty="0" smtClean="0"/>
              <a:t>हम मावेन</a:t>
            </a:r>
            <a:r>
              <a:rPr lang="en-IN" dirty="0" smtClean="0"/>
              <a:t> </a:t>
            </a:r>
            <a:r>
              <a:rPr lang="hi-IN" dirty="0" smtClean="0"/>
              <a:t>एनर्जी</a:t>
            </a:r>
            <a:r>
              <a:rPr kumimoji="0" lang="en-US"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r>
              <a:rPr kumimoji="0" lang="en-US" b="0" i="0" u="none" strike="noStrike" cap="none" normalizeH="0" baseline="0" dirty="0" err="1" smtClean="0">
                <a:ln>
                  <a:noFill/>
                </a:ln>
                <a:solidFill>
                  <a:schemeClr val="tx1"/>
                </a:solidFill>
                <a:effectLst/>
                <a:latin typeface="Nirmala UI" pitchFamily="34" charset="0"/>
                <a:ea typeface="Calibri" pitchFamily="34" charset="0"/>
                <a:cs typeface="Nirmala UI" pitchFamily="34" charset="0"/>
              </a:rPr>
              <a:t>का</a:t>
            </a:r>
            <a:r>
              <a:rPr kumimoji="0" lang="en-US"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r>
              <a:rPr kumimoji="0" lang="en-US" b="0" i="0" u="none" strike="noStrike" cap="none" normalizeH="0" baseline="0" dirty="0" err="1" smtClean="0">
                <a:ln>
                  <a:noFill/>
                </a:ln>
                <a:solidFill>
                  <a:schemeClr val="tx1"/>
                </a:solidFill>
                <a:effectLst/>
                <a:latin typeface="Nirmala UI" pitchFamily="34" charset="0"/>
                <a:ea typeface="Calibri" pitchFamily="34" charset="0"/>
                <a:cs typeface="Nirmala UI" pitchFamily="34" charset="0"/>
              </a:rPr>
              <a:t>लक्ष्य</a:t>
            </a:r>
            <a:r>
              <a:rPr kumimoji="0" lang="en-US"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r>
              <a:rPr kumimoji="0" lang="en-US" b="0" i="0" u="none" strike="noStrike" cap="none" normalizeH="0" baseline="0" dirty="0" err="1" smtClean="0">
                <a:ln>
                  <a:noFill/>
                </a:ln>
                <a:solidFill>
                  <a:schemeClr val="tx1"/>
                </a:solidFill>
                <a:effectLst/>
                <a:latin typeface="Nirmala UI" pitchFamily="34" charset="0"/>
                <a:ea typeface="Calibri" pitchFamily="34" charset="0"/>
                <a:cs typeface="Nirmala UI" pitchFamily="34" charset="0"/>
              </a:rPr>
              <a:t>सबके</a:t>
            </a:r>
            <a:r>
              <a:rPr kumimoji="0" lang="en-US"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r>
              <a:rPr kumimoji="0" lang="en-US" b="0" i="0" u="none" strike="noStrike" cap="none" normalizeH="0" baseline="0" dirty="0" err="1" smtClean="0">
                <a:ln>
                  <a:noFill/>
                </a:ln>
                <a:solidFill>
                  <a:schemeClr val="tx1"/>
                </a:solidFill>
                <a:effectLst/>
                <a:latin typeface="Nirmala UI" pitchFamily="34" charset="0"/>
                <a:ea typeface="Calibri" pitchFamily="34" charset="0"/>
                <a:cs typeface="Nirmala UI" pitchFamily="34" charset="0"/>
              </a:rPr>
              <a:t>लिए</a:t>
            </a:r>
            <a:r>
              <a:rPr kumimoji="0" lang="en-US"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r>
              <a:rPr kumimoji="0" lang="en-US" b="0" i="0" u="none" strike="noStrike" cap="none" normalizeH="0" baseline="0" dirty="0" err="1" smtClean="0">
                <a:ln>
                  <a:noFill/>
                </a:ln>
                <a:solidFill>
                  <a:schemeClr val="tx1"/>
                </a:solidFill>
                <a:effectLst/>
                <a:latin typeface="Nirmala UI" pitchFamily="34" charset="0"/>
                <a:ea typeface="Calibri" pitchFamily="34" charset="0"/>
                <a:cs typeface="Nirmala UI" pitchFamily="34" charset="0"/>
              </a:rPr>
              <a:t>सौर</a:t>
            </a:r>
            <a:r>
              <a:rPr kumimoji="0" lang="en-US"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r>
              <a:rPr kumimoji="0" lang="en-US" b="0" i="0" u="none" strike="noStrike" cap="none" normalizeH="0" baseline="0" dirty="0" err="1" smtClean="0">
                <a:ln>
                  <a:noFill/>
                </a:ln>
                <a:solidFill>
                  <a:schemeClr val="tx1"/>
                </a:solidFill>
                <a:effectLst/>
                <a:latin typeface="Nirmala UI" pitchFamily="34" charset="0"/>
                <a:ea typeface="Calibri" pitchFamily="34" charset="0"/>
                <a:cs typeface="Nirmala UI" pitchFamily="34" charset="0"/>
              </a:rPr>
              <a:t>ऊर्जा</a:t>
            </a:r>
            <a:r>
              <a:rPr kumimoji="0" lang="en-US"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r>
              <a:rPr kumimoji="0" lang="en-US" b="0" i="0" u="none" strike="noStrike" cap="none" normalizeH="0" baseline="0" dirty="0" err="1" smtClean="0">
                <a:ln>
                  <a:noFill/>
                </a:ln>
                <a:solidFill>
                  <a:schemeClr val="tx1"/>
                </a:solidFill>
                <a:effectLst/>
                <a:latin typeface="Nirmala UI" pitchFamily="34" charset="0"/>
                <a:ea typeface="Calibri" pitchFamily="34" charset="0"/>
                <a:cs typeface="Nirmala UI" pitchFamily="34" charset="0"/>
              </a:rPr>
              <a:t>है</a:t>
            </a:r>
            <a:r>
              <a:rPr kumimoji="0" lang="en-US"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r>
              <a:rPr kumimoji="0" lang="en-US" b="0" i="0" u="none" strike="noStrike" cap="none" normalizeH="0" baseline="0" dirty="0" err="1" smtClean="0">
                <a:ln>
                  <a:noFill/>
                </a:ln>
                <a:solidFill>
                  <a:schemeClr val="tx1"/>
                </a:solidFill>
                <a:effectLst/>
                <a:latin typeface="Nirmala UI" pitchFamily="34" charset="0"/>
                <a:ea typeface="Calibri" pitchFamily="34" charset="0"/>
                <a:cs typeface="Nirmala UI" pitchFamily="34" charset="0"/>
              </a:rPr>
              <a:t>जिसके</a:t>
            </a:r>
            <a:r>
              <a:rPr kumimoji="0" lang="en-US"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r>
              <a:rPr kumimoji="0" lang="en-US" b="0" i="0" u="none" strike="noStrike" cap="none" normalizeH="0" baseline="0" dirty="0" err="1" smtClean="0">
                <a:ln>
                  <a:noFill/>
                </a:ln>
                <a:solidFill>
                  <a:schemeClr val="tx1"/>
                </a:solidFill>
                <a:effectLst/>
                <a:latin typeface="Nirmala UI" pitchFamily="34" charset="0"/>
                <a:ea typeface="Calibri" pitchFamily="34" charset="0"/>
                <a:cs typeface="Nirmala UI" pitchFamily="34" charset="0"/>
              </a:rPr>
              <a:t>तहत</a:t>
            </a:r>
            <a:r>
              <a:rPr kumimoji="0" lang="en-US"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r>
              <a:rPr kumimoji="0" lang="en-US" b="0" i="0" u="none" strike="noStrike" cap="none" normalizeH="0" baseline="0" dirty="0" err="1" smtClean="0">
                <a:ln>
                  <a:noFill/>
                </a:ln>
                <a:solidFill>
                  <a:schemeClr val="tx1"/>
                </a:solidFill>
                <a:effectLst/>
                <a:latin typeface="Nirmala UI" pitchFamily="34" charset="0"/>
                <a:ea typeface="Calibri" pitchFamily="34" charset="0"/>
                <a:cs typeface="Nirmala UI" pitchFamily="34" charset="0"/>
              </a:rPr>
              <a:t>हमें</a:t>
            </a:r>
            <a:r>
              <a:rPr kumimoji="0" lang="en-US"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r>
              <a:rPr kumimoji="0" lang="en-US" b="0" i="0" u="none" strike="noStrike" cap="none" normalizeH="0" baseline="0" dirty="0" err="1" smtClean="0">
                <a:ln>
                  <a:noFill/>
                </a:ln>
                <a:solidFill>
                  <a:schemeClr val="tx1"/>
                </a:solidFill>
                <a:effectLst/>
                <a:latin typeface="Nirmala UI" pitchFamily="34" charset="0"/>
                <a:ea typeface="Calibri" pitchFamily="34" charset="0"/>
                <a:cs typeface="Nirmala UI" pitchFamily="34" charset="0"/>
              </a:rPr>
              <a:t>निम्न</a:t>
            </a:r>
            <a:r>
              <a:rPr kumimoji="0" lang="en-US"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r>
              <a:rPr kumimoji="0" lang="en-US" b="0" i="0" u="none" strike="noStrike" cap="none" normalizeH="0" baseline="0" dirty="0" err="1" smtClean="0">
                <a:ln>
                  <a:noFill/>
                </a:ln>
                <a:solidFill>
                  <a:schemeClr val="tx1"/>
                </a:solidFill>
                <a:effectLst/>
                <a:latin typeface="Nirmala UI" pitchFamily="34" charset="0"/>
                <a:ea typeface="Calibri" pitchFamily="34" charset="0"/>
                <a:cs typeface="Nirmala UI" pitchFamily="34" charset="0"/>
              </a:rPr>
              <a:t>प्रकार</a:t>
            </a:r>
            <a:r>
              <a:rPr kumimoji="0" lang="en-US"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r>
              <a:rPr kumimoji="0" lang="en-US" b="0" i="0" u="none" strike="noStrike" cap="none" normalizeH="0" baseline="0" dirty="0" err="1" smtClean="0">
                <a:ln>
                  <a:noFill/>
                </a:ln>
                <a:solidFill>
                  <a:schemeClr val="tx1"/>
                </a:solidFill>
                <a:effectLst/>
                <a:latin typeface="Nirmala UI" pitchFamily="34" charset="0"/>
                <a:ea typeface="Calibri" pitchFamily="34" charset="0"/>
                <a:cs typeface="Nirmala UI" pitchFamily="34" charset="0"/>
              </a:rPr>
              <a:t>से</a:t>
            </a:r>
            <a:r>
              <a:rPr kumimoji="0" lang="en-US"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r>
              <a:rPr kumimoji="0" lang="en-US" b="0" i="0" u="none" strike="noStrike" cap="none" normalizeH="0" baseline="0" dirty="0" err="1" smtClean="0">
                <a:ln>
                  <a:noFill/>
                </a:ln>
                <a:solidFill>
                  <a:schemeClr val="tx1"/>
                </a:solidFill>
                <a:effectLst/>
                <a:latin typeface="Nirmala UI" pitchFamily="34" charset="0"/>
                <a:ea typeface="Calibri" pitchFamily="34" charset="0"/>
                <a:cs typeface="Nirmala UI" pitchFamily="34" charset="0"/>
              </a:rPr>
              <a:t>मुफ्त</a:t>
            </a:r>
            <a:r>
              <a:rPr kumimoji="0" lang="en-US"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r>
              <a:rPr kumimoji="0" lang="en-US" b="0" i="0" u="none" strike="noStrike" cap="none" normalizeH="0" baseline="0" dirty="0" err="1" smtClean="0">
                <a:ln>
                  <a:noFill/>
                </a:ln>
                <a:solidFill>
                  <a:schemeClr val="tx1"/>
                </a:solidFill>
                <a:effectLst/>
                <a:latin typeface="Nirmala UI" pitchFamily="34" charset="0"/>
                <a:ea typeface="Calibri" pitchFamily="34" charset="0"/>
                <a:cs typeface="Nirmala UI" pitchFamily="34" charset="0"/>
              </a:rPr>
              <a:t>तकनीकी</a:t>
            </a:r>
            <a:r>
              <a:rPr kumimoji="0" lang="en-US"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r>
              <a:rPr kumimoji="0" lang="en-US" b="0" i="0" u="none" strike="noStrike" cap="none" normalizeH="0" baseline="0" dirty="0" err="1" smtClean="0">
                <a:ln>
                  <a:noFill/>
                </a:ln>
                <a:solidFill>
                  <a:schemeClr val="tx1"/>
                </a:solidFill>
                <a:effectLst/>
                <a:latin typeface="Nirmala UI" pitchFamily="34" charset="0"/>
                <a:ea typeface="Calibri" pitchFamily="34" charset="0"/>
                <a:cs typeface="Nirmala UI" pitchFamily="34" charset="0"/>
              </a:rPr>
              <a:t>सहायता</a:t>
            </a:r>
            <a:r>
              <a:rPr kumimoji="0" lang="en-US"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r>
              <a:rPr kumimoji="0" lang="en-US" b="0" i="0" u="none" strike="noStrike" cap="none" normalizeH="0" baseline="0" dirty="0" err="1" smtClean="0">
                <a:ln>
                  <a:noFill/>
                </a:ln>
                <a:solidFill>
                  <a:schemeClr val="tx1"/>
                </a:solidFill>
                <a:effectLst/>
                <a:latin typeface="Nirmala UI" pitchFamily="34" charset="0"/>
                <a:ea typeface="Calibri" pitchFamily="34" charset="0"/>
                <a:cs typeface="Nirmala UI" pitchFamily="34" charset="0"/>
              </a:rPr>
              <a:t>प्रदान</a:t>
            </a:r>
            <a:r>
              <a:rPr kumimoji="0" lang="en-US"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r>
              <a:rPr kumimoji="0" lang="en-US" b="0" i="0" u="none" strike="noStrike" cap="none" normalizeH="0" baseline="0" dirty="0" err="1" smtClean="0">
                <a:ln>
                  <a:noFill/>
                </a:ln>
                <a:solidFill>
                  <a:schemeClr val="tx1"/>
                </a:solidFill>
                <a:effectLst/>
                <a:latin typeface="Nirmala UI" pitchFamily="34" charset="0"/>
                <a:ea typeface="Calibri" pitchFamily="34" charset="0"/>
                <a:cs typeface="Nirmala UI" pitchFamily="34" charset="0"/>
              </a:rPr>
              <a:t>करने</a:t>
            </a:r>
            <a:r>
              <a:rPr kumimoji="0" lang="en-US"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r>
              <a:rPr kumimoji="0" lang="en-US" b="0" i="0" u="none" strike="noStrike" cap="none" normalizeH="0" baseline="0" dirty="0" err="1" smtClean="0">
                <a:ln>
                  <a:noFill/>
                </a:ln>
                <a:solidFill>
                  <a:schemeClr val="tx1"/>
                </a:solidFill>
                <a:effectLst/>
                <a:latin typeface="Nirmala UI" pitchFamily="34" charset="0"/>
                <a:ea typeface="Calibri" pitchFamily="34" charset="0"/>
                <a:cs typeface="Nirmala UI" pitchFamily="34" charset="0"/>
              </a:rPr>
              <a:t>में</a:t>
            </a:r>
            <a:r>
              <a:rPr kumimoji="0" lang="en-US"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r>
              <a:rPr kumimoji="0" lang="en-US" b="0" i="0" u="none" strike="noStrike" cap="none" normalizeH="0" baseline="0" dirty="0" err="1" smtClean="0">
                <a:ln>
                  <a:noFill/>
                </a:ln>
                <a:solidFill>
                  <a:schemeClr val="tx1"/>
                </a:solidFill>
                <a:effectLst/>
                <a:latin typeface="Nirmala UI" pitchFamily="34" charset="0"/>
                <a:ea typeface="Calibri" pitchFamily="34" charset="0"/>
                <a:cs typeface="Nirmala UI" pitchFamily="34" charset="0"/>
              </a:rPr>
              <a:t>प्रसन्नता</a:t>
            </a:r>
            <a:r>
              <a:rPr kumimoji="0" lang="en-US"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r>
              <a:rPr kumimoji="0" lang="en-US" b="0" i="0" u="none" strike="noStrike" cap="none" normalizeH="0" baseline="0" dirty="0" err="1" smtClean="0">
                <a:ln>
                  <a:noFill/>
                </a:ln>
                <a:solidFill>
                  <a:schemeClr val="tx1"/>
                </a:solidFill>
                <a:effectLst/>
                <a:latin typeface="Nirmala UI" pitchFamily="34" charset="0"/>
                <a:ea typeface="Calibri" pitchFamily="34" charset="0"/>
                <a:cs typeface="Nirmala UI" pitchFamily="34" charset="0"/>
              </a:rPr>
              <a:t>का</a:t>
            </a:r>
            <a:r>
              <a:rPr kumimoji="0" lang="en-US"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r>
              <a:rPr kumimoji="0" lang="en-US" b="0" i="0" u="none" strike="noStrike" cap="none" normalizeH="0" baseline="0" dirty="0" err="1" smtClean="0">
                <a:ln>
                  <a:noFill/>
                </a:ln>
                <a:solidFill>
                  <a:schemeClr val="tx1"/>
                </a:solidFill>
                <a:effectLst/>
                <a:latin typeface="Nirmala UI" pitchFamily="34" charset="0"/>
                <a:ea typeface="Calibri" pitchFamily="34" charset="0"/>
                <a:cs typeface="Nirmala UI" pitchFamily="34" charset="0"/>
              </a:rPr>
              <a:t>अनुभव</a:t>
            </a:r>
            <a:r>
              <a:rPr kumimoji="0" lang="en-US"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r>
              <a:rPr kumimoji="0" lang="en-US" b="0" i="0" u="none" strike="noStrike" cap="none" normalizeH="0" baseline="0" dirty="0" err="1" smtClean="0">
                <a:ln>
                  <a:noFill/>
                </a:ln>
                <a:solidFill>
                  <a:schemeClr val="tx1"/>
                </a:solidFill>
                <a:effectLst/>
                <a:latin typeface="Nirmala UI" pitchFamily="34" charset="0"/>
                <a:ea typeface="Calibri" pitchFamily="34" charset="0"/>
                <a:cs typeface="Nirmala UI" pitchFamily="34" charset="0"/>
              </a:rPr>
              <a:t>करेंगे</a:t>
            </a:r>
            <a:r>
              <a:rPr kumimoji="0" lang="en-US"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t>
            </a:r>
            <a:endParaRPr kumimoji="0" lang="en-US"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 typeface="Arial" pitchFamily="34" charset="0"/>
              <a:buChar char="•"/>
              <a:tabLst/>
            </a:pPr>
            <a:r>
              <a:rPr kumimoji="0" lang="en-US"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1. </a:t>
            </a:r>
            <a:r>
              <a:rPr kumimoji="0" lang="en-US" b="0" i="0" u="none" strike="noStrike" cap="none" normalizeH="0" baseline="0" dirty="0" err="1" smtClean="0">
                <a:ln>
                  <a:noFill/>
                </a:ln>
                <a:solidFill>
                  <a:schemeClr val="tx1"/>
                </a:solidFill>
                <a:effectLst/>
                <a:latin typeface="Nirmala UI" pitchFamily="34" charset="0"/>
                <a:ea typeface="Calibri" pitchFamily="34" charset="0"/>
                <a:cs typeface="Nirmala UI" pitchFamily="34" charset="0"/>
              </a:rPr>
              <a:t>परामर्श</a:t>
            </a:r>
            <a:r>
              <a:rPr kumimoji="0" lang="en-US"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r>
              <a:rPr kumimoji="0" lang="en-US" b="0" i="0" u="none" strike="noStrike" cap="none" normalizeH="0" baseline="0" dirty="0" err="1" smtClean="0">
                <a:ln>
                  <a:noFill/>
                </a:ln>
                <a:solidFill>
                  <a:schemeClr val="tx1"/>
                </a:solidFill>
                <a:effectLst/>
                <a:latin typeface="Nirmala UI" pitchFamily="34" charset="0"/>
                <a:ea typeface="Calibri" pitchFamily="34" charset="0"/>
                <a:cs typeface="Nirmala UI" pitchFamily="34" charset="0"/>
              </a:rPr>
              <a:t>सेवाएं</a:t>
            </a:r>
            <a:endParaRPr kumimoji="0" lang="en-US"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 typeface="Arial" pitchFamily="34" charset="0"/>
              <a:buChar char="•"/>
              <a:tabLst/>
            </a:pPr>
            <a:r>
              <a:rPr kumimoji="0" lang="en-US"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2. </a:t>
            </a:r>
            <a:r>
              <a:rPr kumimoji="0" lang="en-US" b="0" i="0" u="none" strike="noStrike" cap="none" normalizeH="0" baseline="0" dirty="0" err="1" smtClean="0">
                <a:ln>
                  <a:noFill/>
                </a:ln>
                <a:solidFill>
                  <a:schemeClr val="tx1"/>
                </a:solidFill>
                <a:effectLst/>
                <a:latin typeface="Nirmala UI" pitchFamily="34" charset="0"/>
                <a:ea typeface="Calibri" pitchFamily="34" charset="0"/>
                <a:cs typeface="Nirmala UI" pitchFamily="34" charset="0"/>
              </a:rPr>
              <a:t>लोड</a:t>
            </a:r>
            <a:r>
              <a:rPr kumimoji="0" lang="en-US"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r>
              <a:rPr kumimoji="0" lang="en-US" b="0" i="0" u="none" strike="noStrike" cap="none" normalizeH="0" baseline="0" dirty="0" err="1" smtClean="0">
                <a:ln>
                  <a:noFill/>
                </a:ln>
                <a:solidFill>
                  <a:schemeClr val="tx1"/>
                </a:solidFill>
                <a:effectLst/>
                <a:latin typeface="Nirmala UI" pitchFamily="34" charset="0"/>
                <a:ea typeface="Calibri" pitchFamily="34" charset="0"/>
                <a:cs typeface="Nirmala UI" pitchFamily="34" charset="0"/>
              </a:rPr>
              <a:t>गणना</a:t>
            </a:r>
            <a:endParaRPr kumimoji="0" lang="en-US"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 typeface="Arial" pitchFamily="34" charset="0"/>
              <a:buChar char="•"/>
              <a:tabLst/>
            </a:pPr>
            <a:r>
              <a:rPr kumimoji="0" lang="en-US"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3. </a:t>
            </a:r>
            <a:r>
              <a:rPr kumimoji="0" lang="en-US" b="0" i="0" u="none" strike="noStrike" cap="none" normalizeH="0" baseline="0" dirty="0" err="1" smtClean="0">
                <a:ln>
                  <a:noFill/>
                </a:ln>
                <a:solidFill>
                  <a:schemeClr val="tx1"/>
                </a:solidFill>
                <a:effectLst/>
                <a:latin typeface="Nirmala UI" pitchFamily="34" charset="0"/>
                <a:ea typeface="Calibri" pitchFamily="34" charset="0"/>
                <a:cs typeface="Nirmala UI" pitchFamily="34" charset="0"/>
              </a:rPr>
              <a:t>परियोजना</a:t>
            </a:r>
            <a:r>
              <a:rPr kumimoji="0" lang="en-US"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r>
              <a:rPr kumimoji="0" lang="en-US" b="0" i="0" u="none" strike="noStrike" cap="none" normalizeH="0" baseline="0" dirty="0" err="1" smtClean="0">
                <a:ln>
                  <a:noFill/>
                </a:ln>
                <a:solidFill>
                  <a:schemeClr val="tx1"/>
                </a:solidFill>
                <a:effectLst/>
                <a:latin typeface="Nirmala UI" pitchFamily="34" charset="0"/>
                <a:ea typeface="Calibri" pitchFamily="34" charset="0"/>
                <a:cs typeface="Nirmala UI" pitchFamily="34" charset="0"/>
              </a:rPr>
              <a:t>सारांश</a:t>
            </a:r>
            <a:r>
              <a:rPr kumimoji="0" lang="en-US"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r>
              <a:rPr kumimoji="0" lang="en-US" b="0" i="0" u="none" strike="noStrike" cap="none" normalizeH="0" baseline="0" dirty="0" err="1" smtClean="0">
                <a:ln>
                  <a:noFill/>
                </a:ln>
                <a:solidFill>
                  <a:schemeClr val="tx1"/>
                </a:solidFill>
                <a:effectLst/>
                <a:latin typeface="Nirmala UI" pitchFamily="34" charset="0"/>
                <a:ea typeface="Calibri" pitchFamily="34" charset="0"/>
                <a:cs typeface="Nirmala UI" pitchFamily="34" charset="0"/>
              </a:rPr>
              <a:t>रिपोर्ट</a:t>
            </a:r>
            <a:endParaRPr kumimoji="0" lang="en-US"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 typeface="Arial" pitchFamily="34" charset="0"/>
              <a:buChar char="•"/>
              <a:tabLst/>
            </a:pPr>
            <a:r>
              <a:rPr kumimoji="0" lang="en-US"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4. </a:t>
            </a:r>
            <a:r>
              <a:rPr kumimoji="0" lang="en-US" b="0" i="0" u="none" strike="noStrike" cap="none" normalizeH="0" baseline="0" dirty="0" err="1" smtClean="0">
                <a:ln>
                  <a:noFill/>
                </a:ln>
                <a:solidFill>
                  <a:schemeClr val="tx1"/>
                </a:solidFill>
                <a:effectLst/>
                <a:latin typeface="Nirmala UI" pitchFamily="34" charset="0"/>
                <a:ea typeface="Calibri" pitchFamily="34" charset="0"/>
                <a:cs typeface="Nirmala UI" pitchFamily="34" charset="0"/>
              </a:rPr>
              <a:t>व्यवहार्यता</a:t>
            </a:r>
            <a:r>
              <a:rPr kumimoji="0" lang="en-US"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r>
              <a:rPr kumimoji="0" lang="en-US" b="0" i="0" u="none" strike="noStrike" cap="none" normalizeH="0" baseline="0" dirty="0" err="1" smtClean="0">
                <a:ln>
                  <a:noFill/>
                </a:ln>
                <a:solidFill>
                  <a:schemeClr val="tx1"/>
                </a:solidFill>
                <a:effectLst/>
                <a:latin typeface="Nirmala UI" pitchFamily="34" charset="0"/>
                <a:ea typeface="Calibri" pitchFamily="34" charset="0"/>
                <a:cs typeface="Nirmala UI" pitchFamily="34" charset="0"/>
              </a:rPr>
              <a:t>रिपोर्ट</a:t>
            </a:r>
            <a:endParaRPr kumimoji="0" lang="en-US"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 typeface="Arial" pitchFamily="34" charset="0"/>
              <a:buChar char="•"/>
              <a:tabLst/>
            </a:pPr>
            <a:r>
              <a:rPr kumimoji="0" lang="en-US"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5. </a:t>
            </a:r>
            <a:r>
              <a:rPr kumimoji="0" lang="en-US" b="0" i="0" u="none" strike="noStrike" cap="none" normalizeH="0" baseline="0" dirty="0" err="1" smtClean="0">
                <a:ln>
                  <a:noFill/>
                </a:ln>
                <a:solidFill>
                  <a:schemeClr val="tx1"/>
                </a:solidFill>
                <a:effectLst/>
                <a:latin typeface="Nirmala UI" pitchFamily="34" charset="0"/>
                <a:ea typeface="Calibri" pitchFamily="34" charset="0"/>
                <a:cs typeface="Nirmala UI" pitchFamily="34" charset="0"/>
              </a:rPr>
              <a:t>तकनीकी</a:t>
            </a:r>
            <a:r>
              <a:rPr kumimoji="0" lang="en-US"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r>
              <a:rPr kumimoji="0" lang="en-US" b="0" i="0" u="none" strike="noStrike" cap="none" normalizeH="0" baseline="0" dirty="0" err="1" smtClean="0">
                <a:ln>
                  <a:noFill/>
                </a:ln>
                <a:solidFill>
                  <a:schemeClr val="tx1"/>
                </a:solidFill>
                <a:effectLst/>
                <a:latin typeface="Nirmala UI" pitchFamily="34" charset="0"/>
                <a:ea typeface="Calibri" pitchFamily="34" charset="0"/>
                <a:cs typeface="Nirmala UI" pitchFamily="34" charset="0"/>
              </a:rPr>
              <a:t>और</a:t>
            </a:r>
            <a:r>
              <a:rPr kumimoji="0" lang="en-US"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r>
              <a:rPr kumimoji="0" lang="en-US" b="0" i="0" u="none" strike="noStrike" cap="none" normalizeH="0" baseline="0" dirty="0" err="1" smtClean="0">
                <a:ln>
                  <a:noFill/>
                </a:ln>
                <a:solidFill>
                  <a:schemeClr val="tx1"/>
                </a:solidFill>
                <a:effectLst/>
                <a:latin typeface="Nirmala UI" pitchFamily="34" charset="0"/>
                <a:ea typeface="Calibri" pitchFamily="34" charset="0"/>
                <a:cs typeface="Nirmala UI" pitchFamily="34" charset="0"/>
              </a:rPr>
              <a:t>वाणिज्यिक</a:t>
            </a:r>
            <a:r>
              <a:rPr kumimoji="0" lang="en-US"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r>
              <a:rPr kumimoji="0" lang="en-US" b="0" i="0" u="none" strike="noStrike" cap="none" normalizeH="0" baseline="0" dirty="0" err="1" smtClean="0">
                <a:ln>
                  <a:noFill/>
                </a:ln>
                <a:solidFill>
                  <a:schemeClr val="tx1"/>
                </a:solidFill>
                <a:effectLst/>
                <a:latin typeface="Nirmala UI" pitchFamily="34" charset="0"/>
                <a:ea typeface="Calibri" pitchFamily="34" charset="0"/>
                <a:cs typeface="Nirmala UI" pitchFamily="34" charset="0"/>
              </a:rPr>
              <a:t>व्यवहार्यता</a:t>
            </a:r>
            <a:r>
              <a:rPr kumimoji="0" lang="en-US"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r>
              <a:rPr kumimoji="0" lang="en-US" b="0" i="0" u="none" strike="noStrike" cap="none" normalizeH="0" baseline="0" dirty="0" err="1" smtClean="0">
                <a:ln>
                  <a:noFill/>
                </a:ln>
                <a:solidFill>
                  <a:schemeClr val="tx1"/>
                </a:solidFill>
                <a:effectLst/>
                <a:latin typeface="Nirmala UI" pitchFamily="34" charset="0"/>
                <a:ea typeface="Calibri" pitchFamily="34" charset="0"/>
                <a:cs typeface="Nirmala UI" pitchFamily="34" charset="0"/>
              </a:rPr>
              <a:t>विश्लेषण</a:t>
            </a:r>
            <a:endParaRPr kumimoji="0" lang="en-US"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 typeface="Arial" pitchFamily="34" charset="0"/>
              <a:buChar char="•"/>
              <a:tabLst/>
            </a:pPr>
            <a:r>
              <a:rPr kumimoji="0" lang="en-US"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6. </a:t>
            </a:r>
            <a:r>
              <a:rPr kumimoji="0" lang="en-US" b="0" i="0" u="none" strike="noStrike" cap="none" normalizeH="0" baseline="0" dirty="0" err="1" smtClean="0">
                <a:ln>
                  <a:noFill/>
                </a:ln>
                <a:solidFill>
                  <a:schemeClr val="tx1"/>
                </a:solidFill>
                <a:effectLst/>
                <a:latin typeface="Nirmala UI" pitchFamily="34" charset="0"/>
                <a:ea typeface="Calibri" pitchFamily="34" charset="0"/>
                <a:cs typeface="Nirmala UI" pitchFamily="34" charset="0"/>
              </a:rPr>
              <a:t>लागत</a:t>
            </a:r>
            <a:r>
              <a:rPr kumimoji="0" lang="en-US"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r>
              <a:rPr kumimoji="0" lang="en-US" b="0" i="0" u="none" strike="noStrike" cap="none" normalizeH="0" baseline="0" dirty="0" err="1" smtClean="0">
                <a:ln>
                  <a:noFill/>
                </a:ln>
                <a:solidFill>
                  <a:schemeClr val="tx1"/>
                </a:solidFill>
                <a:effectLst/>
                <a:latin typeface="Nirmala UI" pitchFamily="34" charset="0"/>
                <a:ea typeface="Calibri" pitchFamily="34" charset="0"/>
                <a:cs typeface="Nirmala UI" pitchFamily="34" charset="0"/>
              </a:rPr>
              <a:t>लौटने</a:t>
            </a:r>
            <a:r>
              <a:rPr kumimoji="0" lang="en-US"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r>
              <a:rPr kumimoji="0" lang="en-US" b="0" i="0" u="none" strike="noStrike" cap="none" normalizeH="0" baseline="0" dirty="0" err="1" smtClean="0">
                <a:ln>
                  <a:noFill/>
                </a:ln>
                <a:solidFill>
                  <a:schemeClr val="tx1"/>
                </a:solidFill>
                <a:effectLst/>
                <a:latin typeface="Nirmala UI" pitchFamily="34" charset="0"/>
                <a:ea typeface="Calibri" pitchFamily="34" charset="0"/>
                <a:cs typeface="Nirmala UI" pitchFamily="34" charset="0"/>
              </a:rPr>
              <a:t>की</a:t>
            </a:r>
            <a:r>
              <a:rPr kumimoji="0" lang="en-US"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r>
              <a:rPr kumimoji="0" lang="en-US" b="0" i="0" u="none" strike="noStrike" cap="none" normalizeH="0" baseline="0" dirty="0" err="1" smtClean="0">
                <a:ln>
                  <a:noFill/>
                </a:ln>
                <a:solidFill>
                  <a:schemeClr val="tx1"/>
                </a:solidFill>
                <a:effectLst/>
                <a:latin typeface="Nirmala UI" pitchFamily="34" charset="0"/>
                <a:ea typeface="Calibri" pitchFamily="34" charset="0"/>
                <a:cs typeface="Nirmala UI" pitchFamily="34" charset="0"/>
              </a:rPr>
              <a:t>अवधि</a:t>
            </a:r>
            <a:r>
              <a:rPr kumimoji="0" lang="en-US"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r>
              <a:rPr kumimoji="0" lang="en-US" b="0" i="0" u="none" strike="noStrike" cap="none" normalizeH="0" baseline="0" dirty="0" err="1" smtClean="0">
                <a:ln>
                  <a:noFill/>
                </a:ln>
                <a:solidFill>
                  <a:schemeClr val="tx1"/>
                </a:solidFill>
                <a:effectLst/>
                <a:latin typeface="Nirmala UI" pitchFamily="34" charset="0"/>
                <a:ea typeface="Calibri" pitchFamily="34" charset="0"/>
                <a:cs typeface="Nirmala UI" pitchFamily="34" charset="0"/>
              </a:rPr>
              <a:t>की</a:t>
            </a:r>
            <a:r>
              <a:rPr kumimoji="0" lang="en-US"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r>
              <a:rPr kumimoji="0" lang="en-US" b="0" i="0" u="none" strike="noStrike" cap="none" normalizeH="0" baseline="0" dirty="0" err="1" smtClean="0">
                <a:ln>
                  <a:noFill/>
                </a:ln>
                <a:solidFill>
                  <a:schemeClr val="tx1"/>
                </a:solidFill>
                <a:effectLst/>
                <a:latin typeface="Nirmala UI" pitchFamily="34" charset="0"/>
                <a:ea typeface="Calibri" pitchFamily="34" charset="0"/>
                <a:cs typeface="Nirmala UI" pitchFamily="34" charset="0"/>
              </a:rPr>
              <a:t>गणना</a:t>
            </a:r>
            <a:endParaRPr kumimoji="0" lang="en-US" sz="3200" b="0" i="0" u="none" strike="noStrike" cap="none" normalizeH="0" baseline="0" dirty="0" smtClean="0">
              <a:ln>
                <a:noFill/>
              </a:ln>
              <a:solidFill>
                <a:schemeClr val="tx1"/>
              </a:solidFill>
              <a:effectLst/>
              <a:latin typeface="Arial" pitchFamily="34" charset="0"/>
              <a:cs typeface="Arial" pitchFamily="34" charset="0"/>
            </a:endParaRPr>
          </a:p>
        </p:txBody>
      </p:sp>
      <p:sp>
        <p:nvSpPr>
          <p:cNvPr id="3" name="TextBox 2"/>
          <p:cNvSpPr txBox="1"/>
          <p:nvPr/>
        </p:nvSpPr>
        <p:spPr>
          <a:xfrm>
            <a:off x="4932040" y="4941168"/>
            <a:ext cx="3960440" cy="830997"/>
          </a:xfrm>
          <a:prstGeom prst="rect">
            <a:avLst/>
          </a:prstGeom>
          <a:noFill/>
        </p:spPr>
        <p:txBody>
          <a:bodyPr wrap="square" rtlCol="0">
            <a:spAutoFit/>
          </a:bodyPr>
          <a:lstStyle/>
          <a:p>
            <a:r>
              <a:rPr lang="en-US" sz="2400" dirty="0" smtClean="0">
                <a:solidFill>
                  <a:srgbClr val="FF0000"/>
                </a:solidFill>
              </a:rPr>
              <a:t>*See where best we can adjust it</a:t>
            </a:r>
            <a:endParaRPr lang="en-US" sz="2400" dirty="0">
              <a:solidFill>
                <a:srgbClr val="FF0000"/>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0" y="0"/>
            <a:ext cx="9144000" cy="6858000"/>
          </a:xfrm>
          <a:prstGeom prst="roundRect">
            <a:avLst/>
          </a:prstGeom>
          <a:ln>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 name="Rectangle 2"/>
          <p:cNvSpPr/>
          <p:nvPr/>
        </p:nvSpPr>
        <p:spPr>
          <a:xfrm>
            <a:off x="0" y="6871"/>
            <a:ext cx="8964488" cy="4616648"/>
          </a:xfrm>
          <a:prstGeom prst="rect">
            <a:avLst/>
          </a:prstGeom>
        </p:spPr>
        <p:txBody>
          <a:bodyPr wrap="square">
            <a:spAutoFit/>
          </a:bodyPr>
          <a:lstStyle/>
          <a:p>
            <a:pPr algn="just"/>
            <a:r>
              <a:rPr lang="en-US" sz="2400" b="1" dirty="0" smtClean="0">
                <a:solidFill>
                  <a:srgbClr val="002060"/>
                </a:solidFill>
                <a:latin typeface="Calibri" pitchFamily="34" charset="0"/>
                <a:cs typeface="Calibri" pitchFamily="34" charset="0"/>
              </a:rPr>
              <a:t>        </a:t>
            </a:r>
            <a:r>
              <a:rPr lang="en-US" sz="2000" b="1" dirty="0" smtClean="0">
                <a:solidFill>
                  <a:srgbClr val="002060"/>
                </a:solidFill>
                <a:latin typeface="Calibri" pitchFamily="34" charset="0"/>
                <a:cs typeface="Calibri" pitchFamily="34" charset="0"/>
              </a:rPr>
              <a:t>Solar Energy Services (Cover Page content under solar)</a:t>
            </a:r>
            <a:endParaRPr lang="en-US" sz="2400" b="1" dirty="0" smtClean="0">
              <a:solidFill>
                <a:srgbClr val="002060"/>
              </a:solidFill>
              <a:latin typeface="Calibri" pitchFamily="34" charset="0"/>
              <a:cs typeface="Calibri" pitchFamily="34" charset="0"/>
            </a:endParaRPr>
          </a:p>
          <a:p>
            <a:pPr algn="just">
              <a:lnSpc>
                <a:spcPct val="150000"/>
              </a:lnSpc>
            </a:pPr>
            <a:r>
              <a:rPr lang="en-US" sz="2000" b="1" dirty="0" smtClean="0">
                <a:solidFill>
                  <a:srgbClr val="002060"/>
                </a:solidFill>
                <a:latin typeface="Calibri" pitchFamily="34" charset="0"/>
                <a:cs typeface="Calibri" pitchFamily="34" charset="0"/>
              </a:rPr>
              <a:t>W</a:t>
            </a:r>
            <a:r>
              <a:rPr lang="en-US" sz="2000" dirty="0" smtClean="0">
                <a:solidFill>
                  <a:srgbClr val="002060"/>
                </a:solidFill>
                <a:latin typeface="Calibri" pitchFamily="34" charset="0"/>
                <a:cs typeface="Calibri" pitchFamily="34" charset="0"/>
              </a:rPr>
              <a:t>e are a professionally managed company providing solar and renewable energy solutions. Leveraging our linkages with the leading manufacturers in the domain of solar energy, we bring you a diverse portfolio of services ranging from Captive Solar Power farms, Off-grid and Grid-tied Solar energy systems, suited for both domestic and commercial applications.</a:t>
            </a:r>
          </a:p>
          <a:p>
            <a:pPr algn="just">
              <a:lnSpc>
                <a:spcPct val="150000"/>
              </a:lnSpc>
            </a:pPr>
            <a:r>
              <a:rPr lang="en-US" sz="2000" dirty="0" smtClean="0">
                <a:solidFill>
                  <a:srgbClr val="002060"/>
                </a:solidFill>
                <a:latin typeface="Calibri" pitchFamily="34" charset="0"/>
                <a:cs typeface="Calibri" pitchFamily="34" charset="0"/>
              </a:rPr>
              <a:t>From rooftop installations for homes and institutions, to engineered solutions for commercial or industrial use. We create best fit solutions designed specifically for your requirement to perform flawlessly throughout their project life, at industry leading efficiency levels. We provide the following services to our customers:</a:t>
            </a:r>
          </a:p>
        </p:txBody>
      </p:sp>
      <p:sp>
        <p:nvSpPr>
          <p:cNvPr id="5" name="TextBox 4"/>
          <p:cNvSpPr txBox="1"/>
          <p:nvPr/>
        </p:nvSpPr>
        <p:spPr>
          <a:xfrm>
            <a:off x="107504" y="4509120"/>
            <a:ext cx="4968552" cy="2352952"/>
          </a:xfrm>
          <a:prstGeom prst="rect">
            <a:avLst/>
          </a:prstGeom>
          <a:noFill/>
        </p:spPr>
        <p:txBody>
          <a:bodyPr wrap="square" rtlCol="0">
            <a:spAutoFit/>
          </a:bodyPr>
          <a:lstStyle/>
          <a:p>
            <a:pPr>
              <a:lnSpc>
                <a:spcPct val="150000"/>
              </a:lnSpc>
              <a:buFont typeface="Arial" pitchFamily="34" charset="0"/>
              <a:buChar char="•"/>
            </a:pPr>
            <a:r>
              <a:rPr lang="en-IN" sz="2000" dirty="0" smtClean="0">
                <a:solidFill>
                  <a:srgbClr val="002060"/>
                </a:solidFill>
                <a:latin typeface="Calibri" pitchFamily="34" charset="0"/>
                <a:cs typeface="Calibri" pitchFamily="34" charset="0"/>
              </a:rPr>
              <a:t> Feasibility Study</a:t>
            </a:r>
          </a:p>
          <a:p>
            <a:pPr>
              <a:lnSpc>
                <a:spcPct val="150000"/>
              </a:lnSpc>
              <a:buFont typeface="Arial" pitchFamily="34" charset="0"/>
              <a:buChar char="•"/>
            </a:pPr>
            <a:r>
              <a:rPr lang="en-IN" sz="2000" dirty="0" smtClean="0">
                <a:solidFill>
                  <a:srgbClr val="002060"/>
                </a:solidFill>
                <a:latin typeface="Calibri" pitchFamily="34" charset="0"/>
                <a:cs typeface="Calibri" pitchFamily="34" charset="0"/>
              </a:rPr>
              <a:t> EPC Bid Management</a:t>
            </a:r>
          </a:p>
          <a:p>
            <a:pPr>
              <a:lnSpc>
                <a:spcPct val="150000"/>
              </a:lnSpc>
              <a:buFont typeface="Arial" pitchFamily="34" charset="0"/>
              <a:buChar char="•"/>
            </a:pPr>
            <a:r>
              <a:rPr lang="en-IN" sz="2000" dirty="0" smtClean="0">
                <a:solidFill>
                  <a:srgbClr val="002060"/>
                </a:solidFill>
                <a:latin typeface="Calibri" pitchFamily="34" charset="0"/>
                <a:cs typeface="Calibri" pitchFamily="34" charset="0"/>
              </a:rPr>
              <a:t>Technical Due-Diligence </a:t>
            </a:r>
          </a:p>
          <a:p>
            <a:pPr>
              <a:lnSpc>
                <a:spcPct val="150000"/>
              </a:lnSpc>
              <a:buFont typeface="Arial" pitchFamily="34" charset="0"/>
              <a:buChar char="•"/>
            </a:pPr>
            <a:r>
              <a:rPr lang="en-IN" sz="2000" dirty="0" smtClean="0">
                <a:solidFill>
                  <a:srgbClr val="002060"/>
                </a:solidFill>
                <a:latin typeface="Calibri" pitchFamily="34" charset="0"/>
                <a:cs typeface="Calibri" pitchFamily="34" charset="0"/>
              </a:rPr>
              <a:t> Infrastructure Planning</a:t>
            </a:r>
          </a:p>
          <a:p>
            <a:pPr>
              <a:lnSpc>
                <a:spcPct val="150000"/>
              </a:lnSpc>
              <a:buFont typeface="Arial" pitchFamily="34" charset="0"/>
              <a:buChar char="•"/>
            </a:pPr>
            <a:r>
              <a:rPr lang="en-IN" sz="2000" dirty="0" smtClean="0">
                <a:solidFill>
                  <a:srgbClr val="002060"/>
                </a:solidFill>
                <a:latin typeface="Calibri" pitchFamily="34" charset="0"/>
                <a:cs typeface="Calibri" pitchFamily="34" charset="0"/>
              </a:rPr>
              <a:t> Engineering Co-ordination</a:t>
            </a:r>
            <a:endParaRPr lang="en-US" sz="2000" dirty="0">
              <a:solidFill>
                <a:srgbClr val="002060"/>
              </a:solidFill>
              <a:latin typeface="Calibri" pitchFamily="34" charset="0"/>
              <a:cs typeface="Calibri" pitchFamily="34" charset="0"/>
            </a:endParaRPr>
          </a:p>
        </p:txBody>
      </p:sp>
      <p:sp>
        <p:nvSpPr>
          <p:cNvPr id="6" name="TextBox 5"/>
          <p:cNvSpPr txBox="1"/>
          <p:nvPr/>
        </p:nvSpPr>
        <p:spPr>
          <a:xfrm>
            <a:off x="4716016" y="4581128"/>
            <a:ext cx="4427984" cy="1891287"/>
          </a:xfrm>
          <a:prstGeom prst="rect">
            <a:avLst/>
          </a:prstGeom>
          <a:noFill/>
        </p:spPr>
        <p:txBody>
          <a:bodyPr wrap="square" rtlCol="0">
            <a:spAutoFit/>
          </a:bodyPr>
          <a:lstStyle/>
          <a:p>
            <a:pPr>
              <a:lnSpc>
                <a:spcPct val="150000"/>
              </a:lnSpc>
              <a:buFont typeface="Arial" pitchFamily="34" charset="0"/>
              <a:buChar char="•"/>
            </a:pPr>
            <a:r>
              <a:rPr lang="en-IN" sz="2000" dirty="0" smtClean="0">
                <a:solidFill>
                  <a:srgbClr val="002060"/>
                </a:solidFill>
                <a:latin typeface="Calibri" pitchFamily="34" charset="0"/>
                <a:cs typeface="Calibri" pitchFamily="34" charset="0"/>
              </a:rPr>
              <a:t> Execution Quality Management</a:t>
            </a:r>
          </a:p>
          <a:p>
            <a:pPr>
              <a:lnSpc>
                <a:spcPct val="150000"/>
              </a:lnSpc>
              <a:buFont typeface="Arial" pitchFamily="34" charset="0"/>
              <a:buChar char="•"/>
            </a:pPr>
            <a:r>
              <a:rPr lang="en-IN" sz="2000" dirty="0" smtClean="0">
                <a:solidFill>
                  <a:srgbClr val="002060"/>
                </a:solidFill>
                <a:latin typeface="Calibri" pitchFamily="34" charset="0"/>
                <a:cs typeface="Calibri" pitchFamily="34" charset="0"/>
              </a:rPr>
              <a:t> Plant Testing and Commissioning</a:t>
            </a:r>
          </a:p>
          <a:p>
            <a:pPr>
              <a:lnSpc>
                <a:spcPct val="150000"/>
              </a:lnSpc>
              <a:buFont typeface="Arial" pitchFamily="34" charset="0"/>
              <a:buChar char="•"/>
            </a:pPr>
            <a:r>
              <a:rPr lang="en-IN" sz="2000" dirty="0" smtClean="0">
                <a:solidFill>
                  <a:srgbClr val="002060"/>
                </a:solidFill>
                <a:latin typeface="Calibri" pitchFamily="34" charset="0"/>
                <a:cs typeface="Calibri" pitchFamily="34" charset="0"/>
              </a:rPr>
              <a:t> O&amp;M Support </a:t>
            </a:r>
          </a:p>
          <a:p>
            <a:pPr>
              <a:lnSpc>
                <a:spcPct val="150000"/>
              </a:lnSpc>
              <a:buFont typeface="Arial" pitchFamily="34" charset="0"/>
              <a:buChar char="•"/>
            </a:pPr>
            <a:r>
              <a:rPr lang="en-IN" sz="2000" dirty="0" smtClean="0">
                <a:solidFill>
                  <a:srgbClr val="002060"/>
                </a:solidFill>
                <a:latin typeface="Calibri" pitchFamily="34" charset="0"/>
                <a:cs typeface="Calibri" pitchFamily="34" charset="0"/>
              </a:rPr>
              <a:t> Plant Performance assessment</a:t>
            </a:r>
            <a:endParaRPr lang="en-US" sz="2000" dirty="0">
              <a:solidFill>
                <a:srgbClr val="002060"/>
              </a:solidFill>
              <a:latin typeface="Calibri" pitchFamily="34" charset="0"/>
              <a:cs typeface="Calibri" pitchFamily="34" charset="0"/>
            </a:endParaRPr>
          </a:p>
        </p:txBody>
      </p:sp>
      <p:pic>
        <p:nvPicPr>
          <p:cNvPr id="7" name="Picture 6" descr="D:\Rajesh Sinha\Misc\Maven\Company Docs\Logo\Logo-4.png"/>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0" y="0"/>
            <a:ext cx="392185" cy="304800"/>
          </a:xfrm>
          <a:prstGeom prst="rect">
            <a:avLst/>
          </a:prstGeom>
          <a:noFill/>
          <a:ln>
            <a:noFill/>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323528" y="188640"/>
            <a:ext cx="8820472" cy="2862322"/>
          </a:xfrm>
          <a:prstGeom prst="rect">
            <a:avLst/>
          </a:prstGeom>
        </p:spPr>
        <p:txBody>
          <a:bodyPr wrap="square">
            <a:spAutoFit/>
          </a:bodyPr>
          <a:lstStyle/>
          <a:p>
            <a:r>
              <a:rPr lang="en-US" sz="2000" b="1" dirty="0" smtClean="0">
                <a:solidFill>
                  <a:srgbClr val="002060"/>
                </a:solidFill>
                <a:latin typeface="Calibri" pitchFamily="34" charset="0"/>
                <a:cs typeface="Calibri" pitchFamily="34" charset="0"/>
              </a:rPr>
              <a:t>(Cover Page content under solar) </a:t>
            </a:r>
            <a:r>
              <a:rPr lang="en-US" sz="2000" dirty="0" smtClean="0"/>
              <a:t>Energy is </a:t>
            </a:r>
            <a:r>
              <a:rPr lang="en-US" sz="2000" dirty="0"/>
              <a:t>never ending need which can be fulfilled by never ending source (</a:t>
            </a:r>
            <a:r>
              <a:rPr lang="en-US" sz="2000" dirty="0" smtClean="0"/>
              <a:t>Solar Energy). We ‘Maven’ understand our responsibility towards the humanity and promote the use of clean energy and install the Solar Power Generating Stations and Solar Operated Appliances. So</a:t>
            </a:r>
            <a:r>
              <a:rPr lang="en-US" sz="2000" dirty="0"/>
              <a:t>, We Supply well recognized lifelong Solar Power Plant products to our customer and offer them to choose product brand as per their </a:t>
            </a:r>
            <a:r>
              <a:rPr lang="en-US" sz="2000" dirty="0" smtClean="0"/>
              <a:t>choice.</a:t>
            </a:r>
          </a:p>
          <a:p>
            <a:r>
              <a:rPr lang="en-US" sz="2000" dirty="0" smtClean="0"/>
              <a:t>We Maven Consultant wish to provide you the best utilization of the clean and green energy by being your partner. It is everyone’s right on the energy coming from the natural resource. So, Our main motive is  to provide </a:t>
            </a:r>
            <a:r>
              <a:rPr lang="en-US" sz="2000" b="1" dirty="0" smtClean="0"/>
              <a:t>“Solar Energy for all”.</a:t>
            </a:r>
            <a:endParaRPr lang="en-US" sz="2000" b="1" dirty="0"/>
          </a:p>
        </p:txBody>
      </p:sp>
      <p:sp>
        <p:nvSpPr>
          <p:cNvPr id="6" name="Rectangle 5"/>
          <p:cNvSpPr/>
          <p:nvPr/>
        </p:nvSpPr>
        <p:spPr>
          <a:xfrm>
            <a:off x="0" y="4005064"/>
            <a:ext cx="8784976" cy="2308324"/>
          </a:xfrm>
          <a:prstGeom prst="rect">
            <a:avLst/>
          </a:prstGeom>
        </p:spPr>
        <p:txBody>
          <a:bodyPr wrap="square">
            <a:spAutoFit/>
          </a:bodyPr>
          <a:lstStyle/>
          <a:p>
            <a:r>
              <a:rPr lang="hi-IN" dirty="0" smtClean="0"/>
              <a:t>ऊर्जा कभी न खत्म होने वाली जरूरत है जिसे कभी न खत्म होने वाले स्रोत (सौर</a:t>
            </a:r>
            <a:r>
              <a:rPr lang="en-IN" dirty="0" smtClean="0"/>
              <a:t> </a:t>
            </a:r>
            <a:r>
              <a:rPr lang="hi-IN" dirty="0" smtClean="0"/>
              <a:t>ऊर्जा) से पूरा किया जा सकता है। हम 'मावेन' मानवता के प्रति अपनी जिम्मेदारी को समझते हैं और स्वच्छ ऊर्जा के उपयोग को बढ़ावा देते हैं और सौर ऊर्जा उत्पादन स्टेशनों और सौर संचालित उपकरणों को स्थापित करते हैं। इसलिए, हम अपने ग्राहकों को अच्छी तरह से मान्यता प्राप्त आजीवन सौर ऊर्जा संयंत्र उत्पादों की आपूर्ति करते हैं और उन्हें अपनी पसंद के अनुसार उत्पाद ब्रांड चुनने की पेशकश करते हैं।</a:t>
            </a:r>
            <a:r>
              <a:rPr lang="en-IN" dirty="0" smtClean="0"/>
              <a:t> </a:t>
            </a:r>
            <a:r>
              <a:rPr lang="hi-IN" dirty="0" smtClean="0"/>
              <a:t>हम मावेन कंसल्टेंट आपके भागीदार बनकर आपको स्वच्छ और हरित ऊर्जा का सर्वोत्तम उपयोग प्रदान करना चाहते हैं। प्राकृतिक संसाधनों से आने वाली ऊर्जा पर सबका अधिकार है। इसलिए, हमारा मुख्य उद्देश्य सभी को सौर ऊर्जा प्रदान करना</a:t>
            </a:r>
            <a:r>
              <a:rPr lang="en-IN" dirty="0" smtClean="0"/>
              <a:t> (</a:t>
            </a:r>
            <a:r>
              <a:rPr lang="en-IN" b="1" dirty="0" smtClean="0"/>
              <a:t>“</a:t>
            </a:r>
            <a:r>
              <a:rPr lang="hi-IN" b="1" dirty="0" smtClean="0"/>
              <a:t>सोलर एनर्जी  फॉर ऑल</a:t>
            </a:r>
            <a:r>
              <a:rPr lang="en-IN" b="1" dirty="0" smtClean="0"/>
              <a:t>”)</a:t>
            </a:r>
            <a:r>
              <a:rPr lang="hi-IN" dirty="0" smtClean="0"/>
              <a:t> है।</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1000" fill="hold"/>
                                        <p:tgtEl>
                                          <p:spTgt spid="11"/>
                                        </p:tgtEl>
                                        <p:attrNameLst>
                                          <p:attrName>ppt_w</p:attrName>
                                        </p:attrNameLst>
                                      </p:cBhvr>
                                      <p:tavLst>
                                        <p:tav tm="0">
                                          <p:val>
                                            <p:strVal val="#ppt_w*0.70"/>
                                          </p:val>
                                        </p:tav>
                                        <p:tav tm="100000">
                                          <p:val>
                                            <p:strVal val="#ppt_w"/>
                                          </p:val>
                                        </p:tav>
                                      </p:tavLst>
                                    </p:anim>
                                    <p:anim calcmode="lin" valueType="num">
                                      <p:cBhvr>
                                        <p:cTn id="8" dur="1000" fill="hold"/>
                                        <p:tgtEl>
                                          <p:spTgt spid="11"/>
                                        </p:tgtEl>
                                        <p:attrNameLst>
                                          <p:attrName>ppt_h</p:attrName>
                                        </p:attrNameLst>
                                      </p:cBhvr>
                                      <p:tavLst>
                                        <p:tav tm="0">
                                          <p:val>
                                            <p:strVal val="#ppt_h"/>
                                          </p:val>
                                        </p:tav>
                                        <p:tav tm="100000">
                                          <p:val>
                                            <p:strVal val="#ppt_h"/>
                                          </p:val>
                                        </p:tav>
                                      </p:tavLst>
                                    </p:anim>
                                    <p:animEffect transition="in" filter="fade">
                                      <p:cBhvr>
                                        <p:cTn id="9" dur="1000"/>
                                        <p:tgtEl>
                                          <p:spTgt spid="11"/>
                                        </p:tgtEl>
                                      </p:cBhvr>
                                    </p:animEffect>
                                  </p:childTnLst>
                                </p:cTn>
                              </p:par>
                              <p:par>
                                <p:cTn id="10" presetID="55"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1000" fill="hold"/>
                                        <p:tgtEl>
                                          <p:spTgt spid="6"/>
                                        </p:tgtEl>
                                        <p:attrNameLst>
                                          <p:attrName>ppt_w</p:attrName>
                                        </p:attrNameLst>
                                      </p:cBhvr>
                                      <p:tavLst>
                                        <p:tav tm="0">
                                          <p:val>
                                            <p:strVal val="#ppt_w*0.70"/>
                                          </p:val>
                                        </p:tav>
                                        <p:tav tm="100000">
                                          <p:val>
                                            <p:strVal val="#ppt_w"/>
                                          </p:val>
                                        </p:tav>
                                      </p:tavLst>
                                    </p:anim>
                                    <p:anim calcmode="lin" valueType="num">
                                      <p:cBhvr>
                                        <p:cTn id="13" dur="1000" fill="hold"/>
                                        <p:tgtEl>
                                          <p:spTgt spid="6"/>
                                        </p:tgtEl>
                                        <p:attrNameLst>
                                          <p:attrName>ppt_h</p:attrName>
                                        </p:attrNameLst>
                                      </p:cBhvr>
                                      <p:tavLst>
                                        <p:tav tm="0">
                                          <p:val>
                                            <p:strVal val="#ppt_h"/>
                                          </p:val>
                                        </p:tav>
                                        <p:tav tm="100000">
                                          <p:val>
                                            <p:strVal val="#ppt_h"/>
                                          </p:val>
                                        </p:tav>
                                      </p:tavLst>
                                    </p:anim>
                                    <p:animEffect transition="in" filter="fade">
                                      <p:cBhvr>
                                        <p:cTn id="14"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Rajesh Sinha\Misc\Maven\Company Docs\Logo\Logo-4.png"/>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0" y="0"/>
            <a:ext cx="1115616" cy="692696"/>
          </a:xfrm>
          <a:prstGeom prst="rect">
            <a:avLst/>
          </a:prstGeom>
          <a:solidFill>
            <a:srgbClr val="FFC000"/>
          </a:solidFill>
          <a:ln>
            <a:noFill/>
          </a:ln>
        </p:spPr>
      </p:pic>
      <p:sp>
        <p:nvSpPr>
          <p:cNvPr id="1026" name="Text Box 7"/>
          <p:cNvSpPr txBox="1">
            <a:spLocks noChangeArrowheads="1"/>
          </p:cNvSpPr>
          <p:nvPr/>
        </p:nvSpPr>
        <p:spPr bwMode="auto">
          <a:xfrm>
            <a:off x="1115616" y="0"/>
            <a:ext cx="8028384" cy="692696"/>
          </a:xfrm>
          <a:prstGeom prst="rect">
            <a:avLst/>
          </a:prstGeom>
          <a:solidFill>
            <a:srgbClr val="FFC000">
              <a:alpha val="98000"/>
            </a:srgbClr>
          </a:solidFill>
          <a:ln w="25400">
            <a:noFill/>
            <a:miter lim="800000"/>
            <a:headEnd/>
            <a:tailEnd/>
          </a:ln>
          <a:effectLst>
            <a:outerShdw dist="28398" dir="3806097" algn="ctr" rotWithShape="0">
              <a:srgbClr val="974706"/>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buClrTx/>
              <a:buSzTx/>
              <a:buFontTx/>
              <a:buNone/>
              <a:tabLst/>
            </a:pPr>
            <a:r>
              <a:rPr kumimoji="0" lang="en-US" sz="2800" b="1" i="0" u="none" strike="noStrike" cap="none" normalizeH="0" baseline="0" dirty="0" smtClean="0">
                <a:solidFill>
                  <a:srgbClr val="FFFFFF"/>
                </a:solidFill>
                <a:effectLst/>
                <a:latin typeface="Calibri" pitchFamily="34" charset="0"/>
                <a:cs typeface="Arial" pitchFamily="34" charset="0"/>
              </a:rPr>
              <a:t>MAVEN RENEWABLE ENERGY SERVICES</a:t>
            </a:r>
          </a:p>
          <a:p>
            <a:pPr marL="0" marR="0" lvl="0" indent="0" algn="ctr" defTabSz="914400" rtl="0" eaLnBrk="1" fontAlgn="base" latinLnBrk="0" hangingPunct="1">
              <a:lnSpc>
                <a:spcPct val="100000"/>
              </a:lnSpc>
              <a:spcBef>
                <a:spcPct val="0"/>
              </a:spcBef>
              <a:buClrTx/>
              <a:buSzTx/>
              <a:buFontTx/>
              <a:buNone/>
              <a:tabLst/>
            </a:pPr>
            <a:r>
              <a:rPr kumimoji="0" lang="en-US" sz="1600" b="1" i="1" u="none" strike="noStrike" cap="none" normalizeH="0" baseline="0" dirty="0" smtClean="0">
                <a:solidFill>
                  <a:srgbClr val="FFFFFF"/>
                </a:solidFill>
                <a:effectLst/>
                <a:latin typeface="Calibri" pitchFamily="34" charset="0"/>
                <a:cs typeface="Arial" pitchFamily="34" charset="0"/>
              </a:rPr>
              <a:t>We Think! We Plan! We Design! We Implement!</a:t>
            </a:r>
            <a:endParaRPr kumimoji="0" lang="en-US" sz="1200" b="1" i="1" u="none" strike="noStrike" cap="none" normalizeH="0" baseline="0" dirty="0" smtClean="0">
              <a:solidFill>
                <a:srgbClr val="FFFFFF"/>
              </a:solidFill>
              <a:effectLst/>
              <a:latin typeface="Calibri"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solidFill>
                <a:schemeClr val="tx1"/>
              </a:solidFill>
              <a:effectLst/>
              <a:latin typeface="Arial" pitchFamily="34" charset="0"/>
              <a:cs typeface="Arial" pitchFamily="34" charset="0"/>
            </a:endParaRPr>
          </a:p>
        </p:txBody>
      </p:sp>
      <p:cxnSp>
        <p:nvCxnSpPr>
          <p:cNvPr id="33" name="Straight Connector 32"/>
          <p:cNvCxnSpPr/>
          <p:nvPr/>
        </p:nvCxnSpPr>
        <p:spPr>
          <a:xfrm>
            <a:off x="0" y="692696"/>
            <a:ext cx="9144000" cy="0"/>
          </a:xfrm>
          <a:prstGeom prst="line">
            <a:avLst/>
          </a:prstGeom>
          <a:ln w="38100"/>
        </p:spPr>
        <p:style>
          <a:lnRef idx="1">
            <a:schemeClr val="dk1"/>
          </a:lnRef>
          <a:fillRef idx="0">
            <a:schemeClr val="dk1"/>
          </a:fillRef>
          <a:effectRef idx="0">
            <a:schemeClr val="dk1"/>
          </a:effectRef>
          <a:fontRef idx="minor">
            <a:schemeClr val="tx1"/>
          </a:fontRef>
        </p:style>
      </p:cxnSp>
      <p:sp>
        <p:nvSpPr>
          <p:cNvPr id="6" name="Rectangle 5"/>
          <p:cNvSpPr/>
          <p:nvPr/>
        </p:nvSpPr>
        <p:spPr>
          <a:xfrm>
            <a:off x="127755" y="692696"/>
            <a:ext cx="8077468" cy="923330"/>
          </a:xfrm>
          <a:prstGeom prst="rect">
            <a:avLst/>
          </a:prstGeom>
          <a:noFill/>
        </p:spPr>
        <p:txBody>
          <a:bodyPr wrap="none" lIns="91440" tIns="45720" rIns="91440" bIns="45720">
            <a:spAutoFit/>
          </a:bodyPr>
          <a:lstStyle/>
          <a:p>
            <a:pPr algn="ctr"/>
            <a:r>
              <a:rPr lang="en-US" sz="2800" b="1" dirty="0" smtClean="0">
                <a:solidFill>
                  <a:srgbClr val="002060"/>
                </a:solidFill>
                <a:latin typeface="Calibri" pitchFamily="34" charset="0"/>
                <a:cs typeface="Calibri" pitchFamily="34" charset="0"/>
              </a:rPr>
              <a:t>(Cover Page content under solar) </a:t>
            </a:r>
            <a:r>
              <a:rPr lang="en-IN" sz="5400" b="1" dirty="0" smtClean="0">
                <a:ln w="10541" cmpd="sng">
                  <a:solidFill>
                    <a:schemeClr val="accent1">
                      <a:shade val="88000"/>
                      <a:satMod val="110000"/>
                    </a:schemeClr>
                  </a:solidFill>
                  <a:prstDash val="solid"/>
                </a:ln>
                <a:solidFill>
                  <a:srgbClr val="FF0000"/>
                </a:solidFill>
              </a:rPr>
              <a:t>Why Solar</a:t>
            </a:r>
            <a:endParaRPr lang="en-US" sz="5400" b="1" dirty="0">
              <a:ln w="10541" cmpd="sng">
                <a:solidFill>
                  <a:schemeClr val="accent1">
                    <a:shade val="88000"/>
                    <a:satMod val="110000"/>
                  </a:schemeClr>
                </a:solidFill>
                <a:prstDash val="solid"/>
              </a:ln>
              <a:solidFill>
                <a:srgbClr val="FF0000"/>
              </a:solidFill>
            </a:endParaRPr>
          </a:p>
        </p:txBody>
      </p:sp>
      <p:sp>
        <p:nvSpPr>
          <p:cNvPr id="20" name="TextBox 19"/>
          <p:cNvSpPr txBox="1"/>
          <p:nvPr/>
        </p:nvSpPr>
        <p:spPr>
          <a:xfrm>
            <a:off x="144016" y="1484784"/>
            <a:ext cx="8964488" cy="4524315"/>
          </a:xfrm>
          <a:prstGeom prst="rect">
            <a:avLst/>
          </a:prstGeom>
          <a:noFill/>
        </p:spPr>
        <p:txBody>
          <a:bodyPr wrap="square" rtlCol="0">
            <a:spAutoFit/>
          </a:bodyPr>
          <a:lstStyle/>
          <a:p>
            <a:pPr>
              <a:buFont typeface="Wingdings" pitchFamily="2" charset="2"/>
              <a:buChar char="Ø"/>
            </a:pPr>
            <a:r>
              <a:rPr lang="en-IN" sz="2400" b="1" dirty="0" smtClean="0">
                <a:solidFill>
                  <a:srgbClr val="002060"/>
                </a:solidFill>
              </a:rPr>
              <a:t>In House Power Generation on one time investment free for life long</a:t>
            </a:r>
          </a:p>
          <a:p>
            <a:r>
              <a:rPr lang="en-IN" sz="2000" b="1" dirty="0" smtClean="0">
                <a:solidFill>
                  <a:srgbClr val="002060"/>
                </a:solidFill>
              </a:rPr>
              <a:t>    </a:t>
            </a:r>
            <a:r>
              <a:rPr lang="hi-IN" sz="2000" b="1" dirty="0" smtClean="0">
                <a:solidFill>
                  <a:srgbClr val="002060"/>
                </a:solidFill>
              </a:rPr>
              <a:t>घर में अपना</a:t>
            </a:r>
            <a:r>
              <a:rPr lang="en-IN" sz="2000" b="1" dirty="0" smtClean="0">
                <a:solidFill>
                  <a:srgbClr val="002060"/>
                </a:solidFill>
              </a:rPr>
              <a:t> </a:t>
            </a:r>
            <a:r>
              <a:rPr lang="hi-IN" sz="2000" b="1" dirty="0" smtClean="0">
                <a:solidFill>
                  <a:srgbClr val="002060"/>
                </a:solidFill>
              </a:rPr>
              <a:t>जीवन भर के लिए एकमुश्त निवेश पर बिजली उत्पादन</a:t>
            </a:r>
            <a:endParaRPr lang="en-IN" sz="2000" b="1" dirty="0" smtClean="0">
              <a:solidFill>
                <a:srgbClr val="002060"/>
              </a:solidFill>
            </a:endParaRPr>
          </a:p>
          <a:p>
            <a:endParaRPr lang="en-IN" sz="2000" b="1" dirty="0" smtClean="0">
              <a:solidFill>
                <a:srgbClr val="002060"/>
              </a:solidFill>
            </a:endParaRPr>
          </a:p>
          <a:p>
            <a:pPr>
              <a:buFont typeface="Wingdings" pitchFamily="2" charset="2"/>
              <a:buChar char="Ø"/>
            </a:pPr>
            <a:r>
              <a:rPr lang="en-IN" sz="2400" b="1" dirty="0" smtClean="0">
                <a:solidFill>
                  <a:srgbClr val="002060"/>
                </a:solidFill>
              </a:rPr>
              <a:t>Uninterrupted Power Supply during Sun Hours</a:t>
            </a:r>
          </a:p>
          <a:p>
            <a:r>
              <a:rPr lang="en-IN" sz="2400" b="1" dirty="0" smtClean="0">
                <a:solidFill>
                  <a:srgbClr val="002060"/>
                </a:solidFill>
              </a:rPr>
              <a:t>     </a:t>
            </a:r>
            <a:r>
              <a:rPr lang="hi-IN" sz="2000" b="1" dirty="0" smtClean="0">
                <a:solidFill>
                  <a:srgbClr val="002060"/>
                </a:solidFill>
              </a:rPr>
              <a:t>सूर्य के समय निर्बाध विद्युत आपूर्ति</a:t>
            </a:r>
            <a:endParaRPr lang="en-IN" sz="2000" b="1" dirty="0" smtClean="0">
              <a:solidFill>
                <a:srgbClr val="002060"/>
              </a:solidFill>
            </a:endParaRPr>
          </a:p>
          <a:p>
            <a:endParaRPr lang="en-IN" sz="2000" b="1" dirty="0" smtClean="0">
              <a:solidFill>
                <a:srgbClr val="002060"/>
              </a:solidFill>
            </a:endParaRPr>
          </a:p>
          <a:p>
            <a:pPr>
              <a:buFont typeface="Wingdings" pitchFamily="2" charset="2"/>
              <a:buChar char="Ø"/>
            </a:pPr>
            <a:r>
              <a:rPr lang="en-IN" sz="2400" b="1" dirty="0" smtClean="0">
                <a:solidFill>
                  <a:srgbClr val="002060"/>
                </a:solidFill>
              </a:rPr>
              <a:t> Relief from heavy Electricity bills</a:t>
            </a:r>
          </a:p>
          <a:p>
            <a:r>
              <a:rPr lang="en-IN" sz="2000" b="1" dirty="0" smtClean="0">
                <a:solidFill>
                  <a:srgbClr val="002060"/>
                </a:solidFill>
              </a:rPr>
              <a:t>      </a:t>
            </a:r>
            <a:r>
              <a:rPr lang="hi-IN" sz="2000" b="1" dirty="0" smtClean="0">
                <a:solidFill>
                  <a:srgbClr val="002060"/>
                </a:solidFill>
              </a:rPr>
              <a:t>बिजली के भरी भरकम बिल से छुटकारा</a:t>
            </a:r>
            <a:endParaRPr lang="en-IN" sz="2000" b="1" dirty="0" smtClean="0">
              <a:solidFill>
                <a:srgbClr val="002060"/>
              </a:solidFill>
            </a:endParaRPr>
          </a:p>
          <a:p>
            <a:endParaRPr lang="en-IN" sz="2000" b="1" dirty="0" smtClean="0">
              <a:solidFill>
                <a:srgbClr val="002060"/>
              </a:solidFill>
            </a:endParaRPr>
          </a:p>
          <a:p>
            <a:pPr>
              <a:buFont typeface="Wingdings" pitchFamily="2" charset="2"/>
              <a:buChar char="Ø"/>
            </a:pPr>
            <a:r>
              <a:rPr lang="en-IN" sz="2400" b="1" dirty="0" smtClean="0">
                <a:solidFill>
                  <a:srgbClr val="002060"/>
                </a:solidFill>
              </a:rPr>
              <a:t>Money earning opportunity along with saving electricity bills</a:t>
            </a:r>
          </a:p>
          <a:p>
            <a:r>
              <a:rPr lang="en-IN" sz="2000" b="1" dirty="0" smtClean="0">
                <a:solidFill>
                  <a:srgbClr val="002060"/>
                </a:solidFill>
              </a:rPr>
              <a:t>      </a:t>
            </a:r>
            <a:r>
              <a:rPr lang="hi-IN" sz="2000" b="1" dirty="0" smtClean="0">
                <a:solidFill>
                  <a:srgbClr val="002060"/>
                </a:solidFill>
              </a:rPr>
              <a:t>बिजली बिल बचाने के साथ पैसे कमाने का मौका</a:t>
            </a:r>
            <a:endParaRPr lang="en-IN" sz="2000" b="1" dirty="0" smtClean="0">
              <a:solidFill>
                <a:srgbClr val="002060"/>
              </a:solidFill>
            </a:endParaRPr>
          </a:p>
          <a:p>
            <a:endParaRPr lang="en-IN" sz="2000" b="1" dirty="0" smtClean="0">
              <a:solidFill>
                <a:srgbClr val="002060"/>
              </a:solidFill>
            </a:endParaRPr>
          </a:p>
        </p:txBody>
      </p:sp>
    </p:spTree>
    <p:custDataLst>
      <p:tags r:id="rId1"/>
    </p:custDataLst>
  </p:cSld>
  <p:clrMapOvr>
    <a:masterClrMapping/>
  </p:clrMapOvr>
  <p:transition advTm="66238"/>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20">
                                            <p:txEl>
                                              <p:pRg st="0" end="0"/>
                                            </p:txEl>
                                          </p:spTgt>
                                        </p:tgtEl>
                                        <p:attrNameLst>
                                          <p:attrName>style.visibility</p:attrName>
                                        </p:attrNameLst>
                                      </p:cBhvr>
                                      <p:to>
                                        <p:strVal val="visible"/>
                                      </p:to>
                                    </p:set>
                                    <p:animEffect transition="in" filter="slide(fromBottom)">
                                      <p:cBhvr>
                                        <p:cTn id="7" dur="1000"/>
                                        <p:tgtEl>
                                          <p:spTgt spid="20">
                                            <p:txEl>
                                              <p:pRg st="0" end="0"/>
                                            </p:txEl>
                                          </p:spTgt>
                                        </p:tgtEl>
                                      </p:cBhvr>
                                    </p:animEffect>
                                  </p:childTnLst>
                                </p:cTn>
                              </p:par>
                              <p:par>
                                <p:cTn id="8" presetID="12" presetClass="entr" presetSubtype="4" fill="hold" nodeType="withEffect">
                                  <p:stCondLst>
                                    <p:cond delay="0"/>
                                  </p:stCondLst>
                                  <p:childTnLst>
                                    <p:set>
                                      <p:cBhvr>
                                        <p:cTn id="9" dur="1" fill="hold">
                                          <p:stCondLst>
                                            <p:cond delay="0"/>
                                          </p:stCondLst>
                                        </p:cTn>
                                        <p:tgtEl>
                                          <p:spTgt spid="20">
                                            <p:txEl>
                                              <p:pRg st="1" end="1"/>
                                            </p:txEl>
                                          </p:spTgt>
                                        </p:tgtEl>
                                        <p:attrNameLst>
                                          <p:attrName>style.visibility</p:attrName>
                                        </p:attrNameLst>
                                      </p:cBhvr>
                                      <p:to>
                                        <p:strVal val="visible"/>
                                      </p:to>
                                    </p:set>
                                    <p:animEffect transition="in" filter="slide(fromBottom)">
                                      <p:cBhvr>
                                        <p:cTn id="10" dur="1000"/>
                                        <p:tgtEl>
                                          <p:spTgt spid="20">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2" presetClass="entr" presetSubtype="4" fill="hold" nodeType="clickEffect">
                                  <p:stCondLst>
                                    <p:cond delay="0"/>
                                  </p:stCondLst>
                                  <p:childTnLst>
                                    <p:set>
                                      <p:cBhvr>
                                        <p:cTn id="14" dur="1" fill="hold">
                                          <p:stCondLst>
                                            <p:cond delay="0"/>
                                          </p:stCondLst>
                                        </p:cTn>
                                        <p:tgtEl>
                                          <p:spTgt spid="20">
                                            <p:txEl>
                                              <p:pRg st="3" end="3"/>
                                            </p:txEl>
                                          </p:spTgt>
                                        </p:tgtEl>
                                        <p:attrNameLst>
                                          <p:attrName>style.visibility</p:attrName>
                                        </p:attrNameLst>
                                      </p:cBhvr>
                                      <p:to>
                                        <p:strVal val="visible"/>
                                      </p:to>
                                    </p:set>
                                    <p:animEffect transition="in" filter="slide(fromBottom)">
                                      <p:cBhvr>
                                        <p:cTn id="15" dur="1000"/>
                                        <p:tgtEl>
                                          <p:spTgt spid="20">
                                            <p:txEl>
                                              <p:pRg st="3" end="3"/>
                                            </p:txEl>
                                          </p:spTgt>
                                        </p:tgtEl>
                                      </p:cBhvr>
                                    </p:animEffect>
                                  </p:childTnLst>
                                </p:cTn>
                              </p:par>
                              <p:par>
                                <p:cTn id="16" presetID="12" presetClass="entr" presetSubtype="4" fill="hold" nodeType="withEffect">
                                  <p:stCondLst>
                                    <p:cond delay="0"/>
                                  </p:stCondLst>
                                  <p:childTnLst>
                                    <p:set>
                                      <p:cBhvr>
                                        <p:cTn id="17" dur="1" fill="hold">
                                          <p:stCondLst>
                                            <p:cond delay="0"/>
                                          </p:stCondLst>
                                        </p:cTn>
                                        <p:tgtEl>
                                          <p:spTgt spid="20">
                                            <p:txEl>
                                              <p:pRg st="4" end="4"/>
                                            </p:txEl>
                                          </p:spTgt>
                                        </p:tgtEl>
                                        <p:attrNameLst>
                                          <p:attrName>style.visibility</p:attrName>
                                        </p:attrNameLst>
                                      </p:cBhvr>
                                      <p:to>
                                        <p:strVal val="visible"/>
                                      </p:to>
                                    </p:set>
                                    <p:animEffect transition="in" filter="slide(fromBottom)">
                                      <p:cBhvr>
                                        <p:cTn id="18" dur="1000"/>
                                        <p:tgtEl>
                                          <p:spTgt spid="20">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2" presetClass="entr" presetSubtype="4" fill="hold" nodeType="clickEffect">
                                  <p:stCondLst>
                                    <p:cond delay="0"/>
                                  </p:stCondLst>
                                  <p:childTnLst>
                                    <p:set>
                                      <p:cBhvr>
                                        <p:cTn id="22" dur="1" fill="hold">
                                          <p:stCondLst>
                                            <p:cond delay="0"/>
                                          </p:stCondLst>
                                        </p:cTn>
                                        <p:tgtEl>
                                          <p:spTgt spid="20">
                                            <p:txEl>
                                              <p:pRg st="6" end="6"/>
                                            </p:txEl>
                                          </p:spTgt>
                                        </p:tgtEl>
                                        <p:attrNameLst>
                                          <p:attrName>style.visibility</p:attrName>
                                        </p:attrNameLst>
                                      </p:cBhvr>
                                      <p:to>
                                        <p:strVal val="visible"/>
                                      </p:to>
                                    </p:set>
                                    <p:animEffect transition="in" filter="slide(fromBottom)">
                                      <p:cBhvr>
                                        <p:cTn id="23" dur="1000"/>
                                        <p:tgtEl>
                                          <p:spTgt spid="20">
                                            <p:txEl>
                                              <p:pRg st="6" end="6"/>
                                            </p:txEl>
                                          </p:spTgt>
                                        </p:tgtEl>
                                      </p:cBhvr>
                                    </p:animEffect>
                                  </p:childTnLst>
                                </p:cTn>
                              </p:par>
                              <p:par>
                                <p:cTn id="24" presetID="12" presetClass="entr" presetSubtype="4" fill="hold" nodeType="withEffect">
                                  <p:stCondLst>
                                    <p:cond delay="0"/>
                                  </p:stCondLst>
                                  <p:childTnLst>
                                    <p:set>
                                      <p:cBhvr>
                                        <p:cTn id="25" dur="1" fill="hold">
                                          <p:stCondLst>
                                            <p:cond delay="0"/>
                                          </p:stCondLst>
                                        </p:cTn>
                                        <p:tgtEl>
                                          <p:spTgt spid="20">
                                            <p:txEl>
                                              <p:pRg st="7" end="7"/>
                                            </p:txEl>
                                          </p:spTgt>
                                        </p:tgtEl>
                                        <p:attrNameLst>
                                          <p:attrName>style.visibility</p:attrName>
                                        </p:attrNameLst>
                                      </p:cBhvr>
                                      <p:to>
                                        <p:strVal val="visible"/>
                                      </p:to>
                                    </p:set>
                                    <p:animEffect transition="in" filter="slide(fromBottom)">
                                      <p:cBhvr>
                                        <p:cTn id="26" dur="1000"/>
                                        <p:tgtEl>
                                          <p:spTgt spid="20">
                                            <p:txEl>
                                              <p:pRg st="7" end="7"/>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4" fill="hold" nodeType="clickEffect">
                                  <p:stCondLst>
                                    <p:cond delay="0"/>
                                  </p:stCondLst>
                                  <p:childTnLst>
                                    <p:set>
                                      <p:cBhvr>
                                        <p:cTn id="30" dur="1" fill="hold">
                                          <p:stCondLst>
                                            <p:cond delay="0"/>
                                          </p:stCondLst>
                                        </p:cTn>
                                        <p:tgtEl>
                                          <p:spTgt spid="20">
                                            <p:txEl>
                                              <p:pRg st="9" end="9"/>
                                            </p:txEl>
                                          </p:spTgt>
                                        </p:tgtEl>
                                        <p:attrNameLst>
                                          <p:attrName>style.visibility</p:attrName>
                                        </p:attrNameLst>
                                      </p:cBhvr>
                                      <p:to>
                                        <p:strVal val="visible"/>
                                      </p:to>
                                    </p:set>
                                    <p:animEffect transition="in" filter="slide(fromBottom)">
                                      <p:cBhvr>
                                        <p:cTn id="31" dur="1000"/>
                                        <p:tgtEl>
                                          <p:spTgt spid="20">
                                            <p:txEl>
                                              <p:pRg st="9" end="9"/>
                                            </p:txEl>
                                          </p:spTgt>
                                        </p:tgtEl>
                                      </p:cBhvr>
                                    </p:animEffect>
                                  </p:childTnLst>
                                </p:cTn>
                              </p:par>
                              <p:par>
                                <p:cTn id="32" presetID="12" presetClass="entr" presetSubtype="4" fill="hold" nodeType="withEffect">
                                  <p:stCondLst>
                                    <p:cond delay="0"/>
                                  </p:stCondLst>
                                  <p:childTnLst>
                                    <p:set>
                                      <p:cBhvr>
                                        <p:cTn id="33" dur="1" fill="hold">
                                          <p:stCondLst>
                                            <p:cond delay="0"/>
                                          </p:stCondLst>
                                        </p:cTn>
                                        <p:tgtEl>
                                          <p:spTgt spid="20">
                                            <p:txEl>
                                              <p:pRg st="10" end="10"/>
                                            </p:txEl>
                                          </p:spTgt>
                                        </p:tgtEl>
                                        <p:attrNameLst>
                                          <p:attrName>style.visibility</p:attrName>
                                        </p:attrNameLst>
                                      </p:cBhvr>
                                      <p:to>
                                        <p:strVal val="visible"/>
                                      </p:to>
                                    </p:set>
                                    <p:animEffect transition="in" filter="slide(fromBottom)">
                                      <p:cBhvr>
                                        <p:cTn id="34" dur="1000"/>
                                        <p:tgtEl>
                                          <p:spTgt spid="20">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2.7|17.9|9.7|8.8"/>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10817</TotalTime>
  <Words>632</Words>
  <Application>Microsoft Office PowerPoint</Application>
  <PresentationFormat>On-screen Show (4:3)</PresentationFormat>
  <Paragraphs>50</Paragraphs>
  <Slides>4</Slides>
  <Notes>2</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Office Theme</vt:lpstr>
      <vt:lpstr>Slide 1</vt:lpstr>
      <vt:lpstr>Slide 2</vt:lpstr>
      <vt:lpstr>Slide 3</vt:lpstr>
      <vt:lpstr>Slide 4</vt:lpstr>
    </vt:vector>
  </TitlesOfParts>
  <Company>HP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Peeyush Dixit (STEAG Energy Services India)</dc:creator>
  <cp:lastModifiedBy>Peeyush Dixit (STEAG Energy Services India)</cp:lastModifiedBy>
  <cp:revision>99</cp:revision>
  <dcterms:created xsi:type="dcterms:W3CDTF">2021-09-07T18:49:29Z</dcterms:created>
  <dcterms:modified xsi:type="dcterms:W3CDTF">2022-01-16T14:42:25Z</dcterms:modified>
</cp:coreProperties>
</file>