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bold r:id="rId12"/>
    </p:embeddedFont>
    <p:embeddedFont>
      <p:font typeface="Libre Franklin"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474" autoAdjust="0"/>
    <p:restoredTop sz="94660"/>
  </p:normalViewPr>
  <p:slideViewPr>
    <p:cSldViewPr snapToGrid="0">
      <p:cViewPr varScale="1">
        <p:scale>
          <a:sx n="78" d="100"/>
          <a:sy n="78" d="100"/>
        </p:scale>
        <p:origin x="13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2800" b="1" dirty="0"/>
              <a:t>Basic Details of the Team and Problem Statement</a:t>
            </a:r>
            <a:endParaRPr sz="2800" dirty="0"/>
          </a:p>
        </p:txBody>
      </p:sp>
      <p:sp>
        <p:nvSpPr>
          <p:cNvPr id="211" name="Google Shape;211;p1"/>
          <p:cNvSpPr txBox="1">
            <a:spLocks noGrp="1"/>
          </p:cNvSpPr>
          <p:nvPr>
            <p:ph type="body" idx="1"/>
          </p:nvPr>
        </p:nvSpPr>
        <p:spPr>
          <a:xfrm>
            <a:off x="5407686" y="1116316"/>
            <a:ext cx="6461759" cy="5510628"/>
          </a:xfrm>
          <a:prstGeom prst="rect">
            <a:avLst/>
          </a:prstGeom>
          <a:noFill/>
          <a:ln>
            <a:noFill/>
          </a:ln>
        </p:spPr>
        <p:txBody>
          <a:bodyPr spcFirstLastPara="1" wrap="square" lIns="0" tIns="0" rIns="0" bIns="0" anchor="t" anchorCtr="0">
            <a:noAutofit/>
          </a:bodyPr>
          <a:lstStyle/>
          <a:p>
            <a:pPr marL="0" lvl="0" indent="0" rtl="0">
              <a:lnSpc>
                <a:spcPct val="90000"/>
              </a:lnSpc>
              <a:spcBef>
                <a:spcPts val="0"/>
              </a:spcBef>
              <a:spcAft>
                <a:spcPts val="0"/>
              </a:spcAft>
              <a:buClr>
                <a:schemeClr val="lt2"/>
              </a:buClr>
              <a:buSzPts val="1800"/>
              <a:buNone/>
            </a:pPr>
            <a:r>
              <a:rPr lang="en-US" sz="1450" dirty="0">
                <a:latin typeface="Franklin Gothic"/>
                <a:ea typeface="Franklin Gothic"/>
                <a:cs typeface="Franklin Gothic"/>
                <a:sym typeface="Franklin Gothic"/>
              </a:rPr>
              <a:t>Ministry/Organization Name/Student Innovation: </a:t>
            </a:r>
            <a:r>
              <a:rPr lang="en-US" sz="1450" dirty="0">
                <a:solidFill>
                  <a:schemeClr val="tx1"/>
                </a:solidFill>
                <a:latin typeface="Franklin Gothic"/>
                <a:ea typeface="Franklin Gothic"/>
                <a:cs typeface="Franklin Gothic"/>
                <a:sym typeface="Franklin Gothic"/>
              </a:rPr>
              <a:t>Ministry of Education </a:t>
            </a:r>
            <a:endParaRPr sz="1450" dirty="0">
              <a:solidFill>
                <a:schemeClr val="tx1"/>
              </a:solidFill>
            </a:endParaRPr>
          </a:p>
          <a:p>
            <a:pPr marL="0" lvl="0" indent="0" rtl="0">
              <a:lnSpc>
                <a:spcPct val="90000"/>
              </a:lnSpc>
              <a:spcBef>
                <a:spcPts val="1000"/>
              </a:spcBef>
              <a:spcAft>
                <a:spcPts val="0"/>
              </a:spcAft>
              <a:buClr>
                <a:schemeClr val="lt2"/>
              </a:buClr>
              <a:buSzPts val="1800"/>
              <a:buNone/>
            </a:pPr>
            <a:endParaRPr sz="1450" dirty="0">
              <a:latin typeface="Franklin Gothic"/>
              <a:ea typeface="Franklin Gothic"/>
              <a:cs typeface="Franklin Gothic"/>
              <a:sym typeface="Franklin Gothic"/>
            </a:endParaRPr>
          </a:p>
          <a:p>
            <a:pPr marL="0" lvl="0" indent="0" rtl="0">
              <a:lnSpc>
                <a:spcPct val="90000"/>
              </a:lnSpc>
              <a:spcBef>
                <a:spcPts val="1000"/>
              </a:spcBef>
              <a:spcAft>
                <a:spcPts val="0"/>
              </a:spcAft>
              <a:buClr>
                <a:schemeClr val="lt2"/>
              </a:buClr>
              <a:buSzPts val="1800"/>
              <a:buNone/>
            </a:pPr>
            <a:r>
              <a:rPr lang="en-US" sz="1450" dirty="0">
                <a:latin typeface="Franklin Gothic"/>
                <a:ea typeface="Franklin Gothic"/>
                <a:cs typeface="Franklin Gothic"/>
                <a:sym typeface="Franklin Gothic"/>
              </a:rPr>
              <a:t>PS Code: </a:t>
            </a:r>
            <a:r>
              <a:rPr lang="en-US" sz="1450" dirty="0">
                <a:solidFill>
                  <a:schemeClr val="tx1"/>
                </a:solidFill>
                <a:latin typeface="Franklin Gothic"/>
                <a:ea typeface="Franklin Gothic"/>
                <a:cs typeface="Franklin Gothic"/>
                <a:sym typeface="Franklin Gothic"/>
              </a:rPr>
              <a:t>SIH1434</a:t>
            </a:r>
            <a:endParaRPr sz="1450" dirty="0">
              <a:solidFill>
                <a:schemeClr val="tx1"/>
              </a:solidFill>
            </a:endParaRPr>
          </a:p>
          <a:p>
            <a:pPr marL="0" lvl="0" indent="0" rtl="0">
              <a:lnSpc>
                <a:spcPct val="90000"/>
              </a:lnSpc>
              <a:spcBef>
                <a:spcPts val="1000"/>
              </a:spcBef>
              <a:spcAft>
                <a:spcPts val="0"/>
              </a:spcAft>
              <a:buClr>
                <a:schemeClr val="lt2"/>
              </a:buClr>
              <a:buSzPts val="1800"/>
              <a:buNone/>
            </a:pPr>
            <a:r>
              <a:rPr lang="en-US" sz="1450" dirty="0">
                <a:latin typeface="Franklin Gothic"/>
                <a:ea typeface="Franklin Gothic"/>
                <a:cs typeface="Franklin Gothic"/>
                <a:sym typeface="Franklin Gothic"/>
              </a:rPr>
              <a:t>   </a:t>
            </a:r>
            <a:br>
              <a:rPr lang="en-US" sz="1450" dirty="0">
                <a:latin typeface="Franklin Gothic"/>
                <a:ea typeface="Franklin Gothic"/>
                <a:cs typeface="Franklin Gothic"/>
                <a:sym typeface="Franklin Gothic"/>
              </a:rPr>
            </a:br>
            <a:r>
              <a:rPr lang="en-US" sz="1450" dirty="0">
                <a:latin typeface="Franklin Gothic"/>
                <a:ea typeface="Franklin Gothic"/>
                <a:cs typeface="Franklin Gothic"/>
                <a:sym typeface="Franklin Gothic"/>
              </a:rPr>
              <a:t>Problem Statement Title</a:t>
            </a:r>
            <a:r>
              <a:rPr lang="en-US" sz="1450" dirty="0">
                <a:solidFill>
                  <a:schemeClr val="tx1"/>
                </a:solidFill>
                <a:latin typeface="Franklin Gothic"/>
                <a:ea typeface="Franklin Gothic"/>
                <a:cs typeface="Franklin Gothic"/>
                <a:sym typeface="Franklin Gothic"/>
              </a:rPr>
              <a:t>: Making career choices and AI-based counseling accessible to every child at the secondary level along with aptitude tests and detailed career paths.</a:t>
            </a:r>
            <a:endParaRPr sz="1450" dirty="0">
              <a:solidFill>
                <a:schemeClr val="tx1"/>
              </a:solidFill>
            </a:endParaRPr>
          </a:p>
          <a:p>
            <a:pPr marL="0" lvl="0" indent="0" rtl="0">
              <a:lnSpc>
                <a:spcPct val="90000"/>
              </a:lnSpc>
              <a:spcBef>
                <a:spcPts val="1000"/>
              </a:spcBef>
              <a:spcAft>
                <a:spcPts val="0"/>
              </a:spcAft>
              <a:buClr>
                <a:schemeClr val="lt2"/>
              </a:buClr>
              <a:buSzPts val="1800"/>
              <a:buNone/>
            </a:pPr>
            <a:br>
              <a:rPr lang="en-US" sz="1450" dirty="0">
                <a:latin typeface="Franklin Gothic"/>
                <a:ea typeface="Franklin Gothic"/>
                <a:cs typeface="Franklin Gothic"/>
                <a:sym typeface="Franklin Gothic"/>
              </a:rPr>
            </a:br>
            <a:r>
              <a:rPr lang="en-US" sz="1450" dirty="0">
                <a:latin typeface="Franklin Gothic"/>
                <a:ea typeface="Franklin Gothic"/>
                <a:cs typeface="Franklin Gothic"/>
                <a:sym typeface="Franklin Gothic"/>
              </a:rPr>
              <a:t>Team Name: </a:t>
            </a:r>
            <a:r>
              <a:rPr lang="en-US" sz="1450" dirty="0" err="1">
                <a:solidFill>
                  <a:schemeClr val="tx1"/>
                </a:solidFill>
                <a:latin typeface="Franklin Gothic"/>
                <a:ea typeface="Franklin Gothic"/>
                <a:cs typeface="Franklin Gothic"/>
                <a:sym typeface="Franklin Gothic"/>
              </a:rPr>
              <a:t>SourceForces</a:t>
            </a:r>
            <a:endParaRPr sz="1450" dirty="0">
              <a:solidFill>
                <a:schemeClr val="tx1"/>
              </a:solidFill>
            </a:endParaRPr>
          </a:p>
          <a:p>
            <a:pPr marL="0" lvl="0" indent="0" rtl="0">
              <a:lnSpc>
                <a:spcPct val="90000"/>
              </a:lnSpc>
              <a:spcBef>
                <a:spcPts val="1000"/>
              </a:spcBef>
              <a:spcAft>
                <a:spcPts val="0"/>
              </a:spcAft>
              <a:buClr>
                <a:schemeClr val="lt2"/>
              </a:buClr>
              <a:buSzPts val="1800"/>
              <a:buNone/>
            </a:pPr>
            <a:br>
              <a:rPr lang="en-US" sz="1450" dirty="0">
                <a:latin typeface="Franklin Gothic"/>
                <a:ea typeface="Franklin Gothic"/>
                <a:cs typeface="Franklin Gothic"/>
                <a:sym typeface="Franklin Gothic"/>
              </a:rPr>
            </a:br>
            <a:r>
              <a:rPr lang="en-US" sz="1450" dirty="0">
                <a:latin typeface="Franklin Gothic"/>
                <a:ea typeface="Franklin Gothic"/>
                <a:cs typeface="Franklin Gothic"/>
                <a:sym typeface="Franklin Gothic"/>
              </a:rPr>
              <a:t>Team Leader Name: </a:t>
            </a:r>
            <a:r>
              <a:rPr lang="en-US" sz="1450" dirty="0">
                <a:solidFill>
                  <a:schemeClr val="tx1"/>
                </a:solidFill>
                <a:latin typeface="Franklin Gothic"/>
                <a:ea typeface="Franklin Gothic"/>
                <a:cs typeface="Franklin Gothic"/>
                <a:sym typeface="Franklin Gothic"/>
              </a:rPr>
              <a:t>Shruti Shrivastava</a:t>
            </a:r>
            <a:endParaRPr sz="1450" dirty="0">
              <a:solidFill>
                <a:schemeClr val="tx1"/>
              </a:solidFill>
            </a:endParaRPr>
          </a:p>
          <a:p>
            <a:pPr marL="0" lvl="0" indent="0" rtl="0">
              <a:lnSpc>
                <a:spcPct val="90000"/>
              </a:lnSpc>
              <a:spcBef>
                <a:spcPts val="1000"/>
              </a:spcBef>
              <a:spcAft>
                <a:spcPts val="0"/>
              </a:spcAft>
              <a:buClr>
                <a:schemeClr val="lt2"/>
              </a:buClr>
              <a:buSzPts val="1800"/>
              <a:buNone/>
            </a:pPr>
            <a:br>
              <a:rPr lang="en-US" sz="1450" dirty="0">
                <a:latin typeface="Franklin Gothic"/>
                <a:ea typeface="Franklin Gothic"/>
                <a:cs typeface="Franklin Gothic"/>
                <a:sym typeface="Franklin Gothic"/>
              </a:rPr>
            </a:br>
            <a:r>
              <a:rPr lang="en-US" sz="1450" dirty="0">
                <a:latin typeface="Franklin Gothic"/>
                <a:ea typeface="Franklin Gothic"/>
                <a:cs typeface="Franklin Gothic"/>
                <a:sym typeface="Franklin Gothic"/>
              </a:rPr>
              <a:t>Institute Code (AISHE): </a:t>
            </a:r>
            <a:r>
              <a:rPr lang="en-US" sz="1450" dirty="0">
                <a:solidFill>
                  <a:schemeClr val="tx1"/>
                </a:solidFill>
                <a:latin typeface="Franklin Gothic"/>
                <a:ea typeface="Franklin Gothic"/>
                <a:cs typeface="Franklin Gothic"/>
                <a:sym typeface="Franklin Gothic"/>
              </a:rPr>
              <a:t>C-53649</a:t>
            </a:r>
            <a:r>
              <a:rPr lang="en-IN" sz="1450" dirty="0">
                <a:solidFill>
                  <a:schemeClr val="tx1"/>
                </a:solidFill>
                <a:latin typeface="Roboto" panose="020F0502020204030204" pitchFamily="2" charset="0"/>
              </a:rPr>
              <a:t> </a:t>
            </a:r>
            <a:endParaRPr sz="1450" dirty="0">
              <a:solidFill>
                <a:schemeClr val="tx1"/>
              </a:solidFill>
            </a:endParaRPr>
          </a:p>
          <a:p>
            <a:pPr marL="0" lvl="0" indent="0" rtl="0">
              <a:lnSpc>
                <a:spcPct val="90000"/>
              </a:lnSpc>
              <a:spcBef>
                <a:spcPts val="1000"/>
              </a:spcBef>
              <a:spcAft>
                <a:spcPts val="0"/>
              </a:spcAft>
              <a:buClr>
                <a:schemeClr val="lt2"/>
              </a:buClr>
              <a:buSzPts val="1800"/>
              <a:buNone/>
            </a:pPr>
            <a:br>
              <a:rPr lang="en-US" sz="1450" dirty="0">
                <a:latin typeface="Franklin Gothic"/>
                <a:ea typeface="Franklin Gothic"/>
                <a:cs typeface="Franklin Gothic"/>
                <a:sym typeface="Franklin Gothic"/>
              </a:rPr>
            </a:br>
            <a:r>
              <a:rPr lang="en-US" sz="1450" dirty="0">
                <a:latin typeface="Franklin Gothic"/>
                <a:ea typeface="Franklin Gothic"/>
                <a:cs typeface="Franklin Gothic"/>
                <a:sym typeface="Franklin Gothic"/>
              </a:rPr>
              <a:t>Institute Name: </a:t>
            </a:r>
            <a:r>
              <a:rPr lang="en-US" sz="1450" dirty="0">
                <a:solidFill>
                  <a:schemeClr val="tx1"/>
                </a:solidFill>
                <a:latin typeface="Franklin Gothic"/>
                <a:ea typeface="Franklin Gothic"/>
                <a:cs typeface="Franklin Gothic"/>
                <a:sym typeface="Franklin Gothic"/>
              </a:rPr>
              <a:t>Gyan Ganga Institute of Technology and Sciences </a:t>
            </a:r>
            <a:endParaRPr lang="en-IN" sz="1450" dirty="0">
              <a:solidFill>
                <a:schemeClr val="tx1"/>
              </a:solidFill>
            </a:endParaRPr>
          </a:p>
          <a:p>
            <a:pPr marL="0" lvl="0" indent="0" rtl="0">
              <a:lnSpc>
                <a:spcPct val="90000"/>
              </a:lnSpc>
              <a:spcBef>
                <a:spcPts val="1000"/>
              </a:spcBef>
              <a:spcAft>
                <a:spcPts val="0"/>
              </a:spcAft>
              <a:buClr>
                <a:schemeClr val="lt2"/>
              </a:buClr>
              <a:buSzPts val="1800"/>
              <a:buNone/>
            </a:pPr>
            <a:endParaRPr lang="en-IN" sz="1450" dirty="0">
              <a:latin typeface="Franklin Gothic"/>
              <a:ea typeface="Franklin Gothic"/>
              <a:cs typeface="Franklin Gothic"/>
              <a:sym typeface="Franklin Gothic"/>
            </a:endParaRPr>
          </a:p>
          <a:p>
            <a:pPr marL="0" lvl="0" indent="0" rtl="0">
              <a:lnSpc>
                <a:spcPct val="90000"/>
              </a:lnSpc>
              <a:spcBef>
                <a:spcPts val="1000"/>
              </a:spcBef>
              <a:spcAft>
                <a:spcPts val="0"/>
              </a:spcAft>
              <a:buClr>
                <a:schemeClr val="lt2"/>
              </a:buClr>
              <a:buSzPts val="1800"/>
              <a:buNone/>
            </a:pPr>
            <a:r>
              <a:rPr lang="en-US" sz="1450" dirty="0">
                <a:latin typeface="Franklin Gothic"/>
                <a:ea typeface="Franklin Gothic"/>
                <a:cs typeface="Franklin Gothic"/>
                <a:sym typeface="Franklin Gothic"/>
              </a:rPr>
              <a:t>Theme Name: </a:t>
            </a:r>
            <a:r>
              <a:rPr lang="en-US" sz="1450" dirty="0">
                <a:solidFill>
                  <a:schemeClr val="tx1"/>
                </a:solidFill>
                <a:latin typeface="Franklin Gothic"/>
                <a:ea typeface="Franklin Gothic"/>
                <a:cs typeface="Franklin Gothic"/>
                <a:sym typeface="Franklin Gothic"/>
              </a:rPr>
              <a:t>Smart Education</a:t>
            </a:r>
            <a:endParaRPr sz="1450" dirty="0">
              <a:solidFill>
                <a:schemeClr val="tx1"/>
              </a:solidFill>
            </a:endParaRPr>
          </a:p>
        </p:txBody>
      </p:sp>
      <p:pic>
        <p:nvPicPr>
          <p:cNvPr id="212" name="Google Shape;212;p1"/>
          <p:cNvPicPr preferRelativeResize="0"/>
          <p:nvPr/>
        </p:nvPicPr>
        <p:blipFill rotWithShape="1">
          <a:blip r:embed="rId3">
            <a:alphaModFix/>
          </a:blip>
          <a:srcRect r="61430"/>
          <a:stretch/>
        </p:blipFill>
        <p:spPr>
          <a:xfrm>
            <a:off x="1193636" y="203047"/>
            <a:ext cx="1323422"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71550" y="143584"/>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t>Idea/Approach Details</a:t>
            </a:r>
            <a:endParaRPr sz="3600" dirty="0"/>
          </a:p>
        </p:txBody>
      </p:sp>
      <p:sp>
        <p:nvSpPr>
          <p:cNvPr id="218" name="Google Shape;218;p2"/>
          <p:cNvSpPr txBox="1">
            <a:spLocks noGrp="1"/>
          </p:cNvSpPr>
          <p:nvPr>
            <p:ph type="body" idx="1"/>
          </p:nvPr>
        </p:nvSpPr>
        <p:spPr>
          <a:xfrm>
            <a:off x="124286" y="793775"/>
            <a:ext cx="7102423" cy="599048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144000" lvl="0" indent="0" algn="l" rtl="0">
              <a:lnSpc>
                <a:spcPct val="100000"/>
              </a:lnSpc>
              <a:spcBef>
                <a:spcPts val="0"/>
              </a:spcBef>
              <a:spcAft>
                <a:spcPts val="0"/>
              </a:spcAft>
              <a:buClr>
                <a:schemeClr val="lt2"/>
              </a:buClr>
              <a:buSzPts val="1800"/>
              <a:buNone/>
            </a:pPr>
            <a:r>
              <a:rPr lang="en-US" sz="1550" dirty="0">
                <a:latin typeface="Times New Roman" panose="02020603050405020304" pitchFamily="18" charset="0"/>
                <a:cs typeface="Times New Roman" panose="02020603050405020304" pitchFamily="18" charset="0"/>
              </a:rPr>
              <a:t>We are looking for a solution by creating an AI-based career counseling </a:t>
            </a:r>
            <a:r>
              <a:rPr lang="en-US" sz="1550" b="1" dirty="0">
                <a:latin typeface="Times New Roman" panose="02020603050405020304" pitchFamily="18" charset="0"/>
                <a:cs typeface="Times New Roman" panose="02020603050405020304" pitchFamily="18" charset="0"/>
              </a:rPr>
              <a:t>web-application</a:t>
            </a:r>
            <a:r>
              <a:rPr lang="en-US" sz="1550" dirty="0">
                <a:latin typeface="Times New Roman" panose="02020603050405020304" pitchFamily="18" charset="0"/>
                <a:cs typeface="Times New Roman" panose="02020603050405020304" pitchFamily="18" charset="0"/>
              </a:rPr>
              <a:t> using </a:t>
            </a:r>
            <a:r>
              <a:rPr lang="en-US" sz="1550" b="1" dirty="0">
                <a:latin typeface="Times New Roman" panose="02020603050405020304" pitchFamily="18" charset="0"/>
                <a:cs typeface="Times New Roman" panose="02020603050405020304" pitchFamily="18" charset="0"/>
              </a:rPr>
              <a:t>machine learning </a:t>
            </a:r>
            <a:r>
              <a:rPr lang="en-US" sz="1550" dirty="0">
                <a:latin typeface="Times New Roman" panose="02020603050405020304" pitchFamily="18" charset="0"/>
                <a:cs typeface="Times New Roman" panose="02020603050405020304" pitchFamily="18" charset="0"/>
              </a:rPr>
              <a:t>to offer personalized guidance, </a:t>
            </a:r>
            <a:r>
              <a:rPr lang="en-US" sz="1550" b="1" dirty="0">
                <a:latin typeface="Times New Roman" panose="02020603050405020304" pitchFamily="18" charset="0"/>
                <a:cs typeface="Times New Roman" panose="02020603050405020304" pitchFamily="18" charset="0"/>
              </a:rPr>
              <a:t>recommend career paths</a:t>
            </a:r>
            <a:r>
              <a:rPr lang="en-US" sz="1550" dirty="0">
                <a:latin typeface="Times New Roman" panose="02020603050405020304" pitchFamily="18" charset="0"/>
                <a:cs typeface="Times New Roman" panose="02020603050405020304" pitchFamily="18" charset="0"/>
              </a:rPr>
              <a:t>, and </a:t>
            </a:r>
            <a:r>
              <a:rPr lang="en-US" sz="1550" b="1" dirty="0">
                <a:latin typeface="Times New Roman" panose="02020603050405020304" pitchFamily="18" charset="0"/>
                <a:cs typeface="Times New Roman" panose="02020603050405020304" pitchFamily="18" charset="0"/>
              </a:rPr>
              <a:t>provide real-time job market insights</a:t>
            </a:r>
            <a:r>
              <a:rPr lang="en-US" sz="1550" dirty="0">
                <a:latin typeface="Times New Roman" panose="02020603050405020304" pitchFamily="18" charset="0"/>
                <a:cs typeface="Times New Roman" panose="02020603050405020304" pitchFamily="18" charset="0"/>
              </a:rPr>
              <a:t>, empowering users to make informed career decisions and achieve their professional goals, </a:t>
            </a:r>
          </a:p>
          <a:p>
            <a:pPr marL="0" lvl="0" indent="0" algn="l" rtl="0">
              <a:lnSpc>
                <a:spcPct val="100000"/>
              </a:lnSpc>
              <a:spcBef>
                <a:spcPts val="0"/>
              </a:spcBef>
              <a:spcAft>
                <a:spcPts val="0"/>
              </a:spcAft>
              <a:buClr>
                <a:schemeClr val="lt2"/>
              </a:buClr>
              <a:buSzPts val="1800"/>
              <a:buNone/>
            </a:pPr>
            <a:endParaRPr lang="en-US" sz="1550" dirty="0">
              <a:latin typeface="Times New Roman" panose="02020603050405020304" pitchFamily="18" charset="0"/>
              <a:cs typeface="Times New Roman" panose="02020603050405020304" pitchFamily="18" charset="0"/>
            </a:endParaRPr>
          </a:p>
          <a:p>
            <a:pPr marL="429750" lvl="0" indent="-285750" algn="l" rtl="0">
              <a:lnSpc>
                <a:spcPct val="100000"/>
              </a:lnSpc>
              <a:spcBef>
                <a:spcPts val="300"/>
              </a:spcBef>
              <a:spcAft>
                <a:spcPts val="0"/>
              </a:spcAft>
              <a:buClr>
                <a:schemeClr val="lt2"/>
              </a:buClr>
              <a:buSzPts val="1800"/>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Identifying the user current level of knowledge by taking </a:t>
            </a:r>
            <a:r>
              <a:rPr lang="en-US" sz="1550" b="1" dirty="0">
                <a:latin typeface="Times New Roman" panose="02020603050405020304" pitchFamily="18" charset="0"/>
                <a:cs typeface="Times New Roman" panose="02020603050405020304" pitchFamily="18" charset="0"/>
              </a:rPr>
              <a:t>aptitude test</a:t>
            </a:r>
            <a:r>
              <a:rPr lang="en-US" sz="1550" dirty="0">
                <a:latin typeface="Times New Roman" panose="02020603050405020304" pitchFamily="18" charset="0"/>
                <a:cs typeface="Times New Roman" panose="02020603050405020304" pitchFamily="18" charset="0"/>
              </a:rPr>
              <a:t>, and assessment, and their area of Interest.</a:t>
            </a:r>
          </a:p>
          <a:p>
            <a:pPr marL="429750" lvl="0" indent="-285750" algn="l" rtl="0">
              <a:lnSpc>
                <a:spcPct val="100000"/>
              </a:lnSpc>
              <a:spcBef>
                <a:spcPts val="300"/>
              </a:spcBef>
              <a:spcAft>
                <a:spcPts val="0"/>
              </a:spcAft>
              <a:buClr>
                <a:schemeClr val="lt2"/>
              </a:buClr>
              <a:buSzPts val="1800"/>
              <a:buFont typeface="Wingdings" panose="05000000000000000000" pitchFamily="2" charset="2"/>
              <a:buChar char="Ø"/>
            </a:pPr>
            <a:r>
              <a:rPr lang="en-US" sz="1550" b="1" dirty="0">
                <a:latin typeface="Times New Roman" panose="02020603050405020304" pitchFamily="18" charset="0"/>
                <a:cs typeface="Times New Roman" panose="02020603050405020304" pitchFamily="18" charset="0"/>
              </a:rPr>
              <a:t>Surprise and Delight</a:t>
            </a:r>
            <a:r>
              <a:rPr lang="en-US" sz="1550" dirty="0">
                <a:latin typeface="Times New Roman" panose="02020603050405020304" pitchFamily="18" charset="0"/>
                <a:cs typeface="Times New Roman" panose="02020603050405020304" pitchFamily="18" charset="0"/>
              </a:rPr>
              <a:t>: This element of surprise and delight can be very engaging, as players are amazed by the AI’s career-guidance ability.</a:t>
            </a:r>
          </a:p>
          <a:p>
            <a:pPr marL="429750" lvl="0" indent="-285750" algn="l" rtl="0">
              <a:lnSpc>
                <a:spcPct val="100000"/>
              </a:lnSpc>
              <a:spcBef>
                <a:spcPts val="300"/>
              </a:spcBef>
              <a:spcAft>
                <a:spcPts val="0"/>
              </a:spcAft>
              <a:buClr>
                <a:schemeClr val="lt2"/>
              </a:buClr>
              <a:buSzPts val="1800"/>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Generation of equivalent career-choices according to the test score through Machine Learning(</a:t>
            </a:r>
            <a:r>
              <a:rPr lang="en-US" sz="1550" b="1" dirty="0">
                <a:latin typeface="Times New Roman" panose="02020603050405020304" pitchFamily="18" charset="0"/>
                <a:cs typeface="Times New Roman" panose="02020603050405020304" pitchFamily="18" charset="0"/>
              </a:rPr>
              <a:t>ML</a:t>
            </a:r>
            <a:r>
              <a:rPr lang="en-US" sz="1550" dirty="0">
                <a:latin typeface="Times New Roman" panose="02020603050405020304" pitchFamily="18" charset="0"/>
                <a:cs typeface="Times New Roman" panose="02020603050405020304" pitchFamily="18" charset="0"/>
              </a:rPr>
              <a:t>)</a:t>
            </a:r>
            <a:r>
              <a:rPr lang="en-US" sz="1550" b="1" dirty="0">
                <a:latin typeface="Times New Roman" panose="02020603050405020304" pitchFamily="18" charset="0"/>
                <a:cs typeface="Times New Roman" panose="02020603050405020304" pitchFamily="18" charset="0"/>
              </a:rPr>
              <a:t> </a:t>
            </a:r>
            <a:r>
              <a:rPr lang="en-US" sz="1550" dirty="0">
                <a:latin typeface="Times New Roman" panose="02020603050405020304" pitchFamily="18" charset="0"/>
                <a:cs typeface="Times New Roman" panose="02020603050405020304" pitchFamily="18" charset="0"/>
              </a:rPr>
              <a:t>and Artificial Intelligence (</a:t>
            </a:r>
            <a:r>
              <a:rPr lang="en-US" sz="1550" b="1" dirty="0">
                <a:latin typeface="Times New Roman" panose="02020603050405020304" pitchFamily="18" charset="0"/>
                <a:cs typeface="Times New Roman" panose="02020603050405020304" pitchFamily="18" charset="0"/>
              </a:rPr>
              <a:t>AI</a:t>
            </a:r>
            <a:r>
              <a:rPr lang="en-US" sz="1550" dirty="0">
                <a:latin typeface="Times New Roman" panose="02020603050405020304" pitchFamily="18" charset="0"/>
                <a:cs typeface="Times New Roman" panose="02020603050405020304" pitchFamily="18" charset="0"/>
              </a:rPr>
              <a:t>).</a:t>
            </a:r>
          </a:p>
          <a:p>
            <a:pPr marL="429750" lvl="0" indent="-285750" algn="l" rtl="0">
              <a:lnSpc>
                <a:spcPct val="100000"/>
              </a:lnSpc>
              <a:spcBef>
                <a:spcPts val="300"/>
              </a:spcBef>
              <a:spcAft>
                <a:spcPts val="0"/>
              </a:spcAft>
              <a:buClr>
                <a:schemeClr val="lt2"/>
              </a:buClr>
              <a:buSzPts val="1800"/>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Web application to continuously analyze the </a:t>
            </a:r>
            <a:r>
              <a:rPr lang="en-US" sz="1550" b="1" dirty="0">
                <a:latin typeface="Times New Roman" panose="02020603050405020304" pitchFamily="18" charset="0"/>
                <a:cs typeface="Times New Roman" panose="02020603050405020304" pitchFamily="18" charset="0"/>
              </a:rPr>
              <a:t>job market</a:t>
            </a:r>
            <a:r>
              <a:rPr lang="en-US" sz="1550" dirty="0">
                <a:latin typeface="Times New Roman" panose="02020603050405020304" pitchFamily="18" charset="0"/>
                <a:cs typeface="Times New Roman" panose="02020603050405020304" pitchFamily="18" charset="0"/>
              </a:rPr>
              <a:t>, providing users with up-to-the-minute data and trends (Real-Time Job Market Insights).</a:t>
            </a:r>
          </a:p>
          <a:p>
            <a:pPr marL="429750" lvl="0" indent="-285750" algn="l" rtl="0">
              <a:lnSpc>
                <a:spcPct val="100000"/>
              </a:lnSpc>
              <a:spcBef>
                <a:spcPts val="300"/>
              </a:spcBef>
              <a:spcAft>
                <a:spcPts val="0"/>
              </a:spcAft>
              <a:buClr>
                <a:schemeClr val="lt2"/>
              </a:buClr>
              <a:buSzPts val="1800"/>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The most closely matched field will be recommended to the user, keeping in mind their area of interest.</a:t>
            </a:r>
          </a:p>
          <a:p>
            <a:pPr marL="429750" lvl="0" indent="-285750" algn="l" rtl="0">
              <a:lnSpc>
                <a:spcPct val="100000"/>
              </a:lnSpc>
              <a:spcBef>
                <a:spcPts val="300"/>
              </a:spcBef>
              <a:spcAft>
                <a:spcPts val="0"/>
              </a:spcAft>
              <a:buClr>
                <a:schemeClr val="lt2"/>
              </a:buClr>
              <a:buSzPts val="1800"/>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Web application uses </a:t>
            </a:r>
            <a:r>
              <a:rPr lang="en-US" sz="1550" b="1" dirty="0">
                <a:latin typeface="Times New Roman" panose="02020603050405020304" pitchFamily="18" charset="0"/>
                <a:cs typeface="Times New Roman" panose="02020603050405020304" pitchFamily="18" charset="0"/>
              </a:rPr>
              <a:t>LSTM and RNN </a:t>
            </a:r>
            <a:r>
              <a:rPr lang="en-US" sz="1550" dirty="0">
                <a:latin typeface="Times New Roman" panose="02020603050405020304" pitchFamily="18" charset="0"/>
                <a:cs typeface="Times New Roman" panose="02020603050405020304" pitchFamily="18" charset="0"/>
              </a:rPr>
              <a:t>models, they are invaluable in sequential data analysis, </a:t>
            </a:r>
            <a:r>
              <a:rPr lang="en-US" sz="1550" b="1" dirty="0">
                <a:latin typeface="Times New Roman" panose="02020603050405020304" pitchFamily="18" charset="0"/>
                <a:cs typeface="Times New Roman" panose="02020603050405020304" pitchFamily="18" charset="0"/>
              </a:rPr>
              <a:t>best in time series forecasting</a:t>
            </a:r>
            <a:r>
              <a:rPr lang="en-US" sz="1550" dirty="0">
                <a:latin typeface="Times New Roman" panose="02020603050405020304" pitchFamily="18" charset="0"/>
                <a:cs typeface="Times New Roman" panose="02020603050405020304" pitchFamily="18" charset="0"/>
              </a:rPr>
              <a:t>, as they adeptly capture long-term dependencies and context, ultimately leading to heightened prediction accuracy and contextual awareness.</a:t>
            </a:r>
          </a:p>
          <a:p>
            <a:pPr marL="429750" lvl="0" indent="-285750" algn="l" rtl="0">
              <a:lnSpc>
                <a:spcPct val="100000"/>
              </a:lnSpc>
              <a:spcBef>
                <a:spcPts val="300"/>
              </a:spcBef>
              <a:spcAft>
                <a:spcPts val="0"/>
              </a:spcAft>
              <a:buClr>
                <a:schemeClr val="lt2"/>
              </a:buClr>
              <a:buSzPts val="1800"/>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Web application effectively incorporates </a:t>
            </a:r>
            <a:r>
              <a:rPr lang="en-US" sz="1550" b="1" dirty="0">
                <a:latin typeface="Times New Roman" panose="02020603050405020304" pitchFamily="18" charset="0"/>
                <a:cs typeface="Times New Roman" panose="02020603050405020304" pitchFamily="18" charset="0"/>
              </a:rPr>
              <a:t>gamification</a:t>
            </a:r>
            <a:r>
              <a:rPr lang="en-US" sz="1550" dirty="0">
                <a:latin typeface="Times New Roman" panose="02020603050405020304" pitchFamily="18" charset="0"/>
                <a:cs typeface="Times New Roman" panose="02020603050405020304" pitchFamily="18" charset="0"/>
              </a:rPr>
              <a:t> elements such as interactivity, </a:t>
            </a:r>
            <a:r>
              <a:rPr lang="en-US" sz="1550" b="1" dirty="0">
                <a:latin typeface="Times New Roman" panose="02020603050405020304" pitchFamily="18" charset="0"/>
                <a:cs typeface="Times New Roman" panose="02020603050405020304" pitchFamily="18" charset="0"/>
              </a:rPr>
              <a:t>skill-building challenges</a:t>
            </a:r>
            <a:r>
              <a:rPr lang="en-US" sz="1550" dirty="0">
                <a:latin typeface="Times New Roman" panose="02020603050405020304" pitchFamily="18" charset="0"/>
                <a:cs typeface="Times New Roman" panose="02020603050405020304" pitchFamily="18" charset="0"/>
              </a:rPr>
              <a:t>, and personalized career plans to create an engaging and productive user experience. These elements encourage users to actively participate and return to the platform, illustrating how gamification can enhance user engagement in educational and career development contexts.</a:t>
            </a:r>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R="0" lvl="0" rtl="0">
              <a:lnSpc>
                <a:spcPct val="100000"/>
              </a:lnSpc>
              <a:spcBef>
                <a:spcPts val="0"/>
              </a:spcBef>
              <a:spcAft>
                <a:spcPts val="0"/>
              </a:spcAft>
              <a:buClr>
                <a:schemeClr val="lt2"/>
              </a:buClr>
              <a:buSzPts val="1800"/>
            </a:pPr>
            <a:r>
              <a:rPr lang="en-US" sz="1800" b="0" i="0" dirty="0">
                <a:solidFill>
                  <a:schemeClr val="lt2"/>
                </a:solidFill>
                <a:latin typeface="Franklin Gothic"/>
                <a:ea typeface="Franklin Gothic"/>
                <a:cs typeface="Franklin Gothic"/>
                <a:sym typeface="Franklin Gothic"/>
              </a:rPr>
              <a:t>Technology bucket</a:t>
            </a:r>
            <a:r>
              <a:rPr lang="en-US" sz="1600" b="0" i="0" dirty="0">
                <a:solidFill>
                  <a:schemeClr val="dk1"/>
                </a:solidFill>
                <a:latin typeface="Libre Franklin"/>
                <a:ea typeface="Libre Franklin"/>
                <a:cs typeface="Libre Franklin"/>
                <a:sym typeface="Libre Franklin"/>
              </a:rPr>
              <a:t>:</a:t>
            </a:r>
            <a:endParaRPr dirty="0"/>
          </a:p>
        </p:txBody>
      </p:sp>
      <p:pic>
        <p:nvPicPr>
          <p:cNvPr id="29" name="Picture Placeholder 28">
            <a:extLst>
              <a:ext uri="{FF2B5EF4-FFF2-40B4-BE49-F238E27FC236}">
                <a16:creationId xmlns:a16="http://schemas.microsoft.com/office/drawing/2014/main" id="{97F61D81-ECF6-6BBE-7F60-5875B44C61AD}"/>
              </a:ext>
            </a:extLst>
          </p:cNvPr>
          <p:cNvPicPr>
            <a:picLocks noGrp="1" noChangeAspect="1"/>
          </p:cNvPicPr>
          <p:nvPr>
            <p:ph type="pic" idx="2"/>
          </p:nvPr>
        </p:nvPicPr>
        <p:blipFill rotWithShape="1">
          <a:blip r:embed="rId3"/>
          <a:srcRect t="-2138" b="919"/>
          <a:stretch/>
        </p:blipFill>
        <p:spPr>
          <a:xfrm>
            <a:off x="7358911" y="501447"/>
            <a:ext cx="4572001" cy="3299672"/>
          </a:xfrm>
        </p:spPr>
      </p:pic>
      <p:pic>
        <p:nvPicPr>
          <p:cNvPr id="30" name="Picture 29">
            <a:extLst>
              <a:ext uri="{FF2B5EF4-FFF2-40B4-BE49-F238E27FC236}">
                <a16:creationId xmlns:a16="http://schemas.microsoft.com/office/drawing/2014/main" id="{0E8BFD71-D748-8820-5BBE-1BB07EFC70F7}"/>
              </a:ext>
            </a:extLst>
          </p:cNvPr>
          <p:cNvPicPr>
            <a:picLocks noChangeAspect="1"/>
          </p:cNvPicPr>
          <p:nvPr/>
        </p:nvPicPr>
        <p:blipFill>
          <a:blip r:embed="rId4"/>
          <a:stretch>
            <a:fillRect/>
          </a:stretch>
        </p:blipFill>
        <p:spPr>
          <a:xfrm>
            <a:off x="9124017" y="4297304"/>
            <a:ext cx="477065" cy="477065"/>
          </a:xfrm>
          <a:prstGeom prst="rect">
            <a:avLst/>
          </a:prstGeom>
        </p:spPr>
      </p:pic>
      <p:pic>
        <p:nvPicPr>
          <p:cNvPr id="31" name="Picture 30">
            <a:extLst>
              <a:ext uri="{FF2B5EF4-FFF2-40B4-BE49-F238E27FC236}">
                <a16:creationId xmlns:a16="http://schemas.microsoft.com/office/drawing/2014/main" id="{AFE8D35E-7B12-04CF-C13D-CDCD19D2FEF2}"/>
              </a:ext>
            </a:extLst>
          </p:cNvPr>
          <p:cNvPicPr>
            <a:picLocks noChangeAspect="1"/>
          </p:cNvPicPr>
          <p:nvPr/>
        </p:nvPicPr>
        <p:blipFill>
          <a:blip r:embed="rId5"/>
          <a:stretch>
            <a:fillRect/>
          </a:stretch>
        </p:blipFill>
        <p:spPr>
          <a:xfrm>
            <a:off x="8625141" y="4914068"/>
            <a:ext cx="804130" cy="804130"/>
          </a:xfrm>
          <a:prstGeom prst="rect">
            <a:avLst/>
          </a:prstGeom>
        </p:spPr>
      </p:pic>
      <p:pic>
        <p:nvPicPr>
          <p:cNvPr id="32" name="Picture 31">
            <a:extLst>
              <a:ext uri="{FF2B5EF4-FFF2-40B4-BE49-F238E27FC236}">
                <a16:creationId xmlns:a16="http://schemas.microsoft.com/office/drawing/2014/main" id="{94B7917A-0A75-8FD3-163D-1C29338D84DA}"/>
              </a:ext>
            </a:extLst>
          </p:cNvPr>
          <p:cNvPicPr>
            <a:picLocks noChangeAspect="1"/>
          </p:cNvPicPr>
          <p:nvPr/>
        </p:nvPicPr>
        <p:blipFill>
          <a:blip r:embed="rId6"/>
          <a:stretch>
            <a:fillRect/>
          </a:stretch>
        </p:blipFill>
        <p:spPr>
          <a:xfrm>
            <a:off x="7445049" y="4059327"/>
            <a:ext cx="1133478" cy="1018015"/>
          </a:xfrm>
          <a:prstGeom prst="rect">
            <a:avLst/>
          </a:prstGeom>
        </p:spPr>
      </p:pic>
      <p:pic>
        <p:nvPicPr>
          <p:cNvPr id="33" name="Picture 32">
            <a:extLst>
              <a:ext uri="{FF2B5EF4-FFF2-40B4-BE49-F238E27FC236}">
                <a16:creationId xmlns:a16="http://schemas.microsoft.com/office/drawing/2014/main" id="{78449EF5-C2DA-BB27-D6B8-598AA7D65D72}"/>
              </a:ext>
            </a:extLst>
          </p:cNvPr>
          <p:cNvPicPr>
            <a:picLocks noChangeAspect="1"/>
          </p:cNvPicPr>
          <p:nvPr/>
        </p:nvPicPr>
        <p:blipFill>
          <a:blip r:embed="rId7"/>
          <a:stretch>
            <a:fillRect/>
          </a:stretch>
        </p:blipFill>
        <p:spPr>
          <a:xfrm>
            <a:off x="9669887" y="4333389"/>
            <a:ext cx="458225" cy="413683"/>
          </a:xfrm>
          <a:prstGeom prst="rect">
            <a:avLst/>
          </a:prstGeom>
        </p:spPr>
      </p:pic>
      <p:pic>
        <p:nvPicPr>
          <p:cNvPr id="34" name="Picture 33">
            <a:extLst>
              <a:ext uri="{FF2B5EF4-FFF2-40B4-BE49-F238E27FC236}">
                <a16:creationId xmlns:a16="http://schemas.microsoft.com/office/drawing/2014/main" id="{D0515078-0A83-A00E-7360-521FC86EEB5D}"/>
              </a:ext>
            </a:extLst>
          </p:cNvPr>
          <p:cNvPicPr>
            <a:picLocks noChangeAspect="1"/>
          </p:cNvPicPr>
          <p:nvPr/>
        </p:nvPicPr>
        <p:blipFill>
          <a:blip r:embed="rId8"/>
          <a:stretch>
            <a:fillRect/>
          </a:stretch>
        </p:blipFill>
        <p:spPr>
          <a:xfrm>
            <a:off x="10346451" y="4199275"/>
            <a:ext cx="632770" cy="632770"/>
          </a:xfrm>
          <a:prstGeom prst="rect">
            <a:avLst/>
          </a:prstGeom>
        </p:spPr>
      </p:pic>
      <p:pic>
        <p:nvPicPr>
          <p:cNvPr id="35" name="Picture 34">
            <a:extLst>
              <a:ext uri="{FF2B5EF4-FFF2-40B4-BE49-F238E27FC236}">
                <a16:creationId xmlns:a16="http://schemas.microsoft.com/office/drawing/2014/main" id="{C37CBDEA-E135-37F9-F508-EBAEA785514C}"/>
              </a:ext>
            </a:extLst>
          </p:cNvPr>
          <p:cNvPicPr>
            <a:picLocks noChangeAspect="1"/>
          </p:cNvPicPr>
          <p:nvPr/>
        </p:nvPicPr>
        <p:blipFill>
          <a:blip r:embed="rId9"/>
          <a:stretch>
            <a:fillRect/>
          </a:stretch>
        </p:blipFill>
        <p:spPr>
          <a:xfrm>
            <a:off x="10647501" y="5005922"/>
            <a:ext cx="1163632" cy="610907"/>
          </a:xfrm>
          <a:prstGeom prst="rect">
            <a:avLst/>
          </a:prstGeom>
        </p:spPr>
      </p:pic>
      <p:pic>
        <p:nvPicPr>
          <p:cNvPr id="36" name="Picture 35">
            <a:extLst>
              <a:ext uri="{FF2B5EF4-FFF2-40B4-BE49-F238E27FC236}">
                <a16:creationId xmlns:a16="http://schemas.microsoft.com/office/drawing/2014/main" id="{8D2DAAFA-CA51-05ED-2DAF-55204C825043}"/>
              </a:ext>
            </a:extLst>
          </p:cNvPr>
          <p:cNvPicPr>
            <a:picLocks noChangeAspect="1"/>
          </p:cNvPicPr>
          <p:nvPr/>
        </p:nvPicPr>
        <p:blipFill>
          <a:blip r:embed="rId10"/>
          <a:stretch>
            <a:fillRect/>
          </a:stretch>
        </p:blipFill>
        <p:spPr>
          <a:xfrm>
            <a:off x="7428144" y="4969190"/>
            <a:ext cx="1248346" cy="749007"/>
          </a:xfrm>
          <a:prstGeom prst="rect">
            <a:avLst/>
          </a:prstGeom>
        </p:spPr>
      </p:pic>
      <p:pic>
        <p:nvPicPr>
          <p:cNvPr id="37" name="Picture 36">
            <a:extLst>
              <a:ext uri="{FF2B5EF4-FFF2-40B4-BE49-F238E27FC236}">
                <a16:creationId xmlns:a16="http://schemas.microsoft.com/office/drawing/2014/main" id="{3F049108-2C73-1E3F-875B-614CC44C11AF}"/>
              </a:ext>
            </a:extLst>
          </p:cNvPr>
          <p:cNvPicPr>
            <a:picLocks noChangeAspect="1"/>
          </p:cNvPicPr>
          <p:nvPr/>
        </p:nvPicPr>
        <p:blipFill rotWithShape="1">
          <a:blip r:embed="rId11"/>
          <a:srcRect b="14947"/>
          <a:stretch/>
        </p:blipFill>
        <p:spPr>
          <a:xfrm>
            <a:off x="10942855" y="4087480"/>
            <a:ext cx="953181" cy="808981"/>
          </a:xfrm>
          <a:prstGeom prst="rect">
            <a:avLst/>
          </a:prstGeom>
        </p:spPr>
      </p:pic>
      <p:pic>
        <p:nvPicPr>
          <p:cNvPr id="38" name="Picture 37">
            <a:extLst>
              <a:ext uri="{FF2B5EF4-FFF2-40B4-BE49-F238E27FC236}">
                <a16:creationId xmlns:a16="http://schemas.microsoft.com/office/drawing/2014/main" id="{D90B8563-6223-14D2-2288-4F764D9623A3}"/>
              </a:ext>
            </a:extLst>
          </p:cNvPr>
          <p:cNvPicPr>
            <a:picLocks noChangeAspect="1"/>
          </p:cNvPicPr>
          <p:nvPr/>
        </p:nvPicPr>
        <p:blipFill>
          <a:blip r:embed="rId12"/>
          <a:stretch>
            <a:fillRect/>
          </a:stretch>
        </p:blipFill>
        <p:spPr>
          <a:xfrm>
            <a:off x="9320200" y="5090947"/>
            <a:ext cx="1246612" cy="627251"/>
          </a:xfrm>
          <a:prstGeom prst="rect">
            <a:avLst/>
          </a:prstGeom>
        </p:spPr>
      </p:pic>
      <p:pic>
        <p:nvPicPr>
          <p:cNvPr id="39" name="Picture 38">
            <a:extLst>
              <a:ext uri="{FF2B5EF4-FFF2-40B4-BE49-F238E27FC236}">
                <a16:creationId xmlns:a16="http://schemas.microsoft.com/office/drawing/2014/main" id="{113B2F59-3B98-6989-D980-B79D7BF2607D}"/>
              </a:ext>
            </a:extLst>
          </p:cNvPr>
          <p:cNvPicPr>
            <a:picLocks noChangeAspect="1"/>
          </p:cNvPicPr>
          <p:nvPr/>
        </p:nvPicPr>
        <p:blipFill>
          <a:blip r:embed="rId13"/>
          <a:stretch>
            <a:fillRect/>
          </a:stretch>
        </p:blipFill>
        <p:spPr>
          <a:xfrm>
            <a:off x="8654307" y="4297305"/>
            <a:ext cx="476382" cy="476382"/>
          </a:xfrm>
          <a:prstGeom prst="rect">
            <a:avLst/>
          </a:prstGeom>
        </p:spPr>
      </p:pic>
      <p:sp>
        <p:nvSpPr>
          <p:cNvPr id="40" name="TextBox 39">
            <a:extLst>
              <a:ext uri="{FF2B5EF4-FFF2-40B4-BE49-F238E27FC236}">
                <a16:creationId xmlns:a16="http://schemas.microsoft.com/office/drawing/2014/main" id="{B2A030B6-5308-90D3-7015-0E5A404ACDFD}"/>
              </a:ext>
            </a:extLst>
          </p:cNvPr>
          <p:cNvSpPr txBox="1"/>
          <p:nvPr/>
        </p:nvSpPr>
        <p:spPr>
          <a:xfrm>
            <a:off x="7342203" y="5842213"/>
            <a:ext cx="1892592" cy="307777"/>
          </a:xfrm>
          <a:prstGeom prst="rect">
            <a:avLst/>
          </a:prstGeom>
          <a:noFill/>
        </p:spPr>
        <p:txBody>
          <a:bodyPr wrap="square" rtlCol="0">
            <a:spAutoFit/>
          </a:bodyPr>
          <a:lstStyle/>
          <a:p>
            <a:r>
              <a:rPr lang="en-US" b="1" dirty="0">
                <a:solidFill>
                  <a:schemeClr val="tx1"/>
                </a:solidFill>
                <a:latin typeface="Times New Roman" panose="02020603050405020304" pitchFamily="18" charset="0"/>
                <a:cs typeface="Times New Roman" panose="02020603050405020304" pitchFamily="18" charset="0"/>
              </a:rPr>
              <a:t>LSTM &amp; RNN model</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4" name="Picture 43">
            <a:extLst>
              <a:ext uri="{FF2B5EF4-FFF2-40B4-BE49-F238E27FC236}">
                <a16:creationId xmlns:a16="http://schemas.microsoft.com/office/drawing/2014/main" id="{BA2FD330-C13F-9E76-A238-05EA12395360}"/>
              </a:ext>
            </a:extLst>
          </p:cNvPr>
          <p:cNvPicPr>
            <a:picLocks noChangeAspect="1"/>
          </p:cNvPicPr>
          <p:nvPr/>
        </p:nvPicPr>
        <p:blipFill>
          <a:blip r:embed="rId14"/>
          <a:stretch>
            <a:fillRect/>
          </a:stretch>
        </p:blipFill>
        <p:spPr>
          <a:xfrm>
            <a:off x="9296219" y="5798549"/>
            <a:ext cx="437373" cy="437373"/>
          </a:xfrm>
          <a:prstGeom prst="rect">
            <a:avLst/>
          </a:prstGeom>
        </p:spPr>
      </p:pic>
      <p:pic>
        <p:nvPicPr>
          <p:cNvPr id="46" name="Picture 45">
            <a:extLst>
              <a:ext uri="{FF2B5EF4-FFF2-40B4-BE49-F238E27FC236}">
                <a16:creationId xmlns:a16="http://schemas.microsoft.com/office/drawing/2014/main" id="{C8AE0E05-6400-BAA8-10AB-BADE00E68F62}"/>
              </a:ext>
            </a:extLst>
          </p:cNvPr>
          <p:cNvPicPr>
            <a:picLocks noChangeAspect="1"/>
          </p:cNvPicPr>
          <p:nvPr/>
        </p:nvPicPr>
        <p:blipFill>
          <a:blip r:embed="rId15"/>
          <a:stretch>
            <a:fillRect/>
          </a:stretch>
        </p:blipFill>
        <p:spPr>
          <a:xfrm>
            <a:off x="11381762" y="5654120"/>
            <a:ext cx="568814" cy="568814"/>
          </a:xfrm>
          <a:prstGeom prst="rect">
            <a:avLst/>
          </a:prstGeom>
        </p:spPr>
      </p:pic>
      <p:pic>
        <p:nvPicPr>
          <p:cNvPr id="48" name="Picture 47">
            <a:extLst>
              <a:ext uri="{FF2B5EF4-FFF2-40B4-BE49-F238E27FC236}">
                <a16:creationId xmlns:a16="http://schemas.microsoft.com/office/drawing/2014/main" id="{A1411F53-3527-9741-CEE2-F2FDF8FE1FA3}"/>
              </a:ext>
            </a:extLst>
          </p:cNvPr>
          <p:cNvPicPr>
            <a:picLocks noChangeAspect="1"/>
          </p:cNvPicPr>
          <p:nvPr/>
        </p:nvPicPr>
        <p:blipFill>
          <a:blip r:embed="rId16"/>
          <a:stretch>
            <a:fillRect/>
          </a:stretch>
        </p:blipFill>
        <p:spPr>
          <a:xfrm>
            <a:off x="10799367" y="5749294"/>
            <a:ext cx="535780" cy="535780"/>
          </a:xfrm>
          <a:prstGeom prst="rect">
            <a:avLst/>
          </a:prstGeom>
        </p:spPr>
      </p:pic>
      <p:pic>
        <p:nvPicPr>
          <p:cNvPr id="50" name="Picture 49">
            <a:extLst>
              <a:ext uri="{FF2B5EF4-FFF2-40B4-BE49-F238E27FC236}">
                <a16:creationId xmlns:a16="http://schemas.microsoft.com/office/drawing/2014/main" id="{53FF2EDF-377D-12A6-DC1C-758AFBD6AA45}"/>
              </a:ext>
            </a:extLst>
          </p:cNvPr>
          <p:cNvPicPr>
            <a:picLocks noChangeAspect="1"/>
          </p:cNvPicPr>
          <p:nvPr/>
        </p:nvPicPr>
        <p:blipFill>
          <a:blip r:embed="rId17"/>
          <a:stretch>
            <a:fillRect/>
          </a:stretch>
        </p:blipFill>
        <p:spPr>
          <a:xfrm>
            <a:off x="9908618" y="5601256"/>
            <a:ext cx="738883" cy="7388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7D399C-24EB-A51A-4905-65DCC8C7BE66}"/>
              </a:ext>
            </a:extLst>
          </p:cNvPr>
          <p:cNvSpPr>
            <a:spLocks noGrp="1"/>
          </p:cNvSpPr>
          <p:nvPr>
            <p:ph type="title"/>
          </p:nvPr>
        </p:nvSpPr>
        <p:spPr>
          <a:xfrm>
            <a:off x="756205" y="1175773"/>
            <a:ext cx="4941477" cy="610863"/>
          </a:xfrm>
        </p:spPr>
        <p:txBody>
          <a:bodyPr/>
          <a:lstStyle/>
          <a:p>
            <a:r>
              <a:rPr lang="en-US" dirty="0"/>
              <a:t>Workflow:-</a:t>
            </a:r>
            <a:endParaRPr lang="en-IN" dirty="0"/>
          </a:p>
        </p:txBody>
      </p:sp>
      <p:sp>
        <p:nvSpPr>
          <p:cNvPr id="5" name="Slide Number Placeholder 4">
            <a:extLst>
              <a:ext uri="{FF2B5EF4-FFF2-40B4-BE49-F238E27FC236}">
                <a16:creationId xmlns:a16="http://schemas.microsoft.com/office/drawing/2014/main" id="{7D3CE5A2-8AAD-CCED-2320-11296A90956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latin typeface="Libre Franklin"/>
              <a:ea typeface="Libre Franklin"/>
              <a:cs typeface="Libre Franklin"/>
              <a:sym typeface="Libre Franklin"/>
            </a:endParaRPr>
          </a:p>
        </p:txBody>
      </p:sp>
      <p:pic>
        <p:nvPicPr>
          <p:cNvPr id="7" name="Picture 6">
            <a:extLst>
              <a:ext uri="{FF2B5EF4-FFF2-40B4-BE49-F238E27FC236}">
                <a16:creationId xmlns:a16="http://schemas.microsoft.com/office/drawing/2014/main" id="{700A315C-9769-DD04-FED3-5244D8AE98CE}"/>
              </a:ext>
            </a:extLst>
          </p:cNvPr>
          <p:cNvPicPr>
            <a:picLocks noChangeAspect="1"/>
          </p:cNvPicPr>
          <p:nvPr/>
        </p:nvPicPr>
        <p:blipFill>
          <a:blip r:embed="rId2"/>
          <a:stretch>
            <a:fillRect/>
          </a:stretch>
        </p:blipFill>
        <p:spPr>
          <a:xfrm>
            <a:off x="4800599" y="0"/>
            <a:ext cx="6764483" cy="6858000"/>
          </a:xfrm>
          <a:prstGeom prst="rect">
            <a:avLst/>
          </a:prstGeom>
        </p:spPr>
      </p:pic>
    </p:spTree>
    <p:extLst>
      <p:ext uri="{BB962C8B-B14F-4D97-AF65-F5344CB8AC3E}">
        <p14:creationId xmlns:p14="http://schemas.microsoft.com/office/powerpoint/2010/main" val="172259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28600" lvl="0" algn="l" rtl="0">
              <a:lnSpc>
                <a:spcPct val="90000"/>
              </a:lnSpc>
              <a:spcBef>
                <a:spcPts val="0"/>
              </a:spcBef>
              <a:spcAft>
                <a:spcPts val="0"/>
              </a:spcAft>
              <a:buClr>
                <a:schemeClr val="dk1"/>
              </a:buClr>
              <a:buSzPts val="1600"/>
              <a:buAutoNum type="arabicPeriod"/>
            </a:pPr>
            <a:endParaRPr lang="en-US" sz="1200"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4</a:t>
            </a:fld>
            <a:endParaRPr dirty="0"/>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endParaRPr lang="en-IN"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300" b="1" dirty="0">
                <a:solidFill>
                  <a:srgbClr val="5D7C3F"/>
                </a:solidFill>
              </a:rPr>
              <a:t>Team Leader Name: Shruti Shrivastava</a:t>
            </a:r>
            <a:endParaRPr sz="1300" dirty="0"/>
          </a:p>
          <a:p>
            <a:pPr marL="0" lvl="0" indent="0" algn="l" rtl="0">
              <a:lnSpc>
                <a:spcPct val="90000"/>
              </a:lnSpc>
              <a:spcBef>
                <a:spcPts val="1000"/>
              </a:spcBef>
              <a:spcAft>
                <a:spcPts val="0"/>
              </a:spcAft>
              <a:buClr>
                <a:schemeClr val="dk1"/>
              </a:buClr>
              <a:buSzPts val="1200"/>
              <a:buNone/>
            </a:pPr>
            <a:r>
              <a:rPr lang="en-US" sz="1300" dirty="0"/>
              <a:t>Branch: Btech			Stream :CSE			Year: 3</a:t>
            </a:r>
            <a:endParaRPr sz="1300" dirty="0"/>
          </a:p>
          <a:p>
            <a:pPr marL="0" lvl="0" indent="0" algn="l" rtl="0">
              <a:lnSpc>
                <a:spcPct val="90000"/>
              </a:lnSpc>
              <a:spcBef>
                <a:spcPts val="1000"/>
              </a:spcBef>
              <a:spcAft>
                <a:spcPts val="0"/>
              </a:spcAft>
              <a:buClr>
                <a:srgbClr val="5D7C3F"/>
              </a:buClr>
              <a:buSzPts val="1200"/>
              <a:buNone/>
            </a:pPr>
            <a:r>
              <a:rPr lang="en-US" sz="1300" b="1" dirty="0">
                <a:solidFill>
                  <a:srgbClr val="5D7C3F"/>
                </a:solidFill>
              </a:rPr>
              <a:t>Team Member 1 Name: Riddhi Shukla</a:t>
            </a:r>
            <a:endParaRPr sz="1300" dirty="0"/>
          </a:p>
          <a:p>
            <a:pPr marL="0" lvl="0" indent="0" algn="l" rtl="0">
              <a:lnSpc>
                <a:spcPct val="90000"/>
              </a:lnSpc>
              <a:spcBef>
                <a:spcPts val="1000"/>
              </a:spcBef>
              <a:spcAft>
                <a:spcPts val="0"/>
              </a:spcAft>
              <a:buClr>
                <a:schemeClr val="dk1"/>
              </a:buClr>
              <a:buSzPts val="1200"/>
              <a:buNone/>
            </a:pPr>
            <a:r>
              <a:rPr lang="en-US" sz="1300" dirty="0"/>
              <a:t>Branch: Btech			Stream :CSE			Year: 3 </a:t>
            </a:r>
          </a:p>
          <a:p>
            <a:pPr marL="0" lvl="0" indent="0" algn="l" rtl="0">
              <a:lnSpc>
                <a:spcPct val="90000"/>
              </a:lnSpc>
              <a:spcBef>
                <a:spcPts val="1000"/>
              </a:spcBef>
              <a:spcAft>
                <a:spcPts val="0"/>
              </a:spcAft>
              <a:buClr>
                <a:schemeClr val="dk1"/>
              </a:buClr>
              <a:buSzPts val="1200"/>
              <a:buNone/>
            </a:pPr>
            <a:r>
              <a:rPr lang="en-US" sz="1300" b="1" dirty="0">
                <a:solidFill>
                  <a:srgbClr val="5D7C3F"/>
                </a:solidFill>
              </a:rPr>
              <a:t>Team Member 2 Name: </a:t>
            </a:r>
            <a:r>
              <a:rPr lang="en-IN" sz="1300" b="1" dirty="0">
                <a:solidFill>
                  <a:srgbClr val="5D7C3F"/>
                </a:solidFill>
              </a:rPr>
              <a:t>Shreya Singh</a:t>
            </a:r>
            <a:endParaRPr sz="1300" dirty="0"/>
          </a:p>
          <a:p>
            <a:pPr marL="0" lvl="0" indent="0" algn="l" rtl="0">
              <a:lnSpc>
                <a:spcPct val="90000"/>
              </a:lnSpc>
              <a:spcBef>
                <a:spcPts val="1000"/>
              </a:spcBef>
              <a:spcAft>
                <a:spcPts val="0"/>
              </a:spcAft>
              <a:buClr>
                <a:schemeClr val="dk1"/>
              </a:buClr>
              <a:buSzPts val="1200"/>
              <a:buNone/>
            </a:pPr>
            <a:r>
              <a:rPr lang="en-US" sz="1300" dirty="0"/>
              <a:t>Branch: Btech			Stream :CSE			Year: 3 </a:t>
            </a:r>
          </a:p>
          <a:p>
            <a:pPr marL="0" lvl="0" indent="0" algn="l" rtl="0">
              <a:lnSpc>
                <a:spcPct val="90000"/>
              </a:lnSpc>
              <a:spcBef>
                <a:spcPts val="1000"/>
              </a:spcBef>
              <a:spcAft>
                <a:spcPts val="0"/>
              </a:spcAft>
              <a:buClr>
                <a:schemeClr val="dk1"/>
              </a:buClr>
              <a:buSzPts val="1200"/>
              <a:buNone/>
            </a:pPr>
            <a:r>
              <a:rPr lang="en-US" sz="1300" b="1" dirty="0">
                <a:solidFill>
                  <a:srgbClr val="5D7C3F"/>
                </a:solidFill>
              </a:rPr>
              <a:t>Team Member 3 Name: </a:t>
            </a:r>
            <a:r>
              <a:rPr lang="en-IN" sz="1300" b="1" dirty="0">
                <a:solidFill>
                  <a:srgbClr val="5D7C3F"/>
                </a:solidFill>
              </a:rPr>
              <a:t>Tanish Paigwar</a:t>
            </a:r>
            <a:endParaRPr sz="1300" dirty="0"/>
          </a:p>
          <a:p>
            <a:pPr marL="0" lvl="0" indent="0" algn="l" rtl="0">
              <a:lnSpc>
                <a:spcPct val="90000"/>
              </a:lnSpc>
              <a:spcBef>
                <a:spcPts val="1000"/>
              </a:spcBef>
              <a:spcAft>
                <a:spcPts val="0"/>
              </a:spcAft>
              <a:buClr>
                <a:schemeClr val="dk1"/>
              </a:buClr>
              <a:buSzPts val="1200"/>
              <a:buNone/>
            </a:pPr>
            <a:r>
              <a:rPr lang="en-US" sz="1300" dirty="0"/>
              <a:t>Branch: Btech			Stream :CSE			Year: 3 </a:t>
            </a:r>
            <a:endParaRPr sz="1300" dirty="0"/>
          </a:p>
          <a:p>
            <a:pPr marL="0" lvl="0" indent="0" algn="l" rtl="0">
              <a:lnSpc>
                <a:spcPct val="90000"/>
              </a:lnSpc>
              <a:spcBef>
                <a:spcPts val="1000"/>
              </a:spcBef>
              <a:spcAft>
                <a:spcPts val="0"/>
              </a:spcAft>
              <a:buClr>
                <a:srgbClr val="5D7C3F"/>
              </a:buClr>
              <a:buSzPts val="1200"/>
              <a:buNone/>
            </a:pPr>
            <a:r>
              <a:rPr lang="en-US" sz="1300" b="1" dirty="0">
                <a:solidFill>
                  <a:srgbClr val="5D7C3F"/>
                </a:solidFill>
              </a:rPr>
              <a:t>Team Member 4 Name: Shashank Shekhar Pandey</a:t>
            </a:r>
          </a:p>
          <a:p>
            <a:pPr marL="0" lvl="0" indent="0" algn="l" rtl="0">
              <a:lnSpc>
                <a:spcPct val="90000"/>
              </a:lnSpc>
              <a:spcBef>
                <a:spcPts val="1000"/>
              </a:spcBef>
              <a:spcAft>
                <a:spcPts val="0"/>
              </a:spcAft>
              <a:buClr>
                <a:srgbClr val="5D7C3F"/>
              </a:buClr>
              <a:buSzPts val="1200"/>
              <a:buNone/>
            </a:pPr>
            <a:r>
              <a:rPr lang="en-US" sz="1300" dirty="0"/>
              <a:t>Branch: Btech			Stream :CSE			Year: 3 </a:t>
            </a:r>
          </a:p>
          <a:p>
            <a:pPr marL="0" lvl="0" indent="0" algn="l" rtl="0">
              <a:lnSpc>
                <a:spcPct val="90000"/>
              </a:lnSpc>
              <a:spcBef>
                <a:spcPts val="1000"/>
              </a:spcBef>
              <a:spcAft>
                <a:spcPts val="0"/>
              </a:spcAft>
              <a:buClr>
                <a:schemeClr val="dk1"/>
              </a:buClr>
              <a:buSzPts val="1200"/>
              <a:buNone/>
            </a:pPr>
            <a:r>
              <a:rPr lang="en-US" sz="1300" b="1" dirty="0">
                <a:solidFill>
                  <a:srgbClr val="5D7C3F"/>
                </a:solidFill>
              </a:rPr>
              <a:t>Team Member 5 Name: Shivam Shukla</a:t>
            </a:r>
            <a:endParaRPr sz="1300" dirty="0"/>
          </a:p>
          <a:p>
            <a:pPr marL="0" lvl="0" indent="0" algn="l" rtl="0">
              <a:lnSpc>
                <a:spcPct val="90000"/>
              </a:lnSpc>
              <a:spcBef>
                <a:spcPts val="1000"/>
              </a:spcBef>
              <a:spcAft>
                <a:spcPts val="0"/>
              </a:spcAft>
              <a:buClr>
                <a:schemeClr val="dk1"/>
              </a:buClr>
              <a:buSzPts val="1200"/>
              <a:buNone/>
            </a:pPr>
            <a:r>
              <a:rPr lang="en-US" sz="1300" dirty="0"/>
              <a:t>Branch: Btech			Stream :CSE			Year: 3 </a:t>
            </a:r>
            <a:endParaRPr sz="1300" dirty="0"/>
          </a:p>
          <a:p>
            <a:pPr marL="0" lvl="0" indent="0" algn="l" rtl="0">
              <a:lnSpc>
                <a:spcPct val="90000"/>
              </a:lnSpc>
              <a:spcBef>
                <a:spcPts val="1000"/>
              </a:spcBef>
              <a:spcAft>
                <a:spcPts val="0"/>
              </a:spcAft>
              <a:buClr>
                <a:srgbClr val="804160"/>
              </a:buClr>
              <a:buSzPts val="1200"/>
              <a:buNone/>
            </a:pPr>
            <a:r>
              <a:rPr lang="en-US" sz="1300" b="1" dirty="0">
                <a:solidFill>
                  <a:srgbClr val="804160"/>
                </a:solidFill>
              </a:rPr>
              <a:t>Team Mentor 1 Name: </a:t>
            </a:r>
            <a:r>
              <a:rPr lang="en-IN" sz="1300" b="1" dirty="0" err="1">
                <a:solidFill>
                  <a:srgbClr val="804160"/>
                </a:solidFill>
              </a:rPr>
              <a:t>Dr.</a:t>
            </a:r>
            <a:r>
              <a:rPr lang="en-IN" sz="1300" b="1" dirty="0">
                <a:solidFill>
                  <a:srgbClr val="804160"/>
                </a:solidFill>
              </a:rPr>
              <a:t> Ruchi Patel Sahu</a:t>
            </a:r>
            <a:endParaRPr sz="1300" dirty="0"/>
          </a:p>
          <a:p>
            <a:pPr marL="0" lvl="0" indent="0" algn="l" rtl="0">
              <a:lnSpc>
                <a:spcPct val="90000"/>
              </a:lnSpc>
              <a:spcBef>
                <a:spcPts val="1000"/>
              </a:spcBef>
              <a:spcAft>
                <a:spcPts val="0"/>
              </a:spcAft>
              <a:buClr>
                <a:schemeClr val="dk1"/>
              </a:buClr>
              <a:buSzPts val="1200"/>
              <a:buNone/>
            </a:pPr>
            <a:r>
              <a:rPr lang="en-US" sz="1300" dirty="0"/>
              <a:t>Category: Academic			Expertise: AI/ML 		Domain Experience (in years): 11     </a:t>
            </a:r>
            <a:endParaRPr sz="1300"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531</Words>
  <Application>Microsoft Office PowerPoint</Application>
  <PresentationFormat>Widescreen</PresentationFormat>
  <Paragraphs>44</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Roboto</vt:lpstr>
      <vt:lpstr>Wingdings</vt:lpstr>
      <vt:lpstr>Libre Franklin</vt:lpstr>
      <vt:lpstr>Noto Sans Symbols</vt:lpstr>
      <vt:lpstr>Times New Roman</vt:lpstr>
      <vt:lpstr>Franklin Gothic</vt:lpstr>
      <vt:lpstr>Theme1</vt:lpstr>
      <vt:lpstr>Basic Details of the Team and Problem Statement</vt:lpstr>
      <vt:lpstr>Idea/Approach Details</vt:lpstr>
      <vt:lpstr>Workflow:-</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Dell Pc</cp:lastModifiedBy>
  <cp:revision>6</cp:revision>
  <dcterms:created xsi:type="dcterms:W3CDTF">2022-02-11T07:14:46Z</dcterms:created>
  <dcterms:modified xsi:type="dcterms:W3CDTF">2023-09-15T08:39:45Z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