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321393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81671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37914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304763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204289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111451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3159188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424503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244916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26589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AEEC3-FBBD-4AA9-A261-C69CF956387D}" type="datetimeFigureOut">
              <a:rPr lang="en-IN" smtClean="0"/>
              <a:pPr/>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2C428-525A-45FD-B228-AE85AC32EDF2}" type="slidenum">
              <a:rPr lang="en-IN" smtClean="0"/>
              <a:pPr/>
              <a:t>‹#›</a:t>
            </a:fld>
            <a:endParaRPr lang="en-IN"/>
          </a:p>
        </p:txBody>
      </p:sp>
    </p:spTree>
    <p:extLst>
      <p:ext uri="{BB962C8B-B14F-4D97-AF65-F5344CB8AC3E}">
        <p14:creationId xmlns:p14="http://schemas.microsoft.com/office/powerpoint/2010/main" val="74141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AEEC3-FBBD-4AA9-A261-C69CF956387D}" type="datetimeFigureOut">
              <a:rPr lang="en-IN" smtClean="0"/>
              <a:pPr/>
              <a:t>14-04-2023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2C428-525A-45FD-B228-AE85AC32EDF2}" type="slidenum">
              <a:rPr lang="en-IN" smtClean="0"/>
              <a:pPr/>
              <a:t>‹#›</a:t>
            </a:fld>
            <a:endParaRPr lang="en-IN"/>
          </a:p>
        </p:txBody>
      </p:sp>
    </p:spTree>
    <p:extLst>
      <p:ext uri="{BB962C8B-B14F-4D97-AF65-F5344CB8AC3E}">
        <p14:creationId xmlns:p14="http://schemas.microsoft.com/office/powerpoint/2010/main" val="306484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0;p1"/>
          <p:cNvSpPr txBox="1">
            <a:spLocks noGrp="1"/>
          </p:cNvSpPr>
          <p:nvPr>
            <p:ph type="ctrTitle"/>
          </p:nvPr>
        </p:nvSpPr>
        <p:spPr>
          <a:xfrm>
            <a:off x="388322" y="423933"/>
            <a:ext cx="11041678"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6" name="Google Shape;211;p1"/>
          <p:cNvSpPr txBox="1">
            <a:spLocks/>
          </p:cNvSpPr>
          <p:nvPr/>
        </p:nvSpPr>
        <p:spPr>
          <a:xfrm>
            <a:off x="388322" y="1103970"/>
            <a:ext cx="11481124" cy="4861932"/>
          </a:xfrm>
          <a:prstGeom prst="rect">
            <a:avLst/>
          </a:prstGeom>
          <a:noFill/>
          <a:ln>
            <a:noFill/>
          </a:ln>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chemeClr val="lt2"/>
              </a:buClr>
              <a:buSzPts val="1800"/>
            </a:pPr>
            <a:r>
              <a:rPr lang="en-US" sz="1800" b="1" dirty="0">
                <a:latin typeface="Franklin Gothic"/>
                <a:ea typeface="Franklin Gothic"/>
                <a:cs typeface="Franklin Gothic"/>
                <a:sym typeface="Franklin Gothic"/>
              </a:rPr>
              <a:t>PSID:	KVH-001	</a:t>
            </a:r>
            <a:endParaRPr lang="en-US" sz="1800" b="1" dirty="0"/>
          </a:p>
          <a:p>
            <a:pPr algn="l">
              <a:buClr>
                <a:schemeClr val="lt2"/>
              </a:buClr>
              <a:buSzPts val="1800"/>
            </a:pPr>
            <a:r>
              <a:rPr lang="en-US" sz="1800" b="1" dirty="0">
                <a:latin typeface="Franklin Gothic"/>
                <a:ea typeface="Franklin Gothic"/>
                <a:cs typeface="Franklin Gothic"/>
                <a:sym typeface="Franklin Gothic"/>
              </a:rPr>
              <a:t>   </a:t>
            </a:r>
            <a:br>
              <a:rPr lang="en-US" sz="1800" b="1" dirty="0">
                <a:latin typeface="Franklin Gothic"/>
                <a:ea typeface="Franklin Gothic"/>
                <a:cs typeface="Franklin Gothic"/>
                <a:sym typeface="Franklin Gothic"/>
              </a:rPr>
            </a:br>
            <a:r>
              <a:rPr lang="en-US" sz="1800" b="1" dirty="0">
                <a:latin typeface="Franklin Gothic"/>
                <a:ea typeface="Franklin Gothic"/>
                <a:cs typeface="Franklin Gothic"/>
                <a:sym typeface="Franklin Gothic"/>
              </a:rPr>
              <a:t>Problem Statement Title:	New Age Women Safety App</a:t>
            </a:r>
            <a:endParaRPr lang="en-US" sz="1800" b="1" dirty="0"/>
          </a:p>
          <a:p>
            <a:pPr algn="l">
              <a:buClr>
                <a:schemeClr val="lt2"/>
              </a:buClr>
              <a:buSzPts val="1800"/>
            </a:pPr>
            <a:br>
              <a:rPr lang="en-US" sz="1800" b="1" dirty="0">
                <a:latin typeface="Franklin Gothic"/>
                <a:ea typeface="Franklin Gothic"/>
                <a:cs typeface="Franklin Gothic"/>
                <a:sym typeface="Franklin Gothic"/>
              </a:rPr>
            </a:br>
            <a:r>
              <a:rPr lang="en-US" sz="1800" b="1" dirty="0">
                <a:latin typeface="Franklin Gothic"/>
                <a:ea typeface="Franklin Gothic"/>
                <a:cs typeface="Franklin Gothic"/>
                <a:sym typeface="Franklin Gothic"/>
              </a:rPr>
              <a:t>Team Name:    Virtual Blues</a:t>
            </a:r>
            <a:endParaRPr lang="en-US" sz="1800" b="1" dirty="0"/>
          </a:p>
          <a:p>
            <a:pPr algn="l">
              <a:buClr>
                <a:schemeClr val="lt2"/>
              </a:buClr>
              <a:buSzPts val="1800"/>
            </a:pPr>
            <a:br>
              <a:rPr lang="en-US" sz="1800" b="1" dirty="0">
                <a:latin typeface="Franklin Gothic"/>
                <a:ea typeface="Franklin Gothic"/>
                <a:cs typeface="Franklin Gothic"/>
                <a:sym typeface="Franklin Gothic"/>
              </a:rPr>
            </a:br>
            <a:r>
              <a:rPr lang="en-US" sz="1800" b="1" dirty="0">
                <a:latin typeface="Franklin Gothic"/>
                <a:ea typeface="Franklin Gothic"/>
                <a:cs typeface="Franklin Gothic"/>
                <a:sym typeface="Franklin Gothic"/>
              </a:rPr>
              <a:t>Team Leader Name:    Shashank </a:t>
            </a:r>
            <a:r>
              <a:rPr lang="en-US" sz="1800" b="1" dirty="0" err="1">
                <a:latin typeface="Franklin Gothic"/>
                <a:ea typeface="Franklin Gothic"/>
                <a:cs typeface="Franklin Gothic"/>
                <a:sym typeface="Franklin Gothic"/>
              </a:rPr>
              <a:t>Shekhar</a:t>
            </a:r>
            <a:r>
              <a:rPr lang="en-US" sz="1800" b="1" dirty="0">
                <a:latin typeface="Franklin Gothic"/>
                <a:ea typeface="Franklin Gothic"/>
                <a:cs typeface="Franklin Gothic"/>
                <a:sym typeface="Franklin Gothic"/>
              </a:rPr>
              <a:t> Pandey</a:t>
            </a:r>
            <a:endParaRPr lang="en-US" sz="1800" b="1" dirty="0"/>
          </a:p>
          <a:p>
            <a:pPr algn="l">
              <a:buClr>
                <a:schemeClr val="lt2"/>
              </a:buClr>
              <a:buSzPts val="1800"/>
            </a:pPr>
            <a:br>
              <a:rPr lang="en-US" sz="1800" b="1" dirty="0">
                <a:latin typeface="Franklin Gothic"/>
                <a:ea typeface="Franklin Gothic"/>
                <a:cs typeface="Franklin Gothic"/>
                <a:sym typeface="Franklin Gothic"/>
              </a:rPr>
            </a:br>
            <a:r>
              <a:rPr lang="en-US" sz="1800" b="1" dirty="0">
                <a:latin typeface="Franklin Gothic"/>
                <a:ea typeface="Franklin Gothic"/>
                <a:cs typeface="Franklin Gothic"/>
                <a:sym typeface="Franklin Gothic"/>
              </a:rPr>
              <a:t>Institute Name:    Gyan Ganga Institute of Technology and Sciences</a:t>
            </a:r>
          </a:p>
        </p:txBody>
      </p:sp>
    </p:spTree>
    <p:extLst>
      <p:ext uri="{BB962C8B-B14F-4D97-AF65-F5344CB8AC3E}">
        <p14:creationId xmlns:p14="http://schemas.microsoft.com/office/powerpoint/2010/main" val="413290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7;p2"/>
          <p:cNvSpPr txBox="1">
            <a:spLocks noGrp="1"/>
          </p:cNvSpPr>
          <p:nvPr>
            <p:ph type="title"/>
          </p:nvPr>
        </p:nvSpPr>
        <p:spPr>
          <a:xfrm>
            <a:off x="94228" y="1442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b="1" dirty="0">
                <a:latin typeface="Times New Roman" panose="02020603050405020304" pitchFamily="18" charset="0"/>
                <a:cs typeface="Times New Roman" panose="02020603050405020304" pitchFamily="18" charset="0"/>
              </a:rPr>
              <a:t>Idea/Approach Details</a:t>
            </a:r>
            <a:endParaRPr b="1" dirty="0">
              <a:latin typeface="Times New Roman" panose="02020603050405020304" pitchFamily="18" charset="0"/>
              <a:cs typeface="Times New Roman" panose="02020603050405020304" pitchFamily="18" charset="0"/>
            </a:endParaRPr>
          </a:p>
        </p:txBody>
      </p:sp>
      <p:sp>
        <p:nvSpPr>
          <p:cNvPr id="6" name="Google Shape;218;p2"/>
          <p:cNvSpPr txBox="1">
            <a:spLocks/>
          </p:cNvSpPr>
          <p:nvPr/>
        </p:nvSpPr>
        <p:spPr>
          <a:xfrm>
            <a:off x="94229" y="755124"/>
            <a:ext cx="6749024" cy="5958615"/>
          </a:xfrm>
          <a:prstGeom prst="rect">
            <a:avLst/>
          </a:prstGeom>
          <a:noFill/>
          <a:ln w="9525" cap="flat" cmpd="sng">
            <a:solidFill>
              <a:schemeClr val="dk1"/>
            </a:solidFill>
            <a:prstDash val="solid"/>
            <a:round/>
            <a:headEnd type="none" w="sm" len="sm"/>
            <a:tailEnd type="none" w="sm" len="sm"/>
          </a:ln>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2"/>
              </a:buClr>
              <a:buSzPts val="1800"/>
              <a:buFont typeface="Arial" panose="020B0604020202020204" pitchFamily="34" charset="0"/>
              <a:buNone/>
            </a:pPr>
            <a:r>
              <a:rPr lang="en-US" sz="1550" dirty="0">
                <a:latin typeface="Times New Roman" panose="02020603050405020304" pitchFamily="18" charset="0"/>
                <a:ea typeface="Franklin Gothic"/>
                <a:cs typeface="Times New Roman" panose="02020603050405020304" pitchFamily="18" charset="0"/>
                <a:sym typeface="Franklin Gothic"/>
              </a:rPr>
              <a:t>Describe your idea/Solution/Prototype here:</a:t>
            </a:r>
            <a:endParaRPr lang="en-US" sz="1550" dirty="0">
              <a:latin typeface="Times New Roman" panose="02020603050405020304" pitchFamily="18" charset="0"/>
              <a:cs typeface="Times New Roman" panose="02020603050405020304" pitchFamily="18" charset="0"/>
            </a:endParaRPr>
          </a:p>
          <a:p>
            <a:pPr marL="285750"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Providing a </a:t>
            </a:r>
            <a:r>
              <a:rPr lang="en-US" sz="1550" b="1" dirty="0">
                <a:latin typeface="Times New Roman" panose="02020603050405020304" pitchFamily="18" charset="0"/>
                <a:cs typeface="Times New Roman" panose="02020603050405020304" pitchFamily="18" charset="0"/>
              </a:rPr>
              <a:t>triggering device </a:t>
            </a:r>
            <a:r>
              <a:rPr lang="en-US" sz="1550" dirty="0">
                <a:latin typeface="Times New Roman" panose="02020603050405020304" pitchFamily="18" charset="0"/>
                <a:cs typeface="Times New Roman" panose="02020603050405020304" pitchFamily="18" charset="0"/>
              </a:rPr>
              <a:t>to signal app to send emergency SOS to authorized person.</a:t>
            </a:r>
          </a:p>
          <a:p>
            <a:pPr marL="285750"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User authentication is verified by aadhaar using </a:t>
            </a:r>
            <a:r>
              <a:rPr lang="en-US" sz="1550" b="1" dirty="0">
                <a:solidFill>
                  <a:schemeClr val="dk1"/>
                </a:solidFill>
                <a:latin typeface="Times New Roman" panose="02020603050405020304" pitchFamily="18" charset="0"/>
                <a:ea typeface="Libre Franklin"/>
                <a:cs typeface="Times New Roman" panose="02020603050405020304" pitchFamily="18" charset="0"/>
                <a:sym typeface="Libre Franklin"/>
              </a:rPr>
              <a:t>Aadhaar </a:t>
            </a:r>
            <a:r>
              <a:rPr lang="en-IN" sz="1550" b="1" dirty="0">
                <a:latin typeface="Times New Roman" panose="02020603050405020304" pitchFamily="18" charset="0"/>
                <a:cs typeface="Times New Roman" panose="02020603050405020304" pitchFamily="18" charset="0"/>
              </a:rPr>
              <a:t>authentication API.</a:t>
            </a:r>
            <a:endParaRPr lang="en-US" sz="1550" b="1" dirty="0">
              <a:latin typeface="Times New Roman" panose="02020603050405020304" pitchFamily="18" charset="0"/>
              <a:cs typeface="Times New Roman" panose="02020603050405020304" pitchFamily="18" charset="0"/>
            </a:endParaRPr>
          </a:p>
          <a:p>
            <a:pPr marL="285750" lvl="1"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Registration data is protected by </a:t>
            </a:r>
            <a:r>
              <a:rPr lang="en-US" sz="1550" b="1" dirty="0">
                <a:latin typeface="Times New Roman" panose="02020603050405020304" pitchFamily="18" charset="0"/>
                <a:cs typeface="Times New Roman" panose="02020603050405020304" pitchFamily="18" charset="0"/>
              </a:rPr>
              <a:t>Solana</a:t>
            </a:r>
            <a:r>
              <a:rPr lang="en-US" sz="1550" dirty="0">
                <a:latin typeface="Times New Roman" panose="02020603050405020304" pitchFamily="18" charset="0"/>
                <a:cs typeface="Times New Roman" panose="02020603050405020304" pitchFamily="18" charset="0"/>
              </a:rPr>
              <a:t> </a:t>
            </a:r>
            <a:r>
              <a:rPr lang="en-US" sz="1550" b="1" dirty="0">
                <a:latin typeface="Times New Roman" panose="02020603050405020304" pitchFamily="18" charset="0"/>
                <a:cs typeface="Times New Roman" panose="02020603050405020304" pitchFamily="18" charset="0"/>
              </a:rPr>
              <a:t>Blockchain Technology </a:t>
            </a:r>
            <a:r>
              <a:rPr lang="en-US" sz="1550" dirty="0">
                <a:latin typeface="Times New Roman" panose="02020603050405020304" pitchFamily="18" charset="0"/>
                <a:cs typeface="Times New Roman" panose="02020603050405020304" pitchFamily="18" charset="0"/>
              </a:rPr>
              <a:t>and stored on cloud server.  (</a:t>
            </a:r>
            <a:r>
              <a:rPr lang="en-IN" sz="1550" dirty="0">
                <a:latin typeface="Times New Roman" panose="02020603050405020304" pitchFamily="18" charset="0"/>
                <a:cs typeface="Times New Roman" panose="02020603050405020304" pitchFamily="18" charset="0"/>
              </a:rPr>
              <a:t>Solana can quickly generate a block and accommodate up to 20,000 transactions in a single block. </a:t>
            </a:r>
            <a:r>
              <a:rPr lang="en-US" sz="1550" dirty="0">
                <a:solidFill>
                  <a:schemeClr val="dk1"/>
                </a:solidFill>
                <a:latin typeface="Times New Roman" panose="02020603050405020304" pitchFamily="18" charset="0"/>
                <a:cs typeface="Times New Roman" panose="02020603050405020304" pitchFamily="18" charset="0"/>
                <a:sym typeface="Libre Franklin"/>
              </a:rPr>
              <a:t>)</a:t>
            </a:r>
            <a:endParaRPr lang="en-US" sz="1550" dirty="0">
              <a:latin typeface="Times New Roman" panose="02020603050405020304" pitchFamily="18" charset="0"/>
              <a:cs typeface="Times New Roman" panose="02020603050405020304" pitchFamily="18" charset="0"/>
            </a:endParaRPr>
          </a:p>
          <a:p>
            <a:pPr marL="285750"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When the app is triggered :-</a:t>
            </a:r>
          </a:p>
          <a:p>
            <a:pPr marL="742950" lvl="1"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It will start collecting </a:t>
            </a:r>
            <a:r>
              <a:rPr lang="en-US" sz="1550" b="1" i="1" dirty="0">
                <a:latin typeface="Times New Roman" panose="02020603050405020304" pitchFamily="18" charset="0"/>
                <a:cs typeface="Times New Roman" panose="02020603050405020304" pitchFamily="18" charset="0"/>
              </a:rPr>
              <a:t>location details.</a:t>
            </a:r>
          </a:p>
          <a:p>
            <a:pPr marL="742950" lvl="1"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We will sync the </a:t>
            </a:r>
            <a:r>
              <a:rPr lang="en-US" sz="1550" b="1" i="1" dirty="0">
                <a:latin typeface="Times New Roman" panose="02020603050405020304" pitchFamily="18" charset="0"/>
                <a:cs typeface="Times New Roman" panose="02020603050405020304" pitchFamily="18" charset="0"/>
              </a:rPr>
              <a:t>audio recorder </a:t>
            </a:r>
            <a:r>
              <a:rPr lang="en-US" sz="1550" dirty="0">
                <a:latin typeface="Times New Roman" panose="02020603050405020304" pitchFamily="18" charset="0"/>
                <a:cs typeface="Times New Roman" panose="02020603050405020304" pitchFamily="18" charset="0"/>
              </a:rPr>
              <a:t>of smartphone with the application for </a:t>
            </a:r>
            <a:r>
              <a:rPr lang="en-US" sz="1550" b="1" i="1" dirty="0">
                <a:latin typeface="Times New Roman" panose="02020603050405020304" pitchFamily="18" charset="0"/>
                <a:cs typeface="Times New Roman" panose="02020603050405020304" pitchFamily="18" charset="0"/>
              </a:rPr>
              <a:t>collecting audio details.</a:t>
            </a:r>
          </a:p>
          <a:p>
            <a:pPr marL="742950" lvl="1"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All the details will be stored in cloud Server.</a:t>
            </a:r>
          </a:p>
          <a:p>
            <a:pPr marL="285750"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After getting all the data, cloud server will do :-</a:t>
            </a:r>
          </a:p>
          <a:p>
            <a:pPr marL="742950" lvl="1"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Identify </a:t>
            </a:r>
            <a:r>
              <a:rPr lang="en-US" sz="1550" b="1" i="1" dirty="0">
                <a:latin typeface="Times New Roman" panose="02020603050405020304" pitchFamily="18" charset="0"/>
                <a:cs typeface="Times New Roman" panose="02020603050405020304" pitchFamily="18" charset="0"/>
              </a:rPr>
              <a:t>nearby police stations </a:t>
            </a:r>
            <a:r>
              <a:rPr lang="en-US" sz="1550" dirty="0">
                <a:latin typeface="Times New Roman" panose="02020603050405020304" pitchFamily="18" charset="0"/>
                <a:cs typeface="Times New Roman" panose="02020603050405020304" pitchFamily="18" charset="0"/>
              </a:rPr>
              <a:t>and send victim details and location details.</a:t>
            </a:r>
          </a:p>
          <a:p>
            <a:pPr marL="742950" lvl="1"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It identifies </a:t>
            </a:r>
            <a:r>
              <a:rPr lang="en-US" sz="1550" b="1" i="1" dirty="0">
                <a:latin typeface="Times New Roman" panose="02020603050405020304" pitchFamily="18" charset="0"/>
                <a:cs typeface="Times New Roman" panose="02020603050405020304" pitchFamily="18" charset="0"/>
              </a:rPr>
              <a:t>nearby app users </a:t>
            </a:r>
            <a:r>
              <a:rPr lang="en-US" sz="1550" dirty="0">
                <a:latin typeface="Times New Roman" panose="02020603050405020304" pitchFamily="18" charset="0"/>
                <a:cs typeface="Times New Roman" panose="02020603050405020304" pitchFamily="18" charset="0"/>
              </a:rPr>
              <a:t>and sends the victim's basic data and location details to the device as a popup. </a:t>
            </a:r>
          </a:p>
          <a:p>
            <a:pPr marL="742950" lvl="1" indent="-285750">
              <a:spcBef>
                <a:spcPts val="600"/>
              </a:spcBef>
              <a:buFont typeface="Noto Sans Symbols"/>
              <a:buChar char="⮚"/>
            </a:pPr>
            <a:r>
              <a:rPr lang="en-US" sz="1550" dirty="0">
                <a:latin typeface="Times New Roman" panose="02020603050405020304" pitchFamily="18" charset="0"/>
                <a:cs typeface="Times New Roman" panose="02020603050405020304" pitchFamily="18" charset="0"/>
              </a:rPr>
              <a:t>A </a:t>
            </a:r>
            <a:r>
              <a:rPr lang="en-US" sz="1550" b="1" i="1" dirty="0">
                <a:latin typeface="Times New Roman" panose="02020603050405020304" pitchFamily="18" charset="0"/>
                <a:cs typeface="Times New Roman" panose="02020603050405020304" pitchFamily="18" charset="0"/>
              </a:rPr>
              <a:t>contact list (created by the user) </a:t>
            </a:r>
            <a:r>
              <a:rPr lang="en-US" sz="1550" dirty="0">
                <a:latin typeface="Times New Roman" panose="02020603050405020304" pitchFamily="18" charset="0"/>
                <a:cs typeface="Times New Roman" panose="02020603050405020304" pitchFamily="18" charset="0"/>
              </a:rPr>
              <a:t>allows SOS to receive details and take appropriate action, as well as the ability to share details with the nearest police station.</a:t>
            </a:r>
          </a:p>
          <a:p>
            <a:pPr marL="285750" indent="-285750">
              <a:spcBef>
                <a:spcPts val="600"/>
              </a:spcBef>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If internet connectivity is not present, the app will send an SMS to the members of contact list asking for help, for performing this task we will be using </a:t>
            </a:r>
            <a:r>
              <a:rPr lang="en-US" sz="1550" b="1" i="1" dirty="0" err="1">
                <a:latin typeface="Times New Roman" panose="02020603050405020304" pitchFamily="18" charset="0"/>
                <a:cs typeface="Times New Roman" panose="02020603050405020304" pitchFamily="18" charset="0"/>
              </a:rPr>
              <a:t>Twilio</a:t>
            </a:r>
            <a:r>
              <a:rPr lang="en-US" sz="1550" b="1" i="1" dirty="0">
                <a:latin typeface="Times New Roman" panose="02020603050405020304" pitchFamily="18" charset="0"/>
                <a:cs typeface="Times New Roman" panose="02020603050405020304" pitchFamily="18" charset="0"/>
              </a:rPr>
              <a:t> API.</a:t>
            </a:r>
          </a:p>
          <a:p>
            <a:pPr marL="285750" indent="-285750">
              <a:spcBef>
                <a:spcPts val="600"/>
              </a:spcBef>
              <a:buFont typeface="Wingdings" panose="05000000000000000000" pitchFamily="2" charset="2"/>
              <a:buChar char="Ø"/>
            </a:pPr>
            <a:r>
              <a:rPr lang="en-US" sz="1550" b="1" i="1" dirty="0">
                <a:latin typeface="Times New Roman" panose="02020603050405020304" pitchFamily="18" charset="0"/>
                <a:cs typeface="Times New Roman" panose="02020603050405020304" pitchFamily="18" charset="0"/>
              </a:rPr>
              <a:t>MVP</a:t>
            </a:r>
            <a:r>
              <a:rPr lang="en-US" sz="1550" b="1" dirty="0">
                <a:latin typeface="Times New Roman" panose="02020603050405020304" pitchFamily="18" charset="0"/>
                <a:cs typeface="Times New Roman" panose="02020603050405020304" pitchFamily="18" charset="0"/>
              </a:rPr>
              <a:t> </a:t>
            </a:r>
            <a:r>
              <a:rPr lang="en-US" sz="1550" dirty="0">
                <a:latin typeface="Times New Roman" panose="02020603050405020304" pitchFamily="18" charset="0"/>
                <a:cs typeface="Times New Roman" panose="02020603050405020304" pitchFamily="18" charset="0"/>
              </a:rPr>
              <a:t>( Minimum Viable Product ) is almost ready to test.</a:t>
            </a:r>
            <a:endParaRPr lang="en-US" sz="1550" b="1" dirty="0">
              <a:latin typeface="Times New Roman" panose="02020603050405020304" pitchFamily="18" charset="0"/>
              <a:cs typeface="Times New Roman" panose="02020603050405020304" pitchFamily="18" charset="0"/>
            </a:endParaRPr>
          </a:p>
        </p:txBody>
      </p:sp>
      <p:sp>
        <p:nvSpPr>
          <p:cNvPr id="7" name="Google Shape;222;p2"/>
          <p:cNvSpPr txBox="1"/>
          <p:nvPr/>
        </p:nvSpPr>
        <p:spPr>
          <a:xfrm>
            <a:off x="7000568" y="4454012"/>
            <a:ext cx="5067145" cy="217828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800"/>
              <a:buFont typeface="Arial"/>
              <a:buNone/>
            </a:pPr>
            <a:r>
              <a:rPr lang="en-US" sz="1400" b="0" i="0" dirty="0">
                <a:solidFill>
                  <a:schemeClr val="tx1"/>
                </a:solidFill>
                <a:latin typeface="Times New Roman" panose="02020603050405020304" pitchFamily="18" charset="0"/>
                <a:ea typeface="Franklin Gothic"/>
                <a:cs typeface="Times New Roman" panose="02020603050405020304" pitchFamily="18" charset="0"/>
                <a:sym typeface="Franklin Gothic"/>
              </a:rPr>
              <a:t>Describe your Technology stack here</a:t>
            </a:r>
            <a:r>
              <a:rPr lang="en-US" sz="1400" b="0" i="0" dirty="0">
                <a:solidFill>
                  <a:schemeClr val="dk1"/>
                </a:solidFill>
                <a:latin typeface="Times New Roman" panose="02020603050405020304" pitchFamily="18" charset="0"/>
                <a:ea typeface="Libre Franklin"/>
                <a:cs typeface="Times New Roman" panose="02020603050405020304" pitchFamily="18" charset="0"/>
                <a:sym typeface="Libre Franklin"/>
              </a:rPr>
              <a:t>:</a:t>
            </a:r>
            <a:endParaRPr sz="14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600"/>
              </a:spcBef>
              <a:spcAft>
                <a:spcPts val="0"/>
              </a:spcAft>
              <a:buClr>
                <a:schemeClr val="dk1"/>
              </a:buClr>
              <a:buSzPts val="1600"/>
              <a:buFont typeface="Noto Sans Symbols"/>
              <a:buChar char="⮚"/>
            </a:pPr>
            <a:r>
              <a:rPr lang="en-US" sz="1400" b="0" i="0" dirty="0">
                <a:solidFill>
                  <a:schemeClr val="dk1"/>
                </a:solidFill>
                <a:latin typeface="Times New Roman" panose="02020603050405020304" pitchFamily="18" charset="0"/>
                <a:ea typeface="Libre Franklin"/>
                <a:cs typeface="Times New Roman" panose="02020603050405020304" pitchFamily="18" charset="0"/>
                <a:sym typeface="Libre Franklin"/>
              </a:rPr>
              <a:t>ESP-32 ( Bluetooth Module )</a:t>
            </a:r>
          </a:p>
          <a:p>
            <a:pPr marL="285750" lvl="0" indent="-285750" algn="just">
              <a:spcBef>
                <a:spcPts val="600"/>
              </a:spcBef>
              <a:buClr>
                <a:schemeClr val="dk1"/>
              </a:buClr>
              <a:buSzPts val="1600"/>
              <a:buFont typeface="Noto Sans Symbols"/>
              <a:buChar char="⮚"/>
            </a:pPr>
            <a:r>
              <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rPr>
              <a:t>APIs used: </a:t>
            </a:r>
            <a:r>
              <a:rPr lang="en-US" sz="1400" b="1" dirty="0">
                <a:solidFill>
                  <a:schemeClr val="dk1"/>
                </a:solidFill>
                <a:latin typeface="Times New Roman" panose="02020603050405020304" pitchFamily="18" charset="0"/>
                <a:ea typeface="Libre Franklin"/>
                <a:cs typeface="Times New Roman" panose="02020603050405020304" pitchFamily="18" charset="0"/>
                <a:sym typeface="Libre Franklin"/>
              </a:rPr>
              <a:t>Aadhaar</a:t>
            </a:r>
            <a:r>
              <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rPr>
              <a:t> </a:t>
            </a:r>
            <a:r>
              <a:rPr lang="en-IN" sz="1400" b="1" dirty="0">
                <a:latin typeface="Times New Roman" panose="02020603050405020304" pitchFamily="18" charset="0"/>
                <a:cs typeface="Times New Roman" panose="02020603050405020304" pitchFamily="18" charset="0"/>
              </a:rPr>
              <a:t>authentication API, </a:t>
            </a:r>
            <a:r>
              <a:rPr lang="en-US" sz="1400" b="1" i="0" dirty="0">
                <a:solidFill>
                  <a:schemeClr val="dk1"/>
                </a:solidFill>
                <a:latin typeface="Times New Roman" panose="02020603050405020304" pitchFamily="18" charset="0"/>
                <a:ea typeface="Libre Franklin"/>
                <a:cs typeface="Times New Roman" panose="02020603050405020304" pitchFamily="18" charset="0"/>
                <a:sym typeface="Libre Franklin"/>
              </a:rPr>
              <a:t>Google Map API,</a:t>
            </a:r>
          </a:p>
          <a:p>
            <a:pPr marL="285750" lvl="0" indent="-285750" algn="just">
              <a:spcBef>
                <a:spcPts val="600"/>
              </a:spcBef>
              <a:buClr>
                <a:schemeClr val="dk1"/>
              </a:buClr>
              <a:buSzPts val="1600"/>
              <a:buFont typeface="Noto Sans Symbols"/>
              <a:buChar char="⮚"/>
            </a:pPr>
            <a:r>
              <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rPr>
              <a:t>SMS Services:</a:t>
            </a:r>
            <a:r>
              <a:rPr lang="en-US" sz="1400" b="1" i="0" dirty="0">
                <a:solidFill>
                  <a:schemeClr val="dk1"/>
                </a:solidFill>
                <a:latin typeface="Times New Roman" panose="02020603050405020304" pitchFamily="18" charset="0"/>
                <a:ea typeface="Libre Franklin"/>
                <a:cs typeface="Times New Roman" panose="02020603050405020304" pitchFamily="18" charset="0"/>
                <a:sym typeface="Libre Franklin"/>
              </a:rPr>
              <a:t> </a:t>
            </a:r>
            <a:r>
              <a:rPr lang="en-US" sz="1400" b="1" dirty="0">
                <a:solidFill>
                  <a:schemeClr val="dk1"/>
                </a:solidFill>
                <a:latin typeface="Times New Roman" panose="02020603050405020304" pitchFamily="18" charset="0"/>
                <a:ea typeface="Libre Franklin"/>
                <a:cs typeface="Times New Roman" panose="02020603050405020304" pitchFamily="18" charset="0"/>
                <a:sym typeface="Libre Franklin"/>
              </a:rPr>
              <a:t>Twilio API.</a:t>
            </a:r>
            <a:endParaRPr lang="en-US" sz="1400" b="0" i="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285750" marR="0" lvl="0" indent="-285750" algn="just" rtl="0">
              <a:lnSpc>
                <a:spcPct val="100000"/>
              </a:lnSpc>
              <a:spcBef>
                <a:spcPts val="600"/>
              </a:spcBef>
              <a:spcAft>
                <a:spcPts val="0"/>
              </a:spcAft>
              <a:buClr>
                <a:schemeClr val="dk1"/>
              </a:buClr>
              <a:buSzPts val="1600"/>
              <a:buFont typeface="Noto Sans Symbols"/>
              <a:buChar char="⮚"/>
            </a:pPr>
            <a:r>
              <a:rPr lang="en-US" sz="1400" b="0" i="0" dirty="0">
                <a:solidFill>
                  <a:schemeClr val="dk1"/>
                </a:solidFill>
                <a:latin typeface="Times New Roman" panose="02020603050405020304" pitchFamily="18" charset="0"/>
                <a:ea typeface="Libre Franklin"/>
                <a:cs typeface="Times New Roman" panose="02020603050405020304" pitchFamily="18" charset="0"/>
                <a:sym typeface="Libre Franklin"/>
              </a:rPr>
              <a:t>Frontend (UI/UX)  / Developer tools : </a:t>
            </a:r>
            <a:r>
              <a:rPr lang="en-US" sz="1400" b="0" i="0" dirty="0" err="1">
                <a:solidFill>
                  <a:schemeClr val="dk1"/>
                </a:solidFill>
                <a:latin typeface="Times New Roman" panose="02020603050405020304" pitchFamily="18" charset="0"/>
                <a:ea typeface="Libre Franklin"/>
                <a:cs typeface="Times New Roman" panose="02020603050405020304" pitchFamily="18" charset="0"/>
                <a:sym typeface="Libre Franklin"/>
              </a:rPr>
              <a:t>Figma</a:t>
            </a:r>
            <a:r>
              <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rPr>
              <a:t>, Flutter</a:t>
            </a:r>
          </a:p>
          <a:p>
            <a:pPr marL="285750" indent="-285750" algn="just">
              <a:spcBef>
                <a:spcPts val="600"/>
              </a:spcBef>
              <a:buClr>
                <a:schemeClr val="dk1"/>
              </a:buClr>
              <a:buSzPts val="1600"/>
              <a:buFont typeface="Wingdings" panose="05000000000000000000" pitchFamily="2" charset="2"/>
              <a:buChar char="Ø"/>
            </a:pPr>
            <a:r>
              <a:rPr lang="en-US" sz="1400" b="1" dirty="0">
                <a:solidFill>
                  <a:schemeClr val="dk1"/>
                </a:solidFill>
                <a:latin typeface="Times New Roman" panose="02020603050405020304" pitchFamily="18" charset="0"/>
                <a:ea typeface="Libre Franklin"/>
                <a:cs typeface="Times New Roman" panose="02020603050405020304" pitchFamily="18" charset="0"/>
                <a:sym typeface="Libre Franklin"/>
              </a:rPr>
              <a:t>Solana Blockchain Technology.</a:t>
            </a:r>
          </a:p>
          <a:p>
            <a:pPr marL="285750" indent="-285750" algn="just">
              <a:spcBef>
                <a:spcPts val="600"/>
              </a:spcBef>
              <a:buClr>
                <a:schemeClr val="dk1"/>
              </a:buClr>
              <a:buSzPts val="1600"/>
              <a:buFont typeface="Wingdings" panose="05000000000000000000" pitchFamily="2" charset="2"/>
              <a:buChar char="Ø"/>
            </a:pPr>
            <a:r>
              <a:rPr lang="en-US" sz="1400" b="1" dirty="0">
                <a:solidFill>
                  <a:schemeClr val="dk1"/>
                </a:solidFill>
                <a:latin typeface="Times New Roman" panose="02020603050405020304" pitchFamily="18" charset="0"/>
                <a:ea typeface="Libre Franklin"/>
                <a:cs typeface="Times New Roman" panose="02020603050405020304" pitchFamily="18" charset="0"/>
                <a:sym typeface="Libre Franklin"/>
              </a:rPr>
              <a:t>GCP</a:t>
            </a:r>
            <a:r>
              <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rPr>
              <a:t> (Google Cloud Server )</a:t>
            </a:r>
          </a:p>
          <a:p>
            <a:pPr algn="just">
              <a:spcBef>
                <a:spcPts val="1000"/>
              </a:spcBef>
              <a:buClr>
                <a:schemeClr val="dk1"/>
              </a:buClr>
              <a:buSzPts val="1600"/>
            </a:pPr>
            <a:endPar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742950" lvl="1" indent="-285750" algn="just">
              <a:spcBef>
                <a:spcPts val="1000"/>
              </a:spcBef>
              <a:buClr>
                <a:schemeClr val="dk1"/>
              </a:buClr>
              <a:buSzPts val="1600"/>
              <a:buFont typeface="Wingdings" panose="05000000000000000000" pitchFamily="2" charset="2"/>
              <a:buChar char="Ø"/>
            </a:pPr>
            <a:endPar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285750" indent="-285750" algn="just">
              <a:spcBef>
                <a:spcPts val="1000"/>
              </a:spcBef>
              <a:buClr>
                <a:schemeClr val="dk1"/>
              </a:buClr>
              <a:buSzPts val="1600"/>
              <a:buFont typeface="Wingdings" panose="05000000000000000000" pitchFamily="2" charset="2"/>
              <a:buChar char="Ø"/>
            </a:pPr>
            <a:endPar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8978" b="10055"/>
          <a:stretch/>
        </p:blipFill>
        <p:spPr>
          <a:xfrm>
            <a:off x="7000568" y="144261"/>
            <a:ext cx="5067146" cy="4309752"/>
          </a:xfrm>
          <a:prstGeom prst="rect">
            <a:avLst/>
          </a:prstGeom>
        </p:spPr>
      </p:pic>
    </p:spTree>
    <p:extLst>
      <p:ext uri="{BB962C8B-B14F-4D97-AF65-F5344CB8AC3E}">
        <p14:creationId xmlns:p14="http://schemas.microsoft.com/office/powerpoint/2010/main" val="34755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9;p3"/>
          <p:cNvSpPr txBox="1">
            <a:spLocks/>
          </p:cNvSpPr>
          <p:nvPr/>
        </p:nvSpPr>
        <p:spPr>
          <a:xfrm>
            <a:off x="127819" y="983022"/>
            <a:ext cx="5652990" cy="5596849"/>
          </a:xfrm>
          <a:prstGeom prst="rect">
            <a:avLst/>
          </a:prstGeom>
          <a:noFill/>
          <a:ln w="9525" cap="flat" cmpd="sng">
            <a:solidFill>
              <a:schemeClr val="dk1"/>
            </a:solidFill>
            <a:prstDash val="solid"/>
            <a:round/>
            <a:headEnd type="none" w="sm" len="sm"/>
            <a:tailEnd type="none" w="sm" len="sm"/>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84000"/>
              </a:lnSpc>
              <a:spcBef>
                <a:spcPts val="0"/>
              </a:spcBef>
              <a:buClr>
                <a:schemeClr val="dk1"/>
              </a:buClr>
              <a:buSzPts val="1600"/>
              <a:buFont typeface="Noto Sans Symbols"/>
              <a:buChar char="⮚"/>
            </a:pPr>
            <a:r>
              <a:rPr lang="en-US" sz="1650" dirty="0">
                <a:latin typeface="Times New Roman" panose="02020603050405020304" pitchFamily="18" charset="0"/>
                <a:cs typeface="Times New Roman" panose="02020603050405020304" pitchFamily="18" charset="0"/>
              </a:rPr>
              <a:t>With just a few taps on the phone, the app can quickly connect users to emergency services in risky situations.</a:t>
            </a:r>
          </a:p>
          <a:p>
            <a:pPr marL="0" indent="0" algn="just">
              <a:lnSpc>
                <a:spcPct val="84000"/>
              </a:lnSpc>
              <a:spcBef>
                <a:spcPts val="0"/>
              </a:spcBef>
              <a:buClr>
                <a:schemeClr val="dk1"/>
              </a:buClr>
              <a:buSzPts val="1600"/>
              <a:buNone/>
            </a:pPr>
            <a:endParaRPr lang="en-US" sz="1650" dirty="0">
              <a:latin typeface="Times New Roman" panose="02020603050405020304" pitchFamily="18" charset="0"/>
              <a:cs typeface="Times New Roman" panose="02020603050405020304" pitchFamily="18" charset="0"/>
            </a:endParaRPr>
          </a:p>
          <a:p>
            <a:pPr marL="285750" indent="-285750" algn="just">
              <a:lnSpc>
                <a:spcPct val="84000"/>
              </a:lnSpc>
              <a:spcBef>
                <a:spcPts val="0"/>
              </a:spcBef>
              <a:buClr>
                <a:schemeClr val="dk1"/>
              </a:buClr>
              <a:buSzPts val="1600"/>
              <a:buFont typeface="Noto Sans Symbols"/>
              <a:buChar char="⮚"/>
            </a:pPr>
            <a:r>
              <a:rPr lang="en-US" sz="1650" dirty="0">
                <a:latin typeface="Times New Roman" panose="02020603050405020304" pitchFamily="18" charset="0"/>
                <a:cs typeface="Times New Roman" panose="02020603050405020304" pitchFamily="18" charset="0"/>
              </a:rPr>
              <a:t>The app enables location tracking, allowing women to share their location details with trusted contacts.</a:t>
            </a:r>
          </a:p>
          <a:p>
            <a:pPr marL="285750" indent="-285750" algn="just">
              <a:lnSpc>
                <a:spcPct val="84000"/>
              </a:lnSpc>
              <a:spcBef>
                <a:spcPts val="0"/>
              </a:spcBef>
              <a:buClr>
                <a:schemeClr val="dk1"/>
              </a:buClr>
              <a:buSzPts val="1600"/>
              <a:buFont typeface="Noto Sans Symbols"/>
              <a:buChar char="⮚"/>
            </a:pPr>
            <a:endParaRPr lang="en-US" sz="1650" dirty="0">
              <a:latin typeface="Times New Roman" panose="02020603050405020304" pitchFamily="18" charset="0"/>
              <a:cs typeface="Times New Roman" panose="02020603050405020304" pitchFamily="18" charset="0"/>
            </a:endParaRPr>
          </a:p>
          <a:p>
            <a:pPr marL="285750" indent="-285750" algn="just">
              <a:lnSpc>
                <a:spcPct val="84000"/>
              </a:lnSpc>
              <a:spcBef>
                <a:spcPts val="0"/>
              </a:spcBef>
              <a:buClr>
                <a:schemeClr val="dk1"/>
              </a:buClr>
              <a:buSzPts val="1600"/>
              <a:buFont typeface="Noto Sans Symbols"/>
              <a:buChar char="⮚"/>
            </a:pPr>
            <a:r>
              <a:rPr lang="en-US" sz="1650" dirty="0">
                <a:latin typeface="Times New Roman" panose="02020603050405020304" pitchFamily="18" charset="0"/>
                <a:cs typeface="Times New Roman" panose="02020603050405020304" pitchFamily="18" charset="0"/>
              </a:rPr>
              <a:t>The software enables users to document instances of harassment, violence, or other safety issues, as well as to record audio proof. These instances can be reported to the police or shared with reliable contacts for future action.</a:t>
            </a:r>
          </a:p>
          <a:p>
            <a:pPr marL="285750" indent="-285750" algn="just">
              <a:lnSpc>
                <a:spcPct val="84000"/>
              </a:lnSpc>
              <a:spcBef>
                <a:spcPts val="0"/>
              </a:spcBef>
              <a:buClr>
                <a:schemeClr val="dk1"/>
              </a:buClr>
              <a:buSzPts val="1600"/>
              <a:buFont typeface="Noto Sans Symbols"/>
              <a:buChar char="⮚"/>
            </a:pPr>
            <a:endParaRPr lang="en-US" sz="1650" dirty="0">
              <a:latin typeface="Times New Roman" panose="02020603050405020304" pitchFamily="18" charset="0"/>
              <a:cs typeface="Times New Roman" panose="02020603050405020304" pitchFamily="18" charset="0"/>
            </a:endParaRPr>
          </a:p>
          <a:p>
            <a:pPr marL="285750" indent="-285750" algn="just">
              <a:lnSpc>
                <a:spcPct val="84000"/>
              </a:lnSpc>
              <a:spcBef>
                <a:spcPts val="0"/>
              </a:spcBef>
              <a:buClr>
                <a:schemeClr val="dk1"/>
              </a:buClr>
              <a:buSzPts val="1600"/>
              <a:buFont typeface="Noto Sans Symbols"/>
              <a:buChar char="⮚"/>
            </a:pPr>
            <a:r>
              <a:rPr lang="en-US" sz="1650" dirty="0">
                <a:latin typeface="Times New Roman" panose="02020603050405020304" pitchFamily="18" charset="0"/>
                <a:cs typeface="Times New Roman" panose="02020603050405020304" pitchFamily="18" charset="0"/>
              </a:rPr>
              <a:t>The app can provide a platform for women to connect with a supportive community of other women and social worker. This can create a sense of solidarity and empowerment.</a:t>
            </a:r>
          </a:p>
          <a:p>
            <a:pPr marL="0" indent="0" algn="just">
              <a:lnSpc>
                <a:spcPct val="84000"/>
              </a:lnSpc>
              <a:spcBef>
                <a:spcPts val="0"/>
              </a:spcBef>
              <a:buClr>
                <a:schemeClr val="dk1"/>
              </a:buClr>
              <a:buSzPts val="1600"/>
              <a:buNone/>
            </a:pPr>
            <a:endParaRPr lang="en-US" sz="1650" dirty="0">
              <a:latin typeface="Times New Roman" panose="02020603050405020304" pitchFamily="18" charset="0"/>
              <a:cs typeface="Times New Roman" panose="02020603050405020304" pitchFamily="18" charset="0"/>
            </a:endParaRPr>
          </a:p>
          <a:p>
            <a:pPr marL="285750" indent="-285750" algn="just">
              <a:lnSpc>
                <a:spcPct val="84000"/>
              </a:lnSpc>
              <a:spcBef>
                <a:spcPts val="0"/>
              </a:spcBef>
              <a:buClr>
                <a:schemeClr val="dk1"/>
              </a:buClr>
              <a:buSzPts val="1600"/>
              <a:buFont typeface="Noto Sans Symbols"/>
              <a:buChar char="⮚"/>
            </a:pPr>
            <a:r>
              <a:rPr lang="en-US" sz="1650" dirty="0">
                <a:latin typeface="Times New Roman" panose="02020603050405020304" pitchFamily="18" charset="0"/>
                <a:cs typeface="Times New Roman" panose="02020603050405020304" pitchFamily="18" charset="0"/>
              </a:rPr>
              <a:t>The app provides comprehensive safety tips, guidelines, and resources related to personal safety, self-defense, legal rights, and emergency contacts. This can empower women with knowledge and information to make informed decisions and take appropriate actions in different situations.</a:t>
            </a:r>
          </a:p>
          <a:p>
            <a:pPr marL="285750" indent="-285750" algn="just">
              <a:lnSpc>
                <a:spcPct val="84000"/>
              </a:lnSpc>
              <a:spcBef>
                <a:spcPts val="0"/>
              </a:spcBef>
              <a:buClr>
                <a:schemeClr val="dk1"/>
              </a:buClr>
              <a:buSzPts val="1600"/>
              <a:buFont typeface="Noto Sans Symbols"/>
              <a:buChar char="⮚"/>
            </a:pPr>
            <a:endParaRPr lang="en-US" sz="1650" dirty="0">
              <a:latin typeface="Times New Roman" panose="02020603050405020304" pitchFamily="18" charset="0"/>
              <a:cs typeface="Times New Roman" panose="02020603050405020304" pitchFamily="18" charset="0"/>
            </a:endParaRPr>
          </a:p>
          <a:p>
            <a:pPr marL="285750" indent="-285750" algn="just">
              <a:lnSpc>
                <a:spcPct val="84000"/>
              </a:lnSpc>
              <a:spcBef>
                <a:spcPts val="0"/>
              </a:spcBef>
              <a:buClr>
                <a:schemeClr val="dk1"/>
              </a:buClr>
              <a:buSzPts val="1600"/>
              <a:buFont typeface="Noto Sans Symbols"/>
              <a:buChar char="⮚"/>
            </a:pPr>
            <a:r>
              <a:rPr lang="en-US" sz="1650" dirty="0">
                <a:latin typeface="Times New Roman" panose="02020603050405020304" pitchFamily="18" charset="0"/>
                <a:cs typeface="Times New Roman" panose="02020603050405020304" pitchFamily="18" charset="0"/>
              </a:rPr>
              <a:t> This app provide users with a reliable and convenient way to call for emergency assistance in times of crisis, helping to promote the safety and security of individuals, including women, in vulnerable situations.</a:t>
            </a:r>
          </a:p>
          <a:p>
            <a:pPr marL="0" indent="0" algn="just">
              <a:lnSpc>
                <a:spcPct val="84000"/>
              </a:lnSpc>
              <a:spcBef>
                <a:spcPts val="0"/>
              </a:spcBef>
              <a:buClr>
                <a:schemeClr val="dk1"/>
              </a:buClr>
              <a:buSzPts val="1600"/>
              <a:buNone/>
            </a:pPr>
            <a:endParaRPr lang="en-US" sz="1650" dirty="0">
              <a:latin typeface="Times New Roman" panose="02020603050405020304" pitchFamily="18" charset="0"/>
              <a:cs typeface="Times New Roman" panose="02020603050405020304" pitchFamily="18" charset="0"/>
            </a:endParaRPr>
          </a:p>
        </p:txBody>
      </p:sp>
      <p:sp>
        <p:nvSpPr>
          <p:cNvPr id="5" name="Google Shape;227;p3"/>
          <p:cNvSpPr txBox="1">
            <a:spLocks noGrp="1"/>
          </p:cNvSpPr>
          <p:nvPr>
            <p:ph type="title"/>
          </p:nvPr>
        </p:nvSpPr>
        <p:spPr>
          <a:xfrm>
            <a:off x="0" y="0"/>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b="1" dirty="0">
                <a:latin typeface="Times New Roman" panose="02020603050405020304" pitchFamily="18" charset="0"/>
                <a:cs typeface="Times New Roman" panose="02020603050405020304" pitchFamily="18" charset="0"/>
              </a:rPr>
              <a:t>Idea/Approach Details</a:t>
            </a:r>
            <a:endParaRPr b="1" dirty="0">
              <a:latin typeface="Times New Roman" panose="02020603050405020304" pitchFamily="18" charset="0"/>
              <a:cs typeface="Times New Roman" panose="02020603050405020304" pitchFamily="18" charset="0"/>
            </a:endParaRPr>
          </a:p>
        </p:txBody>
      </p:sp>
      <p:sp>
        <p:nvSpPr>
          <p:cNvPr id="6" name="Google Shape;228;p3"/>
          <p:cNvSpPr txBox="1">
            <a:spLocks/>
          </p:cNvSpPr>
          <p:nvPr/>
        </p:nvSpPr>
        <p:spPr>
          <a:xfrm>
            <a:off x="0" y="638985"/>
            <a:ext cx="4838700" cy="315915"/>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chemeClr val="lt2"/>
              </a:buClr>
              <a:buSzPts val="180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Describe your Use Cases here </a:t>
            </a:r>
            <a:endParaRPr lang="en-US" dirty="0">
              <a:latin typeface="Times New Roman" panose="02020603050405020304" pitchFamily="18" charset="0"/>
              <a:cs typeface="Times New Roman" panose="02020603050405020304" pitchFamily="18" charset="0"/>
            </a:endParaRPr>
          </a:p>
        </p:txBody>
      </p:sp>
      <p:sp>
        <p:nvSpPr>
          <p:cNvPr id="7" name="Google Shape;232;p3"/>
          <p:cNvSpPr txBox="1"/>
          <p:nvPr/>
        </p:nvSpPr>
        <p:spPr>
          <a:xfrm>
            <a:off x="5978013" y="983022"/>
            <a:ext cx="6086168" cy="55968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just" rtl="0">
              <a:lnSpc>
                <a:spcPct val="90000"/>
              </a:lnSpc>
              <a:spcBef>
                <a:spcPts val="0"/>
              </a:spcBef>
              <a:spcAft>
                <a:spcPts val="0"/>
              </a:spcAft>
              <a:buClr>
                <a:schemeClr val="dk1"/>
              </a:buClr>
              <a:buSzPts val="1600"/>
              <a:buFont typeface="Noto Sans Symbols"/>
              <a:buChar char="⮚"/>
            </a:pPr>
            <a:r>
              <a:rPr lang="en-US" sz="1650" b="1" i="0" dirty="0">
                <a:solidFill>
                  <a:schemeClr val="dk1"/>
                </a:solidFill>
                <a:latin typeface="Times New Roman" panose="02020603050405020304" pitchFamily="18" charset="0"/>
                <a:ea typeface="Libre Franklin"/>
                <a:cs typeface="Times New Roman" panose="02020603050405020304" pitchFamily="18" charset="0"/>
                <a:sym typeface="Libre Franklin"/>
              </a:rPr>
              <a:t>Dependencies</a:t>
            </a:r>
            <a:r>
              <a:rPr lang="en-US" sz="1650" b="0" i="0" dirty="0">
                <a:solidFill>
                  <a:schemeClr val="dk1"/>
                </a:solidFill>
                <a:latin typeface="Times New Roman" panose="02020603050405020304" pitchFamily="18" charset="0"/>
                <a:ea typeface="Libre Franklin"/>
                <a:cs typeface="Times New Roman" panose="02020603050405020304" pitchFamily="18" charset="0"/>
                <a:sym typeface="Libre Franklin"/>
              </a:rPr>
              <a:t>:-</a:t>
            </a:r>
            <a:endPar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sz="1650" b="0" i="0" dirty="0">
                <a:solidFill>
                  <a:schemeClr val="dk1"/>
                </a:solidFill>
                <a:latin typeface="Times New Roman" panose="02020603050405020304" pitchFamily="18" charset="0"/>
                <a:ea typeface="Libre Franklin"/>
                <a:cs typeface="Times New Roman" panose="02020603050405020304" pitchFamily="18" charset="0"/>
                <a:sym typeface="Libre Franklin"/>
              </a:rPr>
              <a:t>Victim</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rPr>
              <a:t>UIDAI (for user authorization)</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sz="1650" b="0" i="0" dirty="0">
                <a:solidFill>
                  <a:schemeClr val="dk1"/>
                </a:solidFill>
                <a:latin typeface="Times New Roman" panose="02020603050405020304" pitchFamily="18" charset="0"/>
                <a:ea typeface="Libre Franklin"/>
                <a:cs typeface="Times New Roman" panose="02020603050405020304" pitchFamily="18" charset="0"/>
                <a:sym typeface="Libre Franklin"/>
              </a:rPr>
              <a:t>Cloud Services</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rPr>
              <a:t>Android User</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sz="1650" b="0" i="0" dirty="0">
                <a:solidFill>
                  <a:schemeClr val="dk1"/>
                </a:solidFill>
                <a:latin typeface="Times New Roman" panose="02020603050405020304" pitchFamily="18" charset="0"/>
                <a:ea typeface="Libre Franklin"/>
                <a:cs typeface="Times New Roman" panose="02020603050405020304" pitchFamily="18" charset="0"/>
                <a:sym typeface="Libre Franklin"/>
              </a:rPr>
              <a:t>Triggering Device</a:t>
            </a:r>
          </a:p>
          <a:p>
            <a:pPr marR="0" lvl="0" algn="just" rtl="0">
              <a:lnSpc>
                <a:spcPct val="90000"/>
              </a:lnSpc>
              <a:spcBef>
                <a:spcPts val="0"/>
              </a:spcBef>
              <a:spcAft>
                <a:spcPts val="0"/>
              </a:spcAft>
              <a:buClr>
                <a:schemeClr val="dk1"/>
              </a:buClr>
              <a:buSzPts val="1600"/>
            </a:pPr>
            <a:r>
              <a:rPr lang="en-US" sz="1650" b="0" i="0" dirty="0">
                <a:solidFill>
                  <a:schemeClr val="dk1"/>
                </a:solidFill>
                <a:latin typeface="Times New Roman" panose="02020603050405020304" pitchFamily="18" charset="0"/>
                <a:ea typeface="Libre Franklin"/>
                <a:cs typeface="Times New Roman" panose="02020603050405020304" pitchFamily="18" charset="0"/>
                <a:sym typeface="Libre Franklin"/>
              </a:rPr>
              <a:t> </a:t>
            </a:r>
            <a:endPar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285750" marR="0" lvl="0" indent="-285750" algn="just" rtl="0">
              <a:lnSpc>
                <a:spcPct val="90000"/>
              </a:lnSpc>
              <a:spcBef>
                <a:spcPts val="0"/>
              </a:spcBef>
              <a:spcAft>
                <a:spcPts val="0"/>
              </a:spcAft>
              <a:buClr>
                <a:schemeClr val="dk1"/>
              </a:buClr>
              <a:buSzPts val="1600"/>
              <a:buFont typeface="Wingdings" panose="05000000000000000000" pitchFamily="2" charset="2"/>
              <a:buChar char="Ø"/>
            </a:pPr>
            <a:r>
              <a:rPr lang="en-US" sz="1650" b="1" i="0" dirty="0">
                <a:solidFill>
                  <a:schemeClr val="dk1"/>
                </a:solidFill>
                <a:latin typeface="Times New Roman" panose="02020603050405020304" pitchFamily="18" charset="0"/>
                <a:ea typeface="Libre Franklin"/>
                <a:cs typeface="Times New Roman" panose="02020603050405020304" pitchFamily="18" charset="0"/>
                <a:sym typeface="Libre Franklin"/>
              </a:rPr>
              <a:t>Stoppers</a:t>
            </a:r>
            <a:r>
              <a:rPr lang="en-US" sz="1650" b="0" i="0" dirty="0">
                <a:solidFill>
                  <a:schemeClr val="dk1"/>
                </a:solidFill>
                <a:latin typeface="Times New Roman" panose="02020603050405020304" pitchFamily="18" charset="0"/>
                <a:ea typeface="Libre Franklin"/>
                <a:cs typeface="Times New Roman" panose="02020603050405020304" pitchFamily="18" charset="0"/>
                <a:sym typeface="Libre Franklin"/>
              </a:rPr>
              <a:t>:</a:t>
            </a:r>
            <a:endPar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342900" lvl="0" indent="-342900" algn="just">
              <a:lnSpc>
                <a:spcPct val="90000"/>
              </a:lnSpc>
              <a:buClr>
                <a:schemeClr val="dk1"/>
              </a:buClr>
              <a:buSzPts val="1600"/>
              <a:buFont typeface="Arial" panose="020B0604020202020204" pitchFamily="34" charset="0"/>
              <a:buChar char="•"/>
            </a:pPr>
            <a:r>
              <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rPr>
              <a:t>The app is designed to receive triggers or alerts from external devices such as Bluetooth devices, this allows for discreet activation of the app without needing to open the app on the phone, making it quick and easy to use during an emergency</a:t>
            </a:r>
          </a:p>
          <a:p>
            <a:pPr lvl="0" algn="just">
              <a:lnSpc>
                <a:spcPct val="90000"/>
              </a:lnSpc>
              <a:buClr>
                <a:schemeClr val="dk1"/>
              </a:buClr>
              <a:buSzPts val="1600"/>
            </a:pPr>
            <a:endPar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342900" lvl="0" indent="-342900" algn="just">
              <a:lnSpc>
                <a:spcPct val="90000"/>
              </a:lnSpc>
              <a:buClr>
                <a:schemeClr val="dk1"/>
              </a:buClr>
              <a:buSzPts val="1600"/>
              <a:buFont typeface="Arial" panose="020B0604020202020204" pitchFamily="34" charset="0"/>
              <a:buChar char="•"/>
            </a:pPr>
            <a:r>
              <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rPr>
              <a:t>The app prioritize user privacy and data security, using </a:t>
            </a:r>
            <a:r>
              <a:rPr lang="en-US" sz="1650" b="1" dirty="0">
                <a:solidFill>
                  <a:schemeClr val="dk1"/>
                </a:solidFill>
                <a:latin typeface="Times New Roman" panose="02020603050405020304" pitchFamily="18" charset="0"/>
                <a:ea typeface="Libre Franklin"/>
                <a:cs typeface="Times New Roman" panose="02020603050405020304" pitchFamily="18" charset="0"/>
                <a:sym typeface="Libre Franklin"/>
              </a:rPr>
              <a:t>Solana Blockchain Technology</a:t>
            </a:r>
            <a:r>
              <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rPr>
              <a:t>, to protect the user information and collected location and audio information from unauthorized access.</a:t>
            </a:r>
          </a:p>
          <a:p>
            <a:pPr lvl="0" algn="just">
              <a:lnSpc>
                <a:spcPct val="90000"/>
              </a:lnSpc>
              <a:buClr>
                <a:schemeClr val="dk1"/>
              </a:buClr>
              <a:buSzPts val="1600"/>
            </a:pPr>
            <a:endPar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342900" lvl="0" indent="-342900" algn="just">
              <a:lnSpc>
                <a:spcPct val="90000"/>
              </a:lnSpc>
              <a:buClr>
                <a:schemeClr val="dk1"/>
              </a:buClr>
              <a:buSzPts val="1600"/>
              <a:buFont typeface="Arial" panose="020B0604020202020204" pitchFamily="34" charset="0"/>
              <a:buChar char="•"/>
            </a:pPr>
            <a:r>
              <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rPr>
              <a:t>The collected location and audio information can be stored securely in the cloud, ensuring that the data is not lost even if the user's phone is damaged or confiscated. </a:t>
            </a:r>
          </a:p>
          <a:p>
            <a:pPr lvl="0" algn="just">
              <a:lnSpc>
                <a:spcPct val="90000"/>
              </a:lnSpc>
              <a:buClr>
                <a:schemeClr val="dk1"/>
              </a:buClr>
              <a:buSzPts val="1600"/>
            </a:pPr>
            <a:endPar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342900" lvl="0" indent="-342900" algn="just">
              <a:lnSpc>
                <a:spcPct val="90000"/>
              </a:lnSpc>
              <a:buClr>
                <a:schemeClr val="dk1"/>
              </a:buClr>
              <a:buSzPts val="1600"/>
              <a:buFont typeface="Arial" panose="020B0604020202020204" pitchFamily="34" charset="0"/>
              <a:buChar char="•"/>
            </a:pPr>
            <a:r>
              <a:rPr lang="en-US" sz="1650" dirty="0">
                <a:solidFill>
                  <a:schemeClr val="dk1"/>
                </a:solidFill>
                <a:latin typeface="Times New Roman" panose="02020603050405020304" pitchFamily="18" charset="0"/>
                <a:ea typeface="Libre Franklin"/>
                <a:cs typeface="Times New Roman" panose="02020603050405020304" pitchFamily="18" charset="0"/>
                <a:sym typeface="Libre Franklin"/>
              </a:rPr>
              <a:t>The app can capture and record audio information from the user's surroundings, such as conversations or sounds, when triggered.</a:t>
            </a:r>
          </a:p>
        </p:txBody>
      </p:sp>
      <p:sp>
        <p:nvSpPr>
          <p:cNvPr id="8" name="Google Shape;231;p3"/>
          <p:cNvSpPr txBox="1"/>
          <p:nvPr/>
        </p:nvSpPr>
        <p:spPr>
          <a:xfrm>
            <a:off x="6315557" y="638985"/>
            <a:ext cx="5328836"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tx1"/>
                </a:solidFill>
                <a:latin typeface="Times New Roman" panose="02020603050405020304" pitchFamily="18" charset="0"/>
                <a:ea typeface="Franklin Gothic"/>
                <a:cs typeface="Times New Roman" panose="02020603050405020304" pitchFamily="18" charset="0"/>
                <a:sym typeface="Franklin Gothic"/>
              </a:rPr>
              <a:t>Describe your Dependencies / Show stopper here</a:t>
            </a:r>
            <a:endParaRP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17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6652631"/>
              </p:ext>
            </p:extLst>
          </p:nvPr>
        </p:nvGraphicFramePr>
        <p:xfrm>
          <a:off x="221908" y="1009338"/>
          <a:ext cx="11687596" cy="3366832"/>
        </p:xfrm>
        <a:graphic>
          <a:graphicData uri="http://schemas.openxmlformats.org/drawingml/2006/table">
            <a:tbl>
              <a:tblPr firstRow="1" bandRow="1">
                <a:tableStyleId>{5C22544A-7EE6-4342-B048-85BDC9FD1C3A}</a:tableStyleId>
              </a:tblPr>
              <a:tblGrid>
                <a:gridCol w="919032">
                  <a:extLst>
                    <a:ext uri="{9D8B030D-6E8A-4147-A177-3AD203B41FA5}">
                      <a16:colId xmlns:a16="http://schemas.microsoft.com/office/drawing/2014/main" val="2824836338"/>
                    </a:ext>
                  </a:extLst>
                </a:gridCol>
                <a:gridCol w="2976832">
                  <a:extLst>
                    <a:ext uri="{9D8B030D-6E8A-4147-A177-3AD203B41FA5}">
                      <a16:colId xmlns:a16="http://schemas.microsoft.com/office/drawing/2014/main" val="648567316"/>
                    </a:ext>
                  </a:extLst>
                </a:gridCol>
                <a:gridCol w="1947933">
                  <a:extLst>
                    <a:ext uri="{9D8B030D-6E8A-4147-A177-3AD203B41FA5}">
                      <a16:colId xmlns:a16="http://schemas.microsoft.com/office/drawing/2014/main" val="414414887"/>
                    </a:ext>
                  </a:extLst>
                </a:gridCol>
                <a:gridCol w="1947933">
                  <a:extLst>
                    <a:ext uri="{9D8B030D-6E8A-4147-A177-3AD203B41FA5}">
                      <a16:colId xmlns:a16="http://schemas.microsoft.com/office/drawing/2014/main" val="3526582794"/>
                    </a:ext>
                  </a:extLst>
                </a:gridCol>
                <a:gridCol w="1947933">
                  <a:extLst>
                    <a:ext uri="{9D8B030D-6E8A-4147-A177-3AD203B41FA5}">
                      <a16:colId xmlns:a16="http://schemas.microsoft.com/office/drawing/2014/main" val="79086586"/>
                    </a:ext>
                  </a:extLst>
                </a:gridCol>
                <a:gridCol w="1947933">
                  <a:extLst>
                    <a:ext uri="{9D8B030D-6E8A-4147-A177-3AD203B41FA5}">
                      <a16:colId xmlns:a16="http://schemas.microsoft.com/office/drawing/2014/main" val="3249055975"/>
                    </a:ext>
                  </a:extLst>
                </a:gridCol>
              </a:tblGrid>
              <a:tr h="629646">
                <a:tc>
                  <a:txBody>
                    <a:bodyPr/>
                    <a:lstStyle/>
                    <a:p>
                      <a:r>
                        <a:rPr lang="en-US" dirty="0"/>
                        <a:t>Sr. No.</a:t>
                      </a:r>
                    </a:p>
                  </a:txBody>
                  <a:tcPr/>
                </a:tc>
                <a:tc>
                  <a:txBody>
                    <a:bodyPr/>
                    <a:lstStyle/>
                    <a:p>
                      <a:r>
                        <a:rPr lang="en-US" dirty="0"/>
                        <a:t>Name of Team Member</a:t>
                      </a:r>
                      <a:r>
                        <a:rPr lang="en-US" baseline="0" dirty="0"/>
                        <a:t> </a:t>
                      </a:r>
                      <a:endParaRPr lang="en-US" dirty="0"/>
                    </a:p>
                  </a:txBody>
                  <a:tcPr/>
                </a:tc>
                <a:tc>
                  <a:txBody>
                    <a:bodyPr/>
                    <a:lstStyle/>
                    <a:p>
                      <a:r>
                        <a:rPr lang="en-US" dirty="0"/>
                        <a:t>Branch</a:t>
                      </a:r>
                      <a:r>
                        <a:rPr lang="en-US" baseline="0" dirty="0"/>
                        <a:t> </a:t>
                      </a:r>
                      <a:r>
                        <a:rPr lang="en-US" sz="1800" dirty="0"/>
                        <a:t>(</a:t>
                      </a:r>
                      <a:r>
                        <a:rPr lang="en-US" sz="1800" dirty="0" err="1"/>
                        <a:t>Btech</a:t>
                      </a:r>
                      <a:r>
                        <a:rPr lang="en-US" sz="1800" dirty="0"/>
                        <a:t>/</a:t>
                      </a:r>
                      <a:r>
                        <a:rPr lang="en-US" sz="1800" dirty="0" err="1"/>
                        <a:t>Mtech</a:t>
                      </a:r>
                      <a:r>
                        <a:rPr lang="en-US" sz="1800" dirty="0"/>
                        <a:t>/PhD </a:t>
                      </a:r>
                      <a:r>
                        <a:rPr lang="en-US" sz="1800" dirty="0" err="1"/>
                        <a:t>etc</a:t>
                      </a:r>
                      <a:r>
                        <a:rPr lang="en-US" sz="1800" dirty="0"/>
                        <a:t>):</a:t>
                      </a:r>
                      <a:endParaRPr lang="en-US" dirty="0"/>
                    </a:p>
                  </a:txBody>
                  <a:tcPr/>
                </a:tc>
                <a:tc>
                  <a:txBody>
                    <a:bodyPr/>
                    <a:lstStyle/>
                    <a:p>
                      <a:r>
                        <a:rPr lang="en-US" sz="1800" dirty="0"/>
                        <a:t>Stream (ECE, CSE </a:t>
                      </a:r>
                      <a:r>
                        <a:rPr lang="en-US" sz="1800" dirty="0" err="1"/>
                        <a:t>etc</a:t>
                      </a:r>
                      <a:r>
                        <a:rPr lang="en-US" sz="1800"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Year</a:t>
                      </a:r>
                    </a:p>
                    <a:p>
                      <a:endParaRPr lang="en-US" dirty="0"/>
                    </a:p>
                    <a:p>
                      <a:endParaRPr lang="en-US" dirty="0"/>
                    </a:p>
                  </a:txBody>
                  <a:tcPr/>
                </a:tc>
                <a:tc>
                  <a:txBody>
                    <a:bodyPr/>
                    <a:lstStyle/>
                    <a:p>
                      <a:r>
                        <a:rPr lang="en-US" dirty="0"/>
                        <a:t>Position</a:t>
                      </a:r>
                      <a:r>
                        <a:rPr lang="en-US" baseline="0" dirty="0"/>
                        <a:t> in team </a:t>
                      </a:r>
                      <a:r>
                        <a:rPr lang="en-US" sz="1200" baseline="0" dirty="0"/>
                        <a:t>(Team Leader, Front end Developer, Back end Developer, Full Stack, Data base management etc.)</a:t>
                      </a:r>
                      <a:endParaRPr lang="en-US" sz="1200" dirty="0"/>
                    </a:p>
                  </a:txBody>
                  <a:tcPr/>
                </a:tc>
                <a:extLst>
                  <a:ext uri="{0D108BD9-81ED-4DB2-BD59-A6C34878D82A}">
                    <a16:rowId xmlns:a16="http://schemas.microsoft.com/office/drawing/2014/main" val="2093876814"/>
                  </a:ext>
                </a:extLst>
              </a:tr>
              <a:tr h="440752">
                <a:tc>
                  <a:txBody>
                    <a:bodyPr/>
                    <a:lstStyle/>
                    <a:p>
                      <a:r>
                        <a:rPr lang="en-US" dirty="0"/>
                        <a:t>1</a:t>
                      </a:r>
                    </a:p>
                  </a:txBody>
                  <a:tcPr/>
                </a:tc>
                <a:tc>
                  <a:txBody>
                    <a:bodyPr/>
                    <a:lstStyle/>
                    <a:p>
                      <a:r>
                        <a:rPr lang="en-US" dirty="0"/>
                        <a:t>Shashank </a:t>
                      </a:r>
                      <a:r>
                        <a:rPr lang="en-US" dirty="0" err="1"/>
                        <a:t>Shekhar</a:t>
                      </a:r>
                      <a:r>
                        <a:rPr lang="en-US" dirty="0"/>
                        <a:t> Pandey</a:t>
                      </a:r>
                    </a:p>
                  </a:txBody>
                  <a:tcPr/>
                </a:tc>
                <a:tc>
                  <a:txBody>
                    <a:bodyPr/>
                    <a:lstStyle/>
                    <a:p>
                      <a:r>
                        <a:rPr lang="en-US" dirty="0" err="1"/>
                        <a:t>B.Tech</a:t>
                      </a:r>
                      <a:endParaRPr lang="en-US" dirty="0"/>
                    </a:p>
                  </a:txBody>
                  <a:tcPr/>
                </a:tc>
                <a:tc>
                  <a:txBody>
                    <a:bodyPr/>
                    <a:lstStyle/>
                    <a:p>
                      <a:r>
                        <a:rPr lang="en-US" dirty="0"/>
                        <a:t>CSE</a:t>
                      </a:r>
                    </a:p>
                  </a:txBody>
                  <a:tcPr/>
                </a:tc>
                <a:tc>
                  <a:txBody>
                    <a:bodyPr/>
                    <a:lstStyle/>
                    <a:p>
                      <a:r>
                        <a:rPr lang="en-US" dirty="0"/>
                        <a:t>2</a:t>
                      </a:r>
                    </a:p>
                  </a:txBody>
                  <a:tcPr/>
                </a:tc>
                <a:tc>
                  <a:txBody>
                    <a:bodyPr/>
                    <a:lstStyle/>
                    <a:p>
                      <a:r>
                        <a:rPr lang="en-US" dirty="0"/>
                        <a:t>Team Leader</a:t>
                      </a:r>
                      <a:r>
                        <a:rPr lang="en-US" baseline="0" dirty="0"/>
                        <a:t> </a:t>
                      </a:r>
                      <a:endParaRPr lang="en-US" dirty="0"/>
                    </a:p>
                  </a:txBody>
                  <a:tcPr/>
                </a:tc>
                <a:extLst>
                  <a:ext uri="{0D108BD9-81ED-4DB2-BD59-A6C34878D82A}">
                    <a16:rowId xmlns:a16="http://schemas.microsoft.com/office/drawing/2014/main" val="205475727"/>
                  </a:ext>
                </a:extLst>
              </a:tr>
              <a:tr h="255356">
                <a:tc>
                  <a:txBody>
                    <a:bodyPr/>
                    <a:lstStyle/>
                    <a:p>
                      <a:r>
                        <a:rPr lang="en-US" dirty="0"/>
                        <a:t>2</a:t>
                      </a:r>
                    </a:p>
                  </a:txBody>
                  <a:tcPr/>
                </a:tc>
                <a:tc>
                  <a:txBody>
                    <a:bodyPr/>
                    <a:lstStyle/>
                    <a:p>
                      <a:r>
                        <a:rPr lang="en-US" dirty="0" err="1"/>
                        <a:t>Udyan</a:t>
                      </a:r>
                      <a:r>
                        <a:rPr lang="en-US" dirty="0"/>
                        <a:t> </a:t>
                      </a:r>
                      <a:r>
                        <a:rPr lang="en-US" dirty="0" err="1"/>
                        <a:t>Saxena</a:t>
                      </a:r>
                      <a:endParaRPr lang="en-US" dirty="0"/>
                    </a:p>
                  </a:txBody>
                  <a:tcPr/>
                </a:tc>
                <a:tc>
                  <a:txBody>
                    <a:bodyPr/>
                    <a:lstStyle/>
                    <a:p>
                      <a:r>
                        <a:rPr lang="en-US" dirty="0" err="1"/>
                        <a:t>B.Tech</a:t>
                      </a:r>
                      <a:endParaRPr lang="en-US" dirty="0"/>
                    </a:p>
                  </a:txBody>
                  <a:tcPr/>
                </a:tc>
                <a:tc>
                  <a:txBody>
                    <a:bodyPr/>
                    <a:lstStyle/>
                    <a:p>
                      <a:r>
                        <a:rPr lang="en-US" dirty="0"/>
                        <a:t>CSE</a:t>
                      </a:r>
                    </a:p>
                  </a:txBody>
                  <a:tcPr/>
                </a:tc>
                <a:tc>
                  <a:txBody>
                    <a:bodyPr/>
                    <a:lstStyle/>
                    <a:p>
                      <a:r>
                        <a:rPr lang="en-US" dirty="0"/>
                        <a:t>2</a:t>
                      </a:r>
                    </a:p>
                  </a:txBody>
                  <a:tcPr/>
                </a:tc>
                <a:tc>
                  <a:txBody>
                    <a:bodyPr/>
                    <a:lstStyle/>
                    <a:p>
                      <a:r>
                        <a:rPr lang="en-US" dirty="0"/>
                        <a:t>Front</a:t>
                      </a:r>
                      <a:r>
                        <a:rPr lang="en-US" baseline="0" dirty="0"/>
                        <a:t>end Dev.</a:t>
                      </a:r>
                      <a:endParaRPr lang="en-US" dirty="0"/>
                    </a:p>
                  </a:txBody>
                  <a:tcPr/>
                </a:tc>
                <a:extLst>
                  <a:ext uri="{0D108BD9-81ED-4DB2-BD59-A6C34878D82A}">
                    <a16:rowId xmlns:a16="http://schemas.microsoft.com/office/drawing/2014/main" val="2431725522"/>
                  </a:ext>
                </a:extLst>
              </a:tr>
              <a:tr h="255356">
                <a:tc>
                  <a:txBody>
                    <a:bodyPr/>
                    <a:lstStyle/>
                    <a:p>
                      <a:r>
                        <a:rPr lang="en-US" dirty="0"/>
                        <a:t>3</a:t>
                      </a:r>
                    </a:p>
                  </a:txBody>
                  <a:tcPr/>
                </a:tc>
                <a:tc>
                  <a:txBody>
                    <a:bodyPr/>
                    <a:lstStyle/>
                    <a:p>
                      <a:r>
                        <a:rPr lang="en-US" dirty="0" err="1"/>
                        <a:t>Shruti</a:t>
                      </a:r>
                      <a:r>
                        <a:rPr lang="en-US" baseline="0" dirty="0"/>
                        <a:t> </a:t>
                      </a:r>
                      <a:r>
                        <a:rPr lang="en-US" baseline="0" dirty="0" err="1"/>
                        <a:t>Shrivastava</a:t>
                      </a:r>
                      <a:endParaRPr lang="en-US" dirty="0"/>
                    </a:p>
                  </a:txBody>
                  <a:tcPr/>
                </a:tc>
                <a:tc>
                  <a:txBody>
                    <a:bodyPr/>
                    <a:lstStyle/>
                    <a:p>
                      <a:r>
                        <a:rPr lang="en-US" dirty="0" err="1"/>
                        <a:t>B.Tech</a:t>
                      </a:r>
                      <a:endParaRPr lang="en-US" dirty="0"/>
                    </a:p>
                  </a:txBody>
                  <a:tcPr/>
                </a:tc>
                <a:tc>
                  <a:txBody>
                    <a:bodyPr/>
                    <a:lstStyle/>
                    <a:p>
                      <a:r>
                        <a:rPr lang="en-US" dirty="0"/>
                        <a:t>CSE</a:t>
                      </a:r>
                    </a:p>
                  </a:txBody>
                  <a:tcPr/>
                </a:tc>
                <a:tc>
                  <a:txBody>
                    <a:bodyPr/>
                    <a:lstStyle/>
                    <a:p>
                      <a:r>
                        <a:rPr lang="en-US" dirty="0"/>
                        <a:t>2</a:t>
                      </a:r>
                    </a:p>
                  </a:txBody>
                  <a:tcPr/>
                </a:tc>
                <a:tc>
                  <a:txBody>
                    <a:bodyPr/>
                    <a:lstStyle/>
                    <a:p>
                      <a:r>
                        <a:rPr lang="en-US" dirty="0"/>
                        <a:t>UI/UX designer</a:t>
                      </a:r>
                    </a:p>
                  </a:txBody>
                  <a:tcPr/>
                </a:tc>
                <a:extLst>
                  <a:ext uri="{0D108BD9-81ED-4DB2-BD59-A6C34878D82A}">
                    <a16:rowId xmlns:a16="http://schemas.microsoft.com/office/drawing/2014/main" val="1999168005"/>
                  </a:ext>
                </a:extLst>
              </a:tr>
              <a:tr h="255356">
                <a:tc>
                  <a:txBody>
                    <a:bodyPr/>
                    <a:lstStyle/>
                    <a:p>
                      <a:r>
                        <a:rPr lang="en-US" dirty="0"/>
                        <a:t>4</a:t>
                      </a:r>
                    </a:p>
                  </a:txBody>
                  <a:tcPr/>
                </a:tc>
                <a:tc>
                  <a:txBody>
                    <a:bodyPr/>
                    <a:lstStyle/>
                    <a:p>
                      <a:r>
                        <a:rPr lang="en-US" dirty="0" err="1"/>
                        <a:t>Mohd</a:t>
                      </a:r>
                      <a:r>
                        <a:rPr lang="en-US" dirty="0"/>
                        <a:t> </a:t>
                      </a:r>
                      <a:r>
                        <a:rPr lang="en-US" dirty="0" err="1"/>
                        <a:t>Faiz</a:t>
                      </a:r>
                      <a:r>
                        <a:rPr lang="en-US" dirty="0"/>
                        <a:t> Ansari</a:t>
                      </a:r>
                    </a:p>
                  </a:txBody>
                  <a:tcPr/>
                </a:tc>
                <a:tc>
                  <a:txBody>
                    <a:bodyPr/>
                    <a:lstStyle/>
                    <a:p>
                      <a:r>
                        <a:rPr lang="en-US" dirty="0" err="1"/>
                        <a:t>B.Tech</a:t>
                      </a:r>
                      <a:endParaRPr lang="en-US" dirty="0"/>
                    </a:p>
                  </a:txBody>
                  <a:tcPr/>
                </a:tc>
                <a:tc>
                  <a:txBody>
                    <a:bodyPr/>
                    <a:lstStyle/>
                    <a:p>
                      <a:r>
                        <a:rPr lang="en-US" dirty="0"/>
                        <a:t>CSE-IOT</a:t>
                      </a:r>
                    </a:p>
                  </a:txBody>
                  <a:tcPr/>
                </a:tc>
                <a:tc>
                  <a:txBody>
                    <a:bodyPr/>
                    <a:lstStyle/>
                    <a:p>
                      <a:r>
                        <a:rPr lang="en-US" dirty="0"/>
                        <a:t>2</a:t>
                      </a:r>
                    </a:p>
                  </a:txBody>
                  <a:tcPr/>
                </a:tc>
                <a:tc>
                  <a:txBody>
                    <a:bodyPr/>
                    <a:lstStyle/>
                    <a:p>
                      <a:r>
                        <a:rPr lang="en-US" dirty="0"/>
                        <a:t>Hardware Dev.</a:t>
                      </a:r>
                    </a:p>
                  </a:txBody>
                  <a:tcPr/>
                </a:tc>
                <a:extLst>
                  <a:ext uri="{0D108BD9-81ED-4DB2-BD59-A6C34878D82A}">
                    <a16:rowId xmlns:a16="http://schemas.microsoft.com/office/drawing/2014/main" val="429007208"/>
                  </a:ext>
                </a:extLst>
              </a:tr>
              <a:tr h="255356">
                <a:tc>
                  <a:txBody>
                    <a:bodyPr/>
                    <a:lstStyle/>
                    <a:p>
                      <a:r>
                        <a:rPr lang="en-US" dirty="0"/>
                        <a:t>5</a:t>
                      </a:r>
                    </a:p>
                  </a:txBody>
                  <a:tcPr/>
                </a:tc>
                <a:tc>
                  <a:txBody>
                    <a:bodyPr/>
                    <a:lstStyle/>
                    <a:p>
                      <a:r>
                        <a:rPr lang="en-US" dirty="0"/>
                        <a:t>Muhammad </a:t>
                      </a:r>
                      <a:r>
                        <a:rPr lang="en-US" dirty="0" err="1"/>
                        <a:t>Amaan</a:t>
                      </a:r>
                      <a:r>
                        <a:rPr lang="en-US" dirty="0"/>
                        <a:t> Ansari</a:t>
                      </a:r>
                    </a:p>
                  </a:txBody>
                  <a:tcPr/>
                </a:tc>
                <a:tc>
                  <a:txBody>
                    <a:bodyPr/>
                    <a:lstStyle/>
                    <a:p>
                      <a:r>
                        <a:rPr lang="en-US" dirty="0" err="1"/>
                        <a:t>B.Tech</a:t>
                      </a:r>
                      <a:endParaRPr lang="en-US" dirty="0"/>
                    </a:p>
                  </a:txBody>
                  <a:tcPr/>
                </a:tc>
                <a:tc>
                  <a:txBody>
                    <a:bodyPr/>
                    <a:lstStyle/>
                    <a:p>
                      <a:r>
                        <a:rPr lang="en-US" dirty="0"/>
                        <a:t>CSE-IOT</a:t>
                      </a:r>
                    </a:p>
                  </a:txBody>
                  <a:tcPr/>
                </a:tc>
                <a:tc>
                  <a:txBody>
                    <a:bodyPr/>
                    <a:lstStyle/>
                    <a:p>
                      <a:r>
                        <a:rPr lang="en-US" dirty="0"/>
                        <a:t>2</a:t>
                      </a:r>
                    </a:p>
                  </a:txBody>
                  <a:tcPr/>
                </a:tc>
                <a:tc>
                  <a:txBody>
                    <a:bodyPr/>
                    <a:lstStyle/>
                    <a:p>
                      <a:r>
                        <a:rPr lang="en-US" dirty="0"/>
                        <a:t>Blockchain Dev.</a:t>
                      </a:r>
                    </a:p>
                  </a:txBody>
                  <a:tcPr/>
                </a:tc>
                <a:extLst>
                  <a:ext uri="{0D108BD9-81ED-4DB2-BD59-A6C34878D82A}">
                    <a16:rowId xmlns:a16="http://schemas.microsoft.com/office/drawing/2014/main" val="1653030234"/>
                  </a:ext>
                </a:extLst>
              </a:tr>
              <a:tr h="255356">
                <a:tc>
                  <a:txBody>
                    <a:bodyPr/>
                    <a:lstStyle/>
                    <a:p>
                      <a:r>
                        <a:rPr lang="en-US" dirty="0"/>
                        <a:t>6</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41924244"/>
                  </a:ext>
                </a:extLst>
              </a:tr>
            </a:tbl>
          </a:graphicData>
        </a:graphic>
      </p:graphicFrame>
      <p:sp>
        <p:nvSpPr>
          <p:cNvPr id="5" name="Google Shape;237;p4"/>
          <p:cNvSpPr txBox="1">
            <a:spLocks noGrp="1"/>
          </p:cNvSpPr>
          <p:nvPr>
            <p:ph type="title"/>
          </p:nvPr>
        </p:nvSpPr>
        <p:spPr>
          <a:xfrm>
            <a:off x="221908" y="2545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b="1" dirty="0">
                <a:latin typeface="Franklin Gothic" panose="020B0604020202020204" charset="0"/>
              </a:rPr>
              <a:t>Team Member Details </a:t>
            </a:r>
            <a:endParaRPr b="1" dirty="0">
              <a:latin typeface="Franklin Gothic" panose="020B0604020202020204" charset="0"/>
            </a:endParaRPr>
          </a:p>
        </p:txBody>
      </p:sp>
      <p:sp>
        <p:nvSpPr>
          <p:cNvPr id="6" name="Google Shape;237;p4"/>
          <p:cNvSpPr txBox="1">
            <a:spLocks/>
          </p:cNvSpPr>
          <p:nvPr/>
        </p:nvSpPr>
        <p:spPr>
          <a:xfrm>
            <a:off x="221908" y="4520051"/>
            <a:ext cx="6617507" cy="610863"/>
          </a:xfrm>
          <a:prstGeom prst="rect">
            <a:avLst/>
          </a:prstGeom>
          <a:noFill/>
          <a:ln>
            <a:noFill/>
          </a:ln>
        </p:spPr>
        <p:txBody>
          <a:bodyPr spcFirstLastPara="1" vert="horz" wrap="square" lIns="0" tIns="0" rIns="0" bIns="0" rtlCol="0" anchor="b" anchorCtr="0">
            <a:normAutofit/>
          </a:bodyPr>
          <a:lstStyle>
            <a:lvl1pPr lvl="0" algn="l" defTabSz="914400" rtl="0" eaLnBrk="1" latinLnBrk="0" hangingPunct="1">
              <a:lnSpc>
                <a:spcPct val="90000"/>
              </a:lnSpc>
              <a:spcBef>
                <a:spcPts val="0"/>
              </a:spcBef>
              <a:spcAft>
                <a:spcPts val="0"/>
              </a:spcAft>
              <a:buClr>
                <a:schemeClr val="dk1"/>
              </a:buClr>
              <a:buSzPts val="4400"/>
              <a:buFont typeface="Franklin Gothic"/>
              <a:buNone/>
              <a:defRPr sz="4400" b="1" i="0" kern="1200">
                <a:solidFill>
                  <a:schemeClr val="tx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Team Mentor/s Details </a:t>
            </a:r>
          </a:p>
        </p:txBody>
      </p:sp>
      <p:graphicFrame>
        <p:nvGraphicFramePr>
          <p:cNvPr id="7" name="Table 6"/>
          <p:cNvGraphicFramePr>
            <a:graphicFrameLocks noGrp="1"/>
          </p:cNvGraphicFramePr>
          <p:nvPr>
            <p:extLst>
              <p:ext uri="{D42A27DB-BD31-4B8C-83A1-F6EECF244321}">
                <p14:modId xmlns:p14="http://schemas.microsoft.com/office/powerpoint/2010/main" val="482563789"/>
              </p:ext>
            </p:extLst>
          </p:nvPr>
        </p:nvGraphicFramePr>
        <p:xfrm>
          <a:off x="221909" y="5259966"/>
          <a:ext cx="11687594" cy="1381760"/>
        </p:xfrm>
        <a:graphic>
          <a:graphicData uri="http://schemas.openxmlformats.org/drawingml/2006/table">
            <a:tbl>
              <a:tblPr firstRow="1" bandRow="1">
                <a:tableStyleId>{5C22544A-7EE6-4342-B048-85BDC9FD1C3A}</a:tableStyleId>
              </a:tblPr>
              <a:tblGrid>
                <a:gridCol w="1102838">
                  <a:extLst>
                    <a:ext uri="{9D8B030D-6E8A-4147-A177-3AD203B41FA5}">
                      <a16:colId xmlns:a16="http://schemas.microsoft.com/office/drawing/2014/main" val="2824836338"/>
                    </a:ext>
                  </a:extLst>
                </a:gridCol>
                <a:gridCol w="3572199">
                  <a:extLst>
                    <a:ext uri="{9D8B030D-6E8A-4147-A177-3AD203B41FA5}">
                      <a16:colId xmlns:a16="http://schemas.microsoft.com/office/drawing/2014/main" val="648567316"/>
                    </a:ext>
                  </a:extLst>
                </a:gridCol>
                <a:gridCol w="2337519">
                  <a:extLst>
                    <a:ext uri="{9D8B030D-6E8A-4147-A177-3AD203B41FA5}">
                      <a16:colId xmlns:a16="http://schemas.microsoft.com/office/drawing/2014/main" val="414414887"/>
                    </a:ext>
                  </a:extLst>
                </a:gridCol>
                <a:gridCol w="2337519">
                  <a:extLst>
                    <a:ext uri="{9D8B030D-6E8A-4147-A177-3AD203B41FA5}">
                      <a16:colId xmlns:a16="http://schemas.microsoft.com/office/drawing/2014/main" val="3526582794"/>
                    </a:ext>
                  </a:extLst>
                </a:gridCol>
                <a:gridCol w="2337519">
                  <a:extLst>
                    <a:ext uri="{9D8B030D-6E8A-4147-A177-3AD203B41FA5}">
                      <a16:colId xmlns:a16="http://schemas.microsoft.com/office/drawing/2014/main" val="79086586"/>
                    </a:ext>
                  </a:extLst>
                </a:gridCol>
              </a:tblGrid>
              <a:tr h="370840">
                <a:tc>
                  <a:txBody>
                    <a:bodyPr/>
                    <a:lstStyle/>
                    <a:p>
                      <a:r>
                        <a:rPr lang="en-US" dirty="0"/>
                        <a:t>Sr. No.</a:t>
                      </a:r>
                    </a:p>
                  </a:txBody>
                  <a:tcPr/>
                </a:tc>
                <a:tc>
                  <a:txBody>
                    <a:bodyPr/>
                    <a:lstStyle/>
                    <a:p>
                      <a:r>
                        <a:rPr lang="en-US" dirty="0"/>
                        <a:t>Name of Mentor </a:t>
                      </a:r>
                    </a:p>
                  </a:txBody>
                  <a:tcPr/>
                </a:tc>
                <a:tc>
                  <a:txBody>
                    <a:bodyPr/>
                    <a:lstStyle/>
                    <a:p>
                      <a:r>
                        <a:rPr lang="en-US" sz="1800" dirty="0"/>
                        <a:t>Category </a:t>
                      </a:r>
                      <a:r>
                        <a:rPr lang="en-US" sz="1600" dirty="0"/>
                        <a:t>(Academic/Industry): </a:t>
                      </a:r>
                    </a:p>
                  </a:txBody>
                  <a:tcPr/>
                </a:tc>
                <a:tc>
                  <a:txBody>
                    <a:bodyPr/>
                    <a:lstStyle/>
                    <a:p>
                      <a:r>
                        <a:rPr lang="en-US" sz="1800" dirty="0"/>
                        <a:t>Expertise </a:t>
                      </a:r>
                      <a:r>
                        <a:rPr lang="en-US" sz="1400" dirty="0"/>
                        <a:t>(AI/ML/</a:t>
                      </a:r>
                      <a:r>
                        <a:rPr lang="en-US" sz="1400" dirty="0" err="1"/>
                        <a:t>Blockchain</a:t>
                      </a:r>
                      <a:r>
                        <a:rPr lang="en-US" sz="1400" dirty="0"/>
                        <a:t> </a:t>
                      </a:r>
                      <a:r>
                        <a:rPr lang="en-US" sz="1400" dirty="0" err="1"/>
                        <a:t>etc</a:t>
                      </a:r>
                      <a:r>
                        <a:rPr lang="en-US" sz="1400" dirty="0"/>
                        <a:t>):</a:t>
                      </a:r>
                      <a:r>
                        <a:rPr lang="en-US" sz="1800" dirty="0"/>
                        <a:t> </a:t>
                      </a:r>
                      <a:endParaRPr lang="en-US" dirty="0"/>
                    </a:p>
                  </a:txBody>
                  <a:tcPr/>
                </a:tc>
                <a:tc>
                  <a:txBody>
                    <a:bodyPr/>
                    <a:lstStyle/>
                    <a:p>
                      <a:r>
                        <a:rPr lang="en-US" sz="1800" dirty="0"/>
                        <a:t>Domain Experience  </a:t>
                      </a:r>
                      <a:r>
                        <a:rPr lang="en-US" sz="1600" dirty="0"/>
                        <a:t>(in Years )</a:t>
                      </a:r>
                    </a:p>
                  </a:txBody>
                  <a:tcPr/>
                </a:tc>
                <a:extLst>
                  <a:ext uri="{0D108BD9-81ED-4DB2-BD59-A6C34878D82A}">
                    <a16:rowId xmlns:a16="http://schemas.microsoft.com/office/drawing/2014/main" val="2093876814"/>
                  </a:ext>
                </a:extLst>
              </a:tr>
              <a:tr h="370840">
                <a:tc>
                  <a:txBody>
                    <a:bodyPr/>
                    <a:lstStyle/>
                    <a:p>
                      <a:r>
                        <a:rPr lang="en-US" dirty="0"/>
                        <a:t>1</a:t>
                      </a:r>
                    </a:p>
                  </a:txBody>
                  <a:tcPr/>
                </a:tc>
                <a:tc>
                  <a:txBody>
                    <a:bodyPr/>
                    <a:lstStyle/>
                    <a:p>
                      <a:r>
                        <a:rPr lang="en-US" dirty="0"/>
                        <a:t>Dr. </a:t>
                      </a:r>
                      <a:r>
                        <a:rPr lang="en-US" dirty="0" err="1"/>
                        <a:t>Ruchi</a:t>
                      </a:r>
                      <a:r>
                        <a:rPr lang="en-US" dirty="0"/>
                        <a:t> Patel </a:t>
                      </a:r>
                    </a:p>
                  </a:txBody>
                  <a:tcPr/>
                </a:tc>
                <a:tc>
                  <a:txBody>
                    <a:bodyPr/>
                    <a:lstStyle/>
                    <a:p>
                      <a:r>
                        <a:rPr lang="en-US" dirty="0"/>
                        <a:t>Academic</a:t>
                      </a:r>
                    </a:p>
                  </a:txBody>
                  <a:tcPr/>
                </a:tc>
                <a:tc>
                  <a:txBody>
                    <a:bodyPr/>
                    <a:lstStyle/>
                    <a:p>
                      <a:r>
                        <a:rPr lang="en-US" dirty="0"/>
                        <a:t>DS/NLP/ML</a:t>
                      </a:r>
                    </a:p>
                  </a:txBody>
                  <a:tcPr/>
                </a:tc>
                <a:tc>
                  <a:txBody>
                    <a:bodyPr/>
                    <a:lstStyle/>
                    <a:p>
                      <a:r>
                        <a:rPr lang="en-US" dirty="0"/>
                        <a:t>10</a:t>
                      </a:r>
                    </a:p>
                  </a:txBody>
                  <a:tcPr/>
                </a:tc>
                <a:extLst>
                  <a:ext uri="{0D108BD9-81ED-4DB2-BD59-A6C34878D82A}">
                    <a16:rowId xmlns:a16="http://schemas.microsoft.com/office/drawing/2014/main" val="205475727"/>
                  </a:ext>
                </a:extLst>
              </a:tr>
              <a:tr h="370840">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31725522"/>
                  </a:ext>
                </a:extLst>
              </a:tr>
            </a:tbl>
          </a:graphicData>
        </a:graphic>
      </p:graphicFrame>
    </p:spTree>
    <p:extLst>
      <p:ext uri="{BB962C8B-B14F-4D97-AF65-F5344CB8AC3E}">
        <p14:creationId xmlns:p14="http://schemas.microsoft.com/office/powerpoint/2010/main" val="218332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847</Words>
  <Application>Microsoft Office PowerPoint</Application>
  <PresentationFormat>Widescreen</PresentationFormat>
  <Paragraphs>108</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Franklin Gothic</vt:lpstr>
      <vt:lpstr>Noto Sans Symbols</vt:lpstr>
      <vt:lpstr>Times New Roman</vt:lpstr>
      <vt:lpstr>Wingdings</vt:lpstr>
      <vt:lpstr>Office Theme</vt:lpstr>
      <vt:lpstr>Basic Details of the Team and Problem Statement</vt:lpstr>
      <vt:lpstr>Idea/Approach Details</vt:lpstr>
      <vt:lpstr>Idea/Approach Details</vt:lpstr>
      <vt:lpstr>Team Member Details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hiuiiuiu</dc:title>
  <dc:creator>Shashank</dc:creator>
  <cp:lastModifiedBy>Abhishek Shrivastava</cp:lastModifiedBy>
  <cp:revision>27</cp:revision>
  <dcterms:created xsi:type="dcterms:W3CDTF">2023-04-07T07:57:19Z</dcterms:created>
  <dcterms:modified xsi:type="dcterms:W3CDTF">2023-04-14T08:20:01Z</dcterms:modified>
</cp:coreProperties>
</file>