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176972-EA5C-4CEB-9212-61ECA40268E0}">
  <a:tblStyle styleId="{F2176972-EA5C-4CEB-9212-61ECA4026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d8b53c84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d8b53c844_2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6d8b53c844_2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d8b53c84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d8b53c844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6d8b53c844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d8b53c844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d8b53c844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6d8b53c844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d8b53c84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d8b53c844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6d8b53c844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Tableau dashboard, live connection to the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Drilldowns possible.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Fully productionalizable to the cloud on on-prem enterprise data systems.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830da4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830da4d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6d830da4d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8b53c844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8b53c844_2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6d8b53c844_2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8235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8235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8235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117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8235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823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8235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8235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117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8235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8235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823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alibri"/>
              <a:buChar char="►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alibri"/>
              <a:buChar char="►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alibri"/>
              <a:buChar char="►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alibri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alibri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alibri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alibri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alibri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alibri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rajkumarjain1@student.g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atrick.d.hackett@gmail.com" TargetMode="External"/><Relationship Id="rId5" Type="http://schemas.openxmlformats.org/officeDocument/2006/relationships/hyperlink" Target="mailto:jstanjohn@gmail.com" TargetMode="External"/><Relationship Id="rId4" Type="http://schemas.openxmlformats.org/officeDocument/2006/relationships/hyperlink" Target="mailto:sgoswami7@student.gs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794617" y="1552575"/>
            <a:ext cx="9208879" cy="232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Porsche EV Marketing Analytics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3600">
                <a:solidFill>
                  <a:schemeClr val="dk1"/>
                </a:solidFill>
              </a:rPr>
              <a:t>Customer Zipcode Attention Recommendation (CZAR)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967300" y="4143150"/>
            <a:ext cx="7767000" cy="19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Sanjay Jain -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srajkumarjain1@student.gsu.edu</a:t>
            </a: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Shashank Goswami -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sgoswami7@student.gsu.edu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Jennifer S. Johnson -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jstanjohn@gmail.com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Patrick Hackett -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patrick.d.hackett@gmail.com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>
              <a:solidFill>
                <a:srgbClr val="22629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rPr lang="en-US">
                <a:solidFill>
                  <a:srgbClr val="226292"/>
                </a:solidFill>
              </a:rPr>
              <a:t>Phase 2 Submission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6110900" y="353500"/>
            <a:ext cx="1598100" cy="613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CARS</a:t>
            </a:r>
            <a:endParaRPr sz="1800" b="1"/>
          </a:p>
        </p:txBody>
      </p:sp>
      <p:sp>
        <p:nvSpPr>
          <p:cNvPr id="221" name="Google Shape;221;p27"/>
          <p:cNvSpPr/>
          <p:nvPr/>
        </p:nvSpPr>
        <p:spPr>
          <a:xfrm>
            <a:off x="883825" y="1248825"/>
            <a:ext cx="550200" cy="93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338675" y="2317750"/>
            <a:ext cx="1746300" cy="27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ABOVE 100K$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BETWEEN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75 - 100K$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BETWEEN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45 - 75K$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LESS THAN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45K$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455075" y="412725"/>
            <a:ext cx="1513500" cy="613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sz="1800" b="1"/>
              <a:t>INCOME</a:t>
            </a:r>
            <a:endParaRPr sz="1800" b="1"/>
          </a:p>
        </p:txBody>
      </p:sp>
      <p:sp>
        <p:nvSpPr>
          <p:cNvPr id="224" name="Google Shape;224;p27"/>
          <p:cNvSpPr/>
          <p:nvPr/>
        </p:nvSpPr>
        <p:spPr>
          <a:xfrm>
            <a:off x="3579300" y="1155738"/>
            <a:ext cx="550200" cy="93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2554850" y="2317750"/>
            <a:ext cx="2726100" cy="39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UNDERGRADUATES BETWEEN 18-25 YEARS OF AGE. (MALE AND FEMALE)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HIGH - SCHOOL BETWEEN 18 - 25 YEARS OF AGE. (MALE AND FEMALE)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MASTERS BETWEEN 18 - 25 YEARS OF AGE.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(MALE AND FEMALE)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UNDERGRADUATES ABOVE 25 YEARS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1"/>
              <a:t>  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.  </a:t>
            </a:r>
            <a:r>
              <a:rPr lang="en-US"/>
              <a:t>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14)    DIPLOMA ABOVE 25 YEARS (MALE AND FEMALE)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3055350" y="353500"/>
            <a:ext cx="1598100" cy="613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EDUCATION</a:t>
            </a:r>
            <a:endParaRPr sz="1800" b="1"/>
          </a:p>
        </p:txBody>
      </p:sp>
      <p:sp>
        <p:nvSpPr>
          <p:cNvPr id="227" name="Google Shape;227;p27"/>
          <p:cNvSpPr/>
          <p:nvPr/>
        </p:nvSpPr>
        <p:spPr>
          <a:xfrm>
            <a:off x="6687750" y="1206525"/>
            <a:ext cx="550200" cy="93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5750825" y="2317750"/>
            <a:ext cx="2726100" cy="39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GASOLINE CARS BETWEEN 0 - 20K $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DIESEL CARS BETWEEN 40-70K $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E.V CARS BETWEEN 70-100K $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HYBRID CARS ABOVE 100K $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1"/>
              <a:t>  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.  </a:t>
            </a:r>
            <a:r>
              <a:rPr lang="en-US"/>
              <a:t>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40)    OTHERS ABOVE 100K $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9290125" y="353500"/>
            <a:ext cx="1598100" cy="613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HOUSING</a:t>
            </a:r>
            <a:endParaRPr sz="1800" b="1"/>
          </a:p>
        </p:txBody>
      </p:sp>
      <p:sp>
        <p:nvSpPr>
          <p:cNvPr id="230" name="Google Shape;230;p27"/>
          <p:cNvSpPr/>
          <p:nvPr/>
        </p:nvSpPr>
        <p:spPr>
          <a:xfrm>
            <a:off x="9796200" y="1248825"/>
            <a:ext cx="550200" cy="93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8855975" y="2317750"/>
            <a:ext cx="2726100" cy="39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HOUSING - 1 UNIT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5)  HOUSING - 9 UNITS 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6)  HOME VALUE - 50 - 150K$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10) HOME VALUE ABOVE 100K$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11) </a:t>
            </a:r>
            <a:r>
              <a:rPr lang="en-US" b="1"/>
              <a:t> </a:t>
            </a:r>
            <a:r>
              <a:rPr lang="en-US"/>
              <a:t>RENT VALUE - 500 - 1000$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.  </a:t>
            </a:r>
            <a:r>
              <a:rPr lang="en-US"/>
              <a:t>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14) RENT VALUE ABOVE 2K $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760434" y="281525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Applied K-means Clustering , chose the optimal number of clusters by using Elbow Method</a:t>
            </a:r>
            <a:r>
              <a:rPr lang="en-US" sz="1800"/>
              <a:t>.</a:t>
            </a:r>
            <a:endParaRPr sz="1800"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509175"/>
            <a:ext cx="8763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Analysis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349259" y="1488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Standardization - For each and every feature (Housing,Income,Education,Cars) </a:t>
            </a:r>
            <a:r>
              <a:rPr lang="en-US" b="1"/>
              <a:t>population proportion</a:t>
            </a:r>
            <a:r>
              <a:rPr lang="en-US"/>
              <a:t> of the respective sub-features by each ZIP code was calculated.</a:t>
            </a:r>
            <a:endParaRPr/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Feature is Income and sub_features are the incomes at different levels.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" y="3309889"/>
            <a:ext cx="11887201" cy="80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Analysis - 2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571484" y="1398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a cluster, average of all the features at zip code level was taken.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Each features average value at cluster level was compared with the other clusters and rank was given.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50" y="2763150"/>
            <a:ext cx="10907075" cy="26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502672" y="311650"/>
            <a:ext cx="98229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000" b="1">
                <a:solidFill>
                  <a:schemeClr val="dk1"/>
                </a:solidFill>
              </a:rPr>
              <a:t>Customer Segmentation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31"/>
          <p:cNvGrpSpPr/>
          <p:nvPr/>
        </p:nvGrpSpPr>
        <p:grpSpPr>
          <a:xfrm>
            <a:off x="3436622" y="0"/>
            <a:ext cx="7347642" cy="2414908"/>
            <a:chOff x="3436622" y="0"/>
            <a:chExt cx="7347642" cy="2414908"/>
          </a:xfrm>
        </p:grpSpPr>
        <p:sp>
          <p:nvSpPr>
            <p:cNvPr id="262" name="Google Shape;262;p31"/>
            <p:cNvSpPr/>
            <p:nvPr/>
          </p:nvSpPr>
          <p:spPr>
            <a:xfrm>
              <a:off x="8501264" y="0"/>
              <a:ext cx="2283000" cy="240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31"/>
            <p:cNvPicPr preferRelativeResize="0"/>
            <p:nvPr/>
          </p:nvPicPr>
          <p:blipFill rotWithShape="1">
            <a:blip r:embed="rId3">
              <a:alphaModFix/>
            </a:blip>
            <a:srcRect l="76751" b="4159"/>
            <a:stretch/>
          </p:blipFill>
          <p:spPr>
            <a:xfrm>
              <a:off x="6433598" y="827647"/>
              <a:ext cx="1411599" cy="15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31"/>
            <p:cNvPicPr preferRelativeResize="0"/>
            <p:nvPr/>
          </p:nvPicPr>
          <p:blipFill rotWithShape="1">
            <a:blip r:embed="rId3">
              <a:alphaModFix/>
            </a:blip>
            <a:srcRect l="49915" r="24443" b="4159"/>
            <a:stretch/>
          </p:blipFill>
          <p:spPr>
            <a:xfrm>
              <a:off x="7818163" y="827647"/>
              <a:ext cx="1556799" cy="15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1"/>
            <p:cNvPicPr preferRelativeResize="0"/>
            <p:nvPr/>
          </p:nvPicPr>
          <p:blipFill rotWithShape="1">
            <a:blip r:embed="rId3">
              <a:alphaModFix/>
            </a:blip>
            <a:srcRect l="25644" r="49888" b="4159"/>
            <a:stretch/>
          </p:blipFill>
          <p:spPr>
            <a:xfrm>
              <a:off x="4871600" y="827647"/>
              <a:ext cx="1485502" cy="15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31"/>
            <p:cNvPicPr preferRelativeResize="0"/>
            <p:nvPr/>
          </p:nvPicPr>
          <p:blipFill rotWithShape="1">
            <a:blip r:embed="rId3">
              <a:alphaModFix/>
            </a:blip>
            <a:srcRect r="75533" b="4159"/>
            <a:stretch/>
          </p:blipFill>
          <p:spPr>
            <a:xfrm>
              <a:off x="9298759" y="819964"/>
              <a:ext cx="1485502" cy="15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1"/>
            <p:cNvPicPr preferRelativeResize="0"/>
            <p:nvPr/>
          </p:nvPicPr>
          <p:blipFill rotWithShape="1">
            <a:blip r:embed="rId4">
              <a:alphaModFix/>
            </a:blip>
            <a:srcRect l="2469" t="32675" r="74805" b="37069"/>
            <a:stretch/>
          </p:blipFill>
          <p:spPr>
            <a:xfrm>
              <a:off x="3436622" y="535600"/>
              <a:ext cx="1411600" cy="18793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8" name="Google Shape;268;p31"/>
          <p:cNvGraphicFramePr/>
          <p:nvPr/>
        </p:nvGraphicFramePr>
        <p:xfrm>
          <a:off x="843925" y="2403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{F2176972-EA5C-4CEB-9212-61ECA40268E0}</a:tableStyleId>
              </a:tblPr>
              <a:tblGrid>
                <a:gridCol w="25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Customer Segments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Stalwarts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Risk Takers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Non Buyers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Upwardly Mobile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Pragmatists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Cluster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4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Gender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male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--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--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female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female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Highest Education Level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Associate Degree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High School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--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Master’s Degree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S</a:t>
                      </a: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ome college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EV Types within Cluster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Battery Electric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Plug-in Hybrid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Battery Electric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none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Battery Electric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Plug-in Hybrid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Battery Electric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Plug-in Hybrid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Top Vehicle Price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$40k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$100k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$30k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$100k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$30k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Income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$0 - $49k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$ 50k - $99k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--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$100k+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--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Occupation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construction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maintenance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sales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transportation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--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arts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service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Housing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homeowner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homeowner; </a:t>
                      </a: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owns 3 vehicles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--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mix of homeowners &amp; tenants; owns 1-2 vehicles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mix of homeowners &amp; tenants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Home Value/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1155CC"/>
                          </a:solidFill>
                        </a:rPr>
                        <a:t>Rent</a:t>
                      </a:r>
                      <a:endParaRPr sz="1100" b="1" u="none" strike="noStrike" cap="none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$50k - $150k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--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--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$500k - $1M/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$1500+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$150k - $500k/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$500 - $1500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9" name="Google Shape;269;p31"/>
          <p:cNvSpPr txBox="1"/>
          <p:nvPr/>
        </p:nvSpPr>
        <p:spPr>
          <a:xfrm>
            <a:off x="502672" y="311650"/>
            <a:ext cx="98229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Segmentation</a:t>
            </a:r>
            <a:endParaRPr sz="3000" b="0" i="0" u="none" strike="noStrike" cap="none">
              <a:solidFill>
                <a:srgbClr val="5FCB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2" descr="Dashboard 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162"/>
            <a:ext cx="12191999" cy="66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886883" y="2528887"/>
            <a:ext cx="8933391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Q3 Marketing Recommendations: Recommended dollar spen</a:t>
            </a:r>
            <a:r>
              <a:rPr lang="en-US"/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per zipcode provided based </a:t>
            </a:r>
            <a:r>
              <a:rPr lang="en-US"/>
              <a:t>on user-inputted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EV type and cost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 descr="Dashboard 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5" descr="Dashboard 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Q3 Technical Explanation</a:t>
            </a:r>
            <a:endParaRPr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705909" y="141763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Taking an inputted Porsche car profile, a weighted marketing dollars suggestion towards each cluster is provided on a live heatmap.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Weighting is based on cluster output and proportion of each car type and price range owned out of total cars owned in each zipcode, a per-cluster weighting of inputted.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Weights can be varied via linear regression of coefficient of different demographic values and how they influence likelihood to purchase targeted vehicle.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Model Benefits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677334" y="1555531"/>
            <a:ext cx="8596800" cy="4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Marketing Recommendation model delivers business ready geographical drilldowns on </a:t>
            </a:r>
            <a:r>
              <a:rPr lang="en-US" b="1"/>
              <a:t>optimized marketing targets segmented by consumer profile that can immediately be used in marketing strategy</a:t>
            </a:r>
            <a:r>
              <a:rPr lang="en-US"/>
              <a:t>.</a:t>
            </a:r>
            <a:endParaRPr/>
          </a:p>
          <a:p>
            <a:pPr marL="457200" lvl="0" indent="-3200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simulated wait time model provides a heat map of prioritized charging station locations based on consumer need as well as a weighted version to </a:t>
            </a:r>
            <a:r>
              <a:rPr lang="en-US" b="1"/>
              <a:t>coincide marketing strategy for greatest ROI</a:t>
            </a:r>
            <a:r>
              <a:rPr lang="en-US"/>
              <a:t>.</a:t>
            </a:r>
            <a:endParaRPr/>
          </a:p>
          <a:p>
            <a:pPr marL="457200" lvl="0" indent="-3200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Models allow for continuous improvement, allowing Porsche to improve its regional predictions over time.</a:t>
            </a:r>
            <a:endParaRPr/>
          </a:p>
          <a:p>
            <a:pPr marL="914400" lvl="1" indent="-3200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Clusters are segmented along PCA orthogonal vectors to allow most robust segmentation.</a:t>
            </a:r>
            <a:endParaRPr/>
          </a:p>
          <a:p>
            <a:pPr marL="914400" lvl="1" indent="-3200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Simulation can integrate Bayesian updating with new data.</a:t>
            </a:r>
            <a:endParaRPr/>
          </a:p>
          <a:p>
            <a:pPr marL="914400" lvl="1" indent="-3200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Heatmaps can be trained and tuned in conjunction with new marketing data to ensure greatest ROI of marketing campaigns.</a:t>
            </a:r>
            <a:endParaRPr/>
          </a:p>
          <a:p>
            <a:pPr marL="457200" lvl="0" indent="-3200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end-to-end model uses columnar data, machine learning models in python, and integrated live Tableau dashboard deliverables, so is </a:t>
            </a:r>
            <a:r>
              <a:rPr lang="en-US" b="1"/>
              <a:t>easy to implement and can scale quickly based on data availability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258234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302" name="Google Shape;302;p37"/>
          <p:cNvSpPr txBox="1">
            <a:spLocks noGrp="1"/>
          </p:cNvSpPr>
          <p:nvPr>
            <p:ph type="body" idx="1"/>
          </p:nvPr>
        </p:nvSpPr>
        <p:spPr>
          <a:xfrm>
            <a:off x="410633" y="536356"/>
            <a:ext cx="10190691" cy="284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Deliver Model to Production system and Workbooks to business users, end-to-end POC is provided.</a:t>
            </a:r>
            <a:endParaRPr/>
          </a:p>
          <a:p>
            <a:pPr marL="93726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 sz="1800"/>
              <a:t>Ingest data into cloud or on-prem server.</a:t>
            </a:r>
            <a:endParaRPr/>
          </a:p>
          <a:p>
            <a:pPr marL="93726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 sz="1800"/>
              <a:t>Run python script in Databricks to deliver clustering results to tables on the cloud server.</a:t>
            </a:r>
            <a:endParaRPr/>
          </a:p>
          <a:p>
            <a:pPr marL="93726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 sz="1800"/>
              <a:t>Use a live connection of the data to Tableau.</a:t>
            </a:r>
            <a:endParaRPr/>
          </a:p>
          <a:p>
            <a:pPr marL="93726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lang="en-US" sz="1800"/>
              <a:t>Business stakeholders can use live Tableau workbooks to plan marketing decisions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Continuously iterate, tune, and improve model.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3715809" y="29337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2658535" y="2762249"/>
            <a:ext cx="5656790" cy="135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Q1 Optimized Charging Station Locations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82050" y="342900"/>
            <a:ext cx="8969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Simulated Customer Wait Times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5453475" y="2113900"/>
            <a:ext cx="44946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wait times at charging locations over a five-hour period based on Chargepoint API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 simulations using SimPy </a:t>
            </a:r>
            <a:r>
              <a:rPr lang="en-US" sz="1600">
                <a:solidFill>
                  <a:schemeClr val="dk1"/>
                </a:solidFill>
              </a:rPr>
              <a:t>and replicated in Arena to visualize long queue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charging stations</a:t>
            </a:r>
            <a:r>
              <a:rPr lang="en-US" sz="1600">
                <a:solidFill>
                  <a:schemeClr val="dk1"/>
                </a:solidFill>
              </a:rPr>
              <a:t>;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EVs modeled with exponential interarrival times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times range from </a:t>
            </a:r>
            <a:r>
              <a:rPr lang="en-US" sz="1600">
                <a:solidFill>
                  <a:schemeClr val="dk1"/>
                </a:solidFill>
              </a:rPr>
              <a:t>0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600">
                <a:solidFill>
                  <a:schemeClr val="dk1"/>
                </a:solidFill>
              </a:rPr>
              <a:t>122.215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is easily scalable as more charger location</a:t>
            </a:r>
            <a:r>
              <a:rPr lang="en-US" sz="1600">
                <a:solidFill>
                  <a:schemeClr val="dk1"/>
                </a:solidFill>
              </a:rPr>
              <a:t> data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become available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525" y="2413150"/>
            <a:ext cx="5080949" cy="19337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</p:pic>
      <p:sp>
        <p:nvSpPr>
          <p:cNvPr id="171" name="Google Shape;171;p21"/>
          <p:cNvSpPr txBox="1"/>
          <p:nvPr/>
        </p:nvSpPr>
        <p:spPr>
          <a:xfrm>
            <a:off x="1134750" y="4346950"/>
            <a:ext cx="35565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 Charging Simulation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696375" y="1360500"/>
            <a:ext cx="911880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Using Python and Arena, simulated wait times at EV charging locations (by zip code) using exponential interarrival of EVs and publicly available Chargepoint network data.</a:t>
            </a:r>
            <a:endParaRPr/>
          </a:p>
          <a:p>
            <a:pPr marL="9144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Normalize charging times across Levels 1-3 chargers to account for differences in charging rates and to find the equivalent number of total chargers (NUM_CHARGERS).</a:t>
            </a:r>
            <a:endParaRPr/>
          </a:p>
          <a:p>
            <a:pPr marL="9144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Set charge time as a random variable on the range of 30 to 120 minutes.</a:t>
            </a:r>
            <a:endParaRPr/>
          </a:p>
          <a:p>
            <a:pPr marL="9144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Set up and start the simulation.</a:t>
            </a:r>
            <a:endParaRPr/>
          </a:p>
          <a:p>
            <a:pPr marL="1371600" lvl="1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lphaLcPeriod"/>
            </a:pPr>
            <a:r>
              <a:rPr lang="en-US"/>
              <a:t>Create charging locations, initial EVs, and arranged for additional EVs with exponential interarrival times in minutes.</a:t>
            </a:r>
            <a:endParaRPr/>
          </a:p>
          <a:p>
            <a:pPr marL="1371600" lvl="1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lphaLcPeriod"/>
            </a:pPr>
            <a:r>
              <a:rPr lang="en-US"/>
              <a:t>EV arrives at the charging location and requests a charger. </a:t>
            </a:r>
            <a:endParaRPr/>
          </a:p>
          <a:p>
            <a:pPr marL="1371600" lvl="1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lphaLcPeriod"/>
            </a:pPr>
            <a:r>
              <a:rPr lang="en-US"/>
              <a:t>Begin the charging process (in parallel if NUM_CHARGERS &gt; 0), waits for it to finish, and leaves the charging location.</a:t>
            </a:r>
            <a:endParaRPr/>
          </a:p>
          <a:p>
            <a:pPr marL="13716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Simulated wait times are used to provide suggested Chargepoint build numbers/zipcode on a heat map. </a:t>
            </a:r>
            <a:endParaRPr/>
          </a:p>
          <a:p>
            <a:pPr marL="13716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This technical solution is easily scalable as actual wait times and charger location data are made available and/or updated.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Q1 Technical Explanation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1544109" y="25050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Q2 Customer Clustering Model and Segmentation into Marketing Personas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84009" y="242125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b="1">
                <a:solidFill>
                  <a:srgbClr val="000000"/>
                </a:solidFill>
              </a:rPr>
              <a:t>Aim was to build an end to end model so collected exhaustive data of California. 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b="1">
                <a:solidFill>
                  <a:srgbClr val="FF0000"/>
                </a:solidFill>
              </a:rPr>
              <a:t>ZIP code</a:t>
            </a:r>
            <a:r>
              <a:rPr lang="en-US" sz="1800" b="1">
                <a:solidFill>
                  <a:srgbClr val="000000"/>
                </a:solidFill>
              </a:rPr>
              <a:t> was the primary key for augmentation of all the data sets.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l="-2360" t="1643" r="2359" b="69881"/>
          <a:stretch/>
        </p:blipFill>
        <p:spPr>
          <a:xfrm>
            <a:off x="455750" y="1659825"/>
            <a:ext cx="9855424" cy="15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75" y="3520938"/>
            <a:ext cx="5797075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625" y="4956000"/>
            <a:ext cx="5340050" cy="1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698509" y="451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Factors in the Augmented Demography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600" y="767538"/>
            <a:ext cx="3305225" cy="33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700" y="1164922"/>
            <a:ext cx="2857600" cy="21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75" y="1164913"/>
            <a:ext cx="2999525" cy="2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3613" y="4494576"/>
            <a:ext cx="24574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888" y="4339463"/>
            <a:ext cx="2465900" cy="24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910175" y="3291425"/>
            <a:ext cx="2254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    INCOME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E.V CHARGERS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973100" y="3369725"/>
            <a:ext cx="22542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    EDUCATION LEVEL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       CARS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2800" y="4579250"/>
            <a:ext cx="2937276" cy="2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7321675" y="3472613"/>
            <a:ext cx="22542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   	 HOUSING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OCCUPATION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Microsoft Office PowerPoint</Application>
  <PresentationFormat>Widescreen</PresentationFormat>
  <Paragraphs>210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Trebuchet MS</vt:lpstr>
      <vt:lpstr>Facet</vt:lpstr>
      <vt:lpstr>Porsche EV Marketing Analytics Customer Zipcode Attention Recommendation (CZAR)</vt:lpstr>
      <vt:lpstr>Model Benefits</vt:lpstr>
      <vt:lpstr>Q1 Optimized Charging Station Locations</vt:lpstr>
      <vt:lpstr>Simulated Customer Wait Times</vt:lpstr>
      <vt:lpstr>PowerPoint Presentation</vt:lpstr>
      <vt:lpstr>Q1 Technical Explanation</vt:lpstr>
      <vt:lpstr>Q2 Customer Clustering Model and Segmentation into Marketing Personas</vt:lpstr>
      <vt:lpstr>Data Sources Aim was to build an end to end model so collected exhaustive data of California.  ZIP code was the primary key for augmentation of all the data sets.  </vt:lpstr>
      <vt:lpstr>Main Factors in the Augmented Demography Dataset</vt:lpstr>
      <vt:lpstr>PowerPoint Presentation</vt:lpstr>
      <vt:lpstr>Clustering Applied K-means Clustering , chose the optimal number of clusters by using Elbow Method.</vt:lpstr>
      <vt:lpstr>Cluster Analysis</vt:lpstr>
      <vt:lpstr>Cluster Analysis - 2</vt:lpstr>
      <vt:lpstr>Customer Segmentation</vt:lpstr>
      <vt:lpstr>PowerPoint Presentation</vt:lpstr>
      <vt:lpstr>Q3 Marketing Recommendations: Recommended dollar spent per zipcode provided based on user-inputted EV type and cost</vt:lpstr>
      <vt:lpstr>PowerPoint Presentation</vt:lpstr>
      <vt:lpstr>PowerPoint Presentation</vt:lpstr>
      <vt:lpstr>Q3 Technical Explanation</vt:lpstr>
      <vt:lpstr>Future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Porsche EV Marketing Analytics Customer Zipcode Attention Recommendation (CZAR)</dc:title>
  <cp:lastModifiedBy>Shashank Goswami</cp:lastModifiedBy>
  <cp:revision>1</cp:revision>
  <dcterms:modified xsi:type="dcterms:W3CDTF">2020-01-27T13:56:09Z</dcterms:modified>
</cp:coreProperties>
</file>