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785tmSIOd86gUQVcG+K/QvlG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4E6667D-8FCC-43F2-B20A-78AC0985C19C}">
  <a:tblStyle styleId="{B4E6667D-8FCC-43F2-B20A-78AC0985C19C}"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79554AA-6DD2-4537-8365-DE8ACBFA416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quia.com/blog/creating-personas-vs-customer-segments-whats-differenc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c50c5871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c50c5871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Can use this table for Q3 (JSJ)</a:t>
            </a:r>
            <a:endParaRPr/>
          </a:p>
        </p:txBody>
      </p:sp>
      <p:sp>
        <p:nvSpPr>
          <p:cNvPr id="229" name="Google Shape;229;g6c50c5871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Government plays an important role in making it compulsory for each facility to have a minimum amount of car chargers. Such as a law passed in atlanta, georgia.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White glove service.  ROI subjective, due to driver comfort</a:t>
            </a:r>
            <a:endParaRPr/>
          </a:p>
        </p:txBody>
      </p:sp>
      <p:sp>
        <p:nvSpPr>
          <p:cNvPr id="165" name="Google Shape;16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174" name="Google Shape;1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Based on my research, it’s more appropriate to call these customer segments rather than personas. JSJ</a:t>
            </a:r>
            <a:endParaRPr/>
          </a:p>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https://www.acquia.com/blog/creating-personas-vs-customer-segments-whats-difference</a:t>
            </a:r>
            <a:endParaRPr/>
          </a:p>
        </p:txBody>
      </p:sp>
      <p:sp>
        <p:nvSpPr>
          <p:cNvPr id="183" name="Google Shape;1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195" name="Google Shape;19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See table on slide 10 also</a:t>
            </a:r>
            <a:endParaRPr/>
          </a:p>
        </p:txBody>
      </p:sp>
      <p:sp>
        <p:nvSpPr>
          <p:cNvPr id="204" name="Google Shape;20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215" name="Google Shape;21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Google Shape;27;p20"/>
          <p:cNvGrpSpPr/>
          <p:nvPr/>
        </p:nvGrpSpPr>
        <p:grpSpPr>
          <a:xfrm>
            <a:off x="0" y="-8467"/>
            <a:ext cx="12192000" cy="6866467"/>
            <a:chOff x="0" y="-8467"/>
            <a:chExt cx="12192000" cy="6866467"/>
          </a:xfrm>
        </p:grpSpPr>
        <p:sp>
          <p:nvSpPr>
            <p:cNvPr id="28" name="Google Shape;28;p20"/>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2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3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3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3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3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2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2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2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2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2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9"/>
          <p:cNvGrpSpPr/>
          <p:nvPr/>
        </p:nvGrpSpPr>
        <p:grpSpPr>
          <a:xfrm>
            <a:off x="0" y="-8467"/>
            <a:ext cx="12192000" cy="6866467"/>
            <a:chOff x="0" y="-8467"/>
            <a:chExt cx="12192000" cy="6866467"/>
          </a:xfrm>
        </p:grpSpPr>
        <p:cxnSp>
          <p:nvCxnSpPr>
            <p:cNvPr id="11" name="Google Shape;11;p1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9"/>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9"/>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rajkumarjain1@student.gsu.edu" TargetMode="External"/><Relationship Id="rId4" Type="http://schemas.openxmlformats.org/officeDocument/2006/relationships/hyperlink" Target="mailto:sgoswami7@student.g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volttron.readthedocs.io/en/develop/specifications/chargepoint_driver.html" TargetMode="External"/><Relationship Id="rId4" Type="http://schemas.openxmlformats.org/officeDocument/2006/relationships/hyperlink" Target="https://developer.nrel.gov/docs/transportation/alt-fuel-stations-v1/" TargetMode="External"/><Relationship Id="rId5" Type="http://schemas.openxmlformats.org/officeDocument/2006/relationships/hyperlink" Target="https://www.porsche.com/usa/models/taycan/taycan-models/taycan-turbo/" TargetMode="External"/><Relationship Id="rId6" Type="http://schemas.openxmlformats.org/officeDocument/2006/relationships/hyperlink" Target="https://www.chargepoint.com/blog/charging-porsche-taycan-fast-charging-and-mo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880342" y="1849729"/>
            <a:ext cx="9208879" cy="164630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Calibri"/>
              <a:buNone/>
            </a:pPr>
            <a:r>
              <a:rPr lang="en-US">
                <a:solidFill>
                  <a:schemeClr val="dk1"/>
                </a:solidFill>
                <a:latin typeface="Calibri"/>
                <a:ea typeface="Calibri"/>
                <a:cs typeface="Calibri"/>
                <a:sym typeface="Calibri"/>
              </a:rPr>
              <a:t>Porsche EV Marketing Analytics</a:t>
            </a:r>
            <a:endParaRPr/>
          </a:p>
        </p:txBody>
      </p:sp>
      <p:sp>
        <p:nvSpPr>
          <p:cNvPr id="148" name="Google Shape;148;p1"/>
          <p:cNvSpPr txBox="1"/>
          <p:nvPr>
            <p:ph idx="1" type="subTitle"/>
          </p:nvPr>
        </p:nvSpPr>
        <p:spPr>
          <a:xfrm>
            <a:off x="993350" y="3609059"/>
            <a:ext cx="7767000" cy="2779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sz="2400">
                <a:solidFill>
                  <a:srgbClr val="3F3F3F"/>
                </a:solidFill>
                <a:latin typeface="Calibri"/>
                <a:ea typeface="Calibri"/>
                <a:cs typeface="Calibri"/>
                <a:sym typeface="Calibri"/>
              </a:rPr>
              <a:t>Data Ghosts</a:t>
            </a:r>
            <a:endParaRPr b="1" sz="2400">
              <a:solidFill>
                <a:srgbClr val="3F3F3F"/>
              </a:solidFill>
              <a:latin typeface="Calibri"/>
              <a:ea typeface="Calibri"/>
              <a:cs typeface="Calibri"/>
              <a:sym typeface="Calibri"/>
            </a:endParaRPr>
          </a:p>
          <a:p>
            <a:pPr indent="0" lvl="0" marL="0" rtl="0" algn="l">
              <a:spcBef>
                <a:spcPts val="0"/>
              </a:spcBef>
              <a:spcAft>
                <a:spcPts val="0"/>
              </a:spcAft>
              <a:buSzPts val="1440"/>
              <a:buNone/>
            </a:pPr>
            <a:r>
              <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rPr lang="en-US">
                <a:solidFill>
                  <a:srgbClr val="3F3F3F"/>
                </a:solidFill>
                <a:latin typeface="Calibri"/>
                <a:ea typeface="Calibri"/>
                <a:cs typeface="Calibri"/>
                <a:sym typeface="Calibri"/>
              </a:rPr>
              <a:t>Sanjay Jain - </a:t>
            </a:r>
            <a:r>
              <a:rPr lang="en-US" u="sng">
                <a:solidFill>
                  <a:schemeClr val="hlink"/>
                </a:solidFill>
                <a:latin typeface="Calibri"/>
                <a:ea typeface="Calibri"/>
                <a:cs typeface="Calibri"/>
                <a:sym typeface="Calibri"/>
                <a:hlinkClick r:id="rId3"/>
              </a:rPr>
              <a:t>srajkumarjain1@student.gsu.edu</a:t>
            </a:r>
            <a:r>
              <a:rPr lang="en-US">
                <a:solidFill>
                  <a:srgbClr val="3F3F3F"/>
                </a:solidFill>
                <a:latin typeface="Calibri"/>
                <a:ea typeface="Calibri"/>
                <a:cs typeface="Calibri"/>
                <a:sym typeface="Calibri"/>
              </a:rPr>
              <a:t> </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rPr lang="en-US">
                <a:solidFill>
                  <a:srgbClr val="3F3F3F"/>
                </a:solidFill>
                <a:latin typeface="Calibri"/>
                <a:ea typeface="Calibri"/>
                <a:cs typeface="Calibri"/>
                <a:sym typeface="Calibri"/>
              </a:rPr>
              <a:t>Shashank Goswami - </a:t>
            </a:r>
            <a:r>
              <a:rPr lang="en-US" u="sng">
                <a:solidFill>
                  <a:schemeClr val="hlink"/>
                </a:solidFill>
                <a:latin typeface="Calibri"/>
                <a:ea typeface="Calibri"/>
                <a:cs typeface="Calibri"/>
                <a:sym typeface="Calibri"/>
                <a:hlinkClick r:id="rId4"/>
              </a:rPr>
              <a:t>sgoswami7@student.gsu.edu</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rPr lang="en-US">
                <a:solidFill>
                  <a:srgbClr val="3F3F3F"/>
                </a:solidFill>
                <a:latin typeface="Calibri"/>
                <a:ea typeface="Calibri"/>
                <a:cs typeface="Calibri"/>
                <a:sym typeface="Calibri"/>
              </a:rPr>
              <a:t>Jennifer S. Johnson - jstanjohn@gmail.com</a:t>
            </a:r>
            <a:endParaRPr>
              <a:solidFill>
                <a:srgbClr val="3F3F3F"/>
              </a:solidFill>
              <a:latin typeface="Calibri"/>
              <a:ea typeface="Calibri"/>
              <a:cs typeface="Calibri"/>
              <a:sym typeface="Calibri"/>
            </a:endParaRPr>
          </a:p>
          <a:p>
            <a:pPr indent="0" lvl="0" marL="0" rtl="0" algn="l">
              <a:spcBef>
                <a:spcPts val="0"/>
              </a:spcBef>
              <a:spcAft>
                <a:spcPts val="0"/>
              </a:spcAft>
              <a:buSzPts val="1440"/>
              <a:buNone/>
            </a:pPr>
            <a:r>
              <a:t/>
            </a:r>
            <a:endParaRPr>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440"/>
              <a:buFont typeface="Arial"/>
              <a:buNone/>
            </a:pPr>
            <a:r>
              <a:rPr lang="en-US">
                <a:solidFill>
                  <a:srgbClr val="3F3F3F"/>
                </a:solidFill>
                <a:latin typeface="Calibri"/>
                <a:ea typeface="Calibri"/>
                <a:cs typeface="Calibri"/>
                <a:sym typeface="Calibri"/>
              </a:rPr>
              <a:t>Patrick Hackett - patrick.d.hackett@gmail.com</a:t>
            </a:r>
            <a:endParaRPr/>
          </a:p>
          <a:p>
            <a:pPr indent="0" lvl="0" marL="0" rtl="0" algn="l">
              <a:spcBef>
                <a:spcPts val="0"/>
              </a:spcBef>
              <a:spcAft>
                <a:spcPts val="0"/>
              </a:spcAft>
              <a:buSzPts val="1440"/>
              <a:buNone/>
            </a:pPr>
            <a:r>
              <a:t/>
            </a:r>
            <a:endParaRPr>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aphicFrame>
        <p:nvGraphicFramePr>
          <p:cNvPr id="231" name="Google Shape;231;g6c50c5871e_0_17"/>
          <p:cNvGraphicFramePr/>
          <p:nvPr/>
        </p:nvGraphicFramePr>
        <p:xfrm>
          <a:off x="652800" y="1705100"/>
          <a:ext cx="3000000" cy="3000000"/>
        </p:xfrm>
        <a:graphic>
          <a:graphicData uri="http://schemas.openxmlformats.org/drawingml/2006/table">
            <a:tbl>
              <a:tblPr>
                <a:noFill/>
                <a:tableStyleId>{F79554AA-6DD2-4537-8365-DE8ACBFA416B}</a:tableStyleId>
              </a:tblPr>
              <a:tblGrid>
                <a:gridCol w="1678975"/>
                <a:gridCol w="1760475"/>
                <a:gridCol w="1768775"/>
                <a:gridCol w="1514175"/>
                <a:gridCol w="1201550"/>
                <a:gridCol w="1171325"/>
              </a:tblGrid>
              <a:tr h="396200">
                <a:tc>
                  <a:txBody>
                    <a:bodyPr/>
                    <a:lstStyle/>
                    <a:p>
                      <a:pPr indent="0" lvl="0" marL="0" rtl="0" algn="l">
                        <a:spcBef>
                          <a:spcPts val="0"/>
                        </a:spcBef>
                        <a:spcAft>
                          <a:spcPts val="0"/>
                        </a:spcAft>
                        <a:buNone/>
                      </a:pPr>
                      <a:r>
                        <a:rPr b="1" lang="en-US" sz="1200"/>
                        <a:t>Customer Segment</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200"/>
                        <a:t>Vehicle Type &amp; Ranked Probability</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200"/>
                        <a:t>Marketing &amp; Advertising</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200"/>
                        <a:t>% Marketing Budget</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200"/>
                        <a:t>Region</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200"/>
                        <a:t>Expected Sales</a:t>
                      </a:r>
                      <a:endParaRPr b="1"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rPr lang="en-US" sz="1200">
                          <a:solidFill>
                            <a:srgbClr val="1155CC"/>
                          </a:solidFill>
                        </a:rPr>
                        <a:t>Pragmatists</a:t>
                      </a:r>
                      <a:endParaRPr sz="1200">
                        <a:solidFill>
                          <a:srgbClr val="1155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200">
                          <a:solidFill>
                            <a:schemeClr val="dk1"/>
                          </a:solidFill>
                        </a:rPr>
                        <a:t>BMW i3 (44%)</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Nissan LEAF (27%)</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Tesla Model 3 (16%)</a:t>
                      </a:r>
                      <a:endParaRPr sz="1200">
                        <a:solidFill>
                          <a:schemeClr val="dk1"/>
                        </a:solidFill>
                      </a:endParaRPr>
                    </a:p>
                    <a:p>
                      <a:pPr indent="0" lvl="0" marL="0" rtl="0" algn="ctr">
                        <a:spcBef>
                          <a:spcPts val="0"/>
                        </a:spcBef>
                        <a:spcAft>
                          <a:spcPts val="0"/>
                        </a:spcAft>
                        <a:buNone/>
                      </a:pPr>
                      <a:r>
                        <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Online ads including banner ads and social media</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Online Ads: 100%</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Southeast</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$200M</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200">
                          <a:solidFill>
                            <a:srgbClr val="1155CC"/>
                          </a:solidFill>
                        </a:rPr>
                        <a:t>Risk Takers</a:t>
                      </a:r>
                      <a:endParaRPr sz="1200">
                        <a:solidFill>
                          <a:srgbClr val="1155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200">
                          <a:solidFill>
                            <a:schemeClr val="dk1"/>
                          </a:solidFill>
                        </a:rPr>
                        <a:t>Tesla Model S (52%)</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Tesla Model X (41%)</a:t>
                      </a:r>
                      <a:endParaRPr sz="1200">
                        <a:solidFill>
                          <a:schemeClr val="dk1"/>
                        </a:solidFill>
                      </a:endParaRPr>
                    </a:p>
                    <a:p>
                      <a:pPr indent="0" lvl="0" marL="0" rtl="0" algn="ctr">
                        <a:spcBef>
                          <a:spcPts val="0"/>
                        </a:spcBef>
                        <a:spcAft>
                          <a:spcPts val="0"/>
                        </a:spcAft>
                        <a:buNone/>
                      </a:pPr>
                      <a:r>
                        <a:rPr lang="en-US" sz="1200">
                          <a:solidFill>
                            <a:schemeClr val="dk1"/>
                          </a:solidFill>
                        </a:rPr>
                        <a:t>Jaguar I-PACE (9%)</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Online and Print Ads</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chemeClr val="dk1"/>
                          </a:solidFill>
                        </a:rPr>
                        <a:t>Online Ads: 50%</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Print Ads: 50%</a:t>
                      </a:r>
                      <a:endParaRPr sz="12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West</a:t>
                      </a:r>
                      <a:endParaRPr sz="1200"/>
                    </a:p>
                    <a:p>
                      <a:pPr indent="0" lvl="0" marL="0" rtl="0" algn="ctr">
                        <a:spcBef>
                          <a:spcPts val="0"/>
                        </a:spcBef>
                        <a:spcAft>
                          <a:spcPts val="0"/>
                        </a:spcAft>
                        <a:buNone/>
                      </a:pPr>
                      <a:r>
                        <a:rPr lang="en-US" sz="1200"/>
                        <a:t>Northeast</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$178M</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200">
                          <a:solidFill>
                            <a:srgbClr val="1155CC"/>
                          </a:solidFill>
                        </a:rPr>
                        <a:t>Upwardly Mobile</a:t>
                      </a:r>
                      <a:endParaRPr sz="1200">
                        <a:solidFill>
                          <a:srgbClr val="1155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200">
                          <a:solidFill>
                            <a:schemeClr val="dk1"/>
                          </a:solidFill>
                        </a:rPr>
                        <a:t>Tesla Model S (62%)</a:t>
                      </a:r>
                      <a:endParaRPr sz="1200">
                        <a:solidFill>
                          <a:schemeClr val="dk1"/>
                        </a:solidFill>
                      </a:endParaRPr>
                    </a:p>
                    <a:p>
                      <a:pPr indent="0" lvl="0" marL="0" rtl="0" algn="ctr">
                        <a:spcBef>
                          <a:spcPts val="0"/>
                        </a:spcBef>
                        <a:spcAft>
                          <a:spcPts val="0"/>
                        </a:spcAft>
                        <a:buNone/>
                      </a:pPr>
                      <a:r>
                        <a:rPr lang="en-US" sz="1200">
                          <a:solidFill>
                            <a:schemeClr val="dk1"/>
                          </a:solidFill>
                        </a:rPr>
                        <a:t>Jaguar I-PACE (6%)</a:t>
                      </a:r>
                      <a:endParaRPr sz="1200">
                        <a:solidFill>
                          <a:schemeClr val="dk1"/>
                        </a:solidFill>
                      </a:endParaRPr>
                    </a:p>
                    <a:p>
                      <a:pPr indent="0" lvl="0" marL="0" rtl="0" algn="ctr">
                        <a:spcBef>
                          <a:spcPts val="0"/>
                        </a:spcBef>
                        <a:spcAft>
                          <a:spcPts val="0"/>
                        </a:spcAft>
                        <a:buNone/>
                      </a:pPr>
                      <a:r>
                        <a:t/>
                      </a:r>
                      <a:endParaRPr sz="12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Online and Print Ads</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chemeClr val="dk1"/>
                          </a:solidFill>
                        </a:rPr>
                        <a:t>Online Ads: 35%</a:t>
                      </a:r>
                      <a:endParaRPr sz="1200">
                        <a:solidFill>
                          <a:schemeClr val="dk1"/>
                        </a:solidFill>
                      </a:endParaRPr>
                    </a:p>
                    <a:p>
                      <a:pPr indent="0" lvl="0" marL="0" rtl="0" algn="ctr">
                        <a:spcBef>
                          <a:spcPts val="0"/>
                        </a:spcBef>
                        <a:spcAft>
                          <a:spcPts val="0"/>
                        </a:spcAft>
                        <a:buNone/>
                      </a:pPr>
                      <a:r>
                        <a:rPr lang="en-US" sz="1200">
                          <a:solidFill>
                            <a:schemeClr val="dk1"/>
                          </a:solidFill>
                        </a:rPr>
                        <a:t>Print Ads: 65%</a:t>
                      </a:r>
                      <a:endParaRPr sz="12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Mideast</a:t>
                      </a:r>
                      <a:endParaRPr sz="1200"/>
                    </a:p>
                    <a:p>
                      <a:pPr indent="0" lvl="0" marL="0" rtl="0" algn="ctr">
                        <a:spcBef>
                          <a:spcPts val="0"/>
                        </a:spcBef>
                        <a:spcAft>
                          <a:spcPts val="0"/>
                        </a:spcAft>
                        <a:buNone/>
                      </a:pPr>
                      <a:r>
                        <a:rPr lang="en-US" sz="1200"/>
                        <a:t>Southeast</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$105M</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200">
                          <a:solidFill>
                            <a:srgbClr val="1155CC"/>
                          </a:solidFill>
                        </a:rPr>
                        <a:t>Near-Retirees</a:t>
                      </a:r>
                      <a:endParaRPr sz="1200">
                        <a:solidFill>
                          <a:srgbClr val="1155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200">
                          <a:solidFill>
                            <a:schemeClr val="dk1"/>
                          </a:solidFill>
                        </a:rPr>
                        <a:t>Tesla Model X (60%)</a:t>
                      </a:r>
                      <a:endParaRPr sz="1200">
                        <a:solidFill>
                          <a:schemeClr val="dk1"/>
                        </a:solidFill>
                      </a:endParaRPr>
                    </a:p>
                    <a:p>
                      <a:pPr indent="0" lvl="0" marL="0" rtl="0" algn="ctr">
                        <a:spcBef>
                          <a:spcPts val="0"/>
                        </a:spcBef>
                        <a:spcAft>
                          <a:spcPts val="0"/>
                        </a:spcAft>
                        <a:buNone/>
                      </a:pPr>
                      <a:r>
                        <a:rPr lang="en-US" sz="1200">
                          <a:solidFill>
                            <a:schemeClr val="dk1"/>
                          </a:solidFill>
                        </a:rPr>
                        <a:t>Tesla Model S Long Range (32%)</a:t>
                      </a:r>
                      <a:endParaRPr sz="1200">
                        <a:solidFill>
                          <a:schemeClr val="dk1"/>
                        </a:solidFill>
                      </a:endParaRPr>
                    </a:p>
                    <a:p>
                      <a:pPr indent="0" lvl="0" marL="0" rtl="0" algn="ctr">
                        <a:spcBef>
                          <a:spcPts val="0"/>
                        </a:spcBef>
                        <a:spcAft>
                          <a:spcPts val="0"/>
                        </a:spcAft>
                        <a:buNone/>
                      </a:pPr>
                      <a:r>
                        <a:t/>
                      </a:r>
                      <a:endParaRPr sz="12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Print ads including direct mail, flyers, and ads in magazines and newspapers</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Print Ads: 100%</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Southeast</a:t>
                      </a:r>
                      <a:endParaRPr sz="1200"/>
                    </a:p>
                    <a:p>
                      <a:pPr indent="0" lvl="0" marL="0" rtl="0" algn="ctr">
                        <a:spcBef>
                          <a:spcPts val="0"/>
                        </a:spcBef>
                        <a:spcAft>
                          <a:spcPts val="0"/>
                        </a:spcAft>
                        <a:buNone/>
                      </a:pPr>
                      <a:r>
                        <a:rPr lang="en-US" sz="1200"/>
                        <a:t>Midwest</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US" sz="1200"/>
                        <a:t>$50M</a:t>
                      </a:r>
                      <a:endParaRPr sz="12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32" name="Google Shape;232;g6c50c5871e_0_17"/>
          <p:cNvSpPr txBox="1"/>
          <p:nvPr>
            <p:ph type="title"/>
          </p:nvPr>
        </p:nvSpPr>
        <p:spPr>
          <a:xfrm>
            <a:off x="502675" y="311650"/>
            <a:ext cx="9822900" cy="666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80"/>
              <a:buFont typeface="Calibri"/>
              <a:buNone/>
            </a:pPr>
            <a:r>
              <a:rPr b="1" lang="en-US" sz="3000">
                <a:solidFill>
                  <a:schemeClr val="dk1"/>
                </a:solidFill>
                <a:latin typeface="Calibri"/>
                <a:ea typeface="Calibri"/>
                <a:cs typeface="Calibri"/>
                <a:sym typeface="Calibri"/>
              </a:rPr>
              <a:t>3. What kind of cars should be marketed to who and where?</a:t>
            </a:r>
            <a:br>
              <a:rPr b="1" lang="en-US" sz="3000">
                <a:solidFill>
                  <a:schemeClr val="dk1"/>
                </a:solidFill>
                <a:latin typeface="Calibri"/>
                <a:ea typeface="Calibri"/>
                <a:cs typeface="Calibri"/>
                <a:sym typeface="Calibri"/>
              </a:rPr>
            </a:br>
            <a:endParaRPr b="1" sz="3000">
              <a:solidFill>
                <a:schemeClr val="dk1"/>
              </a:solidFill>
              <a:latin typeface="Calibri"/>
              <a:ea typeface="Calibri"/>
              <a:cs typeface="Calibri"/>
              <a:sym typeface="Calibri"/>
            </a:endParaRPr>
          </a:p>
        </p:txBody>
      </p:sp>
      <p:sp>
        <p:nvSpPr>
          <p:cNvPr id="233" name="Google Shape;233;g6c50c5871e_0_17"/>
          <p:cNvSpPr txBox="1"/>
          <p:nvPr/>
        </p:nvSpPr>
        <p:spPr>
          <a:xfrm>
            <a:off x="652803" y="1195156"/>
            <a:ext cx="2379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Example deliverable</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0"/>
          <p:cNvSpPr txBox="1"/>
          <p:nvPr>
            <p:ph type="ctrTitle"/>
          </p:nvPr>
        </p:nvSpPr>
        <p:spPr>
          <a:xfrm>
            <a:off x="1524000" y="288373"/>
            <a:ext cx="8924100" cy="761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3000"/>
              <a:t>General Marketing Ideas and Suggestions</a:t>
            </a:r>
            <a:endParaRPr sz="3000"/>
          </a:p>
        </p:txBody>
      </p:sp>
      <p:sp>
        <p:nvSpPr>
          <p:cNvPr id="239" name="Google Shape;239;p10"/>
          <p:cNvSpPr txBox="1"/>
          <p:nvPr>
            <p:ph idx="1" type="subTitle"/>
          </p:nvPr>
        </p:nvSpPr>
        <p:spPr>
          <a:xfrm>
            <a:off x="1524000" y="1134520"/>
            <a:ext cx="9144000" cy="4114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Arial"/>
                <a:ea typeface="Arial"/>
                <a:cs typeface="Arial"/>
                <a:sym typeface="Arial"/>
              </a:rPr>
              <a:t>•</a:t>
            </a:r>
            <a:r>
              <a:rPr lang="en-US"/>
              <a:t>Charging Infrastructure</a:t>
            </a:r>
            <a:endParaRPr/>
          </a:p>
          <a:p>
            <a:pPr indent="-335280" lvl="1" marL="800100" rtl="0" algn="l">
              <a:spcBef>
                <a:spcPts val="1000"/>
              </a:spcBef>
              <a:spcAft>
                <a:spcPts val="0"/>
              </a:spcAft>
              <a:buSzPts val="1800"/>
              <a:buFont typeface="Courier New"/>
              <a:buChar char="o"/>
            </a:pPr>
            <a:r>
              <a:rPr lang="en-US" sz="1800"/>
              <a:t>Invest in chargers in public spaces</a:t>
            </a:r>
            <a:endParaRPr sz="1800"/>
          </a:p>
          <a:p>
            <a:pPr indent="-335280" lvl="1" marL="800100" rtl="0" algn="l">
              <a:spcBef>
                <a:spcPts val="1000"/>
              </a:spcBef>
              <a:spcAft>
                <a:spcPts val="0"/>
              </a:spcAft>
              <a:buSzPts val="1800"/>
              <a:buFont typeface="Courier New"/>
              <a:buChar char="o"/>
            </a:pPr>
            <a:r>
              <a:rPr lang="en-US" sz="1800"/>
              <a:t>Disseminate information on charger locations</a:t>
            </a:r>
            <a:endParaRPr sz="1800"/>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latin typeface="Arial"/>
                <a:ea typeface="Arial"/>
                <a:cs typeface="Arial"/>
                <a:sym typeface="Arial"/>
              </a:rPr>
              <a:t>•</a:t>
            </a:r>
            <a:r>
              <a:rPr lang="en-US"/>
              <a:t>Consumer Awareness</a:t>
            </a:r>
            <a:endParaRPr/>
          </a:p>
          <a:p>
            <a:pPr indent="-335280" lvl="1" marL="800100" rtl="0" algn="l">
              <a:spcBef>
                <a:spcPts val="1000"/>
              </a:spcBef>
              <a:spcAft>
                <a:spcPts val="0"/>
              </a:spcAft>
              <a:buSzPts val="1800"/>
              <a:buFont typeface="Courier New"/>
              <a:buChar char="o"/>
            </a:pPr>
            <a:r>
              <a:rPr lang="en-US" sz="1800"/>
              <a:t>Establish public demonstration of PEVs</a:t>
            </a:r>
            <a:endParaRPr sz="1800"/>
          </a:p>
          <a:p>
            <a:pPr indent="-335280" lvl="1" marL="800100" rtl="0" algn="l">
              <a:spcBef>
                <a:spcPts val="1000"/>
              </a:spcBef>
              <a:spcAft>
                <a:spcPts val="0"/>
              </a:spcAft>
              <a:buSzPts val="1800"/>
              <a:buFont typeface="Courier New"/>
              <a:buChar char="o"/>
            </a:pPr>
            <a:r>
              <a:rPr lang="en-US" sz="1800"/>
              <a:t>Develop a consumer education plan</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US"/>
              <a:t>•Cost Reduction</a:t>
            </a:r>
            <a:endParaRPr/>
          </a:p>
          <a:p>
            <a:pPr indent="-375919" lvl="1" marL="800100" rtl="0" algn="l">
              <a:spcBef>
                <a:spcPts val="1000"/>
              </a:spcBef>
              <a:spcAft>
                <a:spcPts val="0"/>
              </a:spcAft>
              <a:buSzPts val="1800"/>
              <a:buFont typeface="Courier New"/>
              <a:buChar char="o"/>
            </a:pPr>
            <a:r>
              <a:rPr lang="en-US" sz="1800"/>
              <a:t>Alleviate battery ownership risk</a:t>
            </a:r>
            <a:endParaRPr sz="1800"/>
          </a:p>
          <a:p>
            <a:pPr indent="-375919" lvl="1" marL="800100" rtl="0" algn="l">
              <a:spcBef>
                <a:spcPts val="1000"/>
              </a:spcBef>
              <a:spcAft>
                <a:spcPts val="0"/>
              </a:spcAft>
              <a:buSzPts val="1800"/>
              <a:buFont typeface="Courier New"/>
              <a:buChar char="o"/>
            </a:pPr>
            <a:r>
              <a:rPr lang="en-US" sz="1800"/>
              <a:t>Optimizing EV designs – Decontenting, design revision</a:t>
            </a:r>
            <a:endParaRPr sz="1800"/>
          </a:p>
          <a:p>
            <a:pPr indent="-375919" lvl="1" marL="800100" rtl="0" algn="l">
              <a:spcBef>
                <a:spcPts val="1000"/>
              </a:spcBef>
              <a:spcAft>
                <a:spcPts val="0"/>
              </a:spcAft>
              <a:buSzPts val="1800"/>
              <a:buFont typeface="Courier New"/>
              <a:buChar char="o"/>
            </a:pPr>
            <a:r>
              <a:rPr lang="en-US" sz="1800"/>
              <a:t>Collaborating with competitors to reduce R&amp;D, tooling and plants cost.</a:t>
            </a:r>
            <a:endParaRPr sz="1800"/>
          </a:p>
          <a:p>
            <a:pPr indent="-375919" lvl="1" marL="800100" rtl="0" algn="l">
              <a:spcBef>
                <a:spcPts val="1000"/>
              </a:spcBef>
              <a:spcAft>
                <a:spcPts val="0"/>
              </a:spcAft>
              <a:buSzPts val="1800"/>
              <a:buFont typeface="Courier New"/>
              <a:buChar char="o"/>
            </a:pPr>
            <a:r>
              <a:rPr lang="en-US" sz="1800"/>
              <a:t>New Business Models – Battery Leasing and fleet sales</a:t>
            </a:r>
            <a:endParaRPr sz="1800"/>
          </a:p>
          <a:p>
            <a:pPr indent="0" lvl="0" marL="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3"/>
          <p:cNvSpPr txBox="1"/>
          <p:nvPr>
            <p:ph type="ctrTitle"/>
          </p:nvPr>
        </p:nvSpPr>
        <p:spPr>
          <a:xfrm>
            <a:off x="833600" y="223939"/>
            <a:ext cx="9144000" cy="921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Optimal Strategy</a:t>
            </a:r>
            <a:endParaRPr sz="4400"/>
          </a:p>
        </p:txBody>
      </p:sp>
      <p:sp>
        <p:nvSpPr>
          <p:cNvPr id="245" name="Google Shape;245;p13"/>
          <p:cNvSpPr txBox="1"/>
          <p:nvPr>
            <p:ph idx="1" type="subTitle"/>
          </p:nvPr>
        </p:nvSpPr>
        <p:spPr>
          <a:xfrm>
            <a:off x="1063725" y="1371900"/>
            <a:ext cx="9144000" cy="507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lang="en-US"/>
              <a:t>•Favorable Geography</a:t>
            </a:r>
            <a:endParaRPr/>
          </a:p>
          <a:p>
            <a:pPr indent="-449580" lvl="1" marL="914400" rtl="0" algn="l">
              <a:spcBef>
                <a:spcPts val="1000"/>
              </a:spcBef>
              <a:spcAft>
                <a:spcPts val="0"/>
              </a:spcAft>
              <a:buSzPts val="1800"/>
              <a:buFont typeface="Courier New"/>
              <a:buChar char="o"/>
            </a:pPr>
            <a:r>
              <a:rPr lang="en-US" sz="1800"/>
              <a:t>Provide tax incentives for purchase</a:t>
            </a:r>
            <a:endParaRPr sz="1800"/>
          </a:p>
          <a:p>
            <a:pPr indent="-449580" lvl="1" marL="914400" rtl="0" algn="l">
              <a:spcBef>
                <a:spcPts val="1000"/>
              </a:spcBef>
              <a:spcAft>
                <a:spcPts val="0"/>
              </a:spcAft>
              <a:buSzPts val="1800"/>
              <a:buFont typeface="Courier New"/>
              <a:buChar char="o"/>
            </a:pPr>
            <a:r>
              <a:rPr lang="en-US" sz="1800"/>
              <a:t>Invest in chargers in public spaces</a:t>
            </a:r>
            <a:endParaRPr sz="1800"/>
          </a:p>
          <a:p>
            <a:pPr indent="0" lvl="0" marL="0" rtl="0" algn="l">
              <a:spcBef>
                <a:spcPts val="1000"/>
              </a:spcBef>
              <a:spcAft>
                <a:spcPts val="0"/>
              </a:spcAft>
              <a:buSzPts val="2240"/>
              <a:buNone/>
            </a:pPr>
            <a:r>
              <a:t/>
            </a:r>
            <a:endParaRPr/>
          </a:p>
          <a:p>
            <a:pPr indent="0" lvl="0" marL="0" rtl="0" algn="l">
              <a:spcBef>
                <a:spcPts val="1000"/>
              </a:spcBef>
              <a:spcAft>
                <a:spcPts val="0"/>
              </a:spcAft>
              <a:buSzPts val="2240"/>
              <a:buNone/>
            </a:pPr>
            <a:r>
              <a:rPr lang="en-US"/>
              <a:t>•Preferred type</a:t>
            </a:r>
            <a:endParaRPr/>
          </a:p>
          <a:p>
            <a:pPr indent="-449580" lvl="1" marL="914400" rtl="0" algn="l">
              <a:spcBef>
                <a:spcPts val="1000"/>
              </a:spcBef>
              <a:spcAft>
                <a:spcPts val="0"/>
              </a:spcAft>
              <a:buSzPts val="1800"/>
              <a:buFont typeface="Courier New"/>
              <a:buChar char="o"/>
            </a:pPr>
            <a:r>
              <a:rPr lang="en-US" sz="1800"/>
              <a:t>Cars, SUVs occupy major chunk in Light-Duty Vehicles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•Customer Targeting</a:t>
            </a:r>
            <a:endParaRPr/>
          </a:p>
          <a:p>
            <a:pPr indent="-449580" lvl="1" marL="914400" rtl="0" algn="l">
              <a:spcBef>
                <a:spcPts val="1000"/>
              </a:spcBef>
              <a:spcAft>
                <a:spcPts val="0"/>
              </a:spcAft>
              <a:buSzPts val="1800"/>
              <a:buFont typeface="Courier New"/>
              <a:buChar char="o"/>
            </a:pPr>
            <a:r>
              <a:rPr lang="en-US" sz="1800"/>
              <a:t>Advanced degree holders</a:t>
            </a:r>
            <a:endParaRPr sz="1800"/>
          </a:p>
          <a:p>
            <a:pPr indent="-449580" lvl="1" marL="914400" rtl="0" algn="l">
              <a:spcBef>
                <a:spcPts val="1000"/>
              </a:spcBef>
              <a:spcAft>
                <a:spcPts val="0"/>
              </a:spcAft>
              <a:buSzPts val="1800"/>
              <a:buFont typeface="Courier New"/>
              <a:buChar char="o"/>
            </a:pPr>
            <a:r>
              <a:rPr lang="en-US" sz="1800"/>
              <a:t>Household income &gt; $100,000</a:t>
            </a:r>
            <a:endParaRPr sz="1800"/>
          </a:p>
          <a:p>
            <a:pPr indent="-449580" lvl="1" marL="914400" rtl="0" algn="l">
              <a:spcBef>
                <a:spcPts val="1000"/>
              </a:spcBef>
              <a:spcAft>
                <a:spcPts val="0"/>
              </a:spcAft>
              <a:buSzPts val="1800"/>
              <a:buFont typeface="Courier New"/>
              <a:buChar char="o"/>
            </a:pPr>
            <a:r>
              <a:rPr lang="en-US" sz="1800"/>
              <a:t>Access to free charging(Workplace/Public)</a:t>
            </a:r>
            <a:endParaRPr sz="1800"/>
          </a:p>
          <a:p>
            <a:pPr indent="-449580" lvl="1" marL="914400" rtl="0" algn="l">
              <a:spcBef>
                <a:spcPts val="1000"/>
              </a:spcBef>
              <a:spcAft>
                <a:spcPts val="0"/>
              </a:spcAft>
              <a:buSzPts val="1800"/>
              <a:buFont typeface="Courier New"/>
              <a:buChar char="o"/>
            </a:pPr>
            <a:r>
              <a:rPr lang="en-US" sz="1800"/>
              <a:t>Solar PV adoption among PEV owners</a:t>
            </a:r>
            <a:endParaRPr sz="1800"/>
          </a:p>
          <a:p>
            <a:pPr indent="0" lvl="0" marL="0" rtl="0" algn="l">
              <a:spcBef>
                <a:spcPts val="1000"/>
              </a:spcBef>
              <a:spcAft>
                <a:spcPts val="0"/>
              </a:spcAft>
              <a:buSzPts val="2240"/>
              <a:buNone/>
            </a:pPr>
            <a:r>
              <a:t/>
            </a:r>
            <a:endParaRPr/>
          </a:p>
          <a:p>
            <a:pPr indent="0" lvl="0" marL="0" rtl="0" algn="l">
              <a:spcBef>
                <a:spcPts val="1000"/>
              </a:spcBef>
              <a:spcAft>
                <a:spcPts val="0"/>
              </a:spcAft>
              <a:buSzPts val="22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Sources</a:t>
            </a:r>
            <a:endParaRPr/>
          </a:p>
        </p:txBody>
      </p:sp>
      <p:sp>
        <p:nvSpPr>
          <p:cNvPr id="251" name="Google Shape;251;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Scrape Chargepoint site or use Chargepoint API</a:t>
            </a:r>
            <a:endParaRPr/>
          </a:p>
          <a:p>
            <a:pPr indent="-285750" lvl="1" marL="742950" rtl="0" algn="l">
              <a:spcBef>
                <a:spcPts val="1000"/>
              </a:spcBef>
              <a:spcAft>
                <a:spcPts val="0"/>
              </a:spcAft>
              <a:buSzPts val="1280"/>
              <a:buChar char="►"/>
            </a:pPr>
            <a:r>
              <a:rPr lang="en-US" u="sng">
                <a:solidFill>
                  <a:schemeClr val="hlink"/>
                </a:solidFill>
                <a:hlinkClick r:id="rId3"/>
              </a:rPr>
              <a:t>https://volttron.readthedocs.io/en/develop/specifications/chargepoint_driver.html</a:t>
            </a:r>
            <a:endParaRPr/>
          </a:p>
          <a:p>
            <a:pPr indent="-342900" lvl="0" marL="342900" rtl="0" algn="l">
              <a:spcBef>
                <a:spcPts val="1000"/>
              </a:spcBef>
              <a:spcAft>
                <a:spcPts val="0"/>
              </a:spcAft>
              <a:buSzPts val="1440"/>
              <a:buChar char="►"/>
            </a:pPr>
            <a:r>
              <a:rPr lang="en-US"/>
              <a:t>Alternative Fuel Stations</a:t>
            </a:r>
            <a:endParaRPr/>
          </a:p>
          <a:p>
            <a:pPr indent="-285750" lvl="1" marL="742950" rtl="0" algn="l">
              <a:spcBef>
                <a:spcPts val="1000"/>
              </a:spcBef>
              <a:spcAft>
                <a:spcPts val="0"/>
              </a:spcAft>
              <a:buSzPts val="1280"/>
              <a:buChar char="►"/>
            </a:pPr>
            <a:r>
              <a:rPr lang="en-US" u="sng">
                <a:solidFill>
                  <a:schemeClr val="hlink"/>
                </a:solidFill>
                <a:hlinkClick r:id="rId4"/>
              </a:rPr>
              <a:t>https://developer.nrel.gov/docs/transportation/alt-fuel-stations-v1/</a:t>
            </a:r>
            <a:endParaRPr/>
          </a:p>
          <a:p>
            <a:pPr indent="-342900" lvl="0" marL="342900" rtl="0" algn="l">
              <a:spcBef>
                <a:spcPts val="0"/>
              </a:spcBef>
              <a:spcAft>
                <a:spcPts val="0"/>
              </a:spcAft>
              <a:buSzPts val="1440"/>
              <a:buChar char="►"/>
            </a:pPr>
            <a:r>
              <a:rPr lang="en-US"/>
              <a:t>Porsche Taycan Models (Literature Review)</a:t>
            </a:r>
            <a:endParaRPr/>
          </a:p>
          <a:p>
            <a:pPr indent="-275590" lvl="1" marL="742950" rtl="0" algn="l">
              <a:spcBef>
                <a:spcPts val="1000"/>
              </a:spcBef>
              <a:spcAft>
                <a:spcPts val="0"/>
              </a:spcAft>
              <a:buSzPts val="1280"/>
              <a:buChar char="►"/>
            </a:pPr>
            <a:r>
              <a:rPr lang="en-US" u="sng">
                <a:solidFill>
                  <a:schemeClr val="hlink"/>
                </a:solidFill>
                <a:hlinkClick r:id="rId5"/>
              </a:rPr>
              <a:t>https://www.porsche.com/usa/models/taycan/taycan-models/taycan-turbo/</a:t>
            </a:r>
            <a:endParaRPr/>
          </a:p>
          <a:p>
            <a:pPr indent="-342900" lvl="0" marL="342900" rtl="0" algn="l">
              <a:spcBef>
                <a:spcPts val="1000"/>
              </a:spcBef>
              <a:spcAft>
                <a:spcPts val="0"/>
              </a:spcAft>
              <a:buSzPts val="1440"/>
              <a:buChar char="►"/>
            </a:pPr>
            <a:r>
              <a:rPr lang="en-US"/>
              <a:t>Charging Up the Porsche Taycan: Fast Charging and More (Literature Review)</a:t>
            </a:r>
            <a:endParaRPr/>
          </a:p>
          <a:p>
            <a:pPr indent="-275590" lvl="1" marL="742950" rtl="0" algn="l">
              <a:spcBef>
                <a:spcPts val="1000"/>
              </a:spcBef>
              <a:spcAft>
                <a:spcPts val="0"/>
              </a:spcAft>
              <a:buSzPts val="1280"/>
              <a:buChar char="►"/>
            </a:pPr>
            <a:r>
              <a:rPr lang="en-US" u="sng">
                <a:solidFill>
                  <a:schemeClr val="hlink"/>
                </a:solidFill>
                <a:hlinkClick r:id="rId6"/>
              </a:rPr>
              <a:t>https://www.chargepoint.com/blog/charging-porsche-taycan-fast-charging-and-more/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Type</a:t>
            </a:r>
            <a:endParaRPr/>
          </a:p>
        </p:txBody>
      </p:sp>
      <p:sp>
        <p:nvSpPr>
          <p:cNvPr id="257" name="Google Shape;257;p16"/>
          <p:cNvSpPr txBox="1"/>
          <p:nvPr>
            <p:ph idx="1" type="body"/>
          </p:nvPr>
        </p:nvSpPr>
        <p:spPr>
          <a:xfrm>
            <a:off x="677325" y="1518875"/>
            <a:ext cx="11308200" cy="4522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 VEHICLE REGISTRATION of new york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0" lvl="0" marL="342900" rtl="0" algn="l">
              <a:spcBef>
                <a:spcPts val="1000"/>
              </a:spcBef>
              <a:spcAft>
                <a:spcPts val="0"/>
              </a:spcAft>
              <a:buNone/>
            </a:pPr>
            <a:r>
              <a:t/>
            </a:r>
            <a:endParaRPr/>
          </a:p>
          <a:p>
            <a:pPr indent="-342900" lvl="0" marL="342900" rtl="0" algn="l">
              <a:spcBef>
                <a:spcPts val="1000"/>
              </a:spcBef>
              <a:spcAft>
                <a:spcPts val="0"/>
              </a:spcAft>
              <a:buSzPts val="1440"/>
              <a:buChar char="►"/>
            </a:pPr>
            <a:r>
              <a:rPr lang="en-US"/>
              <a:t>2) vehicle registration of california -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3) vehicle counts of illinois</a:t>
            </a:r>
            <a:endParaRPr/>
          </a:p>
          <a:p>
            <a:pPr indent="-342900" lvl="0" marL="342900" rtl="0" algn="l">
              <a:spcBef>
                <a:spcPts val="1000"/>
              </a:spcBef>
              <a:spcAft>
                <a:spcPts val="0"/>
              </a:spcAft>
              <a:buSzPts val="1440"/>
              <a:buChar char="►"/>
            </a:pPr>
            <a:r>
              <a:rPr lang="en-US"/>
              <a:t>4)scrapped user reviews of electric vehicle and find out the difficulties they are facing and analyze their sentiments by natural language processing.</a:t>
            </a:r>
            <a:endParaRPr/>
          </a:p>
          <a:p>
            <a:pPr indent="0" lvl="0" marL="0" rtl="0" algn="l">
              <a:spcBef>
                <a:spcPts val="1000"/>
              </a:spcBef>
              <a:spcAft>
                <a:spcPts val="0"/>
              </a:spcAft>
              <a:buSzPts val="1440"/>
              <a:buNone/>
            </a:pPr>
            <a:r>
              <a:t/>
            </a:r>
            <a:endParaRPr/>
          </a:p>
        </p:txBody>
      </p:sp>
      <p:graphicFrame>
        <p:nvGraphicFramePr>
          <p:cNvPr id="258" name="Google Shape;258;p16"/>
          <p:cNvGraphicFramePr/>
          <p:nvPr/>
        </p:nvGraphicFramePr>
        <p:xfrm>
          <a:off x="851043" y="1930398"/>
          <a:ext cx="3000000" cy="3000000"/>
        </p:xfrm>
        <a:graphic>
          <a:graphicData uri="http://schemas.openxmlformats.org/drawingml/2006/table">
            <a:tbl>
              <a:tblPr bandRow="1" firstRow="1">
                <a:noFill/>
                <a:tableStyleId>{B4E6667D-8FCC-43F2-B20A-78AC0985C19C}</a:tableStyleId>
              </a:tblPr>
              <a:tblGrid>
                <a:gridCol w="543450"/>
                <a:gridCol w="543450"/>
                <a:gridCol w="543450"/>
                <a:gridCol w="543450"/>
                <a:gridCol w="543450"/>
                <a:gridCol w="543450"/>
                <a:gridCol w="543450"/>
                <a:gridCol w="543450"/>
                <a:gridCol w="543450"/>
                <a:gridCol w="543450"/>
                <a:gridCol w="543450"/>
                <a:gridCol w="543450"/>
                <a:gridCol w="543450"/>
                <a:gridCol w="543450"/>
                <a:gridCol w="225475"/>
                <a:gridCol w="953200"/>
                <a:gridCol w="543450"/>
                <a:gridCol w="543450"/>
                <a:gridCol w="543450"/>
                <a:gridCol w="543450"/>
              </a:tblGrid>
              <a:tr h="998700">
                <a:tc>
                  <a:txBody>
                    <a:bodyPr/>
                    <a:lstStyle/>
                    <a:p>
                      <a:pPr indent="0" lvl="0" marL="0" marR="0" rtl="0" algn="l">
                        <a:spcBef>
                          <a:spcPts val="0"/>
                        </a:spcBef>
                        <a:spcAft>
                          <a:spcPts val="0"/>
                        </a:spcAft>
                        <a:buNone/>
                      </a:pPr>
                      <a:r>
                        <a:rPr lang="en-US" sz="1200"/>
                        <a:t>Record Type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VIN</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Registration Class</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City</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State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Zip</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County</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Model Year</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Make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Body Type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Fuel Type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Unladen Weight</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Maximum Gross Weight</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Passengers</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Reg Valid Date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Reg Expiration Date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Color</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Scofflaw Indicator</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Suspension Indicator</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Revocation Indicator</a:t>
                      </a:r>
                      <a:endParaRPr sz="1200">
                        <a:latin typeface="Calibri"/>
                        <a:ea typeface="Calibri"/>
                        <a:cs typeface="Calibri"/>
                        <a:sym typeface="Calibri"/>
                      </a:endParaRPr>
                    </a:p>
                  </a:txBody>
                  <a:tcPr marT="9525" marB="0" marR="9525" marL="9525" anchor="b"/>
                </a:tc>
              </a:tr>
            </a:tbl>
          </a:graphicData>
        </a:graphic>
      </p:graphicFrame>
      <p:graphicFrame>
        <p:nvGraphicFramePr>
          <p:cNvPr id="259" name="Google Shape;259;p16"/>
          <p:cNvGraphicFramePr/>
          <p:nvPr/>
        </p:nvGraphicFramePr>
        <p:xfrm>
          <a:off x="758313" y="3610186"/>
          <a:ext cx="3000000" cy="3000000"/>
        </p:xfrm>
        <a:graphic>
          <a:graphicData uri="http://schemas.openxmlformats.org/drawingml/2006/table">
            <a:tbl>
              <a:tblPr bandRow="1" firstRow="1">
                <a:noFill/>
                <a:tableStyleId>{B4E6667D-8FCC-43F2-B20A-78AC0985C19C}</a:tableStyleId>
              </a:tblPr>
              <a:tblGrid>
                <a:gridCol w="1423800"/>
                <a:gridCol w="1423800"/>
                <a:gridCol w="1423800"/>
                <a:gridCol w="1423800"/>
                <a:gridCol w="1423800"/>
                <a:gridCol w="1423800"/>
                <a:gridCol w="1423800"/>
              </a:tblGrid>
              <a:tr h="576125">
                <a:tc>
                  <a:txBody>
                    <a:bodyPr/>
                    <a:lstStyle/>
                    <a:p>
                      <a:pPr indent="0" lvl="0" marL="0" marR="0" rtl="0" algn="l">
                        <a:spcBef>
                          <a:spcPts val="0"/>
                        </a:spcBef>
                        <a:spcAft>
                          <a:spcPts val="0"/>
                        </a:spcAft>
                        <a:buNone/>
                      </a:pPr>
                      <a:br>
                        <a:rPr lang="en-US" sz="1200">
                          <a:latin typeface="Calibri"/>
                          <a:ea typeface="Calibri"/>
                          <a:cs typeface="Calibri"/>
                          <a:sym typeface="Calibri"/>
                        </a:rPr>
                      </a:br>
                      <a:r>
                        <a:rPr lang="en-US" sz="1200"/>
                        <a:t>Registration Class</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ZIP</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Model Year</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Fuel</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Make</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Duty</a:t>
                      </a:r>
                      <a:endParaRPr sz="1200">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200"/>
                        <a:t>Vehicles</a:t>
                      </a:r>
                      <a:endParaRPr sz="1200">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
          <p:cNvPicPr preferRelativeResize="0"/>
          <p:nvPr/>
        </p:nvPicPr>
        <p:blipFill rotWithShape="1">
          <a:blip r:embed="rId3">
            <a:alphaModFix/>
          </a:blip>
          <a:srcRect b="0" l="0" r="0" t="0"/>
          <a:stretch/>
        </p:blipFill>
        <p:spPr>
          <a:xfrm>
            <a:off x="6760396" y="0"/>
            <a:ext cx="5431604" cy="6858000"/>
          </a:xfrm>
          <a:prstGeom prst="rect">
            <a:avLst/>
          </a:prstGeom>
          <a:noFill/>
          <a:ln>
            <a:noFill/>
          </a:ln>
        </p:spPr>
      </p:pic>
      <p:sp>
        <p:nvSpPr>
          <p:cNvPr id="154" name="Google Shape;154;p2"/>
          <p:cNvSpPr/>
          <p:nvPr/>
        </p:nvSpPr>
        <p:spPr>
          <a:xfrm>
            <a:off x="0" y="0"/>
            <a:ext cx="12192000" cy="1164075"/>
          </a:xfrm>
          <a:prstGeom prst="rect">
            <a:avLst/>
          </a:prstGeom>
          <a:solidFill>
            <a:srgbClr val="16B0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55" name="Google Shape;155;p2"/>
          <p:cNvSpPr txBox="1"/>
          <p:nvPr>
            <p:ph type="title"/>
          </p:nvPr>
        </p:nvSpPr>
        <p:spPr>
          <a:xfrm>
            <a:off x="1643105" y="280827"/>
            <a:ext cx="8596668" cy="6746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en-US">
                <a:solidFill>
                  <a:schemeClr val="lt1"/>
                </a:solidFill>
                <a:latin typeface="Calibri"/>
                <a:ea typeface="Calibri"/>
                <a:cs typeface="Calibri"/>
                <a:sym typeface="Calibri"/>
              </a:rPr>
              <a:t>Business Deliverables</a:t>
            </a:r>
            <a:endParaRPr/>
          </a:p>
        </p:txBody>
      </p:sp>
      <p:sp>
        <p:nvSpPr>
          <p:cNvPr id="156" name="Google Shape;156;p2"/>
          <p:cNvSpPr txBox="1"/>
          <p:nvPr>
            <p:ph idx="1" type="body"/>
          </p:nvPr>
        </p:nvSpPr>
        <p:spPr>
          <a:xfrm>
            <a:off x="2023248" y="1657155"/>
            <a:ext cx="8596668" cy="388077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560"/>
              <a:buAutoNum type="arabicPeriod"/>
            </a:pPr>
            <a:r>
              <a:rPr lang="en-US" sz="3200">
                <a:solidFill>
                  <a:schemeClr val="dk1"/>
                </a:solidFill>
                <a:latin typeface="Calibri"/>
                <a:ea typeface="Calibri"/>
                <a:cs typeface="Calibri"/>
                <a:sym typeface="Calibri"/>
              </a:rPr>
              <a:t>Where to build which charging stations and why? </a:t>
            </a:r>
            <a:endParaRPr/>
          </a:p>
          <a:p>
            <a:pPr indent="-514350" lvl="0" marL="514350" rtl="0" algn="l">
              <a:spcBef>
                <a:spcPts val="2200"/>
              </a:spcBef>
              <a:spcAft>
                <a:spcPts val="0"/>
              </a:spcAft>
              <a:buSzPts val="2560"/>
              <a:buAutoNum type="arabicPeriod"/>
            </a:pPr>
            <a:r>
              <a:rPr lang="en-US" sz="3200">
                <a:solidFill>
                  <a:schemeClr val="dk1"/>
                </a:solidFill>
                <a:latin typeface="Calibri"/>
                <a:ea typeface="Calibri"/>
                <a:cs typeface="Calibri"/>
                <a:sym typeface="Calibri"/>
              </a:rPr>
              <a:t>What customers are likely to buy which EVs, which ones aren’t?</a:t>
            </a:r>
            <a:endParaRPr/>
          </a:p>
          <a:p>
            <a:pPr indent="-514350" lvl="0" marL="514350" rtl="0" algn="l">
              <a:spcBef>
                <a:spcPts val="2200"/>
              </a:spcBef>
              <a:spcAft>
                <a:spcPts val="0"/>
              </a:spcAft>
              <a:buSzPts val="2560"/>
              <a:buAutoNum type="arabicPeriod"/>
            </a:pPr>
            <a:r>
              <a:rPr lang="en-US" sz="3200">
                <a:solidFill>
                  <a:schemeClr val="dk1"/>
                </a:solidFill>
                <a:latin typeface="Calibri"/>
                <a:ea typeface="Calibri"/>
                <a:cs typeface="Calibri"/>
                <a:sym typeface="Calibri"/>
              </a:rPr>
              <a:t>Who should we market to, what kind of cars, and where?</a:t>
            </a:r>
            <a:endParaRPr/>
          </a:p>
        </p:txBody>
      </p:sp>
      <p:grpSp>
        <p:nvGrpSpPr>
          <p:cNvPr id="157" name="Google Shape;157;p2"/>
          <p:cNvGrpSpPr/>
          <p:nvPr/>
        </p:nvGrpSpPr>
        <p:grpSpPr>
          <a:xfrm>
            <a:off x="636120" y="1140431"/>
            <a:ext cx="904573" cy="2279256"/>
            <a:chOff x="8598591" y="0"/>
            <a:chExt cx="904573" cy="2279256"/>
          </a:xfrm>
        </p:grpSpPr>
        <p:sp>
          <p:nvSpPr>
            <p:cNvPr id="158" name="Google Shape;158;p2"/>
            <p:cNvSpPr/>
            <p:nvPr/>
          </p:nvSpPr>
          <p:spPr>
            <a:xfrm>
              <a:off x="9028019" y="0"/>
              <a:ext cx="45719" cy="822960"/>
            </a:xfrm>
            <a:prstGeom prst="rect">
              <a:avLst/>
            </a:prstGeom>
            <a:solidFill>
              <a:srgbClr val="16B0E3"/>
            </a:solidFill>
            <a:ln cap="rnd" cmpd="sng" w="19050">
              <a:solidFill>
                <a:srgbClr val="16B0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Trebuchet MS"/>
                <a:ea typeface="Trebuchet MS"/>
                <a:cs typeface="Trebuchet MS"/>
                <a:sym typeface="Trebuchet MS"/>
              </a:endParaRPr>
            </a:p>
          </p:txBody>
        </p:sp>
        <p:grpSp>
          <p:nvGrpSpPr>
            <p:cNvPr id="159" name="Google Shape;159;p2"/>
            <p:cNvGrpSpPr/>
            <p:nvPr/>
          </p:nvGrpSpPr>
          <p:grpSpPr>
            <a:xfrm>
              <a:off x="8598591" y="777850"/>
              <a:ext cx="904573" cy="1501406"/>
              <a:chOff x="8598591" y="777850"/>
              <a:chExt cx="904573" cy="1501406"/>
            </a:xfrm>
          </p:grpSpPr>
          <p:sp>
            <p:nvSpPr>
              <p:cNvPr id="160" name="Google Shape;160;p2"/>
              <p:cNvSpPr/>
              <p:nvPr/>
            </p:nvSpPr>
            <p:spPr>
              <a:xfrm rot="10800000">
                <a:off x="8598591" y="777850"/>
                <a:ext cx="904573" cy="1501406"/>
              </a:xfrm>
              <a:custGeom>
                <a:rect b="b" l="l" r="r" t="t"/>
                <a:pathLst>
                  <a:path extrusionOk="0" h="3249282" w="1957642">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solidFill>
                <a:srgbClr val="16B0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Trebuchet MS"/>
                  <a:ea typeface="Trebuchet MS"/>
                  <a:cs typeface="Trebuchet MS"/>
                  <a:sym typeface="Trebuchet MS"/>
                </a:endParaRPr>
              </a:p>
            </p:txBody>
          </p:sp>
          <p:sp>
            <p:nvSpPr>
              <p:cNvPr id="161" name="Google Shape;161;p2"/>
              <p:cNvSpPr/>
              <p:nvPr/>
            </p:nvSpPr>
            <p:spPr>
              <a:xfrm>
                <a:off x="8848308" y="1580496"/>
                <a:ext cx="412168" cy="302054"/>
              </a:xfrm>
              <a:custGeom>
                <a:rect b="b" l="l" r="r" t="t"/>
                <a:pathLst>
                  <a:path extrusionOk="0" h="2380886" w="3248842">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16B0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
          <p:cNvSpPr txBox="1"/>
          <p:nvPr>
            <p:ph type="title"/>
          </p:nvPr>
        </p:nvSpPr>
        <p:spPr>
          <a:xfrm>
            <a:off x="502672" y="311650"/>
            <a:ext cx="9822855"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Calibri"/>
              <a:buNone/>
            </a:pPr>
            <a:r>
              <a:rPr b="1" lang="en-US" sz="3000">
                <a:solidFill>
                  <a:schemeClr val="dk1"/>
                </a:solidFill>
                <a:latin typeface="Calibri"/>
                <a:ea typeface="Calibri"/>
                <a:cs typeface="Calibri"/>
                <a:sym typeface="Calibri"/>
              </a:rPr>
              <a:t>1. Where to build which charging stations and why? </a:t>
            </a:r>
            <a:endParaRPr sz="3000">
              <a:latin typeface="Calibri"/>
              <a:ea typeface="Calibri"/>
              <a:cs typeface="Calibri"/>
              <a:sym typeface="Calibri"/>
            </a:endParaRPr>
          </a:p>
        </p:txBody>
      </p:sp>
      <p:sp>
        <p:nvSpPr>
          <p:cNvPr id="168" name="Google Shape;168;p3"/>
          <p:cNvSpPr txBox="1"/>
          <p:nvPr>
            <p:ph idx="1" type="body"/>
          </p:nvPr>
        </p:nvSpPr>
        <p:spPr>
          <a:xfrm>
            <a:off x="540250" y="890400"/>
            <a:ext cx="9543000" cy="1199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776"/>
              <a:buNone/>
            </a:pPr>
            <a:r>
              <a:rPr b="1" lang="en-US">
                <a:latin typeface="Calibri"/>
                <a:ea typeface="Calibri"/>
                <a:cs typeface="Calibri"/>
                <a:sym typeface="Calibri"/>
              </a:rPr>
              <a:t>What we will deliver:</a:t>
            </a:r>
            <a:endParaRPr>
              <a:latin typeface="Calibri"/>
              <a:ea typeface="Calibri"/>
              <a:cs typeface="Calibri"/>
              <a:sym typeface="Calibri"/>
            </a:endParaRPr>
          </a:p>
          <a:p>
            <a:pPr indent="0" lvl="0" marL="0" rtl="0" algn="l">
              <a:lnSpc>
                <a:spcPct val="80000"/>
              </a:lnSpc>
              <a:spcBef>
                <a:spcPts val="1000"/>
              </a:spcBef>
              <a:spcAft>
                <a:spcPts val="0"/>
              </a:spcAft>
              <a:buSzPts val="1332"/>
              <a:buNone/>
            </a:pPr>
            <a:r>
              <a:rPr b="1" lang="en-US">
                <a:latin typeface="Calibri"/>
                <a:ea typeface="Calibri"/>
                <a:cs typeface="Calibri"/>
                <a:sym typeface="Calibri"/>
              </a:rPr>
              <a:t>Prioritized ranking</a:t>
            </a:r>
            <a:r>
              <a:rPr lang="en-US">
                <a:latin typeface="Calibri"/>
                <a:ea typeface="Calibri"/>
                <a:cs typeface="Calibri"/>
                <a:sym typeface="Calibri"/>
              </a:rPr>
              <a:t> </a:t>
            </a:r>
            <a:r>
              <a:rPr b="1" lang="en-US">
                <a:latin typeface="Calibri"/>
                <a:ea typeface="Calibri"/>
                <a:cs typeface="Calibri"/>
                <a:sym typeface="Calibri"/>
              </a:rPr>
              <a:t>by Return on Investment (ROI)</a:t>
            </a:r>
            <a:r>
              <a:rPr lang="en-US">
                <a:latin typeface="Calibri"/>
                <a:ea typeface="Calibri"/>
                <a:cs typeface="Calibri"/>
                <a:sym typeface="Calibri"/>
              </a:rPr>
              <a:t> of each charging station type with product components, type of location it would be installed (e.g., corporate offices, hotels, stores, gas stations), and in which zip code. </a:t>
            </a:r>
            <a:endParaRPr>
              <a:latin typeface="Calibri"/>
              <a:ea typeface="Calibri"/>
              <a:cs typeface="Calibri"/>
              <a:sym typeface="Calibri"/>
            </a:endParaRPr>
          </a:p>
          <a:p>
            <a:pPr indent="0" lvl="0" marL="0" rtl="0" algn="l">
              <a:lnSpc>
                <a:spcPct val="80000"/>
              </a:lnSpc>
              <a:spcBef>
                <a:spcPts val="1000"/>
              </a:spcBef>
              <a:spcAft>
                <a:spcPts val="0"/>
              </a:spcAft>
              <a:buSzPts val="1332"/>
              <a:buNone/>
            </a:pPr>
            <a:r>
              <a:t/>
            </a:r>
            <a:endParaRPr>
              <a:latin typeface="Calibri"/>
              <a:ea typeface="Calibri"/>
              <a:cs typeface="Calibri"/>
              <a:sym typeface="Calibri"/>
            </a:endParaRPr>
          </a:p>
          <a:p>
            <a:pPr indent="0" lvl="0" marL="0" rtl="0" algn="l">
              <a:lnSpc>
                <a:spcPct val="80000"/>
              </a:lnSpc>
              <a:spcBef>
                <a:spcPts val="1000"/>
              </a:spcBef>
              <a:spcAft>
                <a:spcPts val="0"/>
              </a:spcAft>
              <a:buSzPts val="1332"/>
              <a:buNone/>
            </a:pPr>
            <a:r>
              <a:t/>
            </a:r>
            <a:endParaRPr>
              <a:latin typeface="Calibri"/>
              <a:ea typeface="Calibri"/>
              <a:cs typeface="Calibri"/>
              <a:sym typeface="Calibri"/>
            </a:endParaRPr>
          </a:p>
        </p:txBody>
      </p:sp>
      <p:graphicFrame>
        <p:nvGraphicFramePr>
          <p:cNvPr id="169" name="Google Shape;169;p3"/>
          <p:cNvGraphicFramePr/>
          <p:nvPr/>
        </p:nvGraphicFramePr>
        <p:xfrm>
          <a:off x="667048" y="2548548"/>
          <a:ext cx="3000000" cy="3000000"/>
        </p:xfrm>
        <a:graphic>
          <a:graphicData uri="http://schemas.openxmlformats.org/drawingml/2006/table">
            <a:tbl>
              <a:tblPr bandRow="1" firstRow="1">
                <a:noFill/>
                <a:tableStyleId>{B4E6667D-8FCC-43F2-B20A-78AC0985C19C}</a:tableStyleId>
              </a:tblPr>
              <a:tblGrid>
                <a:gridCol w="1254500"/>
                <a:gridCol w="1229800"/>
                <a:gridCol w="1462050"/>
                <a:gridCol w="849200"/>
                <a:gridCol w="896200"/>
                <a:gridCol w="970225"/>
                <a:gridCol w="1044475"/>
                <a:gridCol w="1538725"/>
              </a:tblGrid>
              <a:tr h="465350">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Charging Type</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Location Type</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White Glove/ Elite Service</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Zip Code</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Quantity</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Charging Time</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Connectors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ROI</a:t>
                      </a:r>
                      <a:endParaRPr sz="1200">
                        <a:latin typeface="Arial"/>
                        <a:ea typeface="Arial"/>
                        <a:cs typeface="Arial"/>
                        <a:sym typeface="Arial"/>
                      </a:endParaRPr>
                    </a:p>
                  </a:txBody>
                  <a:tcPr marT="45725" marB="45725" marR="91450" marL="91450"/>
                </a:tc>
              </a:tr>
              <a:tr h="605050">
                <a:tc>
                  <a:txBody>
                    <a:bodyPr/>
                    <a:lstStyle/>
                    <a:p>
                      <a:pPr indent="0" lvl="0" marL="0" marR="0" rtl="0" algn="l">
                        <a:spcBef>
                          <a:spcPts val="0"/>
                        </a:spcBef>
                        <a:spcAft>
                          <a:spcPts val="0"/>
                        </a:spcAft>
                        <a:buNone/>
                      </a:pPr>
                      <a:r>
                        <a:rPr lang="en-US" sz="1200">
                          <a:latin typeface="Arial"/>
                          <a:ea typeface="Arial"/>
                          <a:cs typeface="Arial"/>
                          <a:sym typeface="Arial"/>
                        </a:rPr>
                        <a:t>Level 2</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Supermar</a:t>
                      </a:r>
                      <a:r>
                        <a:rPr lang="en-US" sz="1200">
                          <a:latin typeface="Arial"/>
                          <a:ea typeface="Arial"/>
                          <a:cs typeface="Arial"/>
                          <a:sym typeface="Arial"/>
                        </a:rPr>
                        <a:t>k</a:t>
                      </a:r>
                      <a:r>
                        <a:rPr lang="en-US" sz="1200">
                          <a:latin typeface="Arial"/>
                          <a:ea typeface="Arial"/>
                          <a:cs typeface="Arial"/>
                          <a:sym typeface="Arial"/>
                        </a:rPr>
                        <a:t>et</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Yes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30316</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5</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2 - 8 hrs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333333"/>
                          </a:solidFill>
                          <a:latin typeface="Arial"/>
                          <a:ea typeface="Arial"/>
                          <a:cs typeface="Arial"/>
                          <a:sym typeface="Arial"/>
                        </a:rPr>
                        <a:t>SAE J1772</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200">
                          <a:latin typeface="Arial"/>
                          <a:ea typeface="Arial"/>
                          <a:cs typeface="Arial"/>
                          <a:sym typeface="Arial"/>
                        </a:rPr>
                        <a:t>40-50 customers per day</a:t>
                      </a:r>
                      <a:endParaRPr sz="1200">
                        <a:latin typeface="Arial"/>
                        <a:ea typeface="Arial"/>
                        <a:cs typeface="Arial"/>
                        <a:sym typeface="Arial"/>
                      </a:endParaRPr>
                    </a:p>
                    <a:p>
                      <a:pPr indent="0" lvl="0" marL="0" marR="0" rtl="0" algn="l">
                        <a:spcBef>
                          <a:spcPts val="0"/>
                        </a:spcBef>
                        <a:spcAft>
                          <a:spcPts val="0"/>
                        </a:spcAft>
                        <a:buNone/>
                      </a:pPr>
                      <a:r>
                        <a:t/>
                      </a:r>
                      <a:endParaRPr b="1" sz="1200">
                        <a:solidFill>
                          <a:srgbClr val="333333"/>
                        </a:solidFill>
                        <a:highlight>
                          <a:srgbClr val="FFFFFF"/>
                        </a:highlight>
                        <a:latin typeface="Arial"/>
                        <a:ea typeface="Arial"/>
                        <a:cs typeface="Arial"/>
                        <a:sym typeface="Arial"/>
                      </a:endParaRPr>
                    </a:p>
                  </a:txBody>
                  <a:tcPr marT="45725" marB="45725" marR="91450" marL="91450"/>
                </a:tc>
              </a:tr>
              <a:tr h="744750">
                <a:tc>
                  <a:txBody>
                    <a:bodyPr/>
                    <a:lstStyle/>
                    <a:p>
                      <a:pPr indent="0" lvl="0" marL="0" marR="0" rtl="0" algn="l">
                        <a:spcBef>
                          <a:spcPts val="0"/>
                        </a:spcBef>
                        <a:spcAft>
                          <a:spcPts val="0"/>
                        </a:spcAft>
                        <a:buNone/>
                      </a:pPr>
                      <a:r>
                        <a:rPr lang="en-US" sz="1200">
                          <a:latin typeface="Arial"/>
                          <a:ea typeface="Arial"/>
                          <a:cs typeface="Arial"/>
                          <a:sym typeface="Arial"/>
                        </a:rPr>
                        <a:t>Level 2</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Mall</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Yes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30324</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15-20</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latin typeface="Arial"/>
                          <a:ea typeface="Arial"/>
                          <a:cs typeface="Arial"/>
                          <a:sym typeface="Arial"/>
                        </a:rPr>
                        <a:t>2 - 8 hrs</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rPr lang="en-US" sz="1200">
                          <a:solidFill>
                            <a:srgbClr val="333333"/>
                          </a:solidFill>
                          <a:latin typeface="Arial"/>
                          <a:ea typeface="Arial"/>
                          <a:cs typeface="Arial"/>
                          <a:sym typeface="Arial"/>
                        </a:rPr>
                        <a:t>SAE J1772</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200">
                          <a:latin typeface="Arial"/>
                          <a:ea typeface="Arial"/>
                          <a:cs typeface="Arial"/>
                          <a:sym typeface="Arial"/>
                        </a:rPr>
                        <a:t>500-1000 customers per day</a:t>
                      </a:r>
                      <a:endParaRPr sz="1200">
                        <a:latin typeface="Arial"/>
                        <a:ea typeface="Arial"/>
                        <a:cs typeface="Arial"/>
                        <a:sym typeface="Arial"/>
                      </a:endParaRPr>
                    </a:p>
                    <a:p>
                      <a:pPr indent="0" lvl="0" marL="0" rtl="0" algn="l">
                        <a:spcBef>
                          <a:spcPts val="0"/>
                        </a:spcBef>
                        <a:spcAft>
                          <a:spcPts val="0"/>
                        </a:spcAft>
                        <a:buNone/>
                      </a:pPr>
                      <a:r>
                        <a:t/>
                      </a:r>
                      <a:endParaRPr b="1" sz="1200">
                        <a:solidFill>
                          <a:srgbClr val="333333"/>
                        </a:solidFill>
                        <a:highlight>
                          <a:srgbClr val="FFFFFF"/>
                        </a:highlight>
                        <a:latin typeface="Arial"/>
                        <a:ea typeface="Arial"/>
                        <a:cs typeface="Arial"/>
                        <a:sym typeface="Arial"/>
                      </a:endParaRPr>
                    </a:p>
                  </a:txBody>
                  <a:tcPr marT="45725" marB="45725" marR="91450" marL="91450"/>
                </a:tc>
              </a:tr>
              <a:tr h="884450">
                <a:tc>
                  <a:txBody>
                    <a:bodyPr/>
                    <a:lstStyle/>
                    <a:p>
                      <a:pPr indent="0" lvl="0" marL="0" marR="0" rtl="0" algn="l">
                        <a:spcBef>
                          <a:spcPts val="0"/>
                        </a:spcBef>
                        <a:spcAft>
                          <a:spcPts val="0"/>
                        </a:spcAft>
                        <a:buNone/>
                      </a:pPr>
                      <a:r>
                        <a:rPr lang="en-US" sz="1200">
                          <a:latin typeface="Arial"/>
                          <a:ea typeface="Arial"/>
                          <a:cs typeface="Arial"/>
                          <a:sym typeface="Arial"/>
                        </a:rPr>
                        <a:t>Level 2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Amusement parks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Yes</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30349</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15-20</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latin typeface="Arial"/>
                          <a:ea typeface="Arial"/>
                          <a:cs typeface="Arial"/>
                          <a:sym typeface="Arial"/>
                        </a:rPr>
                        <a:t>2 - 8 hrs</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rPr lang="en-US" sz="1200">
                          <a:solidFill>
                            <a:srgbClr val="333333"/>
                          </a:solidFill>
                          <a:latin typeface="Arial"/>
                          <a:ea typeface="Arial"/>
                          <a:cs typeface="Arial"/>
                          <a:sym typeface="Arial"/>
                        </a:rPr>
                        <a:t>SAE J1772</a:t>
                      </a:r>
                      <a:endParaRPr sz="1200">
                        <a:solidFill>
                          <a:srgbClr val="333333"/>
                        </a:solidFill>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200">
                          <a:latin typeface="Arial"/>
                          <a:ea typeface="Arial"/>
                          <a:cs typeface="Arial"/>
                          <a:sym typeface="Arial"/>
                        </a:rPr>
                        <a:t>500-1000 customers per day</a:t>
                      </a:r>
                      <a:endParaRPr sz="1200">
                        <a:latin typeface="Arial"/>
                        <a:ea typeface="Arial"/>
                        <a:cs typeface="Arial"/>
                        <a:sym typeface="Arial"/>
                      </a:endParaRPr>
                    </a:p>
                    <a:p>
                      <a:pPr indent="0" lvl="0" marL="0" rtl="0" algn="l">
                        <a:spcBef>
                          <a:spcPts val="0"/>
                        </a:spcBef>
                        <a:spcAft>
                          <a:spcPts val="0"/>
                        </a:spcAft>
                        <a:buNone/>
                      </a:pPr>
                      <a:r>
                        <a:t/>
                      </a:r>
                      <a:endParaRPr b="1" sz="1200">
                        <a:solidFill>
                          <a:srgbClr val="333333"/>
                        </a:solidFill>
                        <a:highlight>
                          <a:srgbClr val="FFFFFF"/>
                        </a:highlight>
                        <a:latin typeface="Arial"/>
                        <a:ea typeface="Arial"/>
                        <a:cs typeface="Arial"/>
                        <a:sym typeface="Arial"/>
                      </a:endParaRPr>
                    </a:p>
                  </a:txBody>
                  <a:tcPr marT="45725" marB="45725" marR="91450" marL="91450"/>
                </a:tc>
              </a:tr>
              <a:tr h="884450">
                <a:tc>
                  <a:txBody>
                    <a:bodyPr/>
                    <a:lstStyle/>
                    <a:p>
                      <a:pPr indent="0" lvl="0" marL="0" marR="0" rtl="0" algn="l">
                        <a:spcBef>
                          <a:spcPts val="0"/>
                        </a:spcBef>
                        <a:spcAft>
                          <a:spcPts val="0"/>
                        </a:spcAft>
                        <a:buNone/>
                      </a:pPr>
                      <a:r>
                        <a:rPr lang="en-US" sz="1200">
                          <a:latin typeface="Arial"/>
                          <a:ea typeface="Arial"/>
                          <a:cs typeface="Arial"/>
                          <a:sym typeface="Arial"/>
                        </a:rPr>
                        <a:t>Level 3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Government Office and Buildings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No</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30301</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4-5</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0.5-1 hr</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latin typeface="Arial"/>
                          <a:ea typeface="Arial"/>
                          <a:cs typeface="Arial"/>
                          <a:sym typeface="Arial"/>
                        </a:rPr>
                        <a:t>CCS connector</a:t>
                      </a:r>
                      <a:endParaRPr sz="12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200">
                          <a:latin typeface="Arial"/>
                          <a:ea typeface="Arial"/>
                          <a:cs typeface="Arial"/>
                          <a:sym typeface="Arial"/>
                        </a:rPr>
                        <a:t>100-150 customers per day</a:t>
                      </a:r>
                      <a:endParaRPr sz="1200">
                        <a:latin typeface="Arial"/>
                        <a:ea typeface="Arial"/>
                        <a:cs typeface="Arial"/>
                        <a:sym typeface="Arial"/>
                      </a:endParaRPr>
                    </a:p>
                  </a:txBody>
                  <a:tcPr marT="45725" marB="45725" marR="91450" marL="91450"/>
                </a:tc>
              </a:tr>
            </a:tbl>
          </a:graphicData>
        </a:graphic>
      </p:graphicFrame>
      <p:sp>
        <p:nvSpPr>
          <p:cNvPr id="170" name="Google Shape;170;p3"/>
          <p:cNvSpPr txBox="1"/>
          <p:nvPr/>
        </p:nvSpPr>
        <p:spPr>
          <a:xfrm>
            <a:off x="565078" y="2134456"/>
            <a:ext cx="2379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Example deliverable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4"/>
          <p:cNvSpPr txBox="1"/>
          <p:nvPr/>
        </p:nvSpPr>
        <p:spPr>
          <a:xfrm>
            <a:off x="456344" y="415225"/>
            <a:ext cx="8852043" cy="133138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rPr b="1" lang="en-US" sz="2400">
                <a:solidFill>
                  <a:srgbClr val="3F3F3F"/>
                </a:solidFill>
                <a:latin typeface="Calibri"/>
                <a:ea typeface="Calibri"/>
                <a:cs typeface="Calibri"/>
                <a:sym typeface="Calibri"/>
              </a:rPr>
              <a:t>1. How we will deliver charging station recommendations:</a:t>
            </a:r>
            <a:endParaRPr/>
          </a:p>
          <a:p>
            <a:pPr indent="0" lvl="0" marL="0" marR="0" rtl="0" algn="l">
              <a:spcBef>
                <a:spcPts val="1000"/>
              </a:spcBef>
              <a:spcAft>
                <a:spcPts val="0"/>
              </a:spcAft>
              <a:buClr>
                <a:schemeClr val="accent1"/>
              </a:buClr>
              <a:buSzPts val="1440"/>
              <a:buFont typeface="Noto Sans Symbols"/>
              <a:buNone/>
            </a:pPr>
            <a:r>
              <a:rPr lang="en-US" sz="1800">
                <a:solidFill>
                  <a:srgbClr val="3F3F3F"/>
                </a:solidFill>
                <a:latin typeface="Calibri"/>
                <a:ea typeface="Calibri"/>
                <a:cs typeface="Calibri"/>
                <a:sym typeface="Calibri"/>
              </a:rPr>
              <a:t>Using the following data:</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Calibri"/>
              <a:ea typeface="Calibri"/>
              <a:cs typeface="Calibri"/>
              <a:sym typeface="Calibri"/>
            </a:endParaRPr>
          </a:p>
        </p:txBody>
      </p:sp>
      <p:sp>
        <p:nvSpPr>
          <p:cNvPr id="177" name="Google Shape;177;p4"/>
          <p:cNvSpPr txBox="1"/>
          <p:nvPr/>
        </p:nvSpPr>
        <p:spPr>
          <a:xfrm>
            <a:off x="487020" y="1319227"/>
            <a:ext cx="4505093" cy="2308324"/>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1800" u="sng">
                <a:solidFill>
                  <a:schemeClr val="dk1"/>
                </a:solidFill>
                <a:latin typeface="Calibri"/>
                <a:ea typeface="Calibri"/>
                <a:cs typeface="Calibri"/>
                <a:sym typeface="Calibri"/>
              </a:rPr>
              <a:t>Quantitative</a:t>
            </a:r>
            <a:endParaRPr b="1" sz="18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Last used (by car type)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Hours of operation</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Population</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Proximity to major city, shopping, work, industrial area</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EV car # to charger # proportion per zip code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Chargepoint API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
        <p:nvSpPr>
          <p:cNvPr id="178" name="Google Shape;178;p4"/>
          <p:cNvSpPr txBox="1"/>
          <p:nvPr/>
        </p:nvSpPr>
        <p:spPr>
          <a:xfrm>
            <a:off x="4924250" y="1329300"/>
            <a:ext cx="5715000" cy="2308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1800" u="sng">
                <a:solidFill>
                  <a:schemeClr val="dk1"/>
                </a:solidFill>
                <a:latin typeface="Calibri"/>
                <a:ea typeface="Calibri"/>
                <a:cs typeface="Calibri"/>
                <a:sym typeface="Calibri"/>
              </a:rPr>
              <a:t>Qualitative</a:t>
            </a:r>
            <a:endParaRPr b="1" sz="18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Geographical location of existing EV charging stations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EV charging types: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Level 1</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Level 2</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Level 3/DC Fast Chargers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Customer feedback on charger types and preferences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
        <p:nvSpPr>
          <p:cNvPr id="179" name="Google Shape;179;p4"/>
          <p:cNvSpPr txBox="1"/>
          <p:nvPr/>
        </p:nvSpPr>
        <p:spPr>
          <a:xfrm>
            <a:off x="487025" y="4111709"/>
            <a:ext cx="10515600" cy="2647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We will use the following modeling approach:</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Using current data on number of EV owners per zip code compared to locations of publicly available charging stations in conjunction with chargepoint data on waiting lines, we will simulate charging station placement to minimize wait lines for EV users in high traffic areas.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Simulation results will be used in conjunction with Q2 location clusters for zipcodes most likely to purchase target Porsche models to create a linear optimization model to increase availability in target regions while taking into account cost constraints.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Charging preferences by consumers will be regressed against specific location types to add additional weights to the optimization model and specify types of locations/buildings within a zip code to target.</a:t>
            </a:r>
            <a:endParaRPr sz="16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5"/>
          <p:cNvSpPr txBox="1"/>
          <p:nvPr>
            <p:ph type="title"/>
          </p:nvPr>
        </p:nvSpPr>
        <p:spPr>
          <a:xfrm>
            <a:off x="502672" y="311650"/>
            <a:ext cx="9822855"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000">
                <a:solidFill>
                  <a:schemeClr val="dk1"/>
                </a:solidFill>
                <a:latin typeface="Calibri"/>
                <a:ea typeface="Calibri"/>
                <a:cs typeface="Calibri"/>
                <a:sym typeface="Calibri"/>
              </a:rPr>
              <a:t>2. For any given customer, what is the likelihood of them buying/not buying a type of car?</a:t>
            </a:r>
            <a:endParaRPr sz="3000">
              <a:latin typeface="Calibri"/>
              <a:ea typeface="Calibri"/>
              <a:cs typeface="Calibri"/>
              <a:sym typeface="Calibri"/>
            </a:endParaRPr>
          </a:p>
        </p:txBody>
      </p:sp>
      <p:sp>
        <p:nvSpPr>
          <p:cNvPr id="186" name="Google Shape;186;p5"/>
          <p:cNvSpPr txBox="1"/>
          <p:nvPr>
            <p:ph idx="1" type="body"/>
          </p:nvPr>
        </p:nvSpPr>
        <p:spPr>
          <a:xfrm>
            <a:off x="560799" y="1428086"/>
            <a:ext cx="10515600" cy="973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488"/>
              <a:buNone/>
            </a:pPr>
            <a:r>
              <a:rPr b="1" lang="en-US">
                <a:latin typeface="Calibri"/>
                <a:ea typeface="Calibri"/>
                <a:cs typeface="Calibri"/>
                <a:sym typeface="Calibri"/>
              </a:rPr>
              <a:t>What we will deliver:</a:t>
            </a:r>
            <a:endParaRPr>
              <a:latin typeface="Calibri"/>
              <a:ea typeface="Calibri"/>
              <a:cs typeface="Calibri"/>
              <a:sym typeface="Calibri"/>
            </a:endParaRPr>
          </a:p>
          <a:p>
            <a:pPr indent="0" lvl="0" marL="0" rtl="0" algn="l">
              <a:lnSpc>
                <a:spcPct val="80000"/>
              </a:lnSpc>
              <a:spcBef>
                <a:spcPts val="1000"/>
              </a:spcBef>
              <a:spcAft>
                <a:spcPts val="0"/>
              </a:spcAft>
              <a:buSzPts val="1116"/>
              <a:buNone/>
            </a:pPr>
            <a:r>
              <a:rPr b="1" lang="en-US">
                <a:latin typeface="Calibri"/>
                <a:ea typeface="Calibri"/>
                <a:cs typeface="Calibri"/>
                <a:sym typeface="Calibri"/>
              </a:rPr>
              <a:t>Market segmentation </a:t>
            </a:r>
            <a:r>
              <a:rPr lang="en-US">
                <a:latin typeface="Calibri"/>
                <a:ea typeface="Calibri"/>
                <a:cs typeface="Calibri"/>
                <a:sym typeface="Calibri"/>
              </a:rPr>
              <a:t>into customer segments</a:t>
            </a:r>
            <a:r>
              <a:rPr lang="en-US">
                <a:latin typeface="Calibri"/>
                <a:ea typeface="Calibri"/>
                <a:cs typeface="Calibri"/>
                <a:sym typeface="Calibri"/>
              </a:rPr>
              <a:t> with associated demographic, household, location information and associated probabilities of buying each type of model with associated features to give final recommended “model types and ranges per persona”</a:t>
            </a:r>
            <a:endParaRPr>
              <a:latin typeface="Calibri"/>
              <a:ea typeface="Calibri"/>
              <a:cs typeface="Calibri"/>
              <a:sym typeface="Calibri"/>
            </a:endParaRPr>
          </a:p>
          <a:p>
            <a:pPr indent="0" lvl="0" marL="0" rtl="0" algn="l">
              <a:lnSpc>
                <a:spcPct val="80000"/>
              </a:lnSpc>
              <a:spcBef>
                <a:spcPts val="1000"/>
              </a:spcBef>
              <a:spcAft>
                <a:spcPts val="0"/>
              </a:spcAft>
              <a:buSzPts val="1116"/>
              <a:buNone/>
            </a:pPr>
            <a:r>
              <a:t/>
            </a:r>
            <a:endParaRPr>
              <a:latin typeface="Calibri"/>
              <a:ea typeface="Calibri"/>
              <a:cs typeface="Calibri"/>
              <a:sym typeface="Calibri"/>
            </a:endParaRPr>
          </a:p>
          <a:p>
            <a:pPr indent="0" lvl="0" marL="0" rtl="0" algn="l">
              <a:lnSpc>
                <a:spcPct val="80000"/>
              </a:lnSpc>
              <a:spcBef>
                <a:spcPts val="1000"/>
              </a:spcBef>
              <a:spcAft>
                <a:spcPts val="0"/>
              </a:spcAft>
              <a:buSzPts val="1116"/>
              <a:buNone/>
            </a:pPr>
            <a:r>
              <a:t/>
            </a:r>
            <a:endParaRPr>
              <a:latin typeface="Calibri"/>
              <a:ea typeface="Calibri"/>
              <a:cs typeface="Calibri"/>
              <a:sym typeface="Calibri"/>
            </a:endParaRPr>
          </a:p>
        </p:txBody>
      </p:sp>
      <p:pic>
        <p:nvPicPr>
          <p:cNvPr id="187" name="Google Shape;187;p5"/>
          <p:cNvPicPr preferRelativeResize="0"/>
          <p:nvPr/>
        </p:nvPicPr>
        <p:blipFill rotWithShape="1">
          <a:blip r:embed="rId3">
            <a:alphaModFix/>
          </a:blip>
          <a:srcRect b="4159" l="76751" r="0" t="0"/>
          <a:stretch/>
        </p:blipFill>
        <p:spPr>
          <a:xfrm>
            <a:off x="7669300" y="2559275"/>
            <a:ext cx="1411599" cy="1573450"/>
          </a:xfrm>
          <a:prstGeom prst="rect">
            <a:avLst/>
          </a:prstGeom>
          <a:noFill/>
          <a:ln>
            <a:noFill/>
          </a:ln>
        </p:spPr>
      </p:pic>
      <p:graphicFrame>
        <p:nvGraphicFramePr>
          <p:cNvPr id="188" name="Google Shape;188;p5"/>
          <p:cNvGraphicFramePr/>
          <p:nvPr/>
        </p:nvGraphicFramePr>
        <p:xfrm>
          <a:off x="800500" y="4150649"/>
          <a:ext cx="3000000" cy="3000000"/>
        </p:xfrm>
        <a:graphic>
          <a:graphicData uri="http://schemas.openxmlformats.org/drawingml/2006/table">
            <a:tbl>
              <a:tblPr>
                <a:noFill/>
                <a:tableStyleId>{F79554AA-6DD2-4537-8365-DE8ACBFA416B}</a:tableStyleId>
              </a:tblPr>
              <a:tblGrid>
                <a:gridCol w="1681700"/>
                <a:gridCol w="1681700"/>
                <a:gridCol w="1681700"/>
                <a:gridCol w="1681700"/>
                <a:gridCol w="1681700"/>
              </a:tblGrid>
              <a:tr h="365725">
                <a:tc>
                  <a:txBody>
                    <a:bodyPr/>
                    <a:lstStyle/>
                    <a:p>
                      <a:pPr indent="0" lvl="0" marL="0" rtl="0" algn="r">
                        <a:spcBef>
                          <a:spcPts val="0"/>
                        </a:spcBef>
                        <a:spcAft>
                          <a:spcPts val="0"/>
                        </a:spcAft>
                        <a:buNone/>
                      </a:pPr>
                      <a:r>
                        <a:rPr b="1" lang="en-US" sz="1200">
                          <a:solidFill>
                            <a:srgbClr val="1155CC"/>
                          </a:solidFill>
                        </a:rPr>
                        <a:t>Customer Segments</a:t>
                      </a:r>
                      <a:endParaRPr b="1" sz="1200">
                        <a:solidFill>
                          <a:srgbClr val="1155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US" sz="1200"/>
                        <a:t>Pragmatists</a:t>
                      </a:r>
                      <a:endParaRPr b="1"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US" sz="1200"/>
                        <a:t>Risk Takers</a:t>
                      </a:r>
                      <a:endParaRPr b="1"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US" sz="1200"/>
                        <a:t>Upwardly Mobile</a:t>
                      </a:r>
                      <a:endParaRPr b="1"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US" sz="1200"/>
                        <a:t>Near-Retirees</a:t>
                      </a:r>
                      <a:endParaRPr b="1"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41500">
                <a:tc>
                  <a:txBody>
                    <a:bodyPr/>
                    <a:lstStyle/>
                    <a:p>
                      <a:pPr indent="0" lvl="0" marL="0" rtl="0" algn="r">
                        <a:spcBef>
                          <a:spcPts val="0"/>
                        </a:spcBef>
                        <a:spcAft>
                          <a:spcPts val="0"/>
                        </a:spcAft>
                        <a:buNone/>
                      </a:pPr>
                      <a:r>
                        <a:rPr b="1" lang="en-US" sz="1200">
                          <a:solidFill>
                            <a:srgbClr val="1155CC"/>
                          </a:solidFill>
                        </a:rPr>
                        <a:t>Age </a:t>
                      </a:r>
                      <a:r>
                        <a:rPr b="1" lang="en-US" sz="1200">
                          <a:solidFill>
                            <a:srgbClr val="1155CC"/>
                          </a:solidFill>
                        </a:rPr>
                        <a:t>R</a:t>
                      </a:r>
                      <a:r>
                        <a:rPr b="1" lang="en-US" sz="1200">
                          <a:solidFill>
                            <a:srgbClr val="1155CC"/>
                          </a:solidFill>
                        </a:rPr>
                        <a:t>ange (years)</a:t>
                      </a:r>
                      <a:endParaRPr b="1" sz="1200">
                        <a:solidFill>
                          <a:srgbClr val="1155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28-40</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25-35</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42-53</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50-65</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41500">
                <a:tc>
                  <a:txBody>
                    <a:bodyPr/>
                    <a:lstStyle/>
                    <a:p>
                      <a:pPr indent="0" lvl="0" marL="0" rtl="0" algn="r">
                        <a:spcBef>
                          <a:spcPts val="0"/>
                        </a:spcBef>
                        <a:spcAft>
                          <a:spcPts val="0"/>
                        </a:spcAft>
                        <a:buNone/>
                      </a:pPr>
                      <a:r>
                        <a:rPr b="1" lang="en-US" sz="1200">
                          <a:solidFill>
                            <a:srgbClr val="1155CC"/>
                          </a:solidFill>
                        </a:rPr>
                        <a:t>Demographics</a:t>
                      </a:r>
                      <a:endParaRPr b="1" sz="1200">
                        <a:solidFill>
                          <a:srgbClr val="1155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Female</a:t>
                      </a:r>
                      <a:endParaRPr sz="1200"/>
                    </a:p>
                    <a:p>
                      <a:pPr indent="0" lvl="0" marL="0" rtl="0" algn="ctr">
                        <a:spcBef>
                          <a:spcPts val="0"/>
                        </a:spcBef>
                        <a:spcAft>
                          <a:spcPts val="0"/>
                        </a:spcAft>
                        <a:buNone/>
                      </a:pPr>
                      <a:r>
                        <a:rPr lang="en-US" sz="1200"/>
                        <a:t>Advanced Degree</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Male</a:t>
                      </a:r>
                      <a:endParaRPr sz="1200"/>
                    </a:p>
                    <a:p>
                      <a:pPr indent="0" lvl="0" marL="0" rtl="0" algn="ctr">
                        <a:spcBef>
                          <a:spcPts val="0"/>
                        </a:spcBef>
                        <a:spcAft>
                          <a:spcPts val="0"/>
                        </a:spcAft>
                        <a:buNone/>
                      </a:pPr>
                      <a:r>
                        <a:rPr lang="en-US" sz="1200"/>
                        <a:t>Project Manager</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Senior Executive</a:t>
                      </a:r>
                      <a:endParaRPr sz="1200"/>
                    </a:p>
                    <a:p>
                      <a:pPr indent="0" lvl="0" marL="0" rtl="0" algn="ctr">
                        <a:spcBef>
                          <a:spcPts val="0"/>
                        </a:spcBef>
                        <a:spcAft>
                          <a:spcPts val="0"/>
                        </a:spcAft>
                        <a:buNone/>
                      </a:pPr>
                      <a:r>
                        <a:rPr lang="en-US" sz="1200"/>
                        <a:t>Home value &gt; $400k</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Self-Employed</a:t>
                      </a:r>
                      <a:endParaRPr sz="1200"/>
                    </a:p>
                    <a:p>
                      <a:pPr indent="0" lvl="0" marL="0" rtl="0" algn="ctr">
                        <a:spcBef>
                          <a:spcPts val="0"/>
                        </a:spcBef>
                        <a:spcAft>
                          <a:spcPts val="0"/>
                        </a:spcAft>
                        <a:buNone/>
                      </a:pPr>
                      <a:r>
                        <a:rPr lang="en-US" sz="1200"/>
                        <a:t>Online Sales</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41500">
                <a:tc>
                  <a:txBody>
                    <a:bodyPr/>
                    <a:lstStyle/>
                    <a:p>
                      <a:pPr indent="0" lvl="0" marL="0" rtl="0" algn="r">
                        <a:spcBef>
                          <a:spcPts val="0"/>
                        </a:spcBef>
                        <a:spcAft>
                          <a:spcPts val="0"/>
                        </a:spcAft>
                        <a:buNone/>
                      </a:pPr>
                      <a:r>
                        <a:rPr b="1" lang="en-US" sz="1200">
                          <a:solidFill>
                            <a:srgbClr val="1155CC"/>
                          </a:solidFill>
                        </a:rPr>
                        <a:t>Zip Codes</a:t>
                      </a:r>
                      <a:endParaRPr b="1" sz="1200">
                        <a:solidFill>
                          <a:srgbClr val="1155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30064, 30332, 30080, 30062</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90210, 94506, 94027, 12345</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64014, 73170, 63026, 33496</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85253, 21056, 86366, 68520</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41500">
                <a:tc>
                  <a:txBody>
                    <a:bodyPr/>
                    <a:lstStyle/>
                    <a:p>
                      <a:pPr indent="0" lvl="0" marL="0" rtl="0" algn="r">
                        <a:spcBef>
                          <a:spcPts val="0"/>
                        </a:spcBef>
                        <a:spcAft>
                          <a:spcPts val="0"/>
                        </a:spcAft>
                        <a:buNone/>
                      </a:pPr>
                      <a:r>
                        <a:rPr b="1" lang="en-US" sz="1200">
                          <a:solidFill>
                            <a:srgbClr val="1155CC"/>
                          </a:solidFill>
                        </a:rPr>
                        <a:t>Probability of purchasing EV </a:t>
                      </a:r>
                      <a:endParaRPr b="1" sz="1200">
                        <a:solidFill>
                          <a:srgbClr val="1155CC"/>
                        </a:solidFill>
                      </a:endParaRPr>
                    </a:p>
                    <a:p>
                      <a:pPr indent="0" lvl="0" marL="0" rtl="0" algn="r">
                        <a:spcBef>
                          <a:spcPts val="0"/>
                        </a:spcBef>
                        <a:spcAft>
                          <a:spcPts val="0"/>
                        </a:spcAft>
                        <a:buNone/>
                      </a:pPr>
                      <a:r>
                        <a:rPr b="1" lang="en-US" sz="1200">
                          <a:solidFill>
                            <a:srgbClr val="1155CC"/>
                          </a:solidFill>
                        </a:rPr>
                        <a:t>(by model)</a:t>
                      </a:r>
                      <a:endParaRPr b="1" sz="1200">
                        <a:solidFill>
                          <a:srgbClr val="1155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BMW i3 (44%)</a:t>
                      </a:r>
                      <a:endParaRPr sz="1200"/>
                    </a:p>
                    <a:p>
                      <a:pPr indent="0" lvl="0" marL="0" rtl="0" algn="ctr">
                        <a:spcBef>
                          <a:spcPts val="0"/>
                        </a:spcBef>
                        <a:spcAft>
                          <a:spcPts val="0"/>
                        </a:spcAft>
                        <a:buNone/>
                      </a:pPr>
                      <a:r>
                        <a:rPr lang="en-US" sz="1200"/>
                        <a:t>Nissan LEAF (27%)</a:t>
                      </a:r>
                      <a:endParaRPr sz="1200"/>
                    </a:p>
                    <a:p>
                      <a:pPr indent="0" lvl="0" marL="0" rtl="0" algn="ctr">
                        <a:spcBef>
                          <a:spcPts val="0"/>
                        </a:spcBef>
                        <a:spcAft>
                          <a:spcPts val="0"/>
                        </a:spcAft>
                        <a:buNone/>
                      </a:pPr>
                      <a:r>
                        <a:rPr lang="en-US" sz="1200"/>
                        <a:t>Tesla Model 3 (16%)</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Tesla</a:t>
                      </a:r>
                      <a:r>
                        <a:rPr lang="en-US" sz="1200"/>
                        <a:t> Model S (52%)</a:t>
                      </a:r>
                      <a:endParaRPr sz="1200"/>
                    </a:p>
                    <a:p>
                      <a:pPr indent="0" lvl="0" marL="0" rtl="0" algn="ctr">
                        <a:spcBef>
                          <a:spcPts val="0"/>
                        </a:spcBef>
                        <a:spcAft>
                          <a:spcPts val="0"/>
                        </a:spcAft>
                        <a:buNone/>
                      </a:pPr>
                      <a:r>
                        <a:rPr lang="en-US" sz="1200"/>
                        <a:t>Tesla Model X (41%)</a:t>
                      </a:r>
                      <a:endParaRPr sz="1200"/>
                    </a:p>
                    <a:p>
                      <a:pPr indent="0" lvl="0" marL="0" rtl="0" algn="ctr">
                        <a:spcBef>
                          <a:spcPts val="0"/>
                        </a:spcBef>
                        <a:spcAft>
                          <a:spcPts val="0"/>
                        </a:spcAft>
                        <a:buNone/>
                      </a:pPr>
                      <a:r>
                        <a:rPr lang="en-US" sz="1200"/>
                        <a:t>Jaguar I-PACE (9%)</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Tesla Model S (62%)</a:t>
                      </a:r>
                      <a:endParaRPr sz="1200"/>
                    </a:p>
                    <a:p>
                      <a:pPr indent="0" lvl="0" marL="0" rtl="0" algn="ctr">
                        <a:spcBef>
                          <a:spcPts val="0"/>
                        </a:spcBef>
                        <a:spcAft>
                          <a:spcPts val="0"/>
                        </a:spcAft>
                        <a:buClr>
                          <a:schemeClr val="dk1"/>
                        </a:buClr>
                        <a:buSzPts val="1100"/>
                        <a:buFont typeface="Arial"/>
                        <a:buNone/>
                      </a:pPr>
                      <a:r>
                        <a:rPr lang="en-US" sz="1200">
                          <a:solidFill>
                            <a:schemeClr val="dk1"/>
                          </a:solidFill>
                        </a:rPr>
                        <a:t>Jaguar I-PACE (6%)</a:t>
                      </a:r>
                      <a:endParaRPr sz="1200"/>
                    </a:p>
                    <a:p>
                      <a:pPr indent="0" lvl="0" marL="0" rtl="0" algn="ctr">
                        <a:spcBef>
                          <a:spcPts val="0"/>
                        </a:spcBef>
                        <a:spcAft>
                          <a:spcPts val="0"/>
                        </a:spcAft>
                        <a:buNone/>
                      </a:pPr>
                      <a:r>
                        <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US" sz="1200"/>
                        <a:t>Tesla Model X (60%)</a:t>
                      </a:r>
                      <a:endParaRPr sz="1200"/>
                    </a:p>
                    <a:p>
                      <a:pPr indent="0" lvl="0" marL="0" rtl="0" algn="ctr">
                        <a:spcBef>
                          <a:spcPts val="0"/>
                        </a:spcBef>
                        <a:spcAft>
                          <a:spcPts val="0"/>
                        </a:spcAft>
                        <a:buNone/>
                      </a:pPr>
                      <a:r>
                        <a:rPr lang="en-US" sz="1200"/>
                        <a:t>Tesla Model S Long Range (32%)</a:t>
                      </a:r>
                      <a:endParaRPr sz="12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pic>
        <p:nvPicPr>
          <p:cNvPr id="189" name="Google Shape;189;p5"/>
          <p:cNvPicPr preferRelativeResize="0"/>
          <p:nvPr/>
        </p:nvPicPr>
        <p:blipFill rotWithShape="1">
          <a:blip r:embed="rId3">
            <a:alphaModFix/>
          </a:blip>
          <a:srcRect b="4159" l="49915" r="24444" t="0"/>
          <a:stretch/>
        </p:blipFill>
        <p:spPr>
          <a:xfrm>
            <a:off x="5924950" y="2559275"/>
            <a:ext cx="1556799" cy="1573450"/>
          </a:xfrm>
          <a:prstGeom prst="rect">
            <a:avLst/>
          </a:prstGeom>
          <a:noFill/>
          <a:ln>
            <a:noFill/>
          </a:ln>
        </p:spPr>
      </p:pic>
      <p:pic>
        <p:nvPicPr>
          <p:cNvPr id="190" name="Google Shape;190;p5"/>
          <p:cNvPicPr preferRelativeResize="0"/>
          <p:nvPr/>
        </p:nvPicPr>
        <p:blipFill rotWithShape="1">
          <a:blip r:embed="rId3">
            <a:alphaModFix/>
          </a:blip>
          <a:srcRect b="4159" l="25644" r="49889" t="0"/>
          <a:stretch/>
        </p:blipFill>
        <p:spPr>
          <a:xfrm>
            <a:off x="4262000" y="2559275"/>
            <a:ext cx="1485502" cy="1573450"/>
          </a:xfrm>
          <a:prstGeom prst="rect">
            <a:avLst/>
          </a:prstGeom>
          <a:noFill/>
          <a:ln>
            <a:noFill/>
          </a:ln>
        </p:spPr>
      </p:pic>
      <p:pic>
        <p:nvPicPr>
          <p:cNvPr id="191" name="Google Shape;191;p5"/>
          <p:cNvPicPr preferRelativeResize="0"/>
          <p:nvPr/>
        </p:nvPicPr>
        <p:blipFill rotWithShape="1">
          <a:blip r:embed="rId3">
            <a:alphaModFix/>
          </a:blip>
          <a:srcRect b="4159" l="0" r="75534" t="0"/>
          <a:stretch/>
        </p:blipFill>
        <p:spPr>
          <a:xfrm>
            <a:off x="2599050" y="2559275"/>
            <a:ext cx="1485502" cy="157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6"/>
          <p:cNvSpPr txBox="1"/>
          <p:nvPr/>
        </p:nvSpPr>
        <p:spPr>
          <a:xfrm>
            <a:off x="456344" y="415225"/>
            <a:ext cx="8852043" cy="133138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rPr b="1" lang="en-US" sz="2400">
                <a:solidFill>
                  <a:srgbClr val="3F3F3F"/>
                </a:solidFill>
                <a:latin typeface="Calibri"/>
                <a:ea typeface="Calibri"/>
                <a:cs typeface="Calibri"/>
                <a:sym typeface="Calibri"/>
              </a:rPr>
              <a:t>2. How we will deliver customer segments:</a:t>
            </a:r>
            <a:endParaRPr/>
          </a:p>
          <a:p>
            <a:pPr indent="0" lvl="0" marL="0" marR="0" rtl="0" algn="l">
              <a:spcBef>
                <a:spcPts val="1000"/>
              </a:spcBef>
              <a:spcAft>
                <a:spcPts val="0"/>
              </a:spcAft>
              <a:buClr>
                <a:schemeClr val="accent1"/>
              </a:buClr>
              <a:buSzPts val="1440"/>
              <a:buFont typeface="Noto Sans Symbols"/>
              <a:buNone/>
            </a:pPr>
            <a:r>
              <a:rPr lang="en-US" sz="1800">
                <a:solidFill>
                  <a:srgbClr val="3F3F3F"/>
                </a:solidFill>
                <a:latin typeface="Calibri"/>
                <a:ea typeface="Calibri"/>
                <a:cs typeface="Calibri"/>
                <a:sym typeface="Calibri"/>
              </a:rPr>
              <a:t>Using the following demographic data:</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Calibri"/>
              <a:ea typeface="Calibri"/>
              <a:cs typeface="Calibri"/>
              <a:sym typeface="Calibri"/>
            </a:endParaRPr>
          </a:p>
        </p:txBody>
      </p:sp>
      <p:sp>
        <p:nvSpPr>
          <p:cNvPr id="198" name="Google Shape;198;p6"/>
          <p:cNvSpPr txBox="1"/>
          <p:nvPr/>
        </p:nvSpPr>
        <p:spPr>
          <a:xfrm>
            <a:off x="487020" y="1319227"/>
            <a:ext cx="4505100" cy="2585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1800" u="sng">
                <a:solidFill>
                  <a:schemeClr val="dk1"/>
                </a:solidFill>
                <a:latin typeface="Calibri"/>
                <a:ea typeface="Calibri"/>
                <a:cs typeface="Calibri"/>
                <a:sym typeface="Calibri"/>
              </a:rPr>
              <a:t>Quantitative</a:t>
            </a:r>
            <a:endParaRPr b="1" sz="18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Demographics of Electric vehicles consumer of each state by Age, income(dual-income), gender, location, profession, industry, degree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Type of vehicle like SUV, Sedan or Hatchback and its price, Type of Home.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Same Demographics above of Consumers having gasoline cars above $100k to understand the buying trends and factors.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
        <p:nvSpPr>
          <p:cNvPr id="199" name="Google Shape;199;p6"/>
          <p:cNvSpPr txBox="1"/>
          <p:nvPr/>
        </p:nvSpPr>
        <p:spPr>
          <a:xfrm>
            <a:off x="4924250" y="1329300"/>
            <a:ext cx="5372700" cy="296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1800" u="sng">
                <a:solidFill>
                  <a:schemeClr val="dk1"/>
                </a:solidFill>
                <a:latin typeface="Calibri"/>
                <a:ea typeface="Calibri"/>
                <a:cs typeface="Calibri"/>
                <a:sym typeface="Calibri"/>
              </a:rPr>
              <a:t>Qualitative</a:t>
            </a:r>
            <a:endParaRPr b="1" sz="18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Each state's regulation policies and laws (Tax-Rebates).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800">
                <a:solidFill>
                  <a:schemeClr val="dk1"/>
                </a:solidFill>
                <a:latin typeface="Calibri"/>
                <a:ea typeface="Calibri"/>
                <a:cs typeface="Calibri"/>
                <a:sym typeface="Calibri"/>
              </a:rPr>
              <a:t>Social media analysis of Reviews of EV to understand behavioral trends.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
        <p:nvSpPr>
          <p:cNvPr id="200" name="Google Shape;200;p6"/>
          <p:cNvSpPr txBox="1"/>
          <p:nvPr/>
        </p:nvSpPr>
        <p:spPr>
          <a:xfrm>
            <a:off x="487025" y="4463457"/>
            <a:ext cx="10515600" cy="1514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We will use the following modeling approach:</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Segmenting customers using K-means, we can build a classifier model in each segment to determine the probability of a customer buying the vehicle or not.</a:t>
            </a:r>
            <a:endParaRPr sz="180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7"/>
          <p:cNvSpPr txBox="1"/>
          <p:nvPr>
            <p:ph type="title"/>
          </p:nvPr>
        </p:nvSpPr>
        <p:spPr>
          <a:xfrm>
            <a:off x="502672" y="311650"/>
            <a:ext cx="9822855"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80"/>
              <a:buFont typeface="Calibri"/>
              <a:buNone/>
            </a:pPr>
            <a:r>
              <a:rPr b="1" lang="en-US" sz="3000">
                <a:solidFill>
                  <a:schemeClr val="dk1"/>
                </a:solidFill>
                <a:latin typeface="Calibri"/>
                <a:ea typeface="Calibri"/>
                <a:cs typeface="Calibri"/>
                <a:sym typeface="Calibri"/>
              </a:rPr>
              <a:t>3. What kind of cars should be marketed to who and where?</a:t>
            </a:r>
            <a:br>
              <a:rPr b="1" lang="en-US" sz="3000">
                <a:solidFill>
                  <a:schemeClr val="dk1"/>
                </a:solidFill>
                <a:latin typeface="Calibri"/>
                <a:ea typeface="Calibri"/>
                <a:cs typeface="Calibri"/>
                <a:sym typeface="Calibri"/>
              </a:rPr>
            </a:br>
            <a:endParaRPr b="1" sz="3000">
              <a:solidFill>
                <a:schemeClr val="dk1"/>
              </a:solidFill>
              <a:latin typeface="Calibri"/>
              <a:ea typeface="Calibri"/>
              <a:cs typeface="Calibri"/>
              <a:sym typeface="Calibri"/>
            </a:endParaRPr>
          </a:p>
        </p:txBody>
      </p:sp>
      <p:sp>
        <p:nvSpPr>
          <p:cNvPr id="207" name="Google Shape;207;p7"/>
          <p:cNvSpPr txBox="1"/>
          <p:nvPr>
            <p:ph idx="1" type="body"/>
          </p:nvPr>
        </p:nvSpPr>
        <p:spPr>
          <a:xfrm>
            <a:off x="560800" y="970875"/>
            <a:ext cx="6721200" cy="1143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776"/>
              <a:buNone/>
            </a:pPr>
            <a:r>
              <a:rPr b="1" lang="en-US">
                <a:latin typeface="Calibri"/>
                <a:ea typeface="Calibri"/>
                <a:cs typeface="Calibri"/>
                <a:sym typeface="Calibri"/>
              </a:rPr>
              <a:t>What we will deliver:</a:t>
            </a:r>
            <a:endParaRPr>
              <a:latin typeface="Calibri"/>
              <a:ea typeface="Calibri"/>
              <a:cs typeface="Calibri"/>
              <a:sym typeface="Calibri"/>
            </a:endParaRPr>
          </a:p>
          <a:p>
            <a:pPr indent="0" lvl="0" marL="0" rtl="0" algn="l">
              <a:lnSpc>
                <a:spcPct val="80000"/>
              </a:lnSpc>
              <a:spcBef>
                <a:spcPts val="1000"/>
              </a:spcBef>
              <a:spcAft>
                <a:spcPts val="0"/>
              </a:spcAft>
              <a:buSzPts val="1332"/>
              <a:buNone/>
            </a:pPr>
            <a:r>
              <a:rPr lang="en-US">
                <a:latin typeface="Calibri"/>
                <a:ea typeface="Calibri"/>
                <a:cs typeface="Calibri"/>
                <a:sym typeface="Calibri"/>
              </a:rPr>
              <a:t>Per car, which persona it should be marketed to in which manner to which region, ranked by probability of opportunity and number of expected sales.</a:t>
            </a:r>
            <a:endParaRPr>
              <a:latin typeface="Calibri"/>
              <a:ea typeface="Calibri"/>
              <a:cs typeface="Calibri"/>
              <a:sym typeface="Calibri"/>
            </a:endParaRPr>
          </a:p>
          <a:p>
            <a:pPr indent="0" lvl="0" marL="0" rtl="0" algn="l">
              <a:lnSpc>
                <a:spcPct val="80000"/>
              </a:lnSpc>
              <a:spcBef>
                <a:spcPts val="1000"/>
              </a:spcBef>
              <a:spcAft>
                <a:spcPts val="0"/>
              </a:spcAft>
              <a:buSzPts val="1332"/>
              <a:buNone/>
            </a:pPr>
            <a:r>
              <a:t/>
            </a:r>
            <a:endParaRPr>
              <a:latin typeface="Calibri"/>
              <a:ea typeface="Calibri"/>
              <a:cs typeface="Calibri"/>
              <a:sym typeface="Calibri"/>
            </a:endParaRPr>
          </a:p>
        </p:txBody>
      </p:sp>
      <p:sp>
        <p:nvSpPr>
          <p:cNvPr id="208" name="Google Shape;208;p7"/>
          <p:cNvSpPr txBox="1"/>
          <p:nvPr/>
        </p:nvSpPr>
        <p:spPr>
          <a:xfrm>
            <a:off x="565078" y="2568539"/>
            <a:ext cx="4212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Visualization of marketing guidance:</a:t>
            </a:r>
            <a:endParaRPr/>
          </a:p>
        </p:txBody>
      </p:sp>
      <p:pic>
        <p:nvPicPr>
          <p:cNvPr id="209" name="Google Shape;209;p7"/>
          <p:cNvPicPr preferRelativeResize="0"/>
          <p:nvPr/>
        </p:nvPicPr>
        <p:blipFill>
          <a:blip r:embed="rId3">
            <a:alphaModFix/>
          </a:blip>
          <a:stretch>
            <a:fillRect/>
          </a:stretch>
        </p:blipFill>
        <p:spPr>
          <a:xfrm>
            <a:off x="5470650" y="3288525"/>
            <a:ext cx="6721349" cy="3569475"/>
          </a:xfrm>
          <a:prstGeom prst="rect">
            <a:avLst/>
          </a:prstGeom>
          <a:noFill/>
          <a:ln>
            <a:noFill/>
          </a:ln>
        </p:spPr>
      </p:pic>
      <p:pic>
        <p:nvPicPr>
          <p:cNvPr id="210" name="Google Shape;210;p7"/>
          <p:cNvPicPr preferRelativeResize="0"/>
          <p:nvPr/>
        </p:nvPicPr>
        <p:blipFill>
          <a:blip r:embed="rId4">
            <a:alphaModFix/>
          </a:blip>
          <a:stretch>
            <a:fillRect/>
          </a:stretch>
        </p:blipFill>
        <p:spPr>
          <a:xfrm>
            <a:off x="7931025" y="891900"/>
            <a:ext cx="4212050" cy="2289150"/>
          </a:xfrm>
          <a:prstGeom prst="rect">
            <a:avLst/>
          </a:prstGeom>
          <a:noFill/>
          <a:ln>
            <a:noFill/>
          </a:ln>
        </p:spPr>
      </p:pic>
      <p:pic>
        <p:nvPicPr>
          <p:cNvPr id="211" name="Google Shape;211;p7"/>
          <p:cNvPicPr preferRelativeResize="0"/>
          <p:nvPr/>
        </p:nvPicPr>
        <p:blipFill>
          <a:blip r:embed="rId5">
            <a:alphaModFix/>
          </a:blip>
          <a:stretch>
            <a:fillRect/>
          </a:stretch>
        </p:blipFill>
        <p:spPr>
          <a:xfrm>
            <a:off x="36825" y="3181050"/>
            <a:ext cx="5023674" cy="33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8"/>
          <p:cNvSpPr txBox="1"/>
          <p:nvPr/>
        </p:nvSpPr>
        <p:spPr>
          <a:xfrm>
            <a:off x="456344" y="415225"/>
            <a:ext cx="8852043" cy="133138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rPr b="1" lang="en-US" sz="2400">
                <a:solidFill>
                  <a:srgbClr val="3F3F3F"/>
                </a:solidFill>
                <a:latin typeface="Calibri"/>
                <a:ea typeface="Calibri"/>
                <a:cs typeface="Calibri"/>
                <a:sym typeface="Calibri"/>
              </a:rPr>
              <a:t>3. How we will suggest marketing recommendations:</a:t>
            </a:r>
            <a:endParaRPr/>
          </a:p>
          <a:p>
            <a:pPr indent="0" lvl="0" marL="0" marR="0" rtl="0" algn="l">
              <a:spcBef>
                <a:spcPts val="1000"/>
              </a:spcBef>
              <a:spcAft>
                <a:spcPts val="0"/>
              </a:spcAft>
              <a:buClr>
                <a:schemeClr val="accent1"/>
              </a:buClr>
              <a:buSzPts val="1440"/>
              <a:buFont typeface="Noto Sans Symbols"/>
              <a:buNone/>
            </a:pPr>
            <a:r>
              <a:rPr lang="en-US" sz="1800">
                <a:solidFill>
                  <a:srgbClr val="3F3F3F"/>
                </a:solidFill>
                <a:latin typeface="Calibri"/>
                <a:ea typeface="Calibri"/>
                <a:cs typeface="Calibri"/>
                <a:sym typeface="Calibri"/>
              </a:rPr>
              <a:t>Using the following data:</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Calibri"/>
              <a:ea typeface="Calibri"/>
              <a:cs typeface="Calibri"/>
              <a:sym typeface="Calibri"/>
            </a:endParaRPr>
          </a:p>
        </p:txBody>
      </p:sp>
      <p:sp>
        <p:nvSpPr>
          <p:cNvPr id="218" name="Google Shape;218;p8"/>
          <p:cNvSpPr txBox="1"/>
          <p:nvPr/>
        </p:nvSpPr>
        <p:spPr>
          <a:xfrm>
            <a:off x="456350" y="4488813"/>
            <a:ext cx="10515600" cy="202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We will use the following modeling approach:</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Using decision tree algorithms based on EV features, we will be able to pair any EV build and cost to our persona clusters, and provide a breakdown of marketing dollar spend for each customer group and location based on probability of purchase.</a:t>
            </a:r>
            <a:endParaRPr sz="1800">
              <a:solidFill>
                <a:schemeClr val="dk1"/>
              </a:solidFill>
              <a:latin typeface="Calibri"/>
              <a:ea typeface="Calibri"/>
              <a:cs typeface="Calibri"/>
              <a:sym typeface="Calibri"/>
            </a:endParaRPr>
          </a:p>
        </p:txBody>
      </p:sp>
      <p:sp>
        <p:nvSpPr>
          <p:cNvPr id="219" name="Google Shape;219;p8"/>
          <p:cNvSpPr txBox="1"/>
          <p:nvPr/>
        </p:nvSpPr>
        <p:spPr>
          <a:xfrm>
            <a:off x="517843" y="1329501"/>
            <a:ext cx="4505093" cy="2308324"/>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u="sng">
                <a:solidFill>
                  <a:schemeClr val="dk1"/>
                </a:solidFill>
                <a:latin typeface="Trebuchet MS"/>
                <a:ea typeface="Trebuchet MS"/>
                <a:cs typeface="Trebuchet MS"/>
                <a:sym typeface="Trebuchet MS"/>
              </a:rPr>
              <a:t>Quantitative</a:t>
            </a:r>
            <a:endParaRPr b="1" u="sng">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Demography of each state by Age, income(dual-income), gender, location(zip-code,rural,urban) , profession, industry, degree(very important)...</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Type of vehicle like gasoline, hybrid and which kind of vehicle like suv, sedan</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Price of vehicle</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Persona clusters and data defined in response to question 2.</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Marketing campaign data w/ sales trends</a:t>
            </a:r>
            <a:endParaRPr>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b="1" u="sng">
              <a:solidFill>
                <a:schemeClr val="dk1"/>
              </a:solidFill>
              <a:latin typeface="Calibri"/>
              <a:ea typeface="Calibri"/>
              <a:cs typeface="Calibri"/>
              <a:sym typeface="Calibri"/>
            </a:endParaRPr>
          </a:p>
        </p:txBody>
      </p:sp>
      <p:sp>
        <p:nvSpPr>
          <p:cNvPr id="220" name="Google Shape;220;p8"/>
          <p:cNvSpPr txBox="1"/>
          <p:nvPr/>
        </p:nvSpPr>
        <p:spPr>
          <a:xfrm>
            <a:off x="5380525" y="1329504"/>
            <a:ext cx="4999500" cy="1508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u="sng">
                <a:solidFill>
                  <a:schemeClr val="dk1"/>
                </a:solidFill>
                <a:latin typeface="Trebuchet MS"/>
                <a:ea typeface="Trebuchet MS"/>
                <a:cs typeface="Trebuchet MS"/>
                <a:sym typeface="Trebuchet MS"/>
              </a:rPr>
              <a:t>Qualitative</a:t>
            </a:r>
            <a:endParaRPr b="1" u="sng">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Each state's regulation policies and laws</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a:solidFill>
                  <a:schemeClr val="dk1"/>
                </a:solidFill>
                <a:latin typeface="Trebuchet MS"/>
                <a:ea typeface="Trebuchet MS"/>
                <a:cs typeface="Trebuchet MS"/>
                <a:sym typeface="Trebuchet MS"/>
              </a:rPr>
              <a:t>Persona clusters and data defined in response to question </a:t>
            </a:r>
            <a:endParaRPr b="1" u="sng">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9"/>
          <p:cNvSpPr txBox="1"/>
          <p:nvPr>
            <p:ph idx="4294967295" type="ctrTitle"/>
          </p:nvPr>
        </p:nvSpPr>
        <p:spPr>
          <a:xfrm>
            <a:off x="880342" y="1849729"/>
            <a:ext cx="9208800" cy="164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Calibri"/>
              <a:buNone/>
            </a:pPr>
            <a:r>
              <a:rPr lang="en-US">
                <a:solidFill>
                  <a:schemeClr val="dk1"/>
                </a:solidFill>
                <a:latin typeface="Calibri"/>
                <a:ea typeface="Calibri"/>
                <a:cs typeface="Calibri"/>
                <a:sym typeface="Calibri"/>
              </a:rPr>
              <a:t>Additional Materials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2019-12-08T17:42:21Z</dcterms:created>
  <dc:creator>Microsoft Office User</dc:creator>
</cp:coreProperties>
</file>