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72" r:id="rId8"/>
    <p:sldId id="273" r:id="rId9"/>
    <p:sldId id="262" r:id="rId10"/>
    <p:sldId id="270" r:id="rId11"/>
    <p:sldId id="288" r:id="rId12"/>
    <p:sldId id="259" r:id="rId13"/>
    <p:sldId id="287" r:id="rId14"/>
    <p:sldId id="289" r:id="rId15"/>
    <p:sldId id="290" r:id="rId16"/>
    <p:sldId id="291" r:id="rId17"/>
    <p:sldId id="264" r:id="rId18"/>
    <p:sldId id="26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0704" autoAdjust="0"/>
  </p:normalViewPr>
  <p:slideViewPr>
    <p:cSldViewPr snapToGrid="0">
      <p:cViewPr varScale="1">
        <p:scale>
          <a:sx n="85" d="100"/>
          <a:sy n="85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Model Deployment using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fastapi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and server hosting using AWS EC2 engine.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DATASET</a:t>
          </a:r>
        </a:p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GATHERING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100 API call sequence log file for malware and benign files from Kaggle.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DATASET</a:t>
          </a:r>
        </a:p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EDA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Each </a:t>
          </a:r>
          <a:r>
            <a:rPr lang="en-US" sz="1400" spc="50" baseline="0" dirty="0" err="1">
              <a:latin typeface="+mn-lt"/>
            </a:rPr>
            <a:t>api</a:t>
          </a:r>
          <a:r>
            <a:rPr lang="en-US" sz="1400" spc="50" baseline="0" dirty="0">
              <a:latin typeface="+mn-lt"/>
            </a:rPr>
            <a:t> call analysis through mathematical tools, Dataset target variable evaluation.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Traditional ML and DL model building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ML Models: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XGBoost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, Random Forest, KNN, Logistic Regression.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DL Model: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Seuential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MLP.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Model accuracy, precision, f1-score, recall comparison and graph plotting.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DEPLOYMENT AND HOSTING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EVALUATION OF RESULTS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565087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DATASET</a:t>
          </a:r>
        </a:p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GATHERING</a:t>
          </a:r>
        </a:p>
      </dsp:txBody>
      <dsp:txXfrm>
        <a:off x="13760" y="565087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168502"/>
          <a:ext cx="2011384" cy="20113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100 API call sequence log file for malware and benign files from Kaggle.</a:t>
          </a:r>
        </a:p>
      </dsp:txBody>
      <dsp:txXfrm>
        <a:off x="13760" y="1168502"/>
        <a:ext cx="2011384" cy="2011323"/>
      </dsp:txXfrm>
    </dsp:sp>
    <dsp:sp modelId="{C4F84DEA-2002-4D32-8E80-70EEE05E345A}">
      <dsp:nvSpPr>
        <dsp:cNvPr id="0" name=""/>
        <dsp:cNvSpPr/>
      </dsp:nvSpPr>
      <dsp:spPr>
        <a:xfrm>
          <a:off x="2132933" y="565087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DATASET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EDA</a:t>
          </a:r>
        </a:p>
      </dsp:txBody>
      <dsp:txXfrm>
        <a:off x="2132933" y="565087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168502"/>
          <a:ext cx="2011384" cy="20113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Each </a:t>
          </a:r>
          <a:r>
            <a:rPr lang="en-US" sz="1400" kern="1200" spc="50" baseline="0" dirty="0" err="1">
              <a:latin typeface="+mn-lt"/>
            </a:rPr>
            <a:t>api</a:t>
          </a:r>
          <a:r>
            <a:rPr lang="en-US" sz="1400" kern="1200" spc="50" baseline="0" dirty="0">
              <a:latin typeface="+mn-lt"/>
            </a:rPr>
            <a:t> call analysis through mathematical tools, Dataset target variable evaluation.</a:t>
          </a:r>
        </a:p>
      </dsp:txBody>
      <dsp:txXfrm>
        <a:off x="2132933" y="1168502"/>
        <a:ext cx="2011384" cy="2011323"/>
      </dsp:txXfrm>
    </dsp:sp>
    <dsp:sp modelId="{49B7F8FA-D256-41EF-9327-52A3551D9A60}">
      <dsp:nvSpPr>
        <dsp:cNvPr id="0" name=""/>
        <dsp:cNvSpPr/>
      </dsp:nvSpPr>
      <dsp:spPr>
        <a:xfrm>
          <a:off x="4252107" y="565087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Traditional ML and DL model building</a:t>
          </a:r>
        </a:p>
      </dsp:txBody>
      <dsp:txXfrm>
        <a:off x="4252107" y="565087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168502"/>
          <a:ext cx="2011384" cy="20113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ML Models: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XGBoost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, Random Forest, KNN, Logistic Regression.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DL Model: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Seuential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MLP.</a:t>
          </a:r>
        </a:p>
      </dsp:txBody>
      <dsp:txXfrm>
        <a:off x="4252107" y="1168502"/>
        <a:ext cx="2011384" cy="2011323"/>
      </dsp:txXfrm>
    </dsp:sp>
    <dsp:sp modelId="{4132ECB1-6BEF-4935-AFA3-B2EAA48FDE7E}">
      <dsp:nvSpPr>
        <dsp:cNvPr id="0" name=""/>
        <dsp:cNvSpPr/>
      </dsp:nvSpPr>
      <dsp:spPr>
        <a:xfrm>
          <a:off x="6371281" y="565087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EVALUATION OF RESULTS</a:t>
          </a:r>
        </a:p>
      </dsp:txBody>
      <dsp:txXfrm>
        <a:off x="6371281" y="565087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168502"/>
          <a:ext cx="2011384" cy="20113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Model accuracy, precision, f1-score, recall comparison and graph plotting.</a:t>
          </a:r>
        </a:p>
      </dsp:txBody>
      <dsp:txXfrm>
        <a:off x="6371281" y="1168502"/>
        <a:ext cx="2011384" cy="2011323"/>
      </dsp:txXfrm>
    </dsp:sp>
    <dsp:sp modelId="{59606EB9-9F10-4D12-A33F-A242FDCC0D0F}">
      <dsp:nvSpPr>
        <dsp:cNvPr id="0" name=""/>
        <dsp:cNvSpPr/>
      </dsp:nvSpPr>
      <dsp:spPr>
        <a:xfrm>
          <a:off x="8490455" y="565087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DEPLOYMENT AND HOSTING</a:t>
          </a:r>
        </a:p>
      </dsp:txBody>
      <dsp:txXfrm>
        <a:off x="8490455" y="565087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168502"/>
          <a:ext cx="2011384" cy="20113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Model Deployment using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fastapi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and server hosting using AWS EC2 engine.</a:t>
          </a:r>
        </a:p>
      </dsp:txBody>
      <dsp:txXfrm>
        <a:off x="8490455" y="1168502"/>
        <a:ext cx="2011384" cy="2011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c2-13-239-47-93.ap-southeast-2.compute.amazonaws.com:8080/" TargetMode="External"/><Relationship Id="rId2" Type="http://schemas.openxmlformats.org/officeDocument/2006/relationships/hyperlink" Target="https://github.com/shashankgsharma/malwaredetectionsyste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837764"/>
          </a:xfrm>
        </p:spPr>
        <p:txBody>
          <a:bodyPr>
            <a:normAutofit/>
          </a:bodyPr>
          <a:lstStyle/>
          <a:p>
            <a:r>
              <a:rPr lang="en-US" dirty="0"/>
              <a:t>Shashank G. Sharma</a:t>
            </a:r>
          </a:p>
          <a:p>
            <a:r>
              <a:rPr lang="en-US" dirty="0"/>
              <a:t>Enrolment no.: 191310132134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4210D2-05A5-5719-C50E-278B368C9750}"/>
              </a:ext>
            </a:extLst>
          </p:cNvPr>
          <p:cNvSpPr txBox="1">
            <a:spLocks/>
          </p:cNvSpPr>
          <p:nvPr/>
        </p:nvSpPr>
        <p:spPr>
          <a:xfrm>
            <a:off x="8886925" y="0"/>
            <a:ext cx="3142126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INTERNSHIP</a:t>
            </a:r>
          </a:p>
          <a:p>
            <a:r>
              <a:rPr lang="en-US" dirty="0"/>
              <a:t>@BISAG-N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>
            <a:normAutofit/>
          </a:bodyPr>
          <a:lstStyle/>
          <a:p>
            <a:r>
              <a:rPr lang="en-US" dirty="0"/>
              <a:t>W8, W9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W10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W11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W12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613528"/>
            <a:ext cx="5540323" cy="10108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Tensorflow</a:t>
            </a:r>
            <a:r>
              <a:rPr lang="en-US" dirty="0"/>
              <a:t> for Neural Network Architecture Building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Tensorflow</a:t>
            </a:r>
            <a:r>
              <a:rPr lang="en-US" dirty="0"/>
              <a:t> for NN Model training and testing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Working on new </a:t>
            </a:r>
            <a:r>
              <a:rPr lang="en-US" dirty="0" err="1"/>
              <a:t>api</a:t>
            </a:r>
            <a:r>
              <a:rPr lang="en-US" dirty="0"/>
              <a:t>-call based dataset: Dataset EDA, Traditional ML Model training and testing, Results evaluation and comparison, DL Model training, testing and evaluation.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Deployment of best model: </a:t>
            </a:r>
            <a:r>
              <a:rPr lang="en-US" dirty="0" err="1"/>
              <a:t>XGBoost</a:t>
            </a:r>
            <a:r>
              <a:rPr lang="en-US" dirty="0"/>
              <a:t> using </a:t>
            </a:r>
            <a:r>
              <a:rPr lang="en-US" dirty="0" err="1"/>
              <a:t>fastapi</a:t>
            </a:r>
            <a:r>
              <a:rPr lang="en-US" dirty="0"/>
              <a:t> and pickle lib, hosting of deployed model server on AWS EC2 virtual machine: Ubuntu.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83B48-D226-5EB4-8C58-AE90EC35F0D8}"/>
              </a:ext>
            </a:extLst>
          </p:cNvPr>
          <p:cNvSpPr txBox="1"/>
          <p:nvPr/>
        </p:nvSpPr>
        <p:spPr>
          <a:xfrm>
            <a:off x="1241834" y="1833015"/>
            <a:ext cx="17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(13/03 – 26/03)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0FECE-5FE9-5FFD-618F-77924117F266}"/>
              </a:ext>
            </a:extLst>
          </p:cNvPr>
          <p:cNvSpPr txBox="1"/>
          <p:nvPr/>
        </p:nvSpPr>
        <p:spPr>
          <a:xfrm>
            <a:off x="1802188" y="2858276"/>
            <a:ext cx="17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(27/03 – 02/04)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D2177-F40A-9090-CB1E-1D898A091B8A}"/>
              </a:ext>
            </a:extLst>
          </p:cNvPr>
          <p:cNvSpPr txBox="1"/>
          <p:nvPr/>
        </p:nvSpPr>
        <p:spPr>
          <a:xfrm>
            <a:off x="2409438" y="3990106"/>
            <a:ext cx="17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(03/04 – 09/04)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3511D-0E46-3E82-7053-BB346D0E3866}"/>
              </a:ext>
            </a:extLst>
          </p:cNvPr>
          <p:cNvSpPr txBox="1"/>
          <p:nvPr/>
        </p:nvSpPr>
        <p:spPr>
          <a:xfrm>
            <a:off x="2964225" y="5066432"/>
            <a:ext cx="17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(10/04 – 16/04)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07A55-9F02-7BF8-B9D9-DD6AFE6DF019}"/>
              </a:ext>
            </a:extLst>
          </p:cNvPr>
          <p:cNvSpPr txBox="1"/>
          <p:nvPr/>
        </p:nvSpPr>
        <p:spPr>
          <a:xfrm>
            <a:off x="2581835" y="427625"/>
            <a:ext cx="770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2377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>
            <a:normAutofit/>
          </a:bodyPr>
          <a:lstStyle/>
          <a:p>
            <a:r>
              <a:rPr lang="en-US" dirty="0"/>
              <a:t>W13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W14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W15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W16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613528"/>
            <a:ext cx="5540323" cy="9952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Improvisations and Optimizations: </a:t>
            </a:r>
          </a:p>
          <a:p>
            <a:pPr>
              <a:lnSpc>
                <a:spcPct val="110000"/>
              </a:lnSpc>
            </a:pPr>
            <a:r>
              <a:rPr lang="en-US" dirty="0"/>
              <a:t>Stratified K-fold CV, SMOTE resampling.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Improvisations and Optimizations: </a:t>
            </a:r>
          </a:p>
          <a:p>
            <a:r>
              <a:rPr lang="en-US" dirty="0"/>
              <a:t>Hyperparameter Optimization using GridSearchCV, Evaluation of CV and Test results.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Report Formation: </a:t>
            </a:r>
          </a:p>
          <a:p>
            <a:r>
              <a:rPr lang="en-US" dirty="0"/>
              <a:t>Intro, Abstract, System Analysis, System Design, Implementation.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Report Formation:</a:t>
            </a:r>
          </a:p>
          <a:p>
            <a:r>
              <a:rPr lang="en-US" dirty="0"/>
              <a:t>Testing, Limitations and Future Enhancements, Conclusion and Reference, Plagiarism Report.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83B48-D226-5EB4-8C58-AE90EC35F0D8}"/>
              </a:ext>
            </a:extLst>
          </p:cNvPr>
          <p:cNvSpPr txBox="1"/>
          <p:nvPr/>
        </p:nvSpPr>
        <p:spPr>
          <a:xfrm>
            <a:off x="1241834" y="1833015"/>
            <a:ext cx="17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(17/04 – 23/04)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0FECE-5FE9-5FFD-618F-77924117F266}"/>
              </a:ext>
            </a:extLst>
          </p:cNvPr>
          <p:cNvSpPr txBox="1"/>
          <p:nvPr/>
        </p:nvSpPr>
        <p:spPr>
          <a:xfrm>
            <a:off x="1802188" y="2858276"/>
            <a:ext cx="17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(24/04 – 30/04)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D2177-F40A-9090-CB1E-1D898A091B8A}"/>
              </a:ext>
            </a:extLst>
          </p:cNvPr>
          <p:cNvSpPr txBox="1"/>
          <p:nvPr/>
        </p:nvSpPr>
        <p:spPr>
          <a:xfrm>
            <a:off x="2409438" y="3990106"/>
            <a:ext cx="17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(01/05 – 07/05)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3511D-0E46-3E82-7053-BB346D0E3866}"/>
              </a:ext>
            </a:extLst>
          </p:cNvPr>
          <p:cNvSpPr txBox="1"/>
          <p:nvPr/>
        </p:nvSpPr>
        <p:spPr>
          <a:xfrm>
            <a:off x="2964225" y="5066432"/>
            <a:ext cx="17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(08/05 – 10/05)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07A55-9F02-7BF8-B9D9-DD6AFE6DF019}"/>
              </a:ext>
            </a:extLst>
          </p:cNvPr>
          <p:cNvSpPr txBox="1"/>
          <p:nvPr/>
        </p:nvSpPr>
        <p:spPr>
          <a:xfrm>
            <a:off x="2581835" y="427625"/>
            <a:ext cx="770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4753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4B50-6193-81B2-9D46-83FDC4DF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933F-6D74-96A7-00DC-C486F0F1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953024"/>
            <a:ext cx="3924300" cy="823912"/>
          </a:xfrm>
        </p:spPr>
        <p:txBody>
          <a:bodyPr/>
          <a:lstStyle/>
          <a:p>
            <a:r>
              <a:rPr lang="en-US" dirty="0"/>
              <a:t>DATASET CSV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8EFEA-A006-66F5-D2A1-C65CAEB8F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310" y="1953024"/>
            <a:ext cx="3943627" cy="823912"/>
          </a:xfrm>
        </p:spPr>
        <p:txBody>
          <a:bodyPr/>
          <a:lstStyle/>
          <a:p>
            <a:r>
              <a:rPr lang="en-US" dirty="0"/>
              <a:t>DATASET DISTRIBUTION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E2FFA5-2DF7-6806-6E72-B7C1333AD9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58000" y="3081733"/>
            <a:ext cx="5148668" cy="2750741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9F333-35DF-32FE-1911-A6419439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D6E6E-5888-621A-1914-53BFE332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C1059-BD0E-8D87-BBD3-A3A624C4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6538F4E8-F99F-E63D-5267-52560350A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3422" y="3081733"/>
            <a:ext cx="6073590" cy="2753511"/>
          </a:xfrm>
        </p:spPr>
      </p:pic>
    </p:spTree>
    <p:extLst>
      <p:ext uri="{BB962C8B-B14F-4D97-AF65-F5344CB8AC3E}">
        <p14:creationId xmlns:p14="http://schemas.microsoft.com/office/powerpoint/2010/main" val="373897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4B50-6193-81B2-9D46-83FDC4DF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933F-6D74-96A7-00DC-C486F0F1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953024"/>
            <a:ext cx="3924300" cy="823912"/>
          </a:xfrm>
        </p:spPr>
        <p:txBody>
          <a:bodyPr/>
          <a:lstStyle/>
          <a:p>
            <a:r>
              <a:rPr lang="en-US" dirty="0"/>
              <a:t>METRICS BOXPLOT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8EFEA-A006-66F5-D2A1-C65CAEB8F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88641" y="1953024"/>
            <a:ext cx="3943627" cy="823912"/>
          </a:xfrm>
        </p:spPr>
        <p:txBody>
          <a:bodyPr/>
          <a:lstStyle/>
          <a:p>
            <a:r>
              <a:rPr lang="en-US" dirty="0"/>
              <a:t>METRICS HEATMAP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9F333-35DF-32FE-1911-A6419439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D6E6E-5888-621A-1914-53BFE332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C1059-BD0E-8D87-BBD3-A3A624C4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0D22D2C-1667-76C7-BAF5-7F0776CE40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63696" y="3081086"/>
            <a:ext cx="3460586" cy="2750094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CD9DADC-A52D-B8B7-8F4A-E0D6193BED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10310" y="3081086"/>
            <a:ext cx="3256852" cy="2750094"/>
          </a:xfrm>
        </p:spPr>
      </p:pic>
    </p:spTree>
    <p:extLst>
      <p:ext uri="{BB962C8B-B14F-4D97-AF65-F5344CB8AC3E}">
        <p14:creationId xmlns:p14="http://schemas.microsoft.com/office/powerpoint/2010/main" val="98854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5084524"/>
            <a:ext cx="2317707" cy="737333"/>
          </a:xfrm>
        </p:spPr>
        <p:txBody>
          <a:bodyPr/>
          <a:lstStyle/>
          <a:p>
            <a:r>
              <a:rPr lang="en-US" dirty="0"/>
              <a:t>SHASHANK SHARMA</a:t>
            </a:r>
          </a:p>
          <a:p>
            <a:r>
              <a:rPr lang="en-US" sz="1200" dirty="0"/>
              <a:t>191310132134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B08B27E-2A72-5005-B775-C90B8F76DB05}"/>
              </a:ext>
            </a:extLst>
          </p:cNvPr>
          <p:cNvSpPr txBox="1">
            <a:spLocks/>
          </p:cNvSpPr>
          <p:nvPr/>
        </p:nvSpPr>
        <p:spPr>
          <a:xfrm>
            <a:off x="3666968" y="5084524"/>
            <a:ext cx="2317707" cy="737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PRATHAM PATEL</a:t>
            </a:r>
          </a:p>
          <a:p>
            <a:r>
              <a:rPr lang="en-US" sz="1200" dirty="0"/>
              <a:t>191310132103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66B11B-34FC-3E43-2799-B2E76C6199F2}"/>
              </a:ext>
            </a:extLst>
          </p:cNvPr>
          <p:cNvSpPr txBox="1">
            <a:spLocks/>
          </p:cNvSpPr>
          <p:nvPr/>
        </p:nvSpPr>
        <p:spPr>
          <a:xfrm>
            <a:off x="6105368" y="5084523"/>
            <a:ext cx="2317707" cy="737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SHUBHAM PATEL</a:t>
            </a:r>
          </a:p>
          <a:p>
            <a:r>
              <a:rPr lang="en-US" sz="1200" dirty="0"/>
              <a:t>191310132108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ADE42FC-37B8-2E40-DC87-0D9B09411AB9}"/>
              </a:ext>
            </a:extLst>
          </p:cNvPr>
          <p:cNvSpPr txBox="1">
            <a:spLocks/>
          </p:cNvSpPr>
          <p:nvPr/>
        </p:nvSpPr>
        <p:spPr>
          <a:xfrm>
            <a:off x="8548984" y="5084523"/>
            <a:ext cx="2317707" cy="737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YASH SONI</a:t>
            </a:r>
          </a:p>
          <a:p>
            <a:r>
              <a:rPr lang="en-US" sz="1200" dirty="0"/>
              <a:t>191310132020</a:t>
            </a:r>
          </a:p>
        </p:txBody>
      </p:sp>
      <p:pic>
        <p:nvPicPr>
          <p:cNvPr id="19" name="Picture Placeholder 1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EC4FBEEA-DA75-3B70-B5B4-C5240643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-3605" t="9340" r="3566" b="44193"/>
          <a:stretch/>
        </p:blipFill>
        <p:spPr>
          <a:xfrm>
            <a:off x="3836914" y="2886074"/>
            <a:ext cx="1845511" cy="1845511"/>
          </a:xfrm>
        </p:spPr>
      </p:pic>
      <p:pic>
        <p:nvPicPr>
          <p:cNvPr id="11" name="Picture Placeholder 10" descr="A person sitting on a rock&#10;&#10;Description automatically generated with medium confidence">
            <a:extLst>
              <a:ext uri="{FF2B5EF4-FFF2-40B4-BE49-F238E27FC236}">
                <a16:creationId xmlns:a16="http://schemas.microsoft.com/office/drawing/2014/main" id="{2771F5C5-D1EB-41BC-6E08-30B4D85F792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40432" t="3484" r="30430" b="73015"/>
          <a:stretch/>
        </p:blipFill>
        <p:spPr>
          <a:xfrm>
            <a:off x="8747458" y="2886074"/>
            <a:ext cx="1845511" cy="1845511"/>
          </a:xfrm>
        </p:spPr>
      </p:pic>
      <p:pic>
        <p:nvPicPr>
          <p:cNvPr id="7" name="Picture Placeholder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5AA776C-EFC7-558A-75F4-9C354AD6F29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7237" t="10322" r="-2001" b="39955"/>
          <a:stretch/>
        </p:blipFill>
        <p:spPr>
          <a:xfrm>
            <a:off x="6327578" y="2886074"/>
            <a:ext cx="1845511" cy="1845511"/>
          </a:xfrm>
        </p:spPr>
      </p:pic>
      <p:pic>
        <p:nvPicPr>
          <p:cNvPr id="12" name="Picture Placeholder 11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19EAF837-4DBC-57A7-D1F1-6C31D8E9AD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/>
          <a:srcRect l="18286" t="23429" r="19540" b="41568"/>
          <a:stretch/>
        </p:blipFill>
        <p:spPr>
          <a:xfrm>
            <a:off x="1487181" y="2886074"/>
            <a:ext cx="1845511" cy="1845511"/>
          </a:xfr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660773"/>
            <a:ext cx="5576607" cy="2426262"/>
          </a:xfrm>
        </p:spPr>
        <p:txBody>
          <a:bodyPr>
            <a:normAutofit/>
          </a:bodyPr>
          <a:lstStyle/>
          <a:p>
            <a:r>
              <a:rPr lang="en-US" dirty="0"/>
              <a:t>So far, for malware detection using ML, we’ve done basic data cleaning, vectorization of log files, application and visualization of ML using Weka and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r>
              <a:rPr lang="en-US" dirty="0"/>
              <a:t>	We then found a new dataset including 100 </a:t>
            </a:r>
            <a:r>
              <a:rPr lang="en-US" dirty="0" err="1"/>
              <a:t>api</a:t>
            </a:r>
            <a:r>
              <a:rPr lang="en-US" dirty="0"/>
              <a:t> calls from the files and built traditional as well as deep learning models on it. Lastly, we deployed and hosted the best model on external server for public access.</a:t>
            </a:r>
          </a:p>
          <a:p>
            <a:r>
              <a:rPr lang="en-US" dirty="0"/>
              <a:t>In the upcoming weeks, we’re planning to complete the required documentation for the project.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7413813" cy="1773168"/>
          </a:xfrm>
        </p:spPr>
        <p:txBody>
          <a:bodyPr>
            <a:normAutofit/>
          </a:bodyPr>
          <a:lstStyle/>
          <a:p>
            <a:r>
              <a:rPr lang="en-US" dirty="0"/>
              <a:t>Shashank Sharma</a:t>
            </a:r>
          </a:p>
          <a:p>
            <a:r>
              <a:rPr lang="en-US" dirty="0"/>
              <a:t>shashanksharma.ict19@gmail.com</a:t>
            </a:r>
          </a:p>
          <a:p>
            <a:r>
              <a:rPr lang="en-US" dirty="0">
                <a:hlinkClick r:id="rId2"/>
              </a:rPr>
              <a:t>https://github.com/shashankgsharma/malwaredetectionsystem</a:t>
            </a:r>
            <a:endParaRPr lang="en-US" dirty="0"/>
          </a:p>
          <a:p>
            <a:r>
              <a:rPr lang="en-US" dirty="0">
                <a:hlinkClick r:id="rId3"/>
              </a:rPr>
              <a:t>http://ec2-13-239-47-93.ap-southeast-2.compute.amazonaws.com:8080/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3252507"/>
          </a:xfrm>
        </p:spPr>
        <p:txBody>
          <a:bodyPr>
            <a:normAutofit/>
          </a:bodyPr>
          <a:lstStyle/>
          <a:p>
            <a:r>
              <a:rPr lang="en-US" dirty="0"/>
              <a:t>Introduction to BISAG-N</a:t>
            </a:r>
          </a:p>
          <a:p>
            <a:r>
              <a:rPr lang="en-US" dirty="0"/>
              <a:t>Project Introduction</a:t>
            </a:r>
          </a:p>
          <a:p>
            <a:r>
              <a:rPr lang="en-US" dirty="0"/>
              <a:t>Malware Analysis</a:t>
            </a:r>
          </a:p>
          <a:p>
            <a:r>
              <a:rPr lang="en-US" dirty="0"/>
              <a:t>Primary goals of Project</a:t>
            </a:r>
          </a:p>
          <a:p>
            <a:r>
              <a:rPr lang="en-US" dirty="0"/>
              <a:t>Project Timeline</a:t>
            </a:r>
          </a:p>
          <a:p>
            <a:r>
              <a:rPr lang="en-US" dirty="0"/>
              <a:t>Dataset EDA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 TO BISAG-N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2596903"/>
          </a:xfrm>
        </p:spPr>
        <p:txBody>
          <a:bodyPr>
            <a:normAutofit/>
          </a:bodyPr>
          <a:lstStyle/>
          <a:p>
            <a:r>
              <a:rPr lang="en-US" dirty="0" err="1"/>
              <a:t>Bhaskaracharya</a:t>
            </a:r>
            <a:r>
              <a:rPr lang="en-US" dirty="0"/>
              <a:t> National Institute for Space Applications and Geo –informatics, provides specialized services and solutions in implementing map-based Geographic Information System.</a:t>
            </a:r>
          </a:p>
          <a:p>
            <a:r>
              <a:rPr lang="en-US" dirty="0"/>
              <a:t>Several of its activities includes Satellite Communication, Remote Sensing, Geographic Information System, Global Navigation Satellite System, Photogrammetry, Software Development and Education, Research Training.</a:t>
            </a:r>
          </a:p>
          <a:p>
            <a:r>
              <a:rPr lang="en-US" dirty="0"/>
              <a:t>The Institute works in close co-ordination with </a:t>
            </a:r>
            <a:r>
              <a:rPr lang="en-US" dirty="0" err="1"/>
              <a:t>GoI</a:t>
            </a:r>
            <a:r>
              <a:rPr lang="en-US" dirty="0"/>
              <a:t> Ministries and State Government departments/agencies.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Logo">
            <a:extLst>
              <a:ext uri="{FF2B5EF4-FFF2-40B4-BE49-F238E27FC236}">
                <a16:creationId xmlns:a16="http://schemas.microsoft.com/office/drawing/2014/main" id="{394A505C-53A4-7044-4630-ACB9B4C8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15" y="598015"/>
            <a:ext cx="3591670" cy="13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88C3-DE94-AABB-2777-CC8730D7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7527D-3B2F-DE89-FB93-C7A25FF8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792772"/>
            <a:ext cx="5929271" cy="2563578"/>
          </a:xfrm>
        </p:spPr>
        <p:txBody>
          <a:bodyPr>
            <a:normAutofit/>
          </a:bodyPr>
          <a:lstStyle/>
          <a:p>
            <a:r>
              <a:rPr lang="en-US" b="1" u="sng" dirty="0"/>
              <a:t>Project title</a:t>
            </a:r>
            <a:r>
              <a:rPr lang="en-US" dirty="0"/>
              <a:t>: MALWARE DETECTION USING MACHINE LEARNING.</a:t>
            </a:r>
          </a:p>
          <a:p>
            <a:r>
              <a:rPr lang="en-US" b="1" u="sng" dirty="0"/>
              <a:t>Internship Registration Date</a:t>
            </a:r>
            <a:r>
              <a:rPr lang="en-US" dirty="0"/>
              <a:t>: 23</a:t>
            </a:r>
            <a:r>
              <a:rPr lang="en-US" baseline="30000" dirty="0"/>
              <a:t>rd</a:t>
            </a:r>
            <a:r>
              <a:rPr lang="en-US" dirty="0"/>
              <a:t> January 2023.</a:t>
            </a:r>
          </a:p>
          <a:p>
            <a:r>
              <a:rPr lang="en-US" b="1" u="sng" dirty="0"/>
              <a:t>Problem Statement</a:t>
            </a:r>
            <a:r>
              <a:rPr lang="en-US" dirty="0"/>
              <a:t>: Detect Malware files in a system using ML Techniques.</a:t>
            </a:r>
          </a:p>
          <a:p>
            <a:r>
              <a:rPr lang="en-US" b="1" u="sng" dirty="0"/>
              <a:t>Objective</a:t>
            </a:r>
            <a:r>
              <a:rPr lang="en-US" dirty="0"/>
              <a:t>: Binary Classification of files as malware or benign, based on its behavioral analysis, through API call sequence-based log file. Various ML and DL algorithms is used for the model development.</a:t>
            </a:r>
          </a:p>
          <a:p>
            <a:r>
              <a:rPr lang="en-US" b="1" u="sng" dirty="0"/>
              <a:t>Tools and Technologies: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Notebook, PyCharm, Amazon Web Services (AWS), Git, </a:t>
            </a:r>
            <a:r>
              <a:rPr lang="en-US" dirty="0" err="1"/>
              <a:t>Github</a:t>
            </a:r>
            <a:r>
              <a:rPr lang="en-US" dirty="0"/>
              <a:t>, Fast-API.</a:t>
            </a:r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6903-A262-0E7B-8FD8-769BA9CA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B38D-3B40-BC34-0F00-A824944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846FB-37E3-9FC6-98CF-6B2A4533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9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61EF-7956-9273-F032-14166109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406" y="1486948"/>
            <a:ext cx="1639186" cy="54681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n-lt"/>
              </a:rPr>
              <a:t>MALWARE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FF1F-9E2E-0B67-DB4E-EA390F3F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13409-3027-8479-101D-6E057797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BEB2-3FEB-3E0A-3A58-4C660582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86438F3-FC30-34F0-CC25-63314B3AD67A}"/>
              </a:ext>
            </a:extLst>
          </p:cNvPr>
          <p:cNvSpPr txBox="1">
            <a:spLocks/>
          </p:cNvSpPr>
          <p:nvPr/>
        </p:nvSpPr>
        <p:spPr>
          <a:xfrm>
            <a:off x="1705215" y="3157155"/>
            <a:ext cx="1238761" cy="529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u="sng" dirty="0">
                <a:latin typeface="+mn-lt"/>
              </a:rPr>
              <a:t>STATIC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7E031D-F170-01EB-8DA2-C451A98E83A5}"/>
              </a:ext>
            </a:extLst>
          </p:cNvPr>
          <p:cNvSpPr txBox="1">
            <a:spLocks/>
          </p:cNvSpPr>
          <p:nvPr/>
        </p:nvSpPr>
        <p:spPr>
          <a:xfrm>
            <a:off x="9130719" y="3135968"/>
            <a:ext cx="1489346" cy="546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u="sng" dirty="0">
                <a:latin typeface="+mn-lt"/>
              </a:rPr>
              <a:t>DYNAMIC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4710EAE-1361-37EF-53B3-CC37CDE90FA8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5400000">
            <a:off x="3648604" y="709760"/>
            <a:ext cx="1123388" cy="37714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8598CE7-6F01-FB9D-704E-8A6A4DE428C4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rot="16200000" flipH="1">
            <a:off x="7434595" y="695170"/>
            <a:ext cx="1102201" cy="377939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261479-6E0A-ED93-1482-F675C19EB40F}"/>
              </a:ext>
            </a:extLst>
          </p:cNvPr>
          <p:cNvSpPr/>
          <p:nvPr/>
        </p:nvSpPr>
        <p:spPr>
          <a:xfrm>
            <a:off x="572493" y="3999506"/>
            <a:ext cx="1394127" cy="62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.exe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70123A-8D1D-8C55-DEB9-FDDC74CFDDC9}"/>
              </a:ext>
            </a:extLst>
          </p:cNvPr>
          <p:cNvSpPr/>
          <p:nvPr/>
        </p:nvSpPr>
        <p:spPr>
          <a:xfrm>
            <a:off x="2682573" y="3987585"/>
            <a:ext cx="1394127" cy="62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DDF7DD-2B63-F94D-C2E3-C9671033338A}"/>
              </a:ext>
            </a:extLst>
          </p:cNvPr>
          <p:cNvSpPr/>
          <p:nvPr/>
        </p:nvSpPr>
        <p:spPr>
          <a:xfrm>
            <a:off x="2682573" y="4987096"/>
            <a:ext cx="1396904" cy="626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Vector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E4514A-DDEF-F045-E433-AAC5B7369504}"/>
              </a:ext>
            </a:extLst>
          </p:cNvPr>
          <p:cNvSpPr/>
          <p:nvPr/>
        </p:nvSpPr>
        <p:spPr>
          <a:xfrm>
            <a:off x="572493" y="4988341"/>
            <a:ext cx="1394127" cy="62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074C19-7B8F-FBA0-60D8-F29D5FD917F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1966620" y="4300223"/>
            <a:ext cx="715953" cy="11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BCF23F-8781-DABE-FCBE-27315BBBF66F}"/>
              </a:ext>
            </a:extLst>
          </p:cNvPr>
          <p:cNvCxnSpPr>
            <a:cxnSpLocks/>
            <a:endCxn id="26" idx="6"/>
          </p:cNvCxnSpPr>
          <p:nvPr/>
        </p:nvCxnSpPr>
        <p:spPr>
          <a:xfrm flipH="1">
            <a:off x="1966620" y="5297773"/>
            <a:ext cx="737485" cy="3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36787B-84BB-8115-1CD2-8B955AFFD70E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3379637" y="4612860"/>
            <a:ext cx="1388" cy="374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9D022F5-54B2-867B-64C5-A95370419852}"/>
              </a:ext>
            </a:extLst>
          </p:cNvPr>
          <p:cNvSpPr/>
          <p:nvPr/>
        </p:nvSpPr>
        <p:spPr>
          <a:xfrm>
            <a:off x="8112523" y="3987584"/>
            <a:ext cx="1394127" cy="62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.exe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1722C4A-7A77-369F-2C70-74750CEDAE9D}"/>
              </a:ext>
            </a:extLst>
          </p:cNvPr>
          <p:cNvSpPr/>
          <p:nvPr/>
        </p:nvSpPr>
        <p:spPr>
          <a:xfrm>
            <a:off x="10102071" y="3942556"/>
            <a:ext cx="1637967" cy="734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Emulator</a:t>
            </a:r>
          </a:p>
          <a:p>
            <a:pPr algn="ctr"/>
            <a:r>
              <a:rPr lang="en-US" dirty="0"/>
              <a:t>(VM)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43AEFE4-654E-53B1-9458-5401FC5E0B2B}"/>
              </a:ext>
            </a:extLst>
          </p:cNvPr>
          <p:cNvSpPr/>
          <p:nvPr/>
        </p:nvSpPr>
        <p:spPr>
          <a:xfrm>
            <a:off x="10222603" y="5054569"/>
            <a:ext cx="1396904" cy="626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9587AE-AE8D-A3DC-C63D-FA494CB9ABBA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9506650" y="4300222"/>
            <a:ext cx="595421" cy="9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38F8A4-2486-898F-37B8-D54830296944}"/>
              </a:ext>
            </a:extLst>
          </p:cNvPr>
          <p:cNvCxnSpPr>
            <a:cxnSpLocks/>
          </p:cNvCxnSpPr>
          <p:nvPr/>
        </p:nvCxnSpPr>
        <p:spPr>
          <a:xfrm flipH="1">
            <a:off x="9506650" y="5365246"/>
            <a:ext cx="737485" cy="3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24C121-14B0-CF8A-6B9D-DAAE5E9A63DB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10921055" y="4677195"/>
            <a:ext cx="0" cy="377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91E21B57-423B-9F62-3CF7-C0F09B38000A}"/>
              </a:ext>
            </a:extLst>
          </p:cNvPr>
          <p:cNvSpPr/>
          <p:nvPr/>
        </p:nvSpPr>
        <p:spPr>
          <a:xfrm>
            <a:off x="8116271" y="5080807"/>
            <a:ext cx="1394127" cy="62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F1F957C-C74C-28FA-C533-20C4C66F2216}"/>
              </a:ext>
            </a:extLst>
          </p:cNvPr>
          <p:cNvSpPr/>
          <p:nvPr/>
        </p:nvSpPr>
        <p:spPr>
          <a:xfrm>
            <a:off x="6234797" y="5097642"/>
            <a:ext cx="1396904" cy="626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Vector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058EA5-DFCE-510A-AB42-D09230CAC623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7631701" y="5410902"/>
            <a:ext cx="4829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C3615C7B-C4A8-D2C4-027F-2BF7B580DD65}"/>
              </a:ext>
            </a:extLst>
          </p:cNvPr>
          <p:cNvSpPr/>
          <p:nvPr/>
        </p:nvSpPr>
        <p:spPr>
          <a:xfrm>
            <a:off x="6237574" y="5998326"/>
            <a:ext cx="1394127" cy="62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1AB5EF-A1ED-D914-EF60-3D3C90680ECF}"/>
              </a:ext>
            </a:extLst>
          </p:cNvPr>
          <p:cNvCxnSpPr>
            <a:cxnSpLocks/>
            <a:stCxn id="97" idx="4"/>
            <a:endCxn id="103" idx="0"/>
          </p:cNvCxnSpPr>
          <p:nvPr/>
        </p:nvCxnSpPr>
        <p:spPr>
          <a:xfrm>
            <a:off x="6933249" y="5724162"/>
            <a:ext cx="1389" cy="274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DC67C7C-49D7-5104-806C-10E7BA54F6E5}"/>
              </a:ext>
            </a:extLst>
          </p:cNvPr>
          <p:cNvSpPr/>
          <p:nvPr/>
        </p:nvSpPr>
        <p:spPr>
          <a:xfrm>
            <a:off x="8812305" y="3144512"/>
            <a:ext cx="2108749" cy="5291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80467-1BAE-991A-531C-847CAC35B50C}"/>
              </a:ext>
            </a:extLst>
          </p:cNvPr>
          <p:cNvSpPr txBox="1"/>
          <p:nvPr/>
        </p:nvSpPr>
        <p:spPr>
          <a:xfrm>
            <a:off x="4178594" y="529709"/>
            <a:ext cx="383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MALWARE ANALYSIS</a:t>
            </a:r>
          </a:p>
        </p:txBody>
      </p:sp>
    </p:spTree>
    <p:extLst>
      <p:ext uri="{BB962C8B-B14F-4D97-AF65-F5344CB8AC3E}">
        <p14:creationId xmlns:p14="http://schemas.microsoft.com/office/powerpoint/2010/main" val="239059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934829670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11917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>
            <a:normAutofit/>
          </a:bodyPr>
          <a:lstStyle/>
          <a:p>
            <a:r>
              <a:rPr lang="en-US" dirty="0"/>
              <a:t>W1, W2, W3, W4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W5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W6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W7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219542" cy="10108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Learning basic malware definition, types and brainstorming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693589" cy="1010842"/>
          </a:xfrm>
        </p:spPr>
        <p:txBody>
          <a:bodyPr>
            <a:normAutofit/>
          </a:bodyPr>
          <a:lstStyle/>
          <a:p>
            <a:r>
              <a:rPr lang="en-US" dirty="0"/>
              <a:t>Vectorization and Data Cleaning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64359"/>
            <a:ext cx="5693589" cy="1010842"/>
          </a:xfrm>
        </p:spPr>
        <p:txBody>
          <a:bodyPr>
            <a:normAutofit/>
          </a:bodyPr>
          <a:lstStyle/>
          <a:p>
            <a:r>
              <a:rPr lang="en-US" dirty="0"/>
              <a:t>Using Weka for ML and Data </a:t>
            </a:r>
            <a:r>
              <a:rPr lang="en-US" dirty="0" err="1"/>
              <a:t>Vizualization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Sklearn</a:t>
            </a:r>
            <a:r>
              <a:rPr lang="en-US" dirty="0"/>
              <a:t> for Traditional ML Model Development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MALWARE DETECTION USING ML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83B48-D226-5EB4-8C58-AE90EC35F0D8}"/>
              </a:ext>
            </a:extLst>
          </p:cNvPr>
          <p:cNvSpPr txBox="1"/>
          <p:nvPr/>
        </p:nvSpPr>
        <p:spPr>
          <a:xfrm>
            <a:off x="375760" y="1848566"/>
            <a:ext cx="17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(23/01 – 19/02)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0FECE-5FE9-5FFD-618F-77924117F266}"/>
              </a:ext>
            </a:extLst>
          </p:cNvPr>
          <p:cNvSpPr txBox="1"/>
          <p:nvPr/>
        </p:nvSpPr>
        <p:spPr>
          <a:xfrm>
            <a:off x="1802188" y="2867241"/>
            <a:ext cx="202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(20/02 – 26/02)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D2177-F40A-9090-CB1E-1D898A091B8A}"/>
              </a:ext>
            </a:extLst>
          </p:cNvPr>
          <p:cNvSpPr txBox="1"/>
          <p:nvPr/>
        </p:nvSpPr>
        <p:spPr>
          <a:xfrm>
            <a:off x="2409438" y="3990106"/>
            <a:ext cx="17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(27/02 – 05/03)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3511D-0E46-3E82-7053-BB346D0E3866}"/>
              </a:ext>
            </a:extLst>
          </p:cNvPr>
          <p:cNvSpPr txBox="1"/>
          <p:nvPr/>
        </p:nvSpPr>
        <p:spPr>
          <a:xfrm>
            <a:off x="2964225" y="5066432"/>
            <a:ext cx="17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(06/03 – 12/03)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D64FF-5365-EC22-A823-C85B01FC76CE}"/>
              </a:ext>
            </a:extLst>
          </p:cNvPr>
          <p:cNvSpPr txBox="1"/>
          <p:nvPr/>
        </p:nvSpPr>
        <p:spPr>
          <a:xfrm>
            <a:off x="2581835" y="427625"/>
            <a:ext cx="770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{3BBC64B2-4665-4496-AE09-A83A288C7BBB}tf67328976_win32</Template>
  <TotalTime>988</TotalTime>
  <Words>775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MALWARE DETECTION USING ML</vt:lpstr>
      <vt:lpstr>contents</vt:lpstr>
      <vt:lpstr>INTRODUCTION TO BISAG-N</vt:lpstr>
      <vt:lpstr>Project introduction</vt:lpstr>
      <vt:lpstr>MALWARE</vt:lpstr>
      <vt:lpstr>PRIMARY GOALS</vt:lpstr>
      <vt:lpstr>Primary Goals</vt:lpstr>
      <vt:lpstr>TIMELINE</vt:lpstr>
      <vt:lpstr>TIMELINE</vt:lpstr>
      <vt:lpstr>TIMELINE</vt:lpstr>
      <vt:lpstr>TIMELINE</vt:lpstr>
      <vt:lpstr>DATASET EDA</vt:lpstr>
      <vt:lpstr>ML MODEL DEVELOPMENT</vt:lpstr>
      <vt:lpstr>MEET OUR 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USING ML</dc:title>
  <dc:creator>Shashank Sharma</dc:creator>
  <cp:lastModifiedBy>Shashank Sharma</cp:lastModifiedBy>
  <cp:revision>73</cp:revision>
  <dcterms:created xsi:type="dcterms:W3CDTF">2023-03-15T07:56:27Z</dcterms:created>
  <dcterms:modified xsi:type="dcterms:W3CDTF">2023-05-23T09:55:30Z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