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rawings/drawing4.xml" ContentType="application/vnd.openxmlformats-officedocument.drawingml.chartshap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rawings/drawing2.xml" ContentType="application/vnd.openxmlformats-officedocument.drawingml.chartshapes+xml"/>
  <Override PartName="/ppt/charts/chart19.xml" ContentType="application/vnd.openxmlformats-officedocument.drawingml.char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charts/chart17.xml" ContentType="application/vnd.openxmlformats-officedocument.drawingml.char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harts/chart13.xml" ContentType="application/vnd.openxmlformats-officedocument.drawingml.chart+xml"/>
  <Override PartName="/ppt/charts/chart15.xml" ContentType="application/vnd.openxmlformats-officedocument.drawingml.char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22.xml" ContentType="application/vnd.openxmlformats-officedocument.drawingml.chart+xml"/>
  <Override PartName="/ppt/charts/chart7.xml" ContentType="application/vnd.openxmlformats-officedocument.drawingml.chart+xml"/>
  <Override PartName="/ppt/drawings/drawing9.xml" ContentType="application/vnd.openxmlformats-officedocument.drawingml.chartshapes+xml"/>
  <Override PartName="/ppt/charts/chart20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drawings/drawing7.xml" ContentType="application/vnd.openxmlformats-officedocument.drawingml.chartshapes+xml"/>
  <Override PartName="/ppt/drawings/drawing8.xml" ContentType="application/vnd.openxmlformats-officedocument.drawingml.chartshap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rawings/drawing5.xml" ContentType="application/vnd.openxmlformats-officedocument.drawingml.chartshapes+xml"/>
  <Override PartName="/ppt/drawings/drawing6.xml" ContentType="application/vnd.openxmlformats-officedocument.drawingml.chartshapes+xml"/>
  <Override PartName="/ppt/drawings/drawing10.xml" ContentType="application/vnd.openxmlformats-officedocument.drawingml.chartshape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rawings/drawing3.xml" ContentType="application/vnd.openxmlformats-officedocument.drawingml.chartshape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charts/chart18.xml" ContentType="application/vnd.openxmlformats-officedocument.drawingml.char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charts/chart16.xml" ContentType="application/vnd.openxmlformats-officedocument.drawingml.char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charts/chart14.xml" ContentType="application/vnd.openxmlformats-officedocument.drawingml.chart+xml"/>
  <Override PartName="/ppt/charts/chart23.xml" ContentType="application/vnd.openxmlformats-officedocument.drawingml.char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charts/chart8.xml" ContentType="application/vnd.openxmlformats-officedocument.drawingml.chart+xml"/>
  <Override PartName="/ppt/charts/chart12.xml" ContentType="application/vnd.openxmlformats-officedocument.drawingml.chart+xml"/>
  <Override PartName="/ppt/charts/chart21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10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81" r:id="rId4"/>
    <p:sldId id="279" r:id="rId5"/>
    <p:sldId id="280" r:id="rId6"/>
    <p:sldId id="282" r:id="rId7"/>
    <p:sldId id="283" r:id="rId8"/>
    <p:sldId id="284" r:id="rId9"/>
    <p:sldId id="286" r:id="rId10"/>
    <p:sldId id="285" r:id="rId11"/>
    <p:sldId id="287" r:id="rId12"/>
    <p:sldId id="288" r:id="rId13"/>
    <p:sldId id="289" r:id="rId14"/>
    <p:sldId id="298" r:id="rId15"/>
    <p:sldId id="299" r:id="rId16"/>
    <p:sldId id="291" r:id="rId17"/>
    <p:sldId id="292" r:id="rId18"/>
    <p:sldId id="290" r:id="rId19"/>
    <p:sldId id="293" r:id="rId20"/>
    <p:sldId id="294" r:id="rId21"/>
    <p:sldId id="295" r:id="rId22"/>
    <p:sldId id="296" r:id="rId23"/>
    <p:sldId id="297" r:id="rId24"/>
    <p:sldId id="26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14" autoAdjust="0"/>
  </p:normalViewPr>
  <p:slideViewPr>
    <p:cSldViewPr>
      <p:cViewPr>
        <p:scale>
          <a:sx n="71" d="100"/>
          <a:sy n="71" d="100"/>
        </p:scale>
        <p:origin x="-1344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F:\My_Choice\Semester-4\Algorithms%20on%20Advanced%20Computer%20Architectures\Resources\CP4\data1.xlsx" TargetMode="Externa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6.xml"/><Relationship Id="rId1" Type="http://schemas.openxmlformats.org/officeDocument/2006/relationships/oleObject" Target="file:///I:\CP4Q2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I:\CP4Q2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I:\CP4Q2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I:\CP4Q2.xlsx" TargetMode="External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7.xml"/><Relationship Id="rId1" Type="http://schemas.openxmlformats.org/officeDocument/2006/relationships/oleObject" Target="file:///I:\CP4Q2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I:\CP4Q2.xlsx" TargetMode="External"/></Relationships>
</file>

<file path=ppt/charts/_rels/chart1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8.xml"/><Relationship Id="rId1" Type="http://schemas.openxmlformats.org/officeDocument/2006/relationships/oleObject" Target="file:///I:\CP4Q2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I:\CP4Q2.xlsx" TargetMode="External"/></Relationships>
</file>

<file path=ppt/charts/_rels/chart18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9.xml"/><Relationship Id="rId1" Type="http://schemas.openxmlformats.org/officeDocument/2006/relationships/oleObject" Target="file:///I:\CP4Q2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I:\CP4Q2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F:\My_Choice\Semester-4\Algorithms%20on%20Advanced%20Computer%20Architectures\Resources\CP4\data1.xlsx" TargetMode="External"/></Relationships>
</file>

<file path=ppt/charts/_rels/chart20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0.xml"/><Relationship Id="rId1" Type="http://schemas.openxmlformats.org/officeDocument/2006/relationships/oleObject" Target="file:///I:\CP4Q2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I:\CP4Q2.xlsx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file:///F:\My_Choice\Semester-4\Algorithms%20on%20Advanced%20Computer%20Architectures\Resources\CP4\CP4Q2.xlsx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file:///F:\My_Choice\Semester-4\Algorithms%20on%20Advanced%20Computer%20Architectures\Resources\CP4\CP4Q2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I:\CP4Q2.xlsx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I:\CP4Q2.xlsx" TargetMode="Externa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I:\CP4Q2.xlsx" TargetMode="Externa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I:\CP4Q2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I:\CP4Q2.xlsx" TargetMode="Externa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oleObject" Target="file:///I:\CP4Q2.xlsx" TargetMode="Externa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5.xml"/><Relationship Id="rId1" Type="http://schemas.openxmlformats.org/officeDocument/2006/relationships/oleObject" Target="file:///I:\CP4Q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sz="1200" b="0"/>
              <a:t>Imax=200, C=</a:t>
            </a:r>
            <a:r>
              <a:rPr lang="en-US" sz="1200" b="0" i="0" u="none" strike="noStrike" baseline="0"/>
              <a:t>0.285000 + i0.01 </a:t>
            </a:r>
            <a:endParaRPr lang="en-US" sz="1200" b="0"/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v>Total Time</c:v>
          </c:tx>
          <c:xVal>
            <c:numRef>
              <c:f>Sheet1!$F$3:$F$15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</c:numCache>
            </c:numRef>
          </c:xVal>
          <c:yVal>
            <c:numRef>
              <c:f>Sheet1!$C$3:$C$15</c:f>
              <c:numCache>
                <c:formatCode>General</c:formatCode>
                <c:ptCount val="13"/>
                <c:pt idx="0">
                  <c:v>0.79777792515232959</c:v>
                </c:pt>
                <c:pt idx="1">
                  <c:v>0.81541701406240019</c:v>
                </c:pt>
                <c:pt idx="2">
                  <c:v>0.8660239633172695</c:v>
                </c:pt>
                <c:pt idx="3">
                  <c:v>0.90118557913227959</c:v>
                </c:pt>
                <c:pt idx="4">
                  <c:v>0.95654122158885091</c:v>
                </c:pt>
                <c:pt idx="5">
                  <c:v>1.1277167759835702</c:v>
                </c:pt>
                <c:pt idx="6">
                  <c:v>1.7963835326954702</c:v>
                </c:pt>
                <c:pt idx="7">
                  <c:v>1.1122183380648401</c:v>
                </c:pt>
                <c:pt idx="8">
                  <c:v>1.1231152797117823</c:v>
                </c:pt>
                <c:pt idx="9">
                  <c:v>1.5077870590612203</c:v>
                </c:pt>
                <c:pt idx="10">
                  <c:v>1.0457704667933201</c:v>
                </c:pt>
                <c:pt idx="11">
                  <c:v>1.1198271298781017</c:v>
                </c:pt>
                <c:pt idx="12">
                  <c:v>1.0761498939245904</c:v>
                </c:pt>
              </c:numCache>
            </c:numRef>
          </c:yVal>
          <c:smooth val="1"/>
        </c:ser>
        <c:ser>
          <c:idx val="1"/>
          <c:order val="1"/>
          <c:tx>
            <c:v>Plotting Time</c:v>
          </c:tx>
          <c:xVal>
            <c:numRef>
              <c:f>Sheet1!$F$3:$F$15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</c:numCache>
            </c:numRef>
          </c:xVal>
          <c:yVal>
            <c:numRef>
              <c:f>Sheet1!$D$3:$D$15</c:f>
              <c:numCache>
                <c:formatCode>General</c:formatCode>
                <c:ptCount val="13"/>
                <c:pt idx="0">
                  <c:v>0.68493596510961607</c:v>
                </c:pt>
                <c:pt idx="1">
                  <c:v>0.70805361215025164</c:v>
                </c:pt>
                <c:pt idx="2">
                  <c:v>0.66370593896135677</c:v>
                </c:pt>
                <c:pt idx="3">
                  <c:v>0.64620180893689405</c:v>
                </c:pt>
                <c:pt idx="4">
                  <c:v>0.65205998718738589</c:v>
                </c:pt>
                <c:pt idx="5">
                  <c:v>0.81771415239199963</c:v>
                </c:pt>
                <c:pt idx="6">
                  <c:v>0.85291881114244394</c:v>
                </c:pt>
                <c:pt idx="7">
                  <c:v>0.79627026617526997</c:v>
                </c:pt>
                <c:pt idx="8">
                  <c:v>0.76403537206351879</c:v>
                </c:pt>
                <c:pt idx="9">
                  <c:v>1.11670211004093</c:v>
                </c:pt>
                <c:pt idx="10">
                  <c:v>0.61146574374288298</c:v>
                </c:pt>
                <c:pt idx="11">
                  <c:v>0.60857878392562159</c:v>
                </c:pt>
                <c:pt idx="12">
                  <c:v>0.71313837915658895</c:v>
                </c:pt>
              </c:numCache>
            </c:numRef>
          </c:yVal>
          <c:smooth val="1"/>
        </c:ser>
        <c:ser>
          <c:idx val="2"/>
          <c:order val="2"/>
          <c:tx>
            <c:v>Computation Time</c:v>
          </c:tx>
          <c:xVal>
            <c:numRef>
              <c:f>Sheet1!$F$3:$F$15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</c:numCache>
            </c:numRef>
          </c:xVal>
          <c:yVal>
            <c:numRef>
              <c:f>Sheet1!$E$3:$E$15</c:f>
              <c:numCache>
                <c:formatCode>General</c:formatCode>
                <c:ptCount val="13"/>
                <c:pt idx="0">
                  <c:v>0.11284196004271387</c:v>
                </c:pt>
                <c:pt idx="1">
                  <c:v>0.10736340191214933</c:v>
                </c:pt>
                <c:pt idx="2">
                  <c:v>0.20231802435591373</c:v>
                </c:pt>
                <c:pt idx="3">
                  <c:v>0.25498377019538682</c:v>
                </c:pt>
                <c:pt idx="4">
                  <c:v>0.30448123440146502</c:v>
                </c:pt>
                <c:pt idx="5">
                  <c:v>0.31000262359157132</c:v>
                </c:pt>
                <c:pt idx="6">
                  <c:v>0.94346472155302552</c:v>
                </c:pt>
                <c:pt idx="7">
                  <c:v>0.31594807188957058</c:v>
                </c:pt>
                <c:pt idx="8">
                  <c:v>0.35907990764826386</c:v>
                </c:pt>
                <c:pt idx="9">
                  <c:v>0.39108494902029112</c:v>
                </c:pt>
                <c:pt idx="10">
                  <c:v>0.43430472305043738</c:v>
                </c:pt>
                <c:pt idx="11">
                  <c:v>0.51124834595247759</c:v>
                </c:pt>
                <c:pt idx="12">
                  <c:v>0.36301151476800142</c:v>
                </c:pt>
              </c:numCache>
            </c:numRef>
          </c:yVal>
          <c:smooth val="1"/>
        </c:ser>
        <c:axId val="119845248"/>
        <c:axId val="119847168"/>
      </c:scatterChart>
      <c:valAx>
        <c:axId val="11984524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No. of threads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119847168"/>
        <c:crosses val="autoZero"/>
        <c:crossBetween val="midCat"/>
      </c:valAx>
      <c:valAx>
        <c:axId val="119847168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in second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119845248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doughnutChart>
        <c:varyColors val="1"/>
        <c:ser>
          <c:idx val="0"/>
          <c:order val="0"/>
          <c:cat>
            <c:strRef>
              <c:f>Sheet1!$A$103:$A$105</c:f>
              <c:strCache>
                <c:ptCount val="3"/>
                <c:pt idx="0">
                  <c:v>Initialisation</c:v>
                </c:pt>
                <c:pt idx="1">
                  <c:v>Computation</c:v>
                </c:pt>
                <c:pt idx="2">
                  <c:v>Back Substitution</c:v>
                </c:pt>
              </c:strCache>
            </c:strRef>
          </c:cat>
          <c:val>
            <c:numRef>
              <c:f>Sheet1!$B$103:$B$105</c:f>
              <c:numCache>
                <c:formatCode>General</c:formatCode>
                <c:ptCount val="3"/>
                <c:pt idx="0">
                  <c:v>1.9000000000000008E-5</c:v>
                </c:pt>
                <c:pt idx="1">
                  <c:v>2.9000000000000007E-5</c:v>
                </c:pt>
                <c:pt idx="2">
                  <c:v>3.3000000000000009E-5</c:v>
                </c:pt>
              </c:numCache>
            </c:numRef>
          </c:val>
        </c:ser>
        <c:firstSliceAng val="0"/>
        <c:holeSize val="50"/>
      </c:doughnutChart>
    </c:plotArea>
    <c:legend>
      <c:legendPos val="r"/>
      <c:layout/>
    </c:legend>
    <c:plotVisOnly val="1"/>
    <c:dispBlanksAs val="zero"/>
  </c:chart>
  <c:externalData r:id="rId1"/>
  <c:userShapes r:id="rId2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IN"/>
              <a:t>Thomas Algorithm</a:t>
            </a:r>
          </a:p>
        </c:rich>
      </c:tx>
      <c:layout/>
    </c:title>
    <c:plotArea>
      <c:layout/>
      <c:scatterChart>
        <c:scatterStyle val="smoothMarker"/>
        <c:ser>
          <c:idx val="0"/>
          <c:order val="0"/>
          <c:xVal>
            <c:numRef>
              <c:f>Sheet1!$I$138:$I$145</c:f>
              <c:numCache>
                <c:formatCode>General</c:formatCode>
                <c:ptCount val="8"/>
                <c:pt idx="0">
                  <c:v>15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</c:numCache>
            </c:numRef>
          </c:xVal>
          <c:yVal>
            <c:numRef>
              <c:f>Sheet1!$J$138:$J$145</c:f>
              <c:numCache>
                <c:formatCode>General</c:formatCode>
                <c:ptCount val="8"/>
                <c:pt idx="0">
                  <c:v>6.5000000000000008E-5</c:v>
                </c:pt>
                <c:pt idx="1">
                  <c:v>6.6000000000000019E-5</c:v>
                </c:pt>
                <c:pt idx="2">
                  <c:v>6.8000000000000013E-5</c:v>
                </c:pt>
                <c:pt idx="3">
                  <c:v>7.2000000000000015E-5</c:v>
                </c:pt>
                <c:pt idx="4">
                  <c:v>8.3000000000000025E-5</c:v>
                </c:pt>
                <c:pt idx="5">
                  <c:v>1.0500000000000003E-4</c:v>
                </c:pt>
                <c:pt idx="6">
                  <c:v>1.4999999999999999E-4</c:v>
                </c:pt>
                <c:pt idx="7">
                  <c:v>2.4200000000000005E-4</c:v>
                </c:pt>
              </c:numCache>
            </c:numRef>
          </c:yVal>
          <c:smooth val="1"/>
        </c:ser>
        <c:axId val="42916480"/>
        <c:axId val="120371072"/>
      </c:scatterChart>
      <c:valAx>
        <c:axId val="4291648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IN"/>
                  <a:t>Matrix</a:t>
                </a:r>
                <a:r>
                  <a:rPr lang="en-IN" baseline="0"/>
                  <a:t> Order</a:t>
                </a:r>
                <a:endParaRPr lang="en-IN"/>
              </a:p>
            </c:rich>
          </c:tx>
          <c:layout/>
        </c:title>
        <c:numFmt formatCode="General" sourceLinked="1"/>
        <c:majorTickMark val="none"/>
        <c:tickLblPos val="nextTo"/>
        <c:crossAx val="120371072"/>
        <c:crosses val="autoZero"/>
        <c:crossBetween val="midCat"/>
      </c:valAx>
      <c:valAx>
        <c:axId val="120371072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IN"/>
                  <a:t>Time Taken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42916480"/>
        <c:crosses val="autoZero"/>
        <c:crossBetween val="midCat"/>
      </c:valAx>
    </c:plotArea>
    <c:legend>
      <c:legendPos val="r"/>
      <c:layout/>
    </c:legend>
    <c:plotVisOnly val="1"/>
    <c:dispBlanksAs val="gap"/>
  </c:chart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IN"/>
              <a:t>Serial Code</a:t>
            </a:r>
          </a:p>
        </c:rich>
      </c:tx>
      <c:layout/>
    </c:title>
    <c:plotArea>
      <c:layout/>
      <c:scatterChart>
        <c:scatterStyle val="lineMarker"/>
        <c:ser>
          <c:idx val="0"/>
          <c:order val="0"/>
          <c:spPr>
            <a:ln w="28575">
              <a:noFill/>
            </a:ln>
          </c:spPr>
          <c:trendline>
            <c:trendlineType val="poly"/>
            <c:order val="2"/>
          </c:trendline>
          <c:xVal>
            <c:numRef>
              <c:f>Sheet1!$A$355:$A$365</c:f>
              <c:numCache>
                <c:formatCode>General</c:formatCode>
                <c:ptCount val="11"/>
                <c:pt idx="0">
                  <c:v>1</c:v>
                </c:pt>
                <c:pt idx="1">
                  <c:v>3</c:v>
                </c:pt>
                <c:pt idx="2">
                  <c:v>7</c:v>
                </c:pt>
                <c:pt idx="3">
                  <c:v>15</c:v>
                </c:pt>
                <c:pt idx="4">
                  <c:v>31</c:v>
                </c:pt>
                <c:pt idx="5">
                  <c:v>63</c:v>
                </c:pt>
                <c:pt idx="6">
                  <c:v>127</c:v>
                </c:pt>
                <c:pt idx="7">
                  <c:v>255</c:v>
                </c:pt>
                <c:pt idx="8">
                  <c:v>511</c:v>
                </c:pt>
                <c:pt idx="9">
                  <c:v>1023</c:v>
                </c:pt>
                <c:pt idx="10">
                  <c:v>2047</c:v>
                </c:pt>
              </c:numCache>
            </c:numRef>
          </c:xVal>
          <c:yVal>
            <c:numRef>
              <c:f>Sheet1!$B$355:$B$365</c:f>
              <c:numCache>
                <c:formatCode>General</c:formatCode>
                <c:ptCount val="11"/>
                <c:pt idx="0">
                  <c:v>6.4000000000000011E-5</c:v>
                </c:pt>
                <c:pt idx="1">
                  <c:v>7.5000000000000007E-5</c:v>
                </c:pt>
                <c:pt idx="2">
                  <c:v>6.1000000000000012E-5</c:v>
                </c:pt>
                <c:pt idx="3">
                  <c:v>6.7000000000000016E-5</c:v>
                </c:pt>
                <c:pt idx="4">
                  <c:v>1.0200000000000003E-4</c:v>
                </c:pt>
                <c:pt idx="5">
                  <c:v>8.000000000000002E-5</c:v>
                </c:pt>
                <c:pt idx="6">
                  <c:v>1.7799999999999999E-4</c:v>
                </c:pt>
                <c:pt idx="7">
                  <c:v>1.9300000000000006E-4</c:v>
                </c:pt>
                <c:pt idx="8">
                  <c:v>5.0300000000000008E-4</c:v>
                </c:pt>
                <c:pt idx="9">
                  <c:v>5.6800000000000015E-4</c:v>
                </c:pt>
                <c:pt idx="10">
                  <c:v>1.021E-3</c:v>
                </c:pt>
              </c:numCache>
            </c:numRef>
          </c:yVal>
        </c:ser>
        <c:axId val="42962304"/>
        <c:axId val="42980864"/>
      </c:scatterChart>
      <c:valAx>
        <c:axId val="4296230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IN"/>
                  <a:t>Order of Matrix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42980864"/>
        <c:crosses val="autoZero"/>
        <c:crossBetween val="midCat"/>
      </c:valAx>
      <c:valAx>
        <c:axId val="42980864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IN"/>
                  <a:t>Time  Taken</a:t>
                </a:r>
              </a:p>
            </c:rich>
          </c:tx>
          <c:layout/>
        </c:title>
        <c:numFmt formatCode="General" sourceLinked="1"/>
        <c:tickLblPos val="nextTo"/>
        <c:crossAx val="42962304"/>
        <c:crosses val="autoZero"/>
        <c:crossBetween val="midCat"/>
      </c:valAx>
    </c:plotArea>
    <c:legend>
      <c:legendPos val="r"/>
      <c:layout/>
    </c:legend>
    <c:plotVisOnly val="1"/>
    <c:dispBlanksAs val="gap"/>
  </c:chart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IN"/>
              <a:t>Parallel Code</a:t>
            </a:r>
          </a:p>
        </c:rich>
      </c:tx>
      <c:layout/>
    </c:title>
    <c:plotArea>
      <c:layout/>
      <c:scatterChart>
        <c:scatterStyle val="lineMarker"/>
        <c:ser>
          <c:idx val="0"/>
          <c:order val="0"/>
          <c:spPr>
            <a:ln w="28575">
              <a:noFill/>
            </a:ln>
          </c:spPr>
          <c:trendline>
            <c:trendlineType val="linear"/>
          </c:trendline>
          <c:xVal>
            <c:numRef>
              <c:f>Sheet1!$A$357:$A$365</c:f>
              <c:numCache>
                <c:formatCode>General</c:formatCode>
                <c:ptCount val="9"/>
                <c:pt idx="0">
                  <c:v>7</c:v>
                </c:pt>
                <c:pt idx="1">
                  <c:v>15</c:v>
                </c:pt>
                <c:pt idx="2">
                  <c:v>31</c:v>
                </c:pt>
                <c:pt idx="3">
                  <c:v>63</c:v>
                </c:pt>
                <c:pt idx="4">
                  <c:v>127</c:v>
                </c:pt>
                <c:pt idx="5">
                  <c:v>255</c:v>
                </c:pt>
                <c:pt idx="6">
                  <c:v>511</c:v>
                </c:pt>
                <c:pt idx="7">
                  <c:v>1023</c:v>
                </c:pt>
                <c:pt idx="8">
                  <c:v>2047</c:v>
                </c:pt>
              </c:numCache>
            </c:numRef>
          </c:xVal>
          <c:yVal>
            <c:numRef>
              <c:f>Sheet1!$C$357:$C$365</c:f>
              <c:numCache>
                <c:formatCode>General</c:formatCode>
                <c:ptCount val="9"/>
                <c:pt idx="0">
                  <c:v>0.82155199999999984</c:v>
                </c:pt>
                <c:pt idx="1">
                  <c:v>0.85144699999999984</c:v>
                </c:pt>
                <c:pt idx="2">
                  <c:v>0.82155199999999984</c:v>
                </c:pt>
                <c:pt idx="3">
                  <c:v>0.87145099999999998</c:v>
                </c:pt>
                <c:pt idx="4">
                  <c:v>0.82180600000000004</c:v>
                </c:pt>
                <c:pt idx="5">
                  <c:v>0.87331199999999998</c:v>
                </c:pt>
                <c:pt idx="6">
                  <c:v>0.82222399999999984</c:v>
                </c:pt>
                <c:pt idx="7">
                  <c:v>0.88839100000000004</c:v>
                </c:pt>
                <c:pt idx="8">
                  <c:v>0.84084800000000015</c:v>
                </c:pt>
              </c:numCache>
            </c:numRef>
          </c:yVal>
        </c:ser>
        <c:axId val="42830464"/>
        <c:axId val="42836736"/>
      </c:scatterChart>
      <c:valAx>
        <c:axId val="4283046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IN"/>
                  <a:t>Order</a:t>
                </a:r>
                <a:r>
                  <a:rPr lang="en-IN" baseline="0"/>
                  <a:t> of Matrix</a:t>
                </a:r>
                <a:endParaRPr lang="en-IN"/>
              </a:p>
            </c:rich>
          </c:tx>
          <c:layout/>
        </c:title>
        <c:numFmt formatCode="General" sourceLinked="1"/>
        <c:majorTickMark val="none"/>
        <c:tickLblPos val="nextTo"/>
        <c:crossAx val="42836736"/>
        <c:crosses val="autoZero"/>
        <c:crossBetween val="midCat"/>
      </c:valAx>
      <c:valAx>
        <c:axId val="42836736"/>
        <c:scaling>
          <c:orientation val="minMax"/>
          <c:min val="0.4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IN"/>
                  <a:t>Time Taken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42830464"/>
        <c:crosses val="autoZero"/>
        <c:crossBetween val="midCat"/>
      </c:valAx>
    </c:plotArea>
    <c:legend>
      <c:legendPos val="r"/>
      <c:layout/>
    </c:legend>
    <c:plotVisOnly val="1"/>
    <c:dispBlanksAs val="gap"/>
  </c:chart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doughnutChart>
        <c:varyColors val="1"/>
        <c:ser>
          <c:idx val="0"/>
          <c:order val="0"/>
          <c:cat>
            <c:strRef>
              <c:f>Sheet1!$A$257:$A$261</c:f>
              <c:strCache>
                <c:ptCount val="5"/>
                <c:pt idx="0">
                  <c:v>Mem Allocation</c:v>
                </c:pt>
                <c:pt idx="1">
                  <c:v>Initialisation</c:v>
                </c:pt>
                <c:pt idx="2">
                  <c:v>Computation</c:v>
                </c:pt>
                <c:pt idx="3">
                  <c:v>Back Substitution</c:v>
                </c:pt>
                <c:pt idx="4">
                  <c:v>Freeing memory</c:v>
                </c:pt>
              </c:strCache>
            </c:strRef>
          </c:cat>
          <c:val>
            <c:numRef>
              <c:f>Sheet1!$B$257:$B$261</c:f>
              <c:numCache>
                <c:formatCode>General</c:formatCode>
                <c:ptCount val="5"/>
                <c:pt idx="0">
                  <c:v>4.2000000000000004E-5</c:v>
                </c:pt>
                <c:pt idx="1">
                  <c:v>0</c:v>
                </c:pt>
                <c:pt idx="2">
                  <c:v>1.9000000000000008E-5</c:v>
                </c:pt>
                <c:pt idx="3">
                  <c:v>1.7000000000000003E-5</c:v>
                </c:pt>
                <c:pt idx="4">
                  <c:v>2.0000000000000003E-6</c:v>
                </c:pt>
              </c:numCache>
            </c:numRef>
          </c:val>
        </c:ser>
        <c:firstSliceAng val="0"/>
        <c:holeSize val="50"/>
      </c:doughnutChart>
    </c:plotArea>
    <c:legend>
      <c:legendPos val="r"/>
      <c:layout/>
    </c:legend>
    <c:plotVisOnly val="1"/>
    <c:dispBlanksAs val="zero"/>
  </c:chart>
  <c:externalData r:id="rId1"/>
  <c:userShapes r:id="rId2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cat>
            <c:strRef>
              <c:f>Sheet1!$S$256:$S$258</c:f>
              <c:strCache>
                <c:ptCount val="3"/>
                <c:pt idx="0">
                  <c:v>Initialisation</c:v>
                </c:pt>
                <c:pt idx="1">
                  <c:v>Computation</c:v>
                </c:pt>
                <c:pt idx="2">
                  <c:v>Back Substitution</c:v>
                </c:pt>
              </c:strCache>
            </c:strRef>
          </c:cat>
          <c:val>
            <c:numRef>
              <c:f>Sheet1!$T$256:$T$258</c:f>
              <c:numCache>
                <c:formatCode>0.00E+00</c:formatCode>
                <c:ptCount val="3"/>
                <c:pt idx="0">
                  <c:v>3.4093900000000009E-5</c:v>
                </c:pt>
                <c:pt idx="1">
                  <c:v>7.8678100000000018E-6</c:v>
                </c:pt>
                <c:pt idx="2" formatCode="General">
                  <c:v>0.87140899999999999</c:v>
                </c:pt>
              </c:numCache>
            </c:numRef>
          </c:val>
        </c:ser>
        <c:axId val="43076608"/>
        <c:axId val="43086592"/>
      </c:barChart>
      <c:catAx>
        <c:axId val="43076608"/>
        <c:scaling>
          <c:orientation val="minMax"/>
        </c:scaling>
        <c:axPos val="b"/>
        <c:tickLblPos val="nextTo"/>
        <c:crossAx val="43086592"/>
        <c:crosses val="autoZero"/>
        <c:auto val="1"/>
        <c:lblAlgn val="ctr"/>
        <c:lblOffset val="100"/>
      </c:catAx>
      <c:valAx>
        <c:axId val="43086592"/>
        <c:scaling>
          <c:orientation val="minMax"/>
        </c:scaling>
        <c:axPos val="l"/>
        <c:majorGridlines/>
        <c:numFmt formatCode="0.00E+00" sourceLinked="1"/>
        <c:tickLblPos val="nextTo"/>
        <c:crossAx val="43076608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doughnutChart>
        <c:varyColors val="1"/>
        <c:ser>
          <c:idx val="0"/>
          <c:order val="0"/>
          <c:cat>
            <c:strRef>
              <c:f>Sheet1!$A$289:$A$293</c:f>
              <c:strCache>
                <c:ptCount val="5"/>
                <c:pt idx="0">
                  <c:v>Mem Allocation</c:v>
                </c:pt>
                <c:pt idx="1">
                  <c:v>Initialisation</c:v>
                </c:pt>
                <c:pt idx="2">
                  <c:v>Computation</c:v>
                </c:pt>
                <c:pt idx="3">
                  <c:v>Back Substitution</c:v>
                </c:pt>
                <c:pt idx="4">
                  <c:v>Freeing memory</c:v>
                </c:pt>
              </c:strCache>
            </c:strRef>
          </c:cat>
          <c:val>
            <c:numRef>
              <c:f>Sheet1!$B$289:$B$293</c:f>
              <c:numCache>
                <c:formatCode>General</c:formatCode>
                <c:ptCount val="5"/>
                <c:pt idx="0">
                  <c:v>5.0000000000000016E-5</c:v>
                </c:pt>
                <c:pt idx="1">
                  <c:v>8.000000000000003E-6</c:v>
                </c:pt>
                <c:pt idx="2">
                  <c:v>6.4000000000000011E-5</c:v>
                </c:pt>
                <c:pt idx="3">
                  <c:v>6.8000000000000013E-5</c:v>
                </c:pt>
                <c:pt idx="4">
                  <c:v>3.0000000000000009E-6</c:v>
                </c:pt>
              </c:numCache>
            </c:numRef>
          </c:val>
        </c:ser>
        <c:firstSliceAng val="0"/>
        <c:holeSize val="50"/>
      </c:doughnutChart>
    </c:plotArea>
    <c:legend>
      <c:legendPos val="r"/>
      <c:layout/>
    </c:legend>
    <c:plotVisOnly val="1"/>
    <c:dispBlanksAs val="zero"/>
  </c:chart>
  <c:externalData r:id="rId1"/>
  <c:userShapes r:id="rId2"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cat>
            <c:strRef>
              <c:f>Sheet1!$S$290:$S$292</c:f>
              <c:strCache>
                <c:ptCount val="3"/>
                <c:pt idx="0">
                  <c:v>Initialisation</c:v>
                </c:pt>
                <c:pt idx="1">
                  <c:v>Computation</c:v>
                </c:pt>
                <c:pt idx="2">
                  <c:v>Back Substitution</c:v>
                </c:pt>
              </c:strCache>
            </c:strRef>
          </c:cat>
          <c:val>
            <c:numRef>
              <c:f>Sheet1!$T$290:$T$292</c:f>
              <c:numCache>
                <c:formatCode>0.00E+00</c:formatCode>
                <c:ptCount val="3"/>
                <c:pt idx="0">
                  <c:v>7.0095100000000019E-5</c:v>
                </c:pt>
                <c:pt idx="1">
                  <c:v>8.1062300000000025E-6</c:v>
                </c:pt>
                <c:pt idx="2" formatCode="General">
                  <c:v>0.87323300000000004</c:v>
                </c:pt>
              </c:numCache>
            </c:numRef>
          </c:val>
        </c:ser>
        <c:axId val="43030784"/>
        <c:axId val="43043456"/>
      </c:barChart>
      <c:catAx>
        <c:axId val="43030784"/>
        <c:scaling>
          <c:orientation val="minMax"/>
        </c:scaling>
        <c:axPos val="b"/>
        <c:tickLblPos val="nextTo"/>
        <c:crossAx val="43043456"/>
        <c:crosses val="autoZero"/>
        <c:auto val="1"/>
        <c:lblAlgn val="ctr"/>
        <c:lblOffset val="100"/>
      </c:catAx>
      <c:valAx>
        <c:axId val="43043456"/>
        <c:scaling>
          <c:orientation val="minMax"/>
        </c:scaling>
        <c:axPos val="l"/>
        <c:majorGridlines/>
        <c:numFmt formatCode="0.00E+00" sourceLinked="1"/>
        <c:tickLblPos val="nextTo"/>
        <c:crossAx val="43030784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doughnutChart>
        <c:varyColors val="1"/>
        <c:ser>
          <c:idx val="0"/>
          <c:order val="0"/>
          <c:cat>
            <c:strRef>
              <c:f>Sheet1!$A$333:$A$337</c:f>
              <c:strCache>
                <c:ptCount val="5"/>
                <c:pt idx="0">
                  <c:v>Mem Allocation</c:v>
                </c:pt>
                <c:pt idx="1">
                  <c:v>Initialisation</c:v>
                </c:pt>
                <c:pt idx="2">
                  <c:v>Computation</c:v>
                </c:pt>
                <c:pt idx="3">
                  <c:v>Back Substitution</c:v>
                </c:pt>
                <c:pt idx="4">
                  <c:v>Freeing memory</c:v>
                </c:pt>
              </c:strCache>
            </c:strRef>
          </c:cat>
          <c:val>
            <c:numRef>
              <c:f>Sheet1!$B$333:$B$337</c:f>
              <c:numCache>
                <c:formatCode>General</c:formatCode>
                <c:ptCount val="5"/>
                <c:pt idx="0">
                  <c:v>4.3000000000000008E-5</c:v>
                </c:pt>
                <c:pt idx="1">
                  <c:v>3.0000000000000008E-5</c:v>
                </c:pt>
                <c:pt idx="2">
                  <c:v>3.8800000000000005E-4</c:v>
                </c:pt>
                <c:pt idx="3">
                  <c:v>5.3000000000000009E-4</c:v>
                </c:pt>
                <c:pt idx="4">
                  <c:v>3.0000000000000008E-5</c:v>
                </c:pt>
              </c:numCache>
            </c:numRef>
          </c:val>
        </c:ser>
        <c:firstSliceAng val="0"/>
        <c:holeSize val="50"/>
      </c:doughnutChart>
    </c:plotArea>
    <c:legend>
      <c:legendPos val="r"/>
      <c:layout/>
    </c:legend>
    <c:plotVisOnly val="1"/>
    <c:dispBlanksAs val="zero"/>
  </c:chart>
  <c:externalData r:id="rId1"/>
  <c:userShapes r:id="rId2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clustered"/>
        <c:ser>
          <c:idx val="0"/>
          <c:order val="0"/>
          <c:cat>
            <c:strRef>
              <c:f>Sheet1!$S$332:$S$334</c:f>
              <c:strCache>
                <c:ptCount val="3"/>
                <c:pt idx="0">
                  <c:v>Initialisation</c:v>
                </c:pt>
                <c:pt idx="1">
                  <c:v>Computation</c:v>
                </c:pt>
                <c:pt idx="2">
                  <c:v>Back Substitution</c:v>
                </c:pt>
              </c:strCache>
            </c:strRef>
          </c:cat>
          <c:val>
            <c:numRef>
              <c:f>Sheet1!$T$332:$T$334</c:f>
              <c:numCache>
                <c:formatCode>0.00E+00</c:formatCode>
                <c:ptCount val="3"/>
                <c:pt idx="0" formatCode="General">
                  <c:v>5.4788600000000025E-4</c:v>
                </c:pt>
                <c:pt idx="1">
                  <c:v>1.2159300000000001E-5</c:v>
                </c:pt>
                <c:pt idx="2" formatCode="General">
                  <c:v>0.84028800000000003</c:v>
                </c:pt>
              </c:numCache>
            </c:numRef>
          </c:val>
        </c:ser>
        <c:axId val="43217664"/>
        <c:axId val="43219200"/>
      </c:barChart>
      <c:catAx>
        <c:axId val="43217664"/>
        <c:scaling>
          <c:orientation val="minMax"/>
        </c:scaling>
        <c:axPos val="b"/>
        <c:tickLblPos val="nextTo"/>
        <c:crossAx val="43219200"/>
        <c:crosses val="autoZero"/>
        <c:auto val="1"/>
        <c:lblAlgn val="ctr"/>
        <c:lblOffset val="100"/>
      </c:catAx>
      <c:valAx>
        <c:axId val="43219200"/>
        <c:scaling>
          <c:orientation val="minMax"/>
        </c:scaling>
        <c:axPos val="l"/>
        <c:majorGridlines/>
        <c:numFmt formatCode="General" sourceLinked="1"/>
        <c:tickLblPos val="nextTo"/>
        <c:crossAx val="4321766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sz="1200" b="0"/>
              <a:t>Imax=2000,</a:t>
            </a:r>
            <a:r>
              <a:rPr lang="en-US" sz="1200" b="0" baseline="0"/>
              <a:t> C=0.156 - i0.8</a:t>
            </a:r>
            <a:endParaRPr lang="en-US" sz="1200" b="0"/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v>Total Time</c:v>
          </c:tx>
          <c:xVal>
            <c:numRef>
              <c:f>Sheet1!$F$17:$F$29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</c:numCache>
            </c:numRef>
          </c:xVal>
          <c:yVal>
            <c:numRef>
              <c:f>Sheet1!$C$17:$C$29</c:f>
              <c:numCache>
                <c:formatCode>General</c:formatCode>
                <c:ptCount val="13"/>
                <c:pt idx="0">
                  <c:v>0.15459337271749043</c:v>
                </c:pt>
                <c:pt idx="1">
                  <c:v>0.13931640610098059</c:v>
                </c:pt>
                <c:pt idx="2">
                  <c:v>0.18670607497915004</c:v>
                </c:pt>
                <c:pt idx="3">
                  <c:v>0.32498006662353035</c:v>
                </c:pt>
                <c:pt idx="4">
                  <c:v>0.32345185102894075</c:v>
                </c:pt>
                <c:pt idx="5">
                  <c:v>0.4602938680909503</c:v>
                </c:pt>
                <c:pt idx="6">
                  <c:v>0.33201144682243061</c:v>
                </c:pt>
                <c:pt idx="7">
                  <c:v>0.40613127779215041</c:v>
                </c:pt>
                <c:pt idx="8">
                  <c:v>0.43538298271596093</c:v>
                </c:pt>
                <c:pt idx="9">
                  <c:v>0.43189029628410014</c:v>
                </c:pt>
                <c:pt idx="10">
                  <c:v>0.5371901062317106</c:v>
                </c:pt>
                <c:pt idx="11">
                  <c:v>0.55460983375087203</c:v>
                </c:pt>
                <c:pt idx="12">
                  <c:v>0.48785691987723112</c:v>
                </c:pt>
              </c:numCache>
            </c:numRef>
          </c:yVal>
          <c:smooth val="1"/>
        </c:ser>
        <c:ser>
          <c:idx val="1"/>
          <c:order val="1"/>
          <c:tx>
            <c:v>Plotting Time</c:v>
          </c:tx>
          <c:xVal>
            <c:numRef>
              <c:f>Sheet1!$F$17:$F$29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</c:numCache>
            </c:numRef>
          </c:xVal>
          <c:yVal>
            <c:numRef>
              <c:f>Sheet1!$D$17:$D$29</c:f>
              <c:numCache>
                <c:formatCode>General</c:formatCode>
                <c:ptCount val="13"/>
                <c:pt idx="0">
                  <c:v>7.4130309280007994E-2</c:v>
                </c:pt>
                <c:pt idx="1">
                  <c:v>7.3913797270506745E-2</c:v>
                </c:pt>
                <c:pt idx="2">
                  <c:v>1.9772707019001228E-2</c:v>
                </c:pt>
                <c:pt idx="3">
                  <c:v>8.4640320856124204E-2</c:v>
                </c:pt>
                <c:pt idx="4">
                  <c:v>3.410213766619561E-2</c:v>
                </c:pt>
                <c:pt idx="5">
                  <c:v>0.125753050204366</c:v>
                </c:pt>
                <c:pt idx="6">
                  <c:v>3.498036321252581E-2</c:v>
                </c:pt>
                <c:pt idx="7">
                  <c:v>8.3186157979071126E-2</c:v>
                </c:pt>
                <c:pt idx="8">
                  <c:v>5.2198916207998963E-2</c:v>
                </c:pt>
                <c:pt idx="9">
                  <c:v>6.6325639840215514E-2</c:v>
                </c:pt>
                <c:pt idx="10">
                  <c:v>0.1232578479684881</c:v>
                </c:pt>
                <c:pt idx="11">
                  <c:v>0.120577768422663</c:v>
                </c:pt>
                <c:pt idx="12">
                  <c:v>9.2215187847614066E-2</c:v>
                </c:pt>
              </c:numCache>
            </c:numRef>
          </c:yVal>
          <c:smooth val="1"/>
        </c:ser>
        <c:ser>
          <c:idx val="2"/>
          <c:order val="2"/>
          <c:tx>
            <c:v>Computation Time</c:v>
          </c:tx>
          <c:xVal>
            <c:numRef>
              <c:f>Sheet1!$F$17:$F$29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</c:numCache>
            </c:numRef>
          </c:xVal>
          <c:yVal>
            <c:numRef>
              <c:f>Sheet1!$E$17:$E$29</c:f>
              <c:numCache>
                <c:formatCode>General</c:formatCode>
                <c:ptCount val="13"/>
                <c:pt idx="0">
                  <c:v>8.0463063437481996E-2</c:v>
                </c:pt>
                <c:pt idx="1">
                  <c:v>6.5402608830473899E-2</c:v>
                </c:pt>
                <c:pt idx="2">
                  <c:v>0.1669333679601489</c:v>
                </c:pt>
                <c:pt idx="3">
                  <c:v>0.24033974576740608</c:v>
                </c:pt>
                <c:pt idx="4">
                  <c:v>0.2893497133627454</c:v>
                </c:pt>
                <c:pt idx="5">
                  <c:v>0.33454081788658474</c:v>
                </c:pt>
                <c:pt idx="6">
                  <c:v>0.29703108360990482</c:v>
                </c:pt>
                <c:pt idx="7">
                  <c:v>0.32294511981307938</c:v>
                </c:pt>
                <c:pt idx="8">
                  <c:v>0.38318406650796177</c:v>
                </c:pt>
                <c:pt idx="9">
                  <c:v>0.36556465644388431</c:v>
                </c:pt>
                <c:pt idx="10">
                  <c:v>0.41393225826322239</c:v>
                </c:pt>
                <c:pt idx="11">
                  <c:v>0.43403206532820793</c:v>
                </c:pt>
                <c:pt idx="12">
                  <c:v>0.39564173202961644</c:v>
                </c:pt>
              </c:numCache>
            </c:numRef>
          </c:yVal>
          <c:smooth val="1"/>
        </c:ser>
        <c:axId val="119927168"/>
        <c:axId val="119929088"/>
      </c:scatterChart>
      <c:valAx>
        <c:axId val="11992716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No.</a:t>
                </a:r>
                <a:r>
                  <a:rPr lang="en-US" baseline="0"/>
                  <a:t> of threads</a:t>
                </a:r>
                <a:endParaRPr lang="en-US"/>
              </a:p>
            </c:rich>
          </c:tx>
          <c:layout/>
        </c:title>
        <c:numFmt formatCode="General" sourceLinked="1"/>
        <c:majorTickMark val="none"/>
        <c:tickLblPos val="nextTo"/>
        <c:crossAx val="119929088"/>
        <c:crosses val="autoZero"/>
        <c:crossBetween val="midCat"/>
      </c:valAx>
      <c:valAx>
        <c:axId val="119929088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taken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119927168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doughnutChart>
        <c:varyColors val="1"/>
        <c:ser>
          <c:idx val="0"/>
          <c:order val="0"/>
          <c:cat>
            <c:strRef>
              <c:f>Sheet1!$A$302:$A$306</c:f>
              <c:strCache>
                <c:ptCount val="5"/>
                <c:pt idx="0">
                  <c:v>Mem Allocation</c:v>
                </c:pt>
                <c:pt idx="1">
                  <c:v>Initialisation</c:v>
                </c:pt>
                <c:pt idx="2">
                  <c:v>Computation</c:v>
                </c:pt>
                <c:pt idx="3">
                  <c:v>Back Substitution</c:v>
                </c:pt>
                <c:pt idx="4">
                  <c:v>Freeing memory</c:v>
                </c:pt>
              </c:strCache>
            </c:strRef>
          </c:cat>
          <c:val>
            <c:numRef>
              <c:f>Sheet1!$B$302:$B$306</c:f>
              <c:numCache>
                <c:formatCode>General</c:formatCode>
                <c:ptCount val="5"/>
                <c:pt idx="0">
                  <c:v>7.0000000000000007E-5</c:v>
                </c:pt>
                <c:pt idx="1">
                  <c:v>1.4000000000000003E-5</c:v>
                </c:pt>
                <c:pt idx="2">
                  <c:v>1.9200000000000006E-4</c:v>
                </c:pt>
                <c:pt idx="3">
                  <c:v>2.2300000000000005E-4</c:v>
                </c:pt>
                <c:pt idx="4">
                  <c:v>4.0000000000000007E-6</c:v>
                </c:pt>
              </c:numCache>
            </c:numRef>
          </c:val>
        </c:ser>
        <c:firstSliceAng val="0"/>
        <c:holeSize val="50"/>
      </c:doughnutChart>
    </c:plotArea>
    <c:legend>
      <c:legendPos val="r"/>
      <c:layout/>
    </c:legend>
    <c:plotVisOnly val="1"/>
    <c:dispBlanksAs val="zero"/>
  </c:chart>
  <c:externalData r:id="rId1"/>
  <c:userShapes r:id="rId2"/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cat>
            <c:strRef>
              <c:f>Sheet1!$S$304:$S$306</c:f>
              <c:strCache>
                <c:ptCount val="3"/>
                <c:pt idx="0">
                  <c:v>Initialisation</c:v>
                </c:pt>
                <c:pt idx="1">
                  <c:v>Computation</c:v>
                </c:pt>
                <c:pt idx="2">
                  <c:v>Back Substitution</c:v>
                </c:pt>
              </c:strCache>
            </c:strRef>
          </c:cat>
          <c:val>
            <c:numRef>
              <c:f>Sheet1!$T$304:$T$306</c:f>
              <c:numCache>
                <c:formatCode>0.00E+00</c:formatCode>
                <c:ptCount val="3"/>
                <c:pt idx="0" formatCode="General">
                  <c:v>1.3709100000000002E-4</c:v>
                </c:pt>
                <c:pt idx="1">
                  <c:v>8.1062300000000025E-6</c:v>
                </c:pt>
                <c:pt idx="2" formatCode="General">
                  <c:v>0.82207900000000012</c:v>
                </c:pt>
              </c:numCache>
            </c:numRef>
          </c:val>
        </c:ser>
        <c:axId val="43250816"/>
        <c:axId val="43163648"/>
      </c:barChart>
      <c:catAx>
        <c:axId val="43250816"/>
        <c:scaling>
          <c:orientation val="minMax"/>
        </c:scaling>
        <c:axPos val="b"/>
        <c:tickLblPos val="nextTo"/>
        <c:crossAx val="43163648"/>
        <c:crosses val="autoZero"/>
        <c:auto val="1"/>
        <c:lblAlgn val="ctr"/>
        <c:lblOffset val="100"/>
      </c:catAx>
      <c:valAx>
        <c:axId val="43163648"/>
        <c:scaling>
          <c:orientation val="minMax"/>
        </c:scaling>
        <c:axPos val="l"/>
        <c:majorGridlines/>
        <c:numFmt formatCode="General" sourceLinked="1"/>
        <c:tickLblPos val="nextTo"/>
        <c:crossAx val="43250816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IN"/>
              <a:t>Initialisation</a:t>
            </a:r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v>Parallel</c:v>
          </c:tx>
          <c:xVal>
            <c:numRef>
              <c:f>Sheet1!$H$413:$H$421</c:f>
              <c:numCache>
                <c:formatCode>General</c:formatCode>
                <c:ptCount val="9"/>
                <c:pt idx="0">
                  <c:v>7</c:v>
                </c:pt>
                <c:pt idx="1">
                  <c:v>15</c:v>
                </c:pt>
                <c:pt idx="2">
                  <c:v>31</c:v>
                </c:pt>
                <c:pt idx="3">
                  <c:v>63</c:v>
                </c:pt>
                <c:pt idx="4">
                  <c:v>127</c:v>
                </c:pt>
                <c:pt idx="5">
                  <c:v>255</c:v>
                </c:pt>
                <c:pt idx="6">
                  <c:v>511</c:v>
                </c:pt>
                <c:pt idx="7">
                  <c:v>1023</c:v>
                </c:pt>
                <c:pt idx="8">
                  <c:v>2047</c:v>
                </c:pt>
              </c:numCache>
            </c:numRef>
          </c:xVal>
          <c:yVal>
            <c:numRef>
              <c:f>Sheet1!$I$413:$I$421</c:f>
              <c:numCache>
                <c:formatCode>General</c:formatCode>
                <c:ptCount val="9"/>
                <c:pt idx="0">
                  <c:v>1.0000000000000006E-6</c:v>
                </c:pt>
                <c:pt idx="1">
                  <c:v>2.0000000000000003E-6</c:v>
                </c:pt>
                <c:pt idx="2">
                  <c:v>2.0000000000000003E-6</c:v>
                </c:pt>
                <c:pt idx="3">
                  <c:v>3.0000000000000009E-6</c:v>
                </c:pt>
                <c:pt idx="4">
                  <c:v>2.0000000000000003E-6</c:v>
                </c:pt>
                <c:pt idx="5">
                  <c:v>8.000000000000003E-6</c:v>
                </c:pt>
                <c:pt idx="6">
                  <c:v>1.4000000000000003E-5</c:v>
                </c:pt>
                <c:pt idx="7">
                  <c:v>1.7000000000000003E-5</c:v>
                </c:pt>
                <c:pt idx="8">
                  <c:v>3.0000000000000008E-5</c:v>
                </c:pt>
              </c:numCache>
            </c:numRef>
          </c:yVal>
          <c:smooth val="1"/>
        </c:ser>
        <c:ser>
          <c:idx val="1"/>
          <c:order val="1"/>
          <c:tx>
            <c:v>Series</c:v>
          </c:tx>
          <c:xVal>
            <c:numRef>
              <c:f>Sheet1!$H$413:$H$421</c:f>
              <c:numCache>
                <c:formatCode>General</c:formatCode>
                <c:ptCount val="9"/>
                <c:pt idx="0">
                  <c:v>7</c:v>
                </c:pt>
                <c:pt idx="1">
                  <c:v>15</c:v>
                </c:pt>
                <c:pt idx="2">
                  <c:v>31</c:v>
                </c:pt>
                <c:pt idx="3">
                  <c:v>63</c:v>
                </c:pt>
                <c:pt idx="4">
                  <c:v>127</c:v>
                </c:pt>
                <c:pt idx="5">
                  <c:v>255</c:v>
                </c:pt>
                <c:pt idx="6">
                  <c:v>511</c:v>
                </c:pt>
                <c:pt idx="7">
                  <c:v>1023</c:v>
                </c:pt>
                <c:pt idx="8">
                  <c:v>2047</c:v>
                </c:pt>
              </c:numCache>
            </c:numRef>
          </c:xVal>
          <c:yVal>
            <c:numRef>
              <c:f>Sheet1!$J$413:$J$421</c:f>
              <c:numCache>
                <c:formatCode>0.00E+00</c:formatCode>
                <c:ptCount val="9"/>
                <c:pt idx="0">
                  <c:v>2.789500000000001E-5</c:v>
                </c:pt>
                <c:pt idx="1">
                  <c:v>2.5987600000000002E-5</c:v>
                </c:pt>
                <c:pt idx="2">
                  <c:v>2.789500000000001E-5</c:v>
                </c:pt>
                <c:pt idx="3">
                  <c:v>3.4093900000000009E-5</c:v>
                </c:pt>
                <c:pt idx="4">
                  <c:v>4.5061100000000008E-5</c:v>
                </c:pt>
                <c:pt idx="5">
                  <c:v>7.0095100000000019E-5</c:v>
                </c:pt>
                <c:pt idx="6" formatCode="General">
                  <c:v>1.3709100000000002E-4</c:v>
                </c:pt>
                <c:pt idx="7" formatCode="General">
                  <c:v>2.7012800000000007E-4</c:v>
                </c:pt>
                <c:pt idx="8" formatCode="General">
                  <c:v>5.4788600000000025E-4</c:v>
                </c:pt>
              </c:numCache>
            </c:numRef>
          </c:yVal>
          <c:smooth val="1"/>
        </c:ser>
        <c:ser>
          <c:idx val="2"/>
          <c:order val="2"/>
          <c:xVal>
            <c:numRef>
              <c:f>(Sheet1!$H$413,Sheet1!$H$414,Sheet1!$H$416,Sheet1!$H$418,Sheet1!$H$419,Sheet1!$H$420)</c:f>
              <c:numCache>
                <c:formatCode>General</c:formatCode>
                <c:ptCount val="6"/>
                <c:pt idx="0">
                  <c:v>7</c:v>
                </c:pt>
                <c:pt idx="1">
                  <c:v>15</c:v>
                </c:pt>
                <c:pt idx="2">
                  <c:v>63</c:v>
                </c:pt>
                <c:pt idx="3">
                  <c:v>255</c:v>
                </c:pt>
                <c:pt idx="4">
                  <c:v>511</c:v>
                </c:pt>
                <c:pt idx="5">
                  <c:v>1023</c:v>
                </c:pt>
              </c:numCache>
            </c:numRef>
          </c:xVal>
          <c:yVal>
            <c:numRef>
              <c:f>(Sheet1!$K$413,Sheet1!$K$414,Sheet1!$K$416,Sheet1!$K$418,Sheet1!$K$419,Sheet1!$K$420)</c:f>
              <c:numCache>
                <c:formatCode>General</c:formatCode>
                <c:ptCount val="6"/>
                <c:pt idx="0">
                  <c:v>5.1226000000000001E-2</c:v>
                </c:pt>
                <c:pt idx="1">
                  <c:v>0.28094000000000002</c:v>
                </c:pt>
                <c:pt idx="2">
                  <c:v>3.9967999999999997E-2</c:v>
                </c:pt>
                <c:pt idx="3">
                  <c:v>2.9382999999999999E-2</c:v>
                </c:pt>
                <c:pt idx="4">
                  <c:v>2.8080999999999998E-2</c:v>
                </c:pt>
                <c:pt idx="5">
                  <c:v>1.7874000000000001E-2</c:v>
                </c:pt>
              </c:numCache>
            </c:numRef>
          </c:yVal>
          <c:smooth val="1"/>
        </c:ser>
        <c:axId val="43181184"/>
        <c:axId val="43183104"/>
      </c:scatterChart>
      <c:valAx>
        <c:axId val="43181184"/>
        <c:scaling>
          <c:logBase val="10"/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IN"/>
                  <a:t>Order of Matrix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43183104"/>
        <c:crosses val="autoZero"/>
        <c:crossBetween val="midCat"/>
      </c:valAx>
      <c:valAx>
        <c:axId val="43183104"/>
        <c:scaling>
          <c:logBase val="10"/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IN"/>
                  <a:t>Time Taken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43181184"/>
        <c:crosses val="autoZero"/>
        <c:crossBetween val="midCat"/>
      </c:valAx>
    </c:plotArea>
    <c:legend>
      <c:legendPos val="r"/>
      <c:layout/>
    </c:legend>
    <c:plotVisOnly val="1"/>
    <c:dispBlanksAs val="gap"/>
  </c:chart>
  <c:externalData r:id="rId1"/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IN"/>
              <a:t>Computation</a:t>
            </a:r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v>Serial</c:v>
          </c:tx>
          <c:xVal>
            <c:numRef>
              <c:f>Sheet1!$H$432:$H$440</c:f>
              <c:numCache>
                <c:formatCode>General</c:formatCode>
                <c:ptCount val="9"/>
                <c:pt idx="0">
                  <c:v>7</c:v>
                </c:pt>
                <c:pt idx="1">
                  <c:v>15</c:v>
                </c:pt>
                <c:pt idx="2">
                  <c:v>31</c:v>
                </c:pt>
                <c:pt idx="3">
                  <c:v>63</c:v>
                </c:pt>
                <c:pt idx="4">
                  <c:v>127</c:v>
                </c:pt>
                <c:pt idx="5">
                  <c:v>255</c:v>
                </c:pt>
                <c:pt idx="6">
                  <c:v>511</c:v>
                </c:pt>
                <c:pt idx="7">
                  <c:v>1023</c:v>
                </c:pt>
                <c:pt idx="8">
                  <c:v>2047</c:v>
                </c:pt>
              </c:numCache>
            </c:numRef>
          </c:xVal>
          <c:yVal>
            <c:numRef>
              <c:f>Sheet1!$I$432:$I$440</c:f>
              <c:numCache>
                <c:formatCode>General</c:formatCode>
                <c:ptCount val="9"/>
                <c:pt idx="0">
                  <c:v>7.0000000000000024E-6</c:v>
                </c:pt>
                <c:pt idx="1">
                  <c:v>1.0000000000000003E-5</c:v>
                </c:pt>
                <c:pt idx="2">
                  <c:v>2.1000000000000002E-5</c:v>
                </c:pt>
                <c:pt idx="3">
                  <c:v>1.9000000000000008E-5</c:v>
                </c:pt>
                <c:pt idx="4">
                  <c:v>4.7000000000000004E-5</c:v>
                </c:pt>
                <c:pt idx="5">
                  <c:v>6.4000000000000011E-5</c:v>
                </c:pt>
                <c:pt idx="6">
                  <c:v>1.9200000000000006E-4</c:v>
                </c:pt>
                <c:pt idx="7">
                  <c:v>2.3400000000000005E-4</c:v>
                </c:pt>
                <c:pt idx="8">
                  <c:v>3.8800000000000005E-4</c:v>
                </c:pt>
              </c:numCache>
            </c:numRef>
          </c:yVal>
          <c:smooth val="1"/>
        </c:ser>
        <c:ser>
          <c:idx val="1"/>
          <c:order val="1"/>
          <c:tx>
            <c:v>Parallel</c:v>
          </c:tx>
          <c:xVal>
            <c:numRef>
              <c:f>Sheet1!$H$432:$H$440</c:f>
              <c:numCache>
                <c:formatCode>General</c:formatCode>
                <c:ptCount val="9"/>
                <c:pt idx="0">
                  <c:v>7</c:v>
                </c:pt>
                <c:pt idx="1">
                  <c:v>15</c:v>
                </c:pt>
                <c:pt idx="2">
                  <c:v>31</c:v>
                </c:pt>
                <c:pt idx="3">
                  <c:v>63</c:v>
                </c:pt>
                <c:pt idx="4">
                  <c:v>127</c:v>
                </c:pt>
                <c:pt idx="5">
                  <c:v>255</c:v>
                </c:pt>
                <c:pt idx="6">
                  <c:v>511</c:v>
                </c:pt>
                <c:pt idx="7">
                  <c:v>1023</c:v>
                </c:pt>
                <c:pt idx="8">
                  <c:v>2047</c:v>
                </c:pt>
              </c:numCache>
            </c:numRef>
          </c:xVal>
          <c:yVal>
            <c:numRef>
              <c:f>Sheet1!$J$432:$J$440</c:f>
              <c:numCache>
                <c:formatCode>0.00E+00</c:formatCode>
                <c:ptCount val="9"/>
                <c:pt idx="0">
                  <c:v>1.00136E-5</c:v>
                </c:pt>
                <c:pt idx="1">
                  <c:v>8.1062300000000025E-6</c:v>
                </c:pt>
                <c:pt idx="2">
                  <c:v>1.00136E-5</c:v>
                </c:pt>
                <c:pt idx="3">
                  <c:v>7.8678100000000018E-6</c:v>
                </c:pt>
                <c:pt idx="4">
                  <c:v>1.00136E-5</c:v>
                </c:pt>
                <c:pt idx="5">
                  <c:v>8.1062300000000025E-6</c:v>
                </c:pt>
                <c:pt idx="6">
                  <c:v>8.1062300000000025E-6</c:v>
                </c:pt>
                <c:pt idx="7">
                  <c:v>1.00136E-5</c:v>
                </c:pt>
                <c:pt idx="8">
                  <c:v>1.2159300000000001E-5</c:v>
                </c:pt>
              </c:numCache>
            </c:numRef>
          </c:yVal>
          <c:smooth val="1"/>
        </c:ser>
        <c:ser>
          <c:idx val="2"/>
          <c:order val="2"/>
          <c:tx>
            <c:v>OpenMP</c:v>
          </c:tx>
          <c:xVal>
            <c:numRef>
              <c:f>(Sheet1!$H$432,Sheet1!$H$434,Sheet1!$H$435,Sheet1!$H$437,Sheet1!$H$438,Sheet1!$H$439)</c:f>
              <c:numCache>
                <c:formatCode>General</c:formatCode>
                <c:ptCount val="6"/>
                <c:pt idx="0">
                  <c:v>7</c:v>
                </c:pt>
                <c:pt idx="1">
                  <c:v>31</c:v>
                </c:pt>
                <c:pt idx="2">
                  <c:v>63</c:v>
                </c:pt>
                <c:pt idx="3">
                  <c:v>255</c:v>
                </c:pt>
                <c:pt idx="4">
                  <c:v>511</c:v>
                </c:pt>
                <c:pt idx="5">
                  <c:v>1023</c:v>
                </c:pt>
              </c:numCache>
            </c:numRef>
          </c:xVal>
          <c:yVal>
            <c:numRef>
              <c:f>(Sheet1!$K$432,Sheet1!$K$434,Sheet1!$K$435,Sheet1!$K$437,Sheet1!$K$439,Sheet1!$K$438)</c:f>
              <c:numCache>
                <c:formatCode>General</c:formatCode>
                <c:ptCount val="6"/>
                <c:pt idx="0">
                  <c:v>4.0118000000000008E-2</c:v>
                </c:pt>
                <c:pt idx="1">
                  <c:v>3.9999E-2</c:v>
                </c:pt>
                <c:pt idx="2">
                  <c:v>6.0008000000000006E-2</c:v>
                </c:pt>
                <c:pt idx="3">
                  <c:v>3.9996999999999998E-2</c:v>
                </c:pt>
                <c:pt idx="4">
                  <c:v>3.9996000000000004E-2</c:v>
                </c:pt>
                <c:pt idx="5">
                  <c:v>3.9997999999999999E-2</c:v>
                </c:pt>
              </c:numCache>
            </c:numRef>
          </c:yVal>
          <c:smooth val="1"/>
        </c:ser>
        <c:axId val="43316352"/>
        <c:axId val="43318272"/>
      </c:scatterChart>
      <c:valAx>
        <c:axId val="43316352"/>
        <c:scaling>
          <c:logBase val="10"/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IN"/>
                  <a:t>Order of Matrix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43318272"/>
        <c:crosses val="autoZero"/>
        <c:crossBetween val="midCat"/>
      </c:valAx>
      <c:valAx>
        <c:axId val="43318272"/>
        <c:scaling>
          <c:logBase val="10"/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IN"/>
                  <a:t>Time Taken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43316352"/>
        <c:crosses val="autoZero"/>
        <c:crossBetween val="midCat"/>
      </c:valAx>
    </c:plotArea>
    <c:legend>
      <c:legendPos val="r"/>
      <c:layout/>
    </c:legend>
    <c:plotVisOnly val="1"/>
    <c:dispBlanksAs val="gap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doughnutChart>
        <c:varyColors val="1"/>
        <c:ser>
          <c:idx val="0"/>
          <c:order val="0"/>
          <c:cat>
            <c:strRef>
              <c:f>Sheet1!$A$4:$A$8</c:f>
              <c:strCache>
                <c:ptCount val="5"/>
                <c:pt idx="0">
                  <c:v>Mem Allocation</c:v>
                </c:pt>
                <c:pt idx="1">
                  <c:v>Initialisation</c:v>
                </c:pt>
                <c:pt idx="2">
                  <c:v>Computation</c:v>
                </c:pt>
                <c:pt idx="3">
                  <c:v>Back Substitution</c:v>
                </c:pt>
                <c:pt idx="4">
                  <c:v>Freeing memory</c:v>
                </c:pt>
              </c:strCache>
            </c:strRef>
          </c:cat>
          <c:val>
            <c:numRef>
              <c:f>Sheet1!$B$4:$B$8</c:f>
              <c:numCache>
                <c:formatCode>General</c:formatCode>
                <c:ptCount val="5"/>
                <c:pt idx="0">
                  <c:v>5.9000000000000011E-5</c:v>
                </c:pt>
                <c:pt idx="1">
                  <c:v>1.0000000000000006E-6</c:v>
                </c:pt>
                <c:pt idx="2">
                  <c:v>1.0000000000000006E-6</c:v>
                </c:pt>
                <c:pt idx="3">
                  <c:v>1.0000000000000006E-6</c:v>
                </c:pt>
                <c:pt idx="4">
                  <c:v>3.0000000000000009E-6</c:v>
                </c:pt>
              </c:numCache>
            </c:numRef>
          </c:val>
        </c:ser>
        <c:firstSliceAng val="0"/>
        <c:holeSize val="50"/>
      </c:doughnutChart>
    </c:plotArea>
    <c:legend>
      <c:legendPos val="r"/>
      <c:layout/>
    </c:legend>
    <c:plotVisOnly val="1"/>
    <c:dispBlanksAs val="zero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doughnutChart>
        <c:varyColors val="1"/>
        <c:ser>
          <c:idx val="0"/>
          <c:order val="0"/>
          <c:cat>
            <c:strRef>
              <c:f>Sheet1!$A$5:$A$7</c:f>
              <c:strCache>
                <c:ptCount val="3"/>
                <c:pt idx="0">
                  <c:v>Initialisation</c:v>
                </c:pt>
                <c:pt idx="1">
                  <c:v>Computation</c:v>
                </c:pt>
                <c:pt idx="2">
                  <c:v>Back Substitution</c:v>
                </c:pt>
              </c:strCache>
            </c:strRef>
          </c:cat>
          <c:val>
            <c:numRef>
              <c:f>Sheet1!$B$5:$B$7</c:f>
              <c:numCache>
                <c:formatCode>General</c:formatCode>
                <c:ptCount val="3"/>
                <c:pt idx="0">
                  <c:v>1.0000000000000006E-6</c:v>
                </c:pt>
                <c:pt idx="1">
                  <c:v>1.0000000000000006E-6</c:v>
                </c:pt>
                <c:pt idx="2">
                  <c:v>1.0000000000000006E-6</c:v>
                </c:pt>
              </c:numCache>
            </c:numRef>
          </c:val>
        </c:ser>
        <c:firstSliceAng val="0"/>
        <c:holeSize val="50"/>
      </c:doughnutChart>
    </c:plotArea>
    <c:legend>
      <c:legendPos val="r"/>
      <c:layout/>
    </c:legend>
    <c:plotVisOnly val="1"/>
    <c:dispBlanksAs val="zero"/>
  </c:chart>
  <c:externalData r:id="rId1"/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doughnutChart>
        <c:varyColors val="1"/>
        <c:ser>
          <c:idx val="0"/>
          <c:order val="0"/>
          <c:cat>
            <c:strRef>
              <c:f>Sheet1!$A$49:$A$53</c:f>
              <c:strCache>
                <c:ptCount val="5"/>
                <c:pt idx="0">
                  <c:v>Mem Allocation</c:v>
                </c:pt>
                <c:pt idx="1">
                  <c:v>Initialisation</c:v>
                </c:pt>
                <c:pt idx="2">
                  <c:v>Computation</c:v>
                </c:pt>
                <c:pt idx="3">
                  <c:v>Back Substitution</c:v>
                </c:pt>
                <c:pt idx="4">
                  <c:v>Freeing memory</c:v>
                </c:pt>
              </c:strCache>
            </c:strRef>
          </c:cat>
          <c:val>
            <c:numRef>
              <c:f>Sheet1!$B$49:$B$53</c:f>
              <c:numCache>
                <c:formatCode>General</c:formatCode>
                <c:ptCount val="5"/>
                <c:pt idx="0">
                  <c:v>6.1000000000000012E-5</c:v>
                </c:pt>
                <c:pt idx="1">
                  <c:v>1.0000000000000006E-6</c:v>
                </c:pt>
                <c:pt idx="2">
                  <c:v>4.0000000000000007E-6</c:v>
                </c:pt>
                <c:pt idx="3">
                  <c:v>3.0000000000000009E-6</c:v>
                </c:pt>
                <c:pt idx="4">
                  <c:v>3.0000000000000009E-6</c:v>
                </c:pt>
              </c:numCache>
            </c:numRef>
          </c:val>
        </c:ser>
        <c:firstSliceAng val="0"/>
        <c:holeSize val="50"/>
      </c:doughnutChart>
    </c:plotArea>
    <c:legend>
      <c:legendPos val="r"/>
      <c:layout/>
    </c:legend>
    <c:plotVisOnly val="1"/>
    <c:dispBlanksAs val="zero"/>
  </c:chart>
  <c:externalData r:id="rId1"/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doughnutChart>
        <c:varyColors val="1"/>
        <c:ser>
          <c:idx val="0"/>
          <c:order val="0"/>
          <c:cat>
            <c:strRef>
              <c:f>Sheet1!$A$50:$A$52</c:f>
              <c:strCache>
                <c:ptCount val="3"/>
                <c:pt idx="0">
                  <c:v>Initialisation</c:v>
                </c:pt>
                <c:pt idx="1">
                  <c:v>Computation</c:v>
                </c:pt>
                <c:pt idx="2">
                  <c:v>Back Substitution</c:v>
                </c:pt>
              </c:strCache>
            </c:strRef>
          </c:cat>
          <c:val>
            <c:numRef>
              <c:f>Sheet1!$B$50:$B$52</c:f>
              <c:numCache>
                <c:formatCode>General</c:formatCode>
                <c:ptCount val="3"/>
                <c:pt idx="0">
                  <c:v>1.0000000000000006E-6</c:v>
                </c:pt>
                <c:pt idx="1">
                  <c:v>4.0000000000000007E-6</c:v>
                </c:pt>
                <c:pt idx="2">
                  <c:v>3.0000000000000009E-6</c:v>
                </c:pt>
              </c:numCache>
            </c:numRef>
          </c:val>
        </c:ser>
        <c:firstSliceAng val="0"/>
        <c:holeSize val="50"/>
      </c:doughnutChart>
    </c:plotArea>
    <c:legend>
      <c:legendPos val="r"/>
      <c:layout/>
    </c:legend>
    <c:plotVisOnly val="1"/>
    <c:dispBlanksAs val="zero"/>
  </c:chart>
  <c:externalData r:id="rId1"/>
  <c:userShapes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doughnutChart>
        <c:varyColors val="1"/>
        <c:ser>
          <c:idx val="0"/>
          <c:order val="0"/>
          <c:cat>
            <c:strRef>
              <c:f>Sheet1!$A$65:$A$69</c:f>
              <c:strCache>
                <c:ptCount val="5"/>
                <c:pt idx="0">
                  <c:v>Mem Allocation</c:v>
                </c:pt>
                <c:pt idx="1">
                  <c:v>Initialisation</c:v>
                </c:pt>
                <c:pt idx="2">
                  <c:v>Computation</c:v>
                </c:pt>
                <c:pt idx="3">
                  <c:v>Back Substitution</c:v>
                </c:pt>
                <c:pt idx="4">
                  <c:v>Freeing memory</c:v>
                </c:pt>
              </c:strCache>
            </c:strRef>
          </c:cat>
          <c:val>
            <c:numRef>
              <c:f>Sheet1!$B$65:$B$69</c:f>
              <c:numCache>
                <c:formatCode>General</c:formatCode>
                <c:ptCount val="5"/>
                <c:pt idx="0">
                  <c:v>6.2000000000000016E-5</c:v>
                </c:pt>
                <c:pt idx="1">
                  <c:v>3.0000000000000009E-6</c:v>
                </c:pt>
                <c:pt idx="2">
                  <c:v>7.0000000000000024E-6</c:v>
                </c:pt>
                <c:pt idx="3">
                  <c:v>8.000000000000003E-6</c:v>
                </c:pt>
                <c:pt idx="4">
                  <c:v>3.0000000000000009E-6</c:v>
                </c:pt>
              </c:numCache>
            </c:numRef>
          </c:val>
        </c:ser>
        <c:firstSliceAng val="0"/>
        <c:holeSize val="50"/>
      </c:doughnutChart>
    </c:plotArea>
    <c:legend>
      <c:legendPos val="r"/>
      <c:layout/>
      <c:txPr>
        <a:bodyPr/>
        <a:lstStyle/>
        <a:p>
          <a:pPr rtl="0">
            <a:defRPr/>
          </a:pPr>
          <a:endParaRPr lang="en-US"/>
        </a:p>
      </c:txPr>
    </c:legend>
    <c:plotVisOnly val="1"/>
    <c:dispBlanksAs val="zero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doughnutChart>
        <c:varyColors val="1"/>
        <c:ser>
          <c:idx val="0"/>
          <c:order val="0"/>
          <c:cat>
            <c:strRef>
              <c:f>Sheet1!$A$66:$A$68</c:f>
              <c:strCache>
                <c:ptCount val="3"/>
                <c:pt idx="0">
                  <c:v>Initialisation</c:v>
                </c:pt>
                <c:pt idx="1">
                  <c:v>Computation</c:v>
                </c:pt>
                <c:pt idx="2">
                  <c:v>Back Substitution</c:v>
                </c:pt>
              </c:strCache>
            </c:strRef>
          </c:cat>
          <c:val>
            <c:numRef>
              <c:f>Sheet1!$B$66:$B$68</c:f>
              <c:numCache>
                <c:formatCode>General</c:formatCode>
                <c:ptCount val="3"/>
                <c:pt idx="0">
                  <c:v>3.0000000000000009E-6</c:v>
                </c:pt>
                <c:pt idx="1">
                  <c:v>7.0000000000000024E-6</c:v>
                </c:pt>
                <c:pt idx="2">
                  <c:v>8.000000000000003E-6</c:v>
                </c:pt>
              </c:numCache>
            </c:numRef>
          </c:val>
        </c:ser>
        <c:firstSliceAng val="0"/>
        <c:holeSize val="50"/>
      </c:doughnutChart>
    </c:plotArea>
    <c:legend>
      <c:legendPos val="r"/>
      <c:layout/>
    </c:legend>
    <c:plotVisOnly val="1"/>
    <c:dispBlanksAs val="zero"/>
  </c:chart>
  <c:externalData r:id="rId1"/>
  <c:userShapes r:id="rId2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doughnutChart>
        <c:varyColors val="1"/>
        <c:ser>
          <c:idx val="0"/>
          <c:order val="0"/>
          <c:cat>
            <c:strRef>
              <c:f>Sheet1!$A$102:$A$106</c:f>
              <c:strCache>
                <c:ptCount val="5"/>
                <c:pt idx="0">
                  <c:v>Mem Allocation</c:v>
                </c:pt>
                <c:pt idx="1">
                  <c:v>Initialisation</c:v>
                </c:pt>
                <c:pt idx="2">
                  <c:v>Computation</c:v>
                </c:pt>
                <c:pt idx="3">
                  <c:v>Back Substitution</c:v>
                </c:pt>
                <c:pt idx="4">
                  <c:v>Freeing memory</c:v>
                </c:pt>
              </c:strCache>
            </c:strRef>
          </c:cat>
          <c:val>
            <c:numRef>
              <c:f>Sheet1!$B$102:$B$106</c:f>
              <c:numCache>
                <c:formatCode>General</c:formatCode>
                <c:ptCount val="5"/>
                <c:pt idx="0">
                  <c:v>6.6000000000000019E-5</c:v>
                </c:pt>
                <c:pt idx="1">
                  <c:v>1.9000000000000008E-5</c:v>
                </c:pt>
                <c:pt idx="2">
                  <c:v>2.9000000000000007E-5</c:v>
                </c:pt>
                <c:pt idx="3">
                  <c:v>3.3000000000000009E-5</c:v>
                </c:pt>
                <c:pt idx="4">
                  <c:v>3.0000000000000009E-6</c:v>
                </c:pt>
              </c:numCache>
            </c:numRef>
          </c:val>
        </c:ser>
        <c:firstSliceAng val="0"/>
        <c:holeSize val="50"/>
      </c:doughnutChart>
    </c:plotArea>
    <c:legend>
      <c:legendPos val="r"/>
      <c:layout/>
    </c:legend>
    <c:plotVisOnly val="1"/>
    <c:dispBlanksAs val="zero"/>
  </c:chart>
  <c:externalData r:id="rId1"/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0.65909</cdr:x>
      <cdr:y>0.71958</cdr:y>
    </cdr:from>
    <cdr:to>
      <cdr:x>0.93182</cdr:x>
      <cdr:y>0.89396</cdr:y>
    </cdr:to>
    <cdr:sp macro="" textlink="">
      <cdr:nvSpPr>
        <cdr:cNvPr id="2" name="TextBox 15"/>
        <cdr:cNvSpPr txBox="1"/>
      </cdr:nvSpPr>
      <cdr:spPr>
        <a:xfrm xmlns:a="http://schemas.openxmlformats.org/drawingml/2006/main">
          <a:off x="2209800" y="1524000"/>
          <a:ext cx="914400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1pPr>
          <a:lvl2pPr marL="457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2pPr>
          <a:lvl3pPr marL="914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3pPr>
          <a:lvl4pPr marL="1371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4pPr>
          <a:lvl5pPr marL="18288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5pPr>
          <a:lvl6pPr marL="22860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6pPr>
          <a:lvl7pPr marL="2743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7pPr>
          <a:lvl8pPr marL="3200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8pPr>
          <a:lvl9pPr marL="3657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r>
            <a:rPr lang="en-US" dirty="0" smtClean="0"/>
            <a:t>m=15</a:t>
          </a:r>
          <a:endParaRPr lang="en-US" dirty="0"/>
        </a:p>
      </cdr:txBody>
    </cdr:sp>
  </cdr:relSizeAnchor>
</c:userShapes>
</file>

<file path=ppt/drawings/drawing10.xml><?xml version="1.0" encoding="utf-8"?>
<c:userShapes xmlns:c="http://schemas.openxmlformats.org/drawingml/2006/chart">
  <cdr:relSizeAnchor xmlns:cdr="http://schemas.openxmlformats.org/drawingml/2006/chartDrawing">
    <cdr:from>
      <cdr:x>0.65116</cdr:x>
      <cdr:y>0.75862</cdr:y>
    </cdr:from>
    <cdr:to>
      <cdr:x>0.93023</cdr:x>
      <cdr:y>0.91183</cdr:y>
    </cdr:to>
    <cdr:sp macro="" textlink="">
      <cdr:nvSpPr>
        <cdr:cNvPr id="2" name="TextBox 15"/>
        <cdr:cNvSpPr txBox="1"/>
      </cdr:nvSpPr>
      <cdr:spPr>
        <a:xfrm xmlns:a="http://schemas.openxmlformats.org/drawingml/2006/main">
          <a:off x="2133600" y="1676400"/>
          <a:ext cx="914402" cy="33856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ctr"/>
          <a:r>
            <a:rPr lang="en-US" sz="1600" dirty="0" smtClean="0"/>
            <a:t>m=511</a:t>
          </a:r>
          <a:endParaRPr lang="en-US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0.67391</cdr:x>
      <cdr:y>0.76667</cdr:y>
    </cdr:from>
    <cdr:to>
      <cdr:x>0.93478</cdr:x>
      <cdr:y>0.92823</cdr:y>
    </cdr:to>
    <cdr:sp macro="" textlink="">
      <cdr:nvSpPr>
        <cdr:cNvPr id="2" name="TextBox 15"/>
        <cdr:cNvSpPr txBox="1"/>
      </cdr:nvSpPr>
      <cdr:spPr>
        <a:xfrm xmlns:a="http://schemas.openxmlformats.org/drawingml/2006/main">
          <a:off x="2362199" y="1752599"/>
          <a:ext cx="914400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1pPr>
          <a:lvl2pPr marL="457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2pPr>
          <a:lvl3pPr marL="914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3pPr>
          <a:lvl4pPr marL="1371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4pPr>
          <a:lvl5pPr marL="18288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5pPr>
          <a:lvl6pPr marL="22860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6pPr>
          <a:lvl7pPr marL="2743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7pPr>
          <a:lvl8pPr marL="3200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8pPr>
          <a:lvl9pPr marL="3657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r>
            <a:rPr lang="en-US" dirty="0" smtClean="0"/>
            <a:t>m=128</a:t>
          </a:r>
          <a:endParaRPr lang="en-US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0.59824</cdr:x>
      <cdr:y>0.75959</cdr:y>
    </cdr:from>
    <cdr:to>
      <cdr:x>0.97491</cdr:x>
      <cdr:y>0.91966</cdr:y>
    </cdr:to>
    <cdr:sp macro="" textlink="">
      <cdr:nvSpPr>
        <cdr:cNvPr id="3" name="TextBox 15"/>
        <cdr:cNvSpPr txBox="1"/>
      </cdr:nvSpPr>
      <cdr:spPr>
        <a:xfrm xmlns:a="http://schemas.openxmlformats.org/drawingml/2006/main">
          <a:off x="2057400" y="1752600"/>
          <a:ext cx="1295400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ctr"/>
          <a:r>
            <a:rPr lang="en-US" sz="1800" dirty="0" smtClean="0"/>
            <a:t>m=128</a:t>
          </a:r>
          <a:endParaRPr lang="en-US" dirty="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0.67391</cdr:x>
      <cdr:y>0.68965</cdr:y>
    </cdr:from>
    <cdr:to>
      <cdr:x>0.93478</cdr:x>
      <cdr:y>0.84286</cdr:y>
    </cdr:to>
    <cdr:sp macro="" textlink="">
      <cdr:nvSpPr>
        <cdr:cNvPr id="2" name="TextBox 15"/>
        <cdr:cNvSpPr txBox="1"/>
      </cdr:nvSpPr>
      <cdr:spPr>
        <a:xfrm xmlns:a="http://schemas.openxmlformats.org/drawingml/2006/main">
          <a:off x="2362200" y="1524000"/>
          <a:ext cx="914400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1pPr>
          <a:lvl2pPr marL="457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2pPr>
          <a:lvl3pPr marL="914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3pPr>
          <a:lvl4pPr marL="1371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4pPr>
          <a:lvl5pPr marL="18288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5pPr>
          <a:lvl6pPr marL="22860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6pPr>
          <a:lvl7pPr marL="2743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7pPr>
          <a:lvl8pPr marL="3200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8pPr>
          <a:lvl9pPr marL="3657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pPr algn="ctr"/>
          <a:r>
            <a:rPr lang="en-US" sz="1600" dirty="0" smtClean="0"/>
            <a:t>m=256</a:t>
          </a:r>
          <a:endParaRPr lang="en-US" dirty="0"/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0.66667</cdr:x>
      <cdr:y>0.7931</cdr:y>
    </cdr:from>
    <cdr:to>
      <cdr:x>0.93333</cdr:x>
      <cdr:y>0.94631</cdr:y>
    </cdr:to>
    <cdr:sp macro="" textlink="">
      <cdr:nvSpPr>
        <cdr:cNvPr id="2" name="TextBox 15"/>
        <cdr:cNvSpPr txBox="1"/>
      </cdr:nvSpPr>
      <cdr:spPr>
        <a:xfrm xmlns:a="http://schemas.openxmlformats.org/drawingml/2006/main">
          <a:off x="2285999" y="1752600"/>
          <a:ext cx="914400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1pPr>
          <a:lvl2pPr marL="457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2pPr>
          <a:lvl3pPr marL="914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3pPr>
          <a:lvl4pPr marL="1371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4pPr>
          <a:lvl5pPr marL="18288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5pPr>
          <a:lvl6pPr marL="22860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6pPr>
          <a:lvl7pPr marL="2743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7pPr>
          <a:lvl8pPr marL="3200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8pPr>
          <a:lvl9pPr marL="3657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pPr algn="ctr"/>
          <a:r>
            <a:rPr lang="en-US" sz="1600" dirty="0" smtClean="0"/>
            <a:t>m=1024</a:t>
          </a:r>
          <a:endParaRPr lang="en-US" dirty="0"/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0.66841</cdr:x>
      <cdr:y>0.67277</cdr:y>
    </cdr:from>
    <cdr:to>
      <cdr:x>0.93578</cdr:x>
      <cdr:y>0.82222</cdr:y>
    </cdr:to>
    <cdr:sp macro="" textlink="">
      <cdr:nvSpPr>
        <cdr:cNvPr id="2" name="TextBox 15"/>
        <cdr:cNvSpPr txBox="1"/>
      </cdr:nvSpPr>
      <cdr:spPr>
        <a:xfrm xmlns:a="http://schemas.openxmlformats.org/drawingml/2006/main">
          <a:off x="2286000" y="1524000"/>
          <a:ext cx="914400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1pPr>
          <a:lvl2pPr marL="457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2pPr>
          <a:lvl3pPr marL="914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3pPr>
          <a:lvl4pPr marL="1371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4pPr>
          <a:lvl5pPr marL="18288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5pPr>
          <a:lvl6pPr marL="22860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6pPr>
          <a:lvl7pPr marL="2743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7pPr>
          <a:lvl8pPr marL="3200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8pPr>
          <a:lvl9pPr marL="3657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pPr algn="ctr"/>
          <a:r>
            <a:rPr lang="en-US" sz="1600" dirty="0" smtClean="0"/>
            <a:t>m=1024</a:t>
          </a:r>
          <a:endParaRPr lang="en-US" dirty="0"/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0.6875</cdr:x>
      <cdr:y>0.81481</cdr:y>
    </cdr:from>
    <cdr:to>
      <cdr:x>0.9375</cdr:x>
      <cdr:y>0.97937</cdr:y>
    </cdr:to>
    <cdr:sp macro="" textlink="">
      <cdr:nvSpPr>
        <cdr:cNvPr id="2" name="TextBox 15"/>
        <cdr:cNvSpPr txBox="1"/>
      </cdr:nvSpPr>
      <cdr:spPr>
        <a:xfrm xmlns:a="http://schemas.openxmlformats.org/drawingml/2006/main">
          <a:off x="2514599" y="1676400"/>
          <a:ext cx="914400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1pPr>
          <a:lvl2pPr marL="457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2pPr>
          <a:lvl3pPr marL="914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3pPr>
          <a:lvl4pPr marL="1371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4pPr>
          <a:lvl5pPr marL="18288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5pPr>
          <a:lvl6pPr marL="22860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6pPr>
          <a:lvl7pPr marL="2743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7pPr>
          <a:lvl8pPr marL="3200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8pPr>
          <a:lvl9pPr marL="3657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pPr algn="ctr"/>
          <a:r>
            <a:rPr lang="en-US" sz="1600" dirty="0" smtClean="0"/>
            <a:t>m=7</a:t>
          </a:r>
          <a:endParaRPr lang="en-US" dirty="0"/>
        </a:p>
      </cdr:txBody>
    </cdr: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0.71579</cdr:x>
      <cdr:y>0.80909</cdr:y>
    </cdr:from>
    <cdr:to>
      <cdr:x>0.94183</cdr:x>
      <cdr:y>0.97248</cdr:y>
    </cdr:to>
    <cdr:sp macro="" textlink="">
      <cdr:nvSpPr>
        <cdr:cNvPr id="2" name="TextBox 15"/>
        <cdr:cNvSpPr txBox="1"/>
      </cdr:nvSpPr>
      <cdr:spPr>
        <a:xfrm xmlns:a="http://schemas.openxmlformats.org/drawingml/2006/main">
          <a:off x="2895600" y="1676400"/>
          <a:ext cx="914400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ctr"/>
          <a:r>
            <a:rPr lang="en-US" sz="1600" dirty="0" smtClean="0"/>
            <a:t>m=255</a:t>
          </a:r>
          <a:endParaRPr lang="en-US" dirty="0"/>
        </a:p>
      </cdr:txBody>
    </cdr:sp>
  </cdr:relSizeAnchor>
</c:userShapes>
</file>

<file path=ppt/drawings/drawing9.xml><?xml version="1.0" encoding="utf-8"?>
<c:userShapes xmlns:c="http://schemas.openxmlformats.org/drawingml/2006/chart">
  <cdr:relSizeAnchor xmlns:cdr="http://schemas.openxmlformats.org/drawingml/2006/chartDrawing">
    <cdr:from>
      <cdr:x>0.68085</cdr:x>
      <cdr:y>0.82143</cdr:y>
    </cdr:from>
    <cdr:to>
      <cdr:x>0.93617</cdr:x>
      <cdr:y>0.98011</cdr:y>
    </cdr:to>
    <cdr:sp macro="" textlink="">
      <cdr:nvSpPr>
        <cdr:cNvPr id="2" name="TextBox 15"/>
        <cdr:cNvSpPr txBox="1"/>
      </cdr:nvSpPr>
      <cdr:spPr>
        <a:xfrm xmlns:a="http://schemas.openxmlformats.org/drawingml/2006/main">
          <a:off x="2438399" y="1752599"/>
          <a:ext cx="914400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ctr"/>
          <a:r>
            <a:rPr lang="en-US" sz="1600" dirty="0" smtClean="0"/>
            <a:t>m=2047</a:t>
          </a:r>
          <a:endParaRPr lang="en-US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49DBB-DAFD-4008-81D0-2D6176DFB8BA}" type="datetimeFigureOut">
              <a:rPr lang="en-US" smtClean="0"/>
              <a:pPr/>
              <a:t>05-Apr-13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D284CE-54A7-4237-A1EB-33A92221DA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D26E1-DFE7-4B39-B392-20BF8528023B}" type="datetime1">
              <a:rPr lang="en-US" smtClean="0"/>
              <a:pPr/>
              <a:t>05-Apr-13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Julia Set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DC7C4-2C06-450D-B6AF-886B902176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20D9-441F-4503-8FCF-98462FDBFCEC}" type="datetime1">
              <a:rPr lang="en-US" smtClean="0"/>
              <a:pPr/>
              <a:t>05-Apr-13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Julia Set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DC7C4-2C06-450D-B6AF-886B902176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DB02-FBE8-4384-B83F-FD806E8F48FF}" type="datetime1">
              <a:rPr lang="en-US" smtClean="0"/>
              <a:pPr/>
              <a:t>05-Apr-13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Julia Set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DC7C4-2C06-450D-B6AF-886B902176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5958-094D-4498-828E-1D53747701C1}" type="datetime1">
              <a:rPr lang="en-US" smtClean="0"/>
              <a:pPr/>
              <a:t>05-Apr-13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Julia Set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DC7C4-2C06-450D-B6AF-886B902176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540B-E22F-44B6-A438-C174F1D195BE}" type="datetime1">
              <a:rPr lang="en-US" smtClean="0"/>
              <a:pPr/>
              <a:t>05-Apr-13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Julia Set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DC7C4-2C06-450D-B6AF-886B902176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C4B68-CDB7-4295-B514-D2454D970717}" type="datetime1">
              <a:rPr lang="en-US" smtClean="0"/>
              <a:pPr/>
              <a:t>05-Apr-13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Julia Set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DC7C4-2C06-450D-B6AF-886B902176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C4770-8F0C-485A-9DD7-CA6A83CDDCC5}" type="datetime1">
              <a:rPr lang="en-US" smtClean="0"/>
              <a:pPr/>
              <a:t>05-Apr-13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Julia Set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DC7C4-2C06-450D-B6AF-886B902176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E49F-3931-4D8F-976D-B1E8B362AF0D}" type="datetime1">
              <a:rPr lang="en-US" smtClean="0"/>
              <a:pPr/>
              <a:t>05-Apr-13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Julia Set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DC7C4-2C06-450D-B6AF-886B902176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51C8-F721-4158-844A-9D317DC6FAF1}" type="datetime1">
              <a:rPr lang="en-US" smtClean="0"/>
              <a:pPr/>
              <a:t>05-Apr-13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Julia Set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DC7C4-2C06-450D-B6AF-886B902176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D9A1F-8DFE-459E-BA70-7DBC0D7FD24E}" type="datetime1">
              <a:rPr lang="en-US" smtClean="0"/>
              <a:pPr/>
              <a:t>05-Apr-13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Julia Set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DC7C4-2C06-450D-B6AF-886B902176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A469-0996-4F22-8218-4DE3B01A2EE3}" type="datetime1">
              <a:rPr lang="en-US" smtClean="0"/>
              <a:pPr/>
              <a:t>05-Apr-13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Julia Set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DC7C4-2C06-450D-B6AF-886B902176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14F19-9D02-414B-99A9-52DBF86257C2}" type="datetime1">
              <a:rPr lang="en-US" smtClean="0"/>
              <a:pPr/>
              <a:t>05-Apr-13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Julia Set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DC7C4-2C06-450D-B6AF-886B902176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7.xml"/><Relationship Id="rId4" Type="http://schemas.openxmlformats.org/officeDocument/2006/relationships/chart" Target="../charts/char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1.xml"/><Relationship Id="rId4" Type="http://schemas.openxmlformats.org/officeDocument/2006/relationships/chart" Target="../charts/char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google.com/p/xing-cpp-lib/wiki/MandelbrotJuliaGenerator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2200"/>
            <a:ext cx="7772400" cy="123825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Lab 4: Interfacing MPI and CUDA along with concurrent parallel constructs including </a:t>
            </a:r>
            <a:r>
              <a:rPr lang="en-US" sz="1800" dirty="0" err="1" smtClean="0"/>
              <a:t>OpenMP</a:t>
            </a:r>
            <a:r>
              <a:rPr lang="en-US" sz="1800" dirty="0" smtClean="0"/>
              <a:t> for Image Processing, Linear Algebra.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76400" y="4876800"/>
          <a:ext cx="6096000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Nishant N. Rao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11110059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Ravi Kumar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11110081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Parth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Gudhka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11110062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Shashank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Heda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11110094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F:\My_Choice\Semester-2\Summer_Research Interns_1\Fort Nightly Reports\300px-IIT_Gandhinagar_Logo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04800"/>
            <a:ext cx="2057400" cy="202311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819400" y="838200"/>
            <a:ext cx="55626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lgerian" pitchFamily="82" charset="0"/>
              </a:rPr>
              <a:t>Indian  Institute of Technology Gandhinagar</a:t>
            </a:r>
          </a:p>
          <a:p>
            <a:endParaRPr lang="en-US" sz="1600" dirty="0" smtClean="0"/>
          </a:p>
          <a:p>
            <a:pPr algn="ctr"/>
            <a:r>
              <a:rPr lang="en-US" dirty="0" smtClean="0"/>
              <a:t>ES-611: Algorithms on Advanced Computer Architecture</a:t>
            </a:r>
          </a:p>
          <a:p>
            <a:pPr algn="ctr"/>
            <a:r>
              <a:rPr lang="en-US" dirty="0" smtClean="0"/>
              <a:t>MPI Interfacing for Code Parallelization </a:t>
            </a:r>
          </a:p>
          <a:p>
            <a:pPr algn="ctr"/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51C8-F721-4158-844A-9D317DC6FAF1}" type="datetime1">
              <a:rPr lang="en-US" smtClean="0"/>
              <a:pPr/>
              <a:t>05-Apr-13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Julia Set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DC7C4-2C06-450D-B6AF-886B902176B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0207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Some of the Observations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smtClean="0"/>
              <a:t>Parallelizing the plotting area for </a:t>
            </a:r>
            <a:r>
              <a:rPr lang="en-US" sz="3200" dirty="0" err="1" smtClean="0"/>
              <a:t>OpenMP</a:t>
            </a:r>
            <a:r>
              <a:rPr lang="en-US" sz="3200" dirty="0" smtClean="0"/>
              <a:t>: Grain-display, 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smtClean="0"/>
              <a:t>However, overall time increases with increment in number of threads…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smtClean="0"/>
              <a:t>Zoom/Shifting (Z-real/Z-</a:t>
            </a:r>
            <a:r>
              <a:rPr lang="en-US" sz="3200" dirty="0" err="1" smtClean="0"/>
              <a:t>imag</a:t>
            </a:r>
            <a:r>
              <a:rPr lang="en-US" sz="3200" dirty="0" smtClean="0"/>
              <a:t>)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Why lesser time for higher </a:t>
            </a:r>
            <a:r>
              <a:rPr lang="en-US" sz="3200" dirty="0" err="1" smtClean="0"/>
              <a:t>imax</a:t>
            </a:r>
            <a:r>
              <a:rPr lang="en-US" sz="3200" dirty="0" smtClean="0"/>
              <a:t>, c?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5958-094D-4498-828E-1D53747701C1}" type="datetime1">
              <a:rPr lang="en-US" smtClean="0"/>
              <a:pPr/>
              <a:t>05-Apr-13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Julia Set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DC7C4-2C06-450D-B6AF-886B902176B1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10" name="Chart 9"/>
          <p:cNvGraphicFramePr/>
          <p:nvPr/>
        </p:nvGraphicFramePr>
        <p:xfrm>
          <a:off x="381000" y="381000"/>
          <a:ext cx="3279962" cy="2106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/>
        </p:nvGraphicFramePr>
        <p:xfrm>
          <a:off x="4343400" y="381000"/>
          <a:ext cx="3352800" cy="2117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/>
          <p:cNvGraphicFramePr/>
          <p:nvPr/>
        </p:nvGraphicFramePr>
        <p:xfrm>
          <a:off x="304801" y="3048001"/>
          <a:ext cx="3505199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/>
          <p:cNvGraphicFramePr/>
          <p:nvPr/>
        </p:nvGraphicFramePr>
        <p:xfrm>
          <a:off x="4267200" y="2971800"/>
          <a:ext cx="3439086" cy="2307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514600" y="2057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m=15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5958-094D-4498-828E-1D53747701C1}" type="datetime1">
              <a:rPr lang="en-US" smtClean="0"/>
              <a:pPr/>
              <a:t>05-Apr-13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Julia Set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DC7C4-2C06-450D-B6AF-886B902176B1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7" name="Chart 6"/>
          <p:cNvGraphicFramePr/>
          <p:nvPr/>
        </p:nvGraphicFramePr>
        <p:xfrm>
          <a:off x="609600" y="381000"/>
          <a:ext cx="3352799" cy="2209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4419600" y="457200"/>
          <a:ext cx="3505201" cy="2209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609601" y="2971800"/>
          <a:ext cx="3429000" cy="2209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4572000" y="3048000"/>
          <a:ext cx="3420035" cy="22652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TextBox 15"/>
          <p:cNvSpPr txBox="1"/>
          <p:nvPr/>
        </p:nvSpPr>
        <p:spPr>
          <a:xfrm>
            <a:off x="2819400" y="22098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m=256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5958-094D-4498-828E-1D53747701C1}" type="datetime1">
              <a:rPr lang="en-US" smtClean="0"/>
              <a:pPr/>
              <a:t>05-Apr-13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Julia Set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DC7C4-2C06-450D-B6AF-886B902176B1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7" name="Chart 6"/>
          <p:cNvGraphicFramePr/>
          <p:nvPr/>
        </p:nvGraphicFramePr>
        <p:xfrm>
          <a:off x="609600" y="533400"/>
          <a:ext cx="7772400" cy="533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Cyclic Reduction</a:t>
            </a:r>
            <a:endParaRPr lang="en-US" dirty="0"/>
          </a:p>
        </p:txBody>
      </p:sp>
      <p:pic>
        <p:nvPicPr>
          <p:cNvPr id="9" name="Content Placeholder 8" descr="Serial Cyclic Reductio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00200"/>
            <a:ext cx="8229600" cy="431830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5958-094D-4498-828E-1D53747701C1}" type="datetime1">
              <a:rPr lang="en-US" smtClean="0"/>
              <a:pPr/>
              <a:t>05-Apr-13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Julia Set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DC7C4-2C06-450D-B6AF-886B902176B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Cyclic Reduction</a:t>
            </a:r>
            <a:endParaRPr lang="en-US" dirty="0"/>
          </a:p>
        </p:txBody>
      </p:sp>
      <p:pic>
        <p:nvPicPr>
          <p:cNvPr id="7" name="Content Placeholder 6" descr="ParallelCyclicReductio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00200"/>
            <a:ext cx="8229600" cy="44196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5958-094D-4498-828E-1D53747701C1}" type="datetime1">
              <a:rPr lang="en-US" smtClean="0"/>
              <a:pPr/>
              <a:t>05-Apr-13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Julia Set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DC7C4-2C06-450D-B6AF-886B902176B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Cyclic Reduction: Serial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5958-094D-4498-828E-1D53747701C1}" type="datetime1">
              <a:rPr lang="en-US" smtClean="0"/>
              <a:pPr/>
              <a:t>05-Apr-13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Julia Set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DC7C4-2C06-450D-B6AF-886B902176B1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Cyclic Reduction: Parallel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5958-094D-4498-828E-1D53747701C1}" type="datetime1">
              <a:rPr lang="en-US" smtClean="0"/>
              <a:pPr/>
              <a:t>05-Apr-13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Julia Set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DC7C4-2C06-450D-B6AF-886B902176B1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447800"/>
          <a:ext cx="8229600" cy="4678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5958-094D-4498-828E-1D53747701C1}" type="datetime1">
              <a:rPr lang="en-US" smtClean="0"/>
              <a:pPr/>
              <a:t>05-Apr-13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Julia Set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DC7C4-2C06-450D-B6AF-886B902176B1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7" name="Chart 6"/>
          <p:cNvGraphicFramePr/>
          <p:nvPr/>
        </p:nvGraphicFramePr>
        <p:xfrm>
          <a:off x="609601" y="609600"/>
          <a:ext cx="365760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4495800" y="609600"/>
          <a:ext cx="4123764" cy="21840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/>
          <p:cNvGraphicFramePr/>
          <p:nvPr/>
        </p:nvGraphicFramePr>
        <p:xfrm>
          <a:off x="381000" y="3352801"/>
          <a:ext cx="373380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/>
          <p:cNvGraphicFramePr/>
          <p:nvPr/>
        </p:nvGraphicFramePr>
        <p:xfrm>
          <a:off x="4267201" y="3429000"/>
          <a:ext cx="41148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5958-094D-4498-828E-1D53747701C1}" type="datetime1">
              <a:rPr lang="en-US" smtClean="0"/>
              <a:pPr/>
              <a:t>05-Apr-13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Julia Set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DC7C4-2C06-450D-B6AF-886B902176B1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7" name="Chart 6"/>
          <p:cNvGraphicFramePr/>
          <p:nvPr/>
        </p:nvGraphicFramePr>
        <p:xfrm>
          <a:off x="533400" y="3429000"/>
          <a:ext cx="3581399" cy="21335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4572000" y="3352800"/>
          <a:ext cx="3962400" cy="236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685800" y="685800"/>
          <a:ext cx="3276600" cy="2209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4572000" y="685800"/>
          <a:ext cx="3939989" cy="2188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Shared memory construct for parallelization vs. the Distributed Memory Construct</a:t>
            </a:r>
          </a:p>
          <a:p>
            <a:pPr lvl="1"/>
            <a:r>
              <a:rPr lang="en-US" dirty="0" smtClean="0"/>
              <a:t>Parallel Computation</a:t>
            </a:r>
          </a:p>
          <a:p>
            <a:pPr lvl="1"/>
            <a:r>
              <a:rPr lang="en-US" dirty="0" smtClean="0"/>
              <a:t>Interdependency of Pixels	</a:t>
            </a:r>
          </a:p>
          <a:p>
            <a:pPr lvl="1"/>
            <a:r>
              <a:rPr lang="en-US" dirty="0" smtClean="0"/>
              <a:t>Pipelining X11: Not Advisable for </a:t>
            </a:r>
            <a:r>
              <a:rPr lang="en-US" dirty="0" err="1" smtClean="0"/>
              <a:t>OpenMP</a:t>
            </a:r>
            <a:endParaRPr lang="en-US" dirty="0" smtClean="0"/>
          </a:p>
          <a:p>
            <a:pPr lvl="1"/>
            <a:r>
              <a:rPr lang="en-US" dirty="0" smtClean="0"/>
              <a:t>Intricacies with MPI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EFBF-6FD3-409E-A4F9-DFC048CA4FBF}" type="datetime1">
              <a:rPr lang="en-US" smtClean="0"/>
              <a:pPr/>
              <a:t>05-Apr-13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DC7C4-2C06-450D-B6AF-886B902176B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Julia Set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Points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Vs. Parallel: Cyclic Reduction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5958-094D-4498-828E-1D53747701C1}" type="datetime1">
              <a:rPr lang="en-US" smtClean="0"/>
              <a:pPr/>
              <a:t>05-Apr-13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Julia Set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DC7C4-2C06-450D-B6AF-886B902176B1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9" name="Chart 8"/>
          <p:cNvGraphicFramePr/>
          <p:nvPr/>
        </p:nvGraphicFramePr>
        <p:xfrm>
          <a:off x="685800" y="1676400"/>
          <a:ext cx="74676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Vs. Parallel: Cyclic Reduction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5958-094D-4498-828E-1D53747701C1}" type="datetime1">
              <a:rPr lang="en-US" smtClean="0"/>
              <a:pPr/>
              <a:t>05-Apr-13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Julia Set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DC7C4-2C06-450D-B6AF-886B902176B1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9" name="Chart 8"/>
          <p:cNvGraphicFramePr/>
          <p:nvPr/>
        </p:nvGraphicFramePr>
        <p:xfrm>
          <a:off x="762000" y="1600200"/>
          <a:ext cx="76962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Theoretically, parallel cyclic reduction: supposed to more efficient than the serial code (almost half the time)</a:t>
            </a:r>
          </a:p>
          <a:p>
            <a:r>
              <a:rPr lang="en-US" dirty="0" smtClean="0"/>
              <a:t>Hybrid CR+PCR solver: 60% more efficient than Cyclic Reduction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5958-094D-4498-828E-1D53747701C1}" type="datetime1">
              <a:rPr lang="en-US" smtClean="0"/>
              <a:pPr/>
              <a:t>05-Apr-13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Julia Set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DC7C4-2C06-450D-B6AF-886B902176B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Manually generated Image Rendering: Zooming in by a large scale algorithm</a:t>
            </a:r>
          </a:p>
          <a:p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https://code.google.com/p/xing-cpp-lib/wiki/MandelbrotJuliaGenerator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5958-094D-4498-828E-1D53747701C1}" type="datetime1">
              <a:rPr lang="en-US" smtClean="0"/>
              <a:pPr/>
              <a:t>05-Apr-13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Julia Set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DC7C4-2C06-450D-B6AF-886B902176B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7200" smtClean="0"/>
          </a:p>
          <a:p>
            <a:pPr algn="ctr">
              <a:buNone/>
            </a:pPr>
            <a:r>
              <a:rPr lang="en-US" sz="7200" smtClean="0"/>
              <a:t>Thank You</a:t>
            </a:r>
            <a:endParaRPr lang="en-US" sz="7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653F9-D001-44C3-A3B6-2C5843B2919E}" type="datetime1">
              <a:rPr lang="en-US" smtClean="0"/>
              <a:pPr/>
              <a:t>05-Apr-13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DC7C4-2C06-450D-B6AF-886B902176B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Julia Set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51C8-F721-4158-844A-9D317DC6FAF1}" type="datetime1">
              <a:rPr lang="en-US" smtClean="0"/>
              <a:pPr/>
              <a:t>05-Apr-13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Julia Set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DC7C4-2C06-450D-B6AF-886B902176B1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Chart 4"/>
          <p:cNvGraphicFramePr/>
          <p:nvPr/>
        </p:nvGraphicFramePr>
        <p:xfrm>
          <a:off x="457200" y="381000"/>
          <a:ext cx="8077200" cy="556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51C8-F721-4158-844A-9D317DC6FAF1}" type="datetime1">
              <a:rPr lang="en-US" smtClean="0"/>
              <a:pPr/>
              <a:t>05-Apr-13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Julia Set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DC7C4-2C06-450D-B6AF-886B902176B1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Chart 5"/>
          <p:cNvGraphicFramePr/>
          <p:nvPr/>
        </p:nvGraphicFramePr>
        <p:xfrm>
          <a:off x="838200" y="457200"/>
          <a:ext cx="76962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51C8-F721-4158-844A-9D317DC6FAF1}" type="datetime1">
              <a:rPr lang="en-US" smtClean="0"/>
              <a:pPr/>
              <a:t>05-Apr-13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Julia Set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DC7C4-2C06-450D-B6AF-886B902176B1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 descr="F:\My_Choice\Semester-4\Algorithms on Advanced Computer Architectures\Resources\CP4\J-Set\julia-set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81000"/>
            <a:ext cx="7391400" cy="58324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51C8-F721-4158-844A-9D317DC6FAF1}" type="datetime1">
              <a:rPr lang="en-US" smtClean="0"/>
              <a:pPr/>
              <a:t>05-Apr-13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Julia Set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DC7C4-2C06-450D-B6AF-886B902176B1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050" name="Picture 2" descr="F:\My_Choice\Semester-4\Algorithms on Advanced Computer Architectures\Resources\CP4\Julia_1_cr_(-0.0123)_ci_(0.0745)_z_imag(-2-4..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04800"/>
            <a:ext cx="7086600" cy="59664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51C8-F721-4158-844A-9D317DC6FAF1}" type="datetime1">
              <a:rPr lang="en-US" smtClean="0"/>
              <a:pPr/>
              <a:t>05-Apr-13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Julia Set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DC7C4-2C06-450D-B6AF-886B902176B1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074" name="Picture 2" descr="F:\My_Choice\Semester-4\Algorithms on Advanced Computer Architectures\Resources\CP4\Zoomed_z1=-1.82 + 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04800"/>
            <a:ext cx="7620000" cy="5791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51C8-F721-4158-844A-9D317DC6FAF1}" type="datetime1">
              <a:rPr lang="en-US" smtClean="0"/>
              <a:pPr/>
              <a:t>05-Apr-13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Julia Set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DC7C4-2C06-450D-B6AF-886B902176B1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098" name="Picture 2" descr="F:\My_Choice\Semester-4\Algorithms on Advanced Computer Architectures\Resources\CP4\Zoomed_z1=-0.88 + 1.2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533400"/>
            <a:ext cx="7543800" cy="57132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51C8-F721-4158-844A-9D317DC6FAF1}" type="datetime1">
              <a:rPr lang="en-US" smtClean="0"/>
              <a:pPr/>
              <a:t>05-Apr-13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Julia Set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DC7C4-2C06-450D-B6AF-886B902176B1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122" name="Picture 2" descr="I:\Julia-set-sand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81000"/>
            <a:ext cx="7620000" cy="59572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350</Words>
  <Application>Microsoft Office PowerPoint</Application>
  <PresentationFormat>On-screen Show (4:3)</PresentationFormat>
  <Paragraphs>193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Lab 4: Interfacing MPI and CUDA along with concurrent parallel constructs including OpenMP for Image Processing, Linear Algebra.</vt:lpstr>
      <vt:lpstr>Important Points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Serial Cyclic Reduction</vt:lpstr>
      <vt:lpstr>Parallel Cyclic Reduction</vt:lpstr>
      <vt:lpstr>Cyclic Reduction: Serial</vt:lpstr>
      <vt:lpstr>Cyclic Reduction: Parallel</vt:lpstr>
      <vt:lpstr>Slide 18</vt:lpstr>
      <vt:lpstr>Slide 19</vt:lpstr>
      <vt:lpstr>Serial Vs. Parallel: Cyclic Reduction</vt:lpstr>
      <vt:lpstr>Serial Vs. Parallel: Cyclic Reduction</vt:lpstr>
      <vt:lpstr>Future Work</vt:lpstr>
      <vt:lpstr>Future Work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Fox’s Algorithm: Prallelization</dc:title>
  <dc:creator>DELL</dc:creator>
  <cp:lastModifiedBy>DELL</cp:lastModifiedBy>
  <cp:revision>46</cp:revision>
  <dcterms:created xsi:type="dcterms:W3CDTF">2013-03-14T21:25:33Z</dcterms:created>
  <dcterms:modified xsi:type="dcterms:W3CDTF">2013-04-05T17:55:16Z</dcterms:modified>
</cp:coreProperties>
</file>