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79" r:id="rId5"/>
    <p:sldId id="280" r:id="rId6"/>
    <p:sldId id="282" r:id="rId7"/>
    <p:sldId id="283" r:id="rId8"/>
    <p:sldId id="284" r:id="rId9"/>
    <p:sldId id="288" r:id="rId10"/>
    <p:sldId id="287" r:id="rId11"/>
    <p:sldId id="285" r:id="rId12"/>
    <p:sldId id="286" r:id="rId13"/>
    <p:sldId id="290" r:id="rId14"/>
    <p:sldId id="291" r:id="rId15"/>
    <p:sldId id="289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4" autoAdjust="0"/>
  </p:normalViewPr>
  <p:slideViewPr>
    <p:cSldViewPr>
      <p:cViewPr>
        <p:scale>
          <a:sx n="71" d="100"/>
          <a:sy n="71" d="100"/>
        </p:scale>
        <p:origin x="-134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5\Plo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5\Plo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5\Plo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5\Plo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5\Plo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5\Plo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5\Plo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H:\hh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5\pjacobi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Serial</a:t>
            </a:r>
            <a:r>
              <a:rPr lang="en-US" baseline="0"/>
              <a:t> Vs. GPU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Serial (Grid Size=100)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Sheet1!$C$20:$C$29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Sheet1!$E$20:$E$29</c:f>
              <c:numCache>
                <c:formatCode>General</c:formatCode>
                <c:ptCount val="10"/>
                <c:pt idx="0">
                  <c:v>5.7200000000000001E-2</c:v>
                </c:pt>
                <c:pt idx="1">
                  <c:v>0.1023</c:v>
                </c:pt>
                <c:pt idx="2">
                  <c:v>0.15570000000000001</c:v>
                </c:pt>
                <c:pt idx="3">
                  <c:v>0.1837</c:v>
                </c:pt>
                <c:pt idx="4">
                  <c:v>0.21629999999999999</c:v>
                </c:pt>
                <c:pt idx="5">
                  <c:v>0.31730000000000003</c:v>
                </c:pt>
                <c:pt idx="6">
                  <c:v>0.35849999999999999</c:v>
                </c:pt>
                <c:pt idx="7">
                  <c:v>0.3982</c:v>
                </c:pt>
                <c:pt idx="8">
                  <c:v>0.48049999999999998</c:v>
                </c:pt>
                <c:pt idx="9">
                  <c:v>0.53700000000000003</c:v>
                </c:pt>
              </c:numCache>
            </c:numRef>
          </c:yVal>
        </c:ser>
        <c:ser>
          <c:idx val="1"/>
          <c:order val="1"/>
          <c:tx>
            <c:v>GPU (Grid Size=100)</c:v>
          </c:tx>
          <c:spPr>
            <a:ln w="28575">
              <a:noFill/>
            </a:ln>
          </c:spPr>
          <c:trendline>
            <c:trendlineType val="power"/>
          </c:trendline>
          <c:xVal>
            <c:numRef>
              <c:f>Sheet1!$C$20:$C$29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Sheet1!$F$20:$F$29</c:f>
              <c:numCache>
                <c:formatCode>General</c:formatCode>
                <c:ptCount val="10"/>
                <c:pt idx="0">
                  <c:v>2.7400000000000001E-2</c:v>
                </c:pt>
                <c:pt idx="1">
                  <c:v>2.5999999999999999E-3</c:v>
                </c:pt>
                <c:pt idx="2">
                  <c:v>3.5999999999999999E-3</c:v>
                </c:pt>
                <c:pt idx="3">
                  <c:v>3.7000000000000002E-3</c:v>
                </c:pt>
                <c:pt idx="4">
                  <c:v>2.3E-3</c:v>
                </c:pt>
                <c:pt idx="5">
                  <c:v>2.8E-3</c:v>
                </c:pt>
                <c:pt idx="6">
                  <c:v>3.0000000000000001E-3</c:v>
                </c:pt>
                <c:pt idx="7">
                  <c:v>2.8999999999999998E-3</c:v>
                </c:pt>
                <c:pt idx="8">
                  <c:v>2.8999999999999998E-3</c:v>
                </c:pt>
                <c:pt idx="9">
                  <c:v>2.8E-3</c:v>
                </c:pt>
              </c:numCache>
            </c:numRef>
          </c:yVal>
        </c:ser>
        <c:axId val="117933952"/>
        <c:axId val="117942144"/>
      </c:scatterChart>
      <c:valAx>
        <c:axId val="117933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Max_Iteration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17942144"/>
        <c:crosses val="autoZero"/>
        <c:crossBetween val="midCat"/>
      </c:valAx>
      <c:valAx>
        <c:axId val="117942144"/>
        <c:scaling>
          <c:logBase val="10"/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in Log Scale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1793395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Increment in Speed (Grid Size=100)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Serial (Grid Size=100)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Sheet1!$C$20:$C$29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Sheet1!$G$20:$G$29</c:f>
              <c:numCache>
                <c:formatCode>General</c:formatCode>
                <c:ptCount val="10"/>
                <c:pt idx="0">
                  <c:v>2.0875912408759101</c:v>
                </c:pt>
                <c:pt idx="1">
                  <c:v>39.346153846153797</c:v>
                </c:pt>
                <c:pt idx="2">
                  <c:v>43.25</c:v>
                </c:pt>
                <c:pt idx="3">
                  <c:v>49.648648648648603</c:v>
                </c:pt>
                <c:pt idx="4">
                  <c:v>94.043478260869605</c:v>
                </c:pt>
                <c:pt idx="5">
                  <c:v>113.321428571429</c:v>
                </c:pt>
                <c:pt idx="6">
                  <c:v>119.5</c:v>
                </c:pt>
                <c:pt idx="7">
                  <c:v>137.31034482758599</c:v>
                </c:pt>
                <c:pt idx="8">
                  <c:v>165.68965517241401</c:v>
                </c:pt>
                <c:pt idx="9">
                  <c:v>191.78571428571399</c:v>
                </c:pt>
              </c:numCache>
            </c:numRef>
          </c:yVal>
        </c:ser>
        <c:axId val="115623808"/>
        <c:axId val="117342976"/>
      </c:scatterChart>
      <c:valAx>
        <c:axId val="115623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Max_Iteration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7342976"/>
        <c:crosses val="autoZero"/>
        <c:crossBetween val="midCat"/>
      </c:valAx>
      <c:valAx>
        <c:axId val="1173429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Speed Up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1562380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Impact of</a:t>
            </a:r>
            <a:r>
              <a:rPr lang="en-US" baseline="0"/>
              <a:t> Grid Size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Grid Size=500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Sheet1!$C$32:$C$41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Sheet1!$E$32:$E$41</c:f>
              <c:numCache>
                <c:formatCode>General</c:formatCode>
                <c:ptCount val="10"/>
                <c:pt idx="0">
                  <c:v>0.37990000000000002</c:v>
                </c:pt>
                <c:pt idx="1">
                  <c:v>0.67510000000000003</c:v>
                </c:pt>
                <c:pt idx="2">
                  <c:v>0.95089999999999997</c:v>
                </c:pt>
                <c:pt idx="3">
                  <c:v>1.163</c:v>
                </c:pt>
                <c:pt idx="4">
                  <c:v>1.6062000000000001</c:v>
                </c:pt>
                <c:pt idx="5">
                  <c:v>1.9513</c:v>
                </c:pt>
                <c:pt idx="6">
                  <c:v>2.1857000000000002</c:v>
                </c:pt>
                <c:pt idx="7">
                  <c:v>2.4548000000000001</c:v>
                </c:pt>
                <c:pt idx="8">
                  <c:v>2.6695000000000002</c:v>
                </c:pt>
                <c:pt idx="9">
                  <c:v>3.2149000000000001</c:v>
                </c:pt>
              </c:numCache>
            </c:numRef>
          </c:yVal>
        </c:ser>
        <c:ser>
          <c:idx val="1"/>
          <c:order val="1"/>
          <c:tx>
            <c:v>Grid Size=100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Sheet1!$C$32:$C$41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Sheet1!$E$20:$E$29</c:f>
              <c:numCache>
                <c:formatCode>General</c:formatCode>
                <c:ptCount val="10"/>
                <c:pt idx="0">
                  <c:v>5.7200000000000001E-2</c:v>
                </c:pt>
                <c:pt idx="1">
                  <c:v>0.1023</c:v>
                </c:pt>
                <c:pt idx="2">
                  <c:v>0.15570000000000001</c:v>
                </c:pt>
                <c:pt idx="3">
                  <c:v>0.1837</c:v>
                </c:pt>
                <c:pt idx="4">
                  <c:v>0.21629999999999999</c:v>
                </c:pt>
                <c:pt idx="5">
                  <c:v>0.31730000000000003</c:v>
                </c:pt>
                <c:pt idx="6">
                  <c:v>0.35849999999999999</c:v>
                </c:pt>
                <c:pt idx="7">
                  <c:v>0.3982</c:v>
                </c:pt>
                <c:pt idx="8">
                  <c:v>0.48049999999999998</c:v>
                </c:pt>
                <c:pt idx="9">
                  <c:v>0.53700000000000003</c:v>
                </c:pt>
              </c:numCache>
            </c:numRef>
          </c:yVal>
        </c:ser>
        <c:ser>
          <c:idx val="2"/>
          <c:order val="2"/>
          <c:tx>
            <c:v>Grid Size=1000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Sheet1!$C$32:$C$41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Sheet1!$E$44:$E$53</c:f>
              <c:numCache>
                <c:formatCode>General</c:formatCode>
                <c:ptCount val="10"/>
                <c:pt idx="0">
                  <c:v>1.052</c:v>
                </c:pt>
                <c:pt idx="1">
                  <c:v>2.5716999999999999</c:v>
                </c:pt>
                <c:pt idx="2">
                  <c:v>3.5634000000000001</c:v>
                </c:pt>
                <c:pt idx="3">
                  <c:v>4.7736000000000001</c:v>
                </c:pt>
                <c:pt idx="4">
                  <c:v>5.9757999999999996</c:v>
                </c:pt>
                <c:pt idx="5">
                  <c:v>6.8006000000000002</c:v>
                </c:pt>
                <c:pt idx="6">
                  <c:v>9.1739999999999995</c:v>
                </c:pt>
                <c:pt idx="7">
                  <c:v>10.5603</c:v>
                </c:pt>
                <c:pt idx="8">
                  <c:v>12.1129</c:v>
                </c:pt>
                <c:pt idx="9">
                  <c:v>13.1493</c:v>
                </c:pt>
              </c:numCache>
            </c:numRef>
          </c:yVal>
        </c:ser>
        <c:axId val="116613120"/>
        <c:axId val="116615040"/>
      </c:scatterChart>
      <c:valAx>
        <c:axId val="116613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Max_Iteration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6615040"/>
        <c:crosses val="autoZero"/>
        <c:crossBetween val="midCat"/>
      </c:valAx>
      <c:valAx>
        <c:axId val="1166150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taken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661312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Impact</a:t>
            </a:r>
            <a:r>
              <a:rPr lang="en-US" baseline="0"/>
              <a:t> of Max_Iteration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Max_Iter=100(Serial)</c:v>
          </c:tx>
          <c:spPr>
            <a:ln w="28575">
              <a:noFill/>
            </a:ln>
          </c:spPr>
          <c:trendline>
            <c:trendlineType val="exp"/>
          </c:trendline>
          <c:xVal>
            <c:numRef>
              <c:f>Sheet1!$D$56:$D$65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Sheet1!$E$56:$E$65</c:f>
              <c:numCache>
                <c:formatCode>General</c:formatCode>
                <c:ptCount val="10"/>
                <c:pt idx="0">
                  <c:v>5.4899999999999997E-2</c:v>
                </c:pt>
                <c:pt idx="1">
                  <c:v>0.1157</c:v>
                </c:pt>
                <c:pt idx="2">
                  <c:v>0.1547</c:v>
                </c:pt>
                <c:pt idx="3">
                  <c:v>0.22509999999999999</c:v>
                </c:pt>
                <c:pt idx="4">
                  <c:v>0.35289999999999999</c:v>
                </c:pt>
                <c:pt idx="5">
                  <c:v>0.52880000000000005</c:v>
                </c:pt>
                <c:pt idx="6">
                  <c:v>0.71330000000000005</c:v>
                </c:pt>
                <c:pt idx="7">
                  <c:v>0.89559999999999995</c:v>
                </c:pt>
                <c:pt idx="8">
                  <c:v>0.99160000000000004</c:v>
                </c:pt>
                <c:pt idx="9">
                  <c:v>1.3816999999999999</c:v>
                </c:pt>
              </c:numCache>
            </c:numRef>
          </c:yVal>
        </c:ser>
        <c:ser>
          <c:idx val="1"/>
          <c:order val="1"/>
          <c:tx>
            <c:v>Max_Iter=500(Serial)</c:v>
          </c:tx>
          <c:spPr>
            <a:ln w="28575">
              <a:noFill/>
            </a:ln>
          </c:spPr>
          <c:trendline>
            <c:trendlineType val="exp"/>
          </c:trendline>
          <c:xVal>
            <c:numRef>
              <c:f>Sheet1!$D$56:$D$65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Sheet1!$E$6:$E$15</c:f>
              <c:numCache>
                <c:formatCode>General</c:formatCode>
                <c:ptCount val="10"/>
                <c:pt idx="0">
                  <c:v>0.28739999999999999</c:v>
                </c:pt>
                <c:pt idx="1">
                  <c:v>0.52859999999999996</c:v>
                </c:pt>
                <c:pt idx="2">
                  <c:v>0.63849999999999996</c:v>
                </c:pt>
                <c:pt idx="3">
                  <c:v>1.113</c:v>
                </c:pt>
                <c:pt idx="4">
                  <c:v>1.5068999999999999</c:v>
                </c:pt>
                <c:pt idx="5">
                  <c:v>2.3679000000000001</c:v>
                </c:pt>
                <c:pt idx="6">
                  <c:v>3.0152000000000001</c:v>
                </c:pt>
                <c:pt idx="7">
                  <c:v>3.7696999999999998</c:v>
                </c:pt>
                <c:pt idx="8">
                  <c:v>5.9413</c:v>
                </c:pt>
                <c:pt idx="9">
                  <c:v>6.4530000000000003</c:v>
                </c:pt>
              </c:numCache>
            </c:numRef>
          </c:yVal>
        </c:ser>
        <c:ser>
          <c:idx val="2"/>
          <c:order val="2"/>
          <c:tx>
            <c:v>Max_Iter=1000(Serial)</c:v>
          </c:tx>
          <c:spPr>
            <a:ln w="28575">
              <a:noFill/>
            </a:ln>
          </c:spPr>
          <c:trendline>
            <c:trendlineType val="exp"/>
          </c:trendline>
          <c:xVal>
            <c:numRef>
              <c:f>Sheet1!$D$6:$D$15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Sheet1!$E$68:$E$77</c:f>
              <c:numCache>
                <c:formatCode>General</c:formatCode>
                <c:ptCount val="10"/>
                <c:pt idx="0">
                  <c:v>0.53680000000000005</c:v>
                </c:pt>
                <c:pt idx="1">
                  <c:v>1.0802</c:v>
                </c:pt>
                <c:pt idx="2">
                  <c:v>1.5921000000000001</c:v>
                </c:pt>
                <c:pt idx="3">
                  <c:v>2.4737</c:v>
                </c:pt>
                <c:pt idx="4">
                  <c:v>3.4049</c:v>
                </c:pt>
                <c:pt idx="5">
                  <c:v>4.5964999999999998</c:v>
                </c:pt>
                <c:pt idx="6">
                  <c:v>6.1295000000000002</c:v>
                </c:pt>
                <c:pt idx="7">
                  <c:v>8.7523</c:v>
                </c:pt>
                <c:pt idx="8">
                  <c:v>9.3820999999999994</c:v>
                </c:pt>
                <c:pt idx="9">
                  <c:v>12.3634</c:v>
                </c:pt>
              </c:numCache>
            </c:numRef>
          </c:yVal>
        </c:ser>
        <c:axId val="117312512"/>
        <c:axId val="117315456"/>
      </c:scatterChart>
      <c:valAx>
        <c:axId val="117312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Grid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17315456"/>
        <c:crosses val="autoZero"/>
        <c:crossBetween val="midCat"/>
      </c:valAx>
      <c:valAx>
        <c:axId val="1173154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731251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Max_Iteration in GPU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Max_Iter=100(GPU)</c:v>
          </c:tx>
          <c:spPr>
            <a:ln w="28575">
              <a:noFill/>
            </a:ln>
          </c:spPr>
          <c:trendline>
            <c:trendlineType val="power"/>
          </c:trendline>
          <c:xVal>
            <c:numRef>
              <c:f>Sheet1!$D$68:$D$77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Sheet1!$F$56:$F$65</c:f>
              <c:numCache>
                <c:formatCode>General</c:formatCode>
                <c:ptCount val="10"/>
                <c:pt idx="0">
                  <c:v>1.9E-3</c:v>
                </c:pt>
                <c:pt idx="1">
                  <c:v>2.5999999999999999E-3</c:v>
                </c:pt>
                <c:pt idx="2">
                  <c:v>4.4000000000000003E-3</c:v>
                </c:pt>
                <c:pt idx="3">
                  <c:v>6.4999999999999997E-3</c:v>
                </c:pt>
                <c:pt idx="4">
                  <c:v>1.01E-2</c:v>
                </c:pt>
                <c:pt idx="5">
                  <c:v>1.23E-2</c:v>
                </c:pt>
                <c:pt idx="6">
                  <c:v>1.6500000000000001E-2</c:v>
                </c:pt>
                <c:pt idx="7">
                  <c:v>2.3400000000000001E-2</c:v>
                </c:pt>
                <c:pt idx="8">
                  <c:v>2.5100000000000001E-2</c:v>
                </c:pt>
                <c:pt idx="9">
                  <c:v>3.27E-2</c:v>
                </c:pt>
              </c:numCache>
            </c:numRef>
          </c:yVal>
        </c:ser>
        <c:ser>
          <c:idx val="1"/>
          <c:order val="1"/>
          <c:tx>
            <c:v>Max_Iter=500(GPU)</c:v>
          </c:tx>
          <c:spPr>
            <a:ln w="28575">
              <a:noFill/>
            </a:ln>
          </c:spPr>
          <c:trendline>
            <c:trendlineType val="power"/>
          </c:trendline>
          <c:xVal>
            <c:numRef>
              <c:f>Sheet1!$D$68:$D$77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Sheet1!$F$6:$F$17</c:f>
              <c:numCache>
                <c:formatCode>General</c:formatCode>
                <c:ptCount val="12"/>
                <c:pt idx="0">
                  <c:v>4.7999999999999996E-3</c:v>
                </c:pt>
                <c:pt idx="1">
                  <c:v>6.0000000000000001E-3</c:v>
                </c:pt>
                <c:pt idx="2">
                  <c:v>1.0500000000000001E-2</c:v>
                </c:pt>
                <c:pt idx="3">
                  <c:v>1.5800000000000002E-2</c:v>
                </c:pt>
                <c:pt idx="4">
                  <c:v>2.0899999999999998E-2</c:v>
                </c:pt>
                <c:pt idx="5">
                  <c:v>2.7699999999999999E-2</c:v>
                </c:pt>
                <c:pt idx="6">
                  <c:v>3.6600000000000001E-2</c:v>
                </c:pt>
                <c:pt idx="7">
                  <c:v>4.53E-2</c:v>
                </c:pt>
                <c:pt idx="8">
                  <c:v>5.5300000000000002E-2</c:v>
                </c:pt>
                <c:pt idx="9">
                  <c:v>6.7599999999999993E-2</c:v>
                </c:pt>
                <c:pt idx="10">
                  <c:v>0.23910000000000001</c:v>
                </c:pt>
                <c:pt idx="11">
                  <c:v>0.51600000000000001</c:v>
                </c:pt>
              </c:numCache>
            </c:numRef>
          </c:yVal>
        </c:ser>
        <c:ser>
          <c:idx val="2"/>
          <c:order val="2"/>
          <c:tx>
            <c:v>Max_Iter=1000(GPU)</c:v>
          </c:tx>
          <c:spPr>
            <a:ln w="28575">
              <a:noFill/>
            </a:ln>
          </c:spPr>
          <c:trendline>
            <c:trendlineType val="power"/>
          </c:trendline>
          <c:xVal>
            <c:numRef>
              <c:f>Sheet1!$D$6:$D$15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Sheet1!$F$68:$F$77</c:f>
              <c:numCache>
                <c:formatCode>General</c:formatCode>
                <c:ptCount val="10"/>
                <c:pt idx="0">
                  <c:v>2.7000000000000001E-3</c:v>
                </c:pt>
                <c:pt idx="1">
                  <c:v>5.1999999999999998E-3</c:v>
                </c:pt>
                <c:pt idx="2">
                  <c:v>9.1000000000000004E-3</c:v>
                </c:pt>
                <c:pt idx="3">
                  <c:v>1.41E-2</c:v>
                </c:pt>
                <c:pt idx="4">
                  <c:v>1.9599999999999999E-2</c:v>
                </c:pt>
                <c:pt idx="5">
                  <c:v>2.64E-2</c:v>
                </c:pt>
                <c:pt idx="6">
                  <c:v>3.4700000000000002E-2</c:v>
                </c:pt>
                <c:pt idx="7">
                  <c:v>4.4400000000000002E-2</c:v>
                </c:pt>
                <c:pt idx="8">
                  <c:v>5.6300000000000003E-2</c:v>
                </c:pt>
                <c:pt idx="9">
                  <c:v>6.5299999999999997E-2</c:v>
                </c:pt>
              </c:numCache>
            </c:numRef>
          </c:yVal>
        </c:ser>
        <c:axId val="117236480"/>
        <c:axId val="117244672"/>
      </c:scatterChart>
      <c:valAx>
        <c:axId val="117236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Grid Size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7244672"/>
        <c:crosses val="autoZero"/>
        <c:crossBetween val="midCat"/>
      </c:valAx>
      <c:valAx>
        <c:axId val="1172446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Taken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72364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smtClean="0"/>
              <a:t>Up for </a:t>
            </a:r>
            <a:r>
              <a:rPr lang="en-US" dirty="0" err="1" smtClean="0"/>
              <a:t>Max_Iteration</a:t>
            </a:r>
            <a:r>
              <a:rPr lang="en-US" dirty="0" smtClean="0"/>
              <a:t>=500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Speed Up</c:v>
          </c:tx>
          <c:spPr>
            <a:ln w="28575">
              <a:noFill/>
            </a:ln>
          </c:spPr>
          <c:trendline>
            <c:trendlineType val="power"/>
          </c:trendline>
          <c:xVal>
            <c:numRef>
              <c:f>Sheet1!$D$6:$D$17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</c:numCache>
            </c:numRef>
          </c:xVal>
          <c:yVal>
            <c:numRef>
              <c:f>Sheet1!$G$6:$G$17</c:f>
              <c:numCache>
                <c:formatCode>General</c:formatCode>
                <c:ptCount val="12"/>
                <c:pt idx="0">
                  <c:v>59.875</c:v>
                </c:pt>
                <c:pt idx="1">
                  <c:v>88.1</c:v>
                </c:pt>
                <c:pt idx="2">
                  <c:v>60.809523809523803</c:v>
                </c:pt>
                <c:pt idx="3">
                  <c:v>70.443037974683506</c:v>
                </c:pt>
                <c:pt idx="4">
                  <c:v>72.100478468899496</c:v>
                </c:pt>
                <c:pt idx="5">
                  <c:v>85.4837545126354</c:v>
                </c:pt>
                <c:pt idx="6">
                  <c:v>82.382513661202196</c:v>
                </c:pt>
                <c:pt idx="7">
                  <c:v>83.216335540838898</c:v>
                </c:pt>
                <c:pt idx="8">
                  <c:v>107.437613019892</c:v>
                </c:pt>
                <c:pt idx="9">
                  <c:v>95.458579881656803</c:v>
                </c:pt>
                <c:pt idx="10">
                  <c:v>83.271016311166903</c:v>
                </c:pt>
                <c:pt idx="11">
                  <c:v>94.721899224806194</c:v>
                </c:pt>
              </c:numCache>
            </c:numRef>
          </c:yVal>
        </c:ser>
        <c:axId val="41625856"/>
        <c:axId val="41636224"/>
      </c:scatterChart>
      <c:valAx>
        <c:axId val="41625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Grid Size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1636224"/>
        <c:crosses val="autoZero"/>
        <c:crossBetween val="midCat"/>
      </c:valAx>
      <c:valAx>
        <c:axId val="416362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162585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v>SpeedUp for Grid Size=500</c:v>
          </c:tx>
          <c:spPr>
            <a:ln w="28575">
              <a:noFill/>
            </a:ln>
          </c:spPr>
          <c:trendline>
            <c:trendlineType val="exp"/>
          </c:trendline>
          <c:trendline>
            <c:trendlineType val="exp"/>
          </c:trendline>
          <c:xVal>
            <c:numRef>
              <c:f>Sheet1!$C$32:$C$41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Sheet1!$G$32:$G$41</c:f>
              <c:numCache>
                <c:formatCode>General</c:formatCode>
                <c:ptCount val="10"/>
                <c:pt idx="0">
                  <c:v>39.5729166666667</c:v>
                </c:pt>
                <c:pt idx="1">
                  <c:v>48.920289855072497</c:v>
                </c:pt>
                <c:pt idx="2">
                  <c:v>57.283132530120497</c:v>
                </c:pt>
                <c:pt idx="3">
                  <c:v>63.551912568306001</c:v>
                </c:pt>
                <c:pt idx="4">
                  <c:v>85.893048128342301</c:v>
                </c:pt>
                <c:pt idx="5">
                  <c:v>99.050761421319805</c:v>
                </c:pt>
                <c:pt idx="6">
                  <c:v>110.94923857868</c:v>
                </c:pt>
                <c:pt idx="7">
                  <c:v>119.74634146341501</c:v>
                </c:pt>
                <c:pt idx="8">
                  <c:v>134.14572864321599</c:v>
                </c:pt>
                <c:pt idx="9">
                  <c:v>166.57512953367899</c:v>
                </c:pt>
              </c:numCache>
            </c:numRef>
          </c:yVal>
        </c:ser>
        <c:axId val="44946176"/>
        <c:axId val="115124480"/>
      </c:scatterChart>
      <c:valAx>
        <c:axId val="44946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Max_Iteration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5124480"/>
        <c:crosses val="autoZero"/>
        <c:crossBetween val="midCat"/>
      </c:valAx>
      <c:valAx>
        <c:axId val="1151244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4946176"/>
        <c:crosses val="autoZero"/>
        <c:crossBetween val="midCat"/>
      </c:valAx>
    </c:plotArea>
    <c:legend>
      <c:legendPos val="r"/>
      <c:legendEntry>
        <c:idx val="2"/>
        <c:delete val="1"/>
      </c:legendEntry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vs. No. of processors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</c:trendline>
          <c:xVal>
            <c:numRef>
              <c:f>Sheet1!$G$3:$G$6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Sheet1!$H$3:$H$6</c:f>
              <c:numCache>
                <c:formatCode>General</c:formatCode>
                <c:ptCount val="4"/>
                <c:pt idx="0">
                  <c:v>3.3593179999999998E-4</c:v>
                </c:pt>
                <c:pt idx="1">
                  <c:v>3.3593179999999998E-4</c:v>
                </c:pt>
                <c:pt idx="2">
                  <c:v>3.3402440000000001E-4</c:v>
                </c:pt>
                <c:pt idx="3">
                  <c:v>4.7802929999999998E-4</c:v>
                </c:pt>
              </c:numCache>
            </c:numRef>
          </c:yVal>
        </c:ser>
        <c:axId val="108804736"/>
        <c:axId val="115623040"/>
      </c:scatterChart>
      <c:valAx>
        <c:axId val="1088047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processors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23040"/>
        <c:crosses val="autoZero"/>
        <c:crossBetween val="midCat"/>
      </c:valAx>
      <c:valAx>
        <c:axId val="1156230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04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vs. No. of processors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</c:trendline>
          <c:xVal>
            <c:numRef>
              <c:f>Sheet1!$G$3:$G$6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Sheet1!$H$3:$H$6</c:f>
              <c:numCache>
                <c:formatCode>General</c:formatCode>
                <c:ptCount val="4"/>
                <c:pt idx="0">
                  <c:v>8.4161799999999998E-5</c:v>
                </c:pt>
                <c:pt idx="1">
                  <c:v>7.7009199999999994E-5</c:v>
                </c:pt>
                <c:pt idx="2">
                  <c:v>8.1062299999999998E-5</c:v>
                </c:pt>
                <c:pt idx="3">
                  <c:v>8.5115400000000002E-5</c:v>
                </c:pt>
              </c:numCache>
            </c:numRef>
          </c:yVal>
        </c:ser>
        <c:axId val="116605696"/>
        <c:axId val="116608000"/>
      </c:scatterChart>
      <c:valAx>
        <c:axId val="11660569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processors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08000"/>
        <c:crosses val="autoZero"/>
        <c:crossBetween val="midCat"/>
      </c:valAx>
      <c:valAx>
        <c:axId val="1166080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05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49DBB-DAFD-4008-81D0-2D6176DFB8BA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284CE-54A7-4237-A1EB-33A92221DA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284CE-54A7-4237-A1EB-33A92221DA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D359-F8BD-4AE5-B036-033DB1CFA582}" type="datetime1">
              <a:rPr lang="en-US" smtClean="0"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851A-7AB2-4957-AAAE-A141C910F051}" type="datetime1">
              <a:rPr lang="en-US" smtClean="0"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2A7-CEE8-4C67-98CF-46794FEAB92C}" type="datetime1">
              <a:rPr lang="en-US" smtClean="0"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097-3569-4E44-AE3C-95F672EFB361}" type="datetime1">
              <a:rPr lang="en-US" smtClean="0"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527-E0D2-4D53-A63F-FD755B952650}" type="datetime1">
              <a:rPr lang="en-US" smtClean="0"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108-6ABF-4F40-AC78-6FF313F58E37}" type="datetime1">
              <a:rPr lang="en-US" smtClean="0"/>
              <a:t>12-Apr-13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E6DE-C5DC-4BD3-A3A2-BEF2E43032CC}" type="datetime1">
              <a:rPr lang="en-US" smtClean="0"/>
              <a:t>12-Apr-13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AF29-C417-4B6A-9E29-5A2683E2B2CE}" type="datetime1">
              <a:rPr lang="en-US" smtClean="0"/>
              <a:t>12-Apr-13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02C4-12C8-4451-B53D-FEB79BAFDFE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E0A-203C-41D8-A4BA-354AEFA4472B}" type="datetime1">
              <a:rPr lang="en-US" smtClean="0"/>
              <a:t>12-Apr-13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FB8-20E9-4221-9014-0C44794B5E23}" type="datetime1">
              <a:rPr lang="en-US" smtClean="0"/>
              <a:t>12-Apr-13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44B3-6037-4C79-AA55-6DB841CB93F1}" type="datetime1">
              <a:rPr lang="en-US" smtClean="0"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2382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Lab </a:t>
            </a:r>
            <a:r>
              <a:rPr lang="en-US" sz="1800" dirty="0" smtClean="0"/>
              <a:t>5-6: Exploring the Parallel MATLAB (</a:t>
            </a:r>
            <a:r>
              <a:rPr lang="en-US" sz="1800" dirty="0" err="1" smtClean="0"/>
              <a:t>MandelBrot</a:t>
            </a:r>
            <a:r>
              <a:rPr lang="en-US" sz="1800" dirty="0" smtClean="0"/>
              <a:t> Set)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Group-4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876800"/>
          <a:ext cx="60960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Nishant N. Rao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11110059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Ravi Kumar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11110081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Gudhka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11110062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Shashank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11110094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F:\My_Choice\Semester-2\Summer_Research Interns_1\Fort Nightly Reports\300px-IIT_Gandhinagar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2057400" cy="20231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19400" y="838200"/>
            <a:ext cx="5562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Indian  Institute of Technology Gandhinagar</a:t>
            </a:r>
          </a:p>
          <a:p>
            <a:endParaRPr lang="en-US" sz="1600" dirty="0" smtClean="0"/>
          </a:p>
          <a:p>
            <a:pPr algn="ctr"/>
            <a:r>
              <a:rPr lang="en-US" dirty="0" smtClean="0"/>
              <a:t>ES-611: Algorithms on Advanced Computer </a:t>
            </a:r>
            <a:r>
              <a:rPr lang="en-US" dirty="0" smtClean="0"/>
              <a:t>Architecture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02C4-12C8-4451-B53D-FEB79BAFDFE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1" name="Picture 3" descr="H:\untitle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161925"/>
            <a:ext cx="6981825" cy="653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02C4-12C8-4451-B53D-FEB79BAFDFE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762000" y="1143000"/>
          <a:ext cx="7747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02C4-12C8-4451-B53D-FEB79BAFDFE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35000" y="1066800"/>
          <a:ext cx="7874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02C4-12C8-4451-B53D-FEB79BAFDFE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Parallel Jacobi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H:\Screenshot (1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077200" cy="47798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29000" y="457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Parallel Jacobi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02C4-12C8-4451-B53D-FEB79BAFDFE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Parallel Jacobi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35000" y="1066800"/>
          <a:ext cx="762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457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Parallel Jacobi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02C4-12C8-4451-B53D-FEB79BAFDFE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Parallel Jacobi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508000" y="990600"/>
          <a:ext cx="8001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Parallel Jacobi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smtClean="0"/>
          </a:p>
          <a:p>
            <a:pPr algn="ctr">
              <a:buNone/>
            </a:pPr>
            <a:r>
              <a:rPr lang="en-US" sz="7200" smtClean="0"/>
              <a:t>Thank You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1465-4EF6-4A04-9A73-053801F6C173}" type="datetime1">
              <a:rPr lang="en-US" smtClean="0"/>
              <a:t>12-Apr-13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Maximum iteration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Grid Size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GPU Array Function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73A-C309-4F54-966F-C8A0C87E04A5}" type="datetime1">
              <a:rPr lang="en-US" smtClean="0"/>
              <a:t>12-Apr-13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71E4-AE22-4813-AC2E-C7732898DB86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38200" y="685800"/>
          <a:ext cx="7391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94DE-D849-45D6-8326-B613C9B69BD5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533400"/>
          <a:ext cx="7543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E0D6-7656-4CEE-98C2-B6D1883E9BEA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736721" y="1143000"/>
          <a:ext cx="7798402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FAA-024C-457B-AD9F-ACB49FA89CB0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508000" y="990600"/>
          <a:ext cx="7874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C86B-86D7-4DBF-BC5E-8411026328A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635000" y="1066800"/>
          <a:ext cx="7823200" cy="469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8A1D-3FE5-4026-BB9A-C42301764843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F:\My_Choice\Semester-4\Algorithms on Advanced Computer Architectures\Resources\CP5\Capture_CP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324600" cy="6081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02C4-12C8-4451-B53D-FEB79BAFDFE8}" type="datetime1">
              <a:rPr lang="en-US" smtClean="0"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H:\untitled1.png"/>
          <p:cNvPicPr>
            <a:picLocks noChangeAspect="1" noChangeArrowheads="1"/>
          </p:cNvPicPr>
          <p:nvPr/>
        </p:nvPicPr>
        <p:blipFill>
          <a:blip r:embed="rId2" cstate="print"/>
          <a:srcRect l="25833" t="3806" r="25833" b="6992"/>
          <a:stretch>
            <a:fillRect/>
          </a:stretch>
        </p:blipFill>
        <p:spPr bwMode="auto">
          <a:xfrm>
            <a:off x="1371600" y="0"/>
            <a:ext cx="6248400" cy="6032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196</Words>
  <Application>Microsoft Office PowerPoint</Application>
  <PresentationFormat>On-screen Show (4:3)</PresentationFormat>
  <Paragraphs>145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Lab 5-6: Exploring the Parallel MATLAB (MandelBrot Set)</vt:lpstr>
      <vt:lpstr>Important Points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Fox’s Algorithm: Prallelization</dc:title>
  <dc:creator>DELL</dc:creator>
  <cp:lastModifiedBy>DELL</cp:lastModifiedBy>
  <cp:revision>52</cp:revision>
  <dcterms:created xsi:type="dcterms:W3CDTF">2013-03-14T21:25:33Z</dcterms:created>
  <dcterms:modified xsi:type="dcterms:W3CDTF">2013-04-13T00:37:21Z</dcterms:modified>
</cp:coreProperties>
</file>