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65" r:id="rId3"/>
    <p:sldId id="259" r:id="rId4"/>
    <p:sldId id="260" r:id="rId5"/>
    <p:sldId id="261" r:id="rId6"/>
    <p:sldId id="263" r:id="rId7"/>
    <p:sldId id="262" r:id="rId8"/>
    <p:sldId id="267" r:id="rId9"/>
    <p:sldId id="270" r:id="rId10"/>
    <p:sldId id="268" r:id="rId11"/>
    <p:sldId id="275" r:id="rId12"/>
    <p:sldId id="276" r:id="rId13"/>
    <p:sldId id="277" r:id="rId14"/>
    <p:sldId id="280" r:id="rId15"/>
    <p:sldId id="281" r:id="rId16"/>
    <p:sldId id="279" r:id="rId17"/>
    <p:sldId id="286" r:id="rId18"/>
    <p:sldId id="272" r:id="rId19"/>
    <p:sldId id="287" r:id="rId20"/>
    <p:sldId id="288" r:id="rId21"/>
    <p:sldId id="283" r:id="rId22"/>
    <p:sldId id="289" r:id="rId23"/>
    <p:sldId id="284" r:id="rId24"/>
    <p:sldId id="285" r:id="rId25"/>
    <p:sldId id="290" r:id="rId26"/>
    <p:sldId id="291" r:id="rId27"/>
    <p:sldId id="292" r:id="rId28"/>
    <p:sldId id="293" r:id="rId29"/>
    <p:sldId id="294" r:id="rId30"/>
    <p:sldId id="295" r:id="rId31"/>
    <p:sldId id="26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371B12-FCC2-419E-8643-6EE743CDBBC6}" v="2" dt="2025-02-17T17:42:33.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showGuides="1">
      <p:cViewPr varScale="1">
        <p:scale>
          <a:sx n="78" d="100"/>
          <a:sy n="78" d="100"/>
        </p:scale>
        <p:origin x="103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EE811-2C18-4265-AB85-B8CE648E98D1}" type="datetimeFigureOut">
              <a:rPr lang="en-IN" smtClean="0"/>
              <a:t>09-06-2025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D7EDF-B667-477F-ADFB-A9499A48EF17}" type="slidenum">
              <a:rPr lang="en-IN" smtClean="0"/>
              <a:t>‹#›</a:t>
            </a:fld>
            <a:endParaRPr lang="en-IN"/>
          </a:p>
        </p:txBody>
      </p:sp>
    </p:spTree>
    <p:extLst>
      <p:ext uri="{BB962C8B-B14F-4D97-AF65-F5344CB8AC3E}">
        <p14:creationId xmlns:p14="http://schemas.microsoft.com/office/powerpoint/2010/main" val="130744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8D7EDF-B667-477F-ADFB-A9499A48EF17}" type="slidenum">
              <a:rPr lang="en-IN" smtClean="0"/>
              <a:t>1</a:t>
            </a:fld>
            <a:endParaRPr lang="en-IN"/>
          </a:p>
        </p:txBody>
      </p:sp>
    </p:spTree>
    <p:extLst>
      <p:ext uri="{BB962C8B-B14F-4D97-AF65-F5344CB8AC3E}">
        <p14:creationId xmlns:p14="http://schemas.microsoft.com/office/powerpoint/2010/main" val="389638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B37DC-8579-C3C0-B285-0AE1240076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D4F4E5-CC35-EAE0-EC83-0BC796C9FE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D874C6-1DBB-AEB8-A0A4-A34A586E84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90B4390-3FBA-2E8A-8D07-4E9ACDC35C64}"/>
              </a:ext>
            </a:extLst>
          </p:cNvPr>
          <p:cNvSpPr>
            <a:spLocks noGrp="1"/>
          </p:cNvSpPr>
          <p:nvPr>
            <p:ph type="sldNum" sz="quarter" idx="5"/>
          </p:nvPr>
        </p:nvSpPr>
        <p:spPr/>
        <p:txBody>
          <a:bodyPr/>
          <a:lstStyle/>
          <a:p>
            <a:fld id="{C48D7EDF-B667-477F-ADFB-A9499A48EF17}" type="slidenum">
              <a:rPr lang="en-IN" smtClean="0"/>
              <a:t>12</a:t>
            </a:fld>
            <a:endParaRPr lang="en-IN"/>
          </a:p>
        </p:txBody>
      </p:sp>
    </p:spTree>
    <p:extLst>
      <p:ext uri="{BB962C8B-B14F-4D97-AF65-F5344CB8AC3E}">
        <p14:creationId xmlns:p14="http://schemas.microsoft.com/office/powerpoint/2010/main" val="2424314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198EF-AFE8-B9FA-E678-544004E309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E69FC0-803F-0F2A-486E-78CBD87F51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CCF01B-14BA-8BDB-CA58-2C17CEAC8C9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3C91FF1-B822-9602-B1AE-166E78D8A74D}"/>
              </a:ext>
            </a:extLst>
          </p:cNvPr>
          <p:cNvSpPr>
            <a:spLocks noGrp="1"/>
          </p:cNvSpPr>
          <p:nvPr>
            <p:ph type="sldNum" sz="quarter" idx="5"/>
          </p:nvPr>
        </p:nvSpPr>
        <p:spPr/>
        <p:txBody>
          <a:bodyPr/>
          <a:lstStyle/>
          <a:p>
            <a:fld id="{C48D7EDF-B667-477F-ADFB-A9499A48EF17}" type="slidenum">
              <a:rPr lang="en-IN" smtClean="0"/>
              <a:t>13</a:t>
            </a:fld>
            <a:endParaRPr lang="en-IN"/>
          </a:p>
        </p:txBody>
      </p:sp>
    </p:spTree>
    <p:extLst>
      <p:ext uri="{BB962C8B-B14F-4D97-AF65-F5344CB8AC3E}">
        <p14:creationId xmlns:p14="http://schemas.microsoft.com/office/powerpoint/2010/main" val="1046155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109F-5F5C-D7C7-D175-540835281F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B03D9B-4A0A-94C7-B375-51CC127BA6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DF5D4C-82C0-E58E-4BEB-44B8B99FED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C96CD19-98D9-AD05-5A8A-DE844AA38056}"/>
              </a:ext>
            </a:extLst>
          </p:cNvPr>
          <p:cNvSpPr>
            <a:spLocks noGrp="1"/>
          </p:cNvSpPr>
          <p:nvPr>
            <p:ph type="sldNum" sz="quarter" idx="5"/>
          </p:nvPr>
        </p:nvSpPr>
        <p:spPr/>
        <p:txBody>
          <a:bodyPr/>
          <a:lstStyle/>
          <a:p>
            <a:fld id="{C48D7EDF-B667-477F-ADFB-A9499A48EF17}" type="slidenum">
              <a:rPr lang="en-IN" smtClean="0"/>
              <a:t>14</a:t>
            </a:fld>
            <a:endParaRPr lang="en-IN"/>
          </a:p>
        </p:txBody>
      </p:sp>
    </p:spTree>
    <p:extLst>
      <p:ext uri="{BB962C8B-B14F-4D97-AF65-F5344CB8AC3E}">
        <p14:creationId xmlns:p14="http://schemas.microsoft.com/office/powerpoint/2010/main" val="707904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97BEC-E8AE-2F54-4C13-2ED9F759A1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5DE6B-B119-2EDD-0A72-A9DDBD8E7E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D7EEC3-7F09-CF86-077D-68BB1798CE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B6D3D5E-2906-D6DD-BAF9-27B1EE4F85FD}"/>
              </a:ext>
            </a:extLst>
          </p:cNvPr>
          <p:cNvSpPr>
            <a:spLocks noGrp="1"/>
          </p:cNvSpPr>
          <p:nvPr>
            <p:ph type="sldNum" sz="quarter" idx="5"/>
          </p:nvPr>
        </p:nvSpPr>
        <p:spPr/>
        <p:txBody>
          <a:bodyPr/>
          <a:lstStyle/>
          <a:p>
            <a:fld id="{C48D7EDF-B667-477F-ADFB-A9499A48EF17}" type="slidenum">
              <a:rPr lang="en-IN" smtClean="0"/>
              <a:t>15</a:t>
            </a:fld>
            <a:endParaRPr lang="en-IN"/>
          </a:p>
        </p:txBody>
      </p:sp>
    </p:spTree>
    <p:extLst>
      <p:ext uri="{BB962C8B-B14F-4D97-AF65-F5344CB8AC3E}">
        <p14:creationId xmlns:p14="http://schemas.microsoft.com/office/powerpoint/2010/main" val="247800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BCF3C-19B5-6E98-7987-A98F903495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A2C97D-B7ED-ED9C-6811-69CFBFB659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2F656A-928C-1346-87BD-0E4036D33E9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E475C59-6D83-04E9-31F8-F81799CD41AA}"/>
              </a:ext>
            </a:extLst>
          </p:cNvPr>
          <p:cNvSpPr>
            <a:spLocks noGrp="1"/>
          </p:cNvSpPr>
          <p:nvPr>
            <p:ph type="sldNum" sz="quarter" idx="5"/>
          </p:nvPr>
        </p:nvSpPr>
        <p:spPr/>
        <p:txBody>
          <a:bodyPr/>
          <a:lstStyle/>
          <a:p>
            <a:fld id="{C48D7EDF-B667-477F-ADFB-A9499A48EF17}" type="slidenum">
              <a:rPr lang="en-IN" smtClean="0"/>
              <a:t>16</a:t>
            </a:fld>
            <a:endParaRPr lang="en-IN"/>
          </a:p>
        </p:txBody>
      </p:sp>
    </p:spTree>
    <p:extLst>
      <p:ext uri="{BB962C8B-B14F-4D97-AF65-F5344CB8AC3E}">
        <p14:creationId xmlns:p14="http://schemas.microsoft.com/office/powerpoint/2010/main" val="3682280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845D1-6A2D-1F90-FFDC-68C1367455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9F6021-A815-8EE9-DEA0-778289DAE5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8A7B5C-4852-24ED-265E-6507F2B4989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134491A-F62D-346E-8DD2-4CB97D5F981C}"/>
              </a:ext>
            </a:extLst>
          </p:cNvPr>
          <p:cNvSpPr>
            <a:spLocks noGrp="1"/>
          </p:cNvSpPr>
          <p:nvPr>
            <p:ph type="sldNum" sz="quarter" idx="5"/>
          </p:nvPr>
        </p:nvSpPr>
        <p:spPr/>
        <p:txBody>
          <a:bodyPr/>
          <a:lstStyle/>
          <a:p>
            <a:fld id="{C48D7EDF-B667-477F-ADFB-A9499A48EF17}" type="slidenum">
              <a:rPr lang="en-IN" smtClean="0"/>
              <a:t>17</a:t>
            </a:fld>
            <a:endParaRPr lang="en-IN"/>
          </a:p>
        </p:txBody>
      </p:sp>
    </p:spTree>
    <p:extLst>
      <p:ext uri="{BB962C8B-B14F-4D97-AF65-F5344CB8AC3E}">
        <p14:creationId xmlns:p14="http://schemas.microsoft.com/office/powerpoint/2010/main" val="1259768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08FA2-0BF8-1A7C-47AA-E25C9D0A49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1B9B60-A1BC-2D70-1DDA-01D3544C5F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1BA53-6258-8D07-E552-8ED4DB5DD26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99ACD4-AE31-94F2-16BE-BAD4D5462F52}"/>
              </a:ext>
            </a:extLst>
          </p:cNvPr>
          <p:cNvSpPr>
            <a:spLocks noGrp="1"/>
          </p:cNvSpPr>
          <p:nvPr>
            <p:ph type="sldNum" sz="quarter" idx="5"/>
          </p:nvPr>
        </p:nvSpPr>
        <p:spPr/>
        <p:txBody>
          <a:bodyPr/>
          <a:lstStyle/>
          <a:p>
            <a:fld id="{C48D7EDF-B667-477F-ADFB-A9499A48EF17}" type="slidenum">
              <a:rPr lang="en-IN" smtClean="0"/>
              <a:t>18</a:t>
            </a:fld>
            <a:endParaRPr lang="en-IN"/>
          </a:p>
        </p:txBody>
      </p:sp>
    </p:spTree>
    <p:extLst>
      <p:ext uri="{BB962C8B-B14F-4D97-AF65-F5344CB8AC3E}">
        <p14:creationId xmlns:p14="http://schemas.microsoft.com/office/powerpoint/2010/main" val="3416992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15CAA-E948-C369-5185-2C008AA1E5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3FAA20-2614-ED9B-0CAE-EB08166B2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16AE57-5038-0F39-3741-9A30AF700B2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827F7DB-EB43-8D5A-9CA1-F3AB086612B5}"/>
              </a:ext>
            </a:extLst>
          </p:cNvPr>
          <p:cNvSpPr>
            <a:spLocks noGrp="1"/>
          </p:cNvSpPr>
          <p:nvPr>
            <p:ph type="sldNum" sz="quarter" idx="5"/>
          </p:nvPr>
        </p:nvSpPr>
        <p:spPr/>
        <p:txBody>
          <a:bodyPr/>
          <a:lstStyle/>
          <a:p>
            <a:fld id="{C48D7EDF-B667-477F-ADFB-A9499A48EF17}" type="slidenum">
              <a:rPr lang="en-IN" smtClean="0"/>
              <a:t>19</a:t>
            </a:fld>
            <a:endParaRPr lang="en-IN"/>
          </a:p>
        </p:txBody>
      </p:sp>
    </p:spTree>
    <p:extLst>
      <p:ext uri="{BB962C8B-B14F-4D97-AF65-F5344CB8AC3E}">
        <p14:creationId xmlns:p14="http://schemas.microsoft.com/office/powerpoint/2010/main" val="3858555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44971-184A-B4AE-EA7F-15413EF37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1D8F8B-8709-1D26-9C6D-35B719AD45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8ADBF-8230-580B-94B0-107441AA07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01DAF1C-8A6F-7AFC-A145-7A2CE2430ADF}"/>
              </a:ext>
            </a:extLst>
          </p:cNvPr>
          <p:cNvSpPr>
            <a:spLocks noGrp="1"/>
          </p:cNvSpPr>
          <p:nvPr>
            <p:ph type="sldNum" sz="quarter" idx="5"/>
          </p:nvPr>
        </p:nvSpPr>
        <p:spPr/>
        <p:txBody>
          <a:bodyPr/>
          <a:lstStyle/>
          <a:p>
            <a:fld id="{C48D7EDF-B667-477F-ADFB-A9499A48EF17}" type="slidenum">
              <a:rPr lang="en-IN" smtClean="0"/>
              <a:t>20</a:t>
            </a:fld>
            <a:endParaRPr lang="en-IN"/>
          </a:p>
        </p:txBody>
      </p:sp>
    </p:spTree>
    <p:extLst>
      <p:ext uri="{BB962C8B-B14F-4D97-AF65-F5344CB8AC3E}">
        <p14:creationId xmlns:p14="http://schemas.microsoft.com/office/powerpoint/2010/main" val="1334933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3C65D-751B-7B52-D384-FDC3647E3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95E30-081B-B720-DF87-567F95DAEB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B18A0A-E636-595A-E269-F5F12F56F9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4774770-2BC5-D7E6-44CD-F7432D4DD165}"/>
              </a:ext>
            </a:extLst>
          </p:cNvPr>
          <p:cNvSpPr>
            <a:spLocks noGrp="1"/>
          </p:cNvSpPr>
          <p:nvPr>
            <p:ph type="sldNum" sz="quarter" idx="5"/>
          </p:nvPr>
        </p:nvSpPr>
        <p:spPr/>
        <p:txBody>
          <a:bodyPr/>
          <a:lstStyle/>
          <a:p>
            <a:fld id="{C48D7EDF-B667-477F-ADFB-A9499A48EF17}" type="slidenum">
              <a:rPr lang="en-IN" smtClean="0"/>
              <a:t>21</a:t>
            </a:fld>
            <a:endParaRPr lang="en-IN"/>
          </a:p>
        </p:txBody>
      </p:sp>
    </p:spTree>
    <p:extLst>
      <p:ext uri="{BB962C8B-B14F-4D97-AF65-F5344CB8AC3E}">
        <p14:creationId xmlns:p14="http://schemas.microsoft.com/office/powerpoint/2010/main" val="190511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8D7EDF-B667-477F-ADFB-A9499A48EF17}" type="slidenum">
              <a:rPr lang="en-IN" smtClean="0"/>
              <a:t>2</a:t>
            </a:fld>
            <a:endParaRPr lang="en-IN"/>
          </a:p>
        </p:txBody>
      </p:sp>
    </p:spTree>
    <p:extLst>
      <p:ext uri="{BB962C8B-B14F-4D97-AF65-F5344CB8AC3E}">
        <p14:creationId xmlns:p14="http://schemas.microsoft.com/office/powerpoint/2010/main" val="2149600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CCABA-8F63-A631-44F7-D1CBE2FB9D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F9F390-0B57-E716-EE09-C9BD9DDE74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C407C-B747-A97A-7787-106F3F5DB11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27AECE1-6431-10C9-8DAB-219406619817}"/>
              </a:ext>
            </a:extLst>
          </p:cNvPr>
          <p:cNvSpPr>
            <a:spLocks noGrp="1"/>
          </p:cNvSpPr>
          <p:nvPr>
            <p:ph type="sldNum" sz="quarter" idx="5"/>
          </p:nvPr>
        </p:nvSpPr>
        <p:spPr/>
        <p:txBody>
          <a:bodyPr/>
          <a:lstStyle/>
          <a:p>
            <a:fld id="{C48D7EDF-B667-477F-ADFB-A9499A48EF17}" type="slidenum">
              <a:rPr lang="en-IN" smtClean="0"/>
              <a:t>22</a:t>
            </a:fld>
            <a:endParaRPr lang="en-IN"/>
          </a:p>
        </p:txBody>
      </p:sp>
    </p:spTree>
    <p:extLst>
      <p:ext uri="{BB962C8B-B14F-4D97-AF65-F5344CB8AC3E}">
        <p14:creationId xmlns:p14="http://schemas.microsoft.com/office/powerpoint/2010/main" val="2440595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01502-EB1B-CC46-1DCE-1517D78D09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B999BF-B23D-CE01-061E-EDE62F6520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32B606-09CD-D9E3-09C7-55B79523C07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B248EE0-4E6B-79DB-6A5B-855926E4064D}"/>
              </a:ext>
            </a:extLst>
          </p:cNvPr>
          <p:cNvSpPr>
            <a:spLocks noGrp="1"/>
          </p:cNvSpPr>
          <p:nvPr>
            <p:ph type="sldNum" sz="quarter" idx="5"/>
          </p:nvPr>
        </p:nvSpPr>
        <p:spPr/>
        <p:txBody>
          <a:bodyPr/>
          <a:lstStyle/>
          <a:p>
            <a:fld id="{C48D7EDF-B667-477F-ADFB-A9499A48EF17}" type="slidenum">
              <a:rPr lang="en-IN" smtClean="0"/>
              <a:t>23</a:t>
            </a:fld>
            <a:endParaRPr lang="en-IN"/>
          </a:p>
        </p:txBody>
      </p:sp>
    </p:spTree>
    <p:extLst>
      <p:ext uri="{BB962C8B-B14F-4D97-AF65-F5344CB8AC3E}">
        <p14:creationId xmlns:p14="http://schemas.microsoft.com/office/powerpoint/2010/main" val="1135056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923C6-5C8E-0FA6-E375-5FFBB8825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08EDFA-28FA-C8F8-68E5-92EF06B918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7BC693-8F53-3DFD-FE08-EB5601AB1B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48D678-85B2-197A-09A3-DC39C311865C}"/>
              </a:ext>
            </a:extLst>
          </p:cNvPr>
          <p:cNvSpPr>
            <a:spLocks noGrp="1"/>
          </p:cNvSpPr>
          <p:nvPr>
            <p:ph type="sldNum" sz="quarter" idx="5"/>
          </p:nvPr>
        </p:nvSpPr>
        <p:spPr/>
        <p:txBody>
          <a:bodyPr/>
          <a:lstStyle/>
          <a:p>
            <a:fld id="{C48D7EDF-B667-477F-ADFB-A9499A48EF17}" type="slidenum">
              <a:rPr lang="en-IN" smtClean="0"/>
              <a:t>24</a:t>
            </a:fld>
            <a:endParaRPr lang="en-IN"/>
          </a:p>
        </p:txBody>
      </p:sp>
    </p:spTree>
    <p:extLst>
      <p:ext uri="{BB962C8B-B14F-4D97-AF65-F5344CB8AC3E}">
        <p14:creationId xmlns:p14="http://schemas.microsoft.com/office/powerpoint/2010/main" val="1714106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0C44B-60B7-9C05-8971-144FF8D1C7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8EE53-32F1-415B-5FFF-2C1CFE9E95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F6F0D2-BA63-D80F-E06D-24D219674DC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5BF5256-1211-66A4-3D72-2970E87FB41F}"/>
              </a:ext>
            </a:extLst>
          </p:cNvPr>
          <p:cNvSpPr>
            <a:spLocks noGrp="1"/>
          </p:cNvSpPr>
          <p:nvPr>
            <p:ph type="sldNum" sz="quarter" idx="5"/>
          </p:nvPr>
        </p:nvSpPr>
        <p:spPr/>
        <p:txBody>
          <a:bodyPr/>
          <a:lstStyle/>
          <a:p>
            <a:fld id="{C48D7EDF-B667-477F-ADFB-A9499A48EF17}" type="slidenum">
              <a:rPr lang="en-IN" smtClean="0"/>
              <a:t>25</a:t>
            </a:fld>
            <a:endParaRPr lang="en-IN"/>
          </a:p>
        </p:txBody>
      </p:sp>
    </p:spTree>
    <p:extLst>
      <p:ext uri="{BB962C8B-B14F-4D97-AF65-F5344CB8AC3E}">
        <p14:creationId xmlns:p14="http://schemas.microsoft.com/office/powerpoint/2010/main" val="1259521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9189D-2E59-D0FE-1C42-8A42343F52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233A97-74A3-DF38-7AF0-2611E04F0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3FA23E-9AD8-55B4-214C-70883CDC51B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8E02851-638F-B7A8-57BA-E3F82671DD33}"/>
              </a:ext>
            </a:extLst>
          </p:cNvPr>
          <p:cNvSpPr>
            <a:spLocks noGrp="1"/>
          </p:cNvSpPr>
          <p:nvPr>
            <p:ph type="sldNum" sz="quarter" idx="5"/>
          </p:nvPr>
        </p:nvSpPr>
        <p:spPr/>
        <p:txBody>
          <a:bodyPr/>
          <a:lstStyle/>
          <a:p>
            <a:fld id="{C48D7EDF-B667-477F-ADFB-A9499A48EF17}" type="slidenum">
              <a:rPr lang="en-IN" smtClean="0"/>
              <a:t>26</a:t>
            </a:fld>
            <a:endParaRPr lang="en-IN"/>
          </a:p>
        </p:txBody>
      </p:sp>
    </p:spTree>
    <p:extLst>
      <p:ext uri="{BB962C8B-B14F-4D97-AF65-F5344CB8AC3E}">
        <p14:creationId xmlns:p14="http://schemas.microsoft.com/office/powerpoint/2010/main" val="2461244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FDD5C-B4AB-D0B6-7364-F9A8BED151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4CB29-C8DA-A062-CE72-FB76BE7E29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7CF07-64DF-A27C-2240-46A9201CB58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93E9B34-5D65-4924-5413-3E16907DC3BA}"/>
              </a:ext>
            </a:extLst>
          </p:cNvPr>
          <p:cNvSpPr>
            <a:spLocks noGrp="1"/>
          </p:cNvSpPr>
          <p:nvPr>
            <p:ph type="sldNum" sz="quarter" idx="5"/>
          </p:nvPr>
        </p:nvSpPr>
        <p:spPr/>
        <p:txBody>
          <a:bodyPr/>
          <a:lstStyle/>
          <a:p>
            <a:fld id="{C48D7EDF-B667-477F-ADFB-A9499A48EF17}" type="slidenum">
              <a:rPr lang="en-IN" smtClean="0"/>
              <a:t>27</a:t>
            </a:fld>
            <a:endParaRPr lang="en-IN"/>
          </a:p>
        </p:txBody>
      </p:sp>
    </p:spTree>
    <p:extLst>
      <p:ext uri="{BB962C8B-B14F-4D97-AF65-F5344CB8AC3E}">
        <p14:creationId xmlns:p14="http://schemas.microsoft.com/office/powerpoint/2010/main" val="1219807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49312-540F-B7EC-97D5-A8CC8D2BA2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283520-4A4B-5587-1DD9-F3AB13172C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74E372-49C3-8B20-9709-02EAE9FD4F8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913D603-0BA2-D841-60EC-5F2ACB7D6664}"/>
              </a:ext>
            </a:extLst>
          </p:cNvPr>
          <p:cNvSpPr>
            <a:spLocks noGrp="1"/>
          </p:cNvSpPr>
          <p:nvPr>
            <p:ph type="sldNum" sz="quarter" idx="5"/>
          </p:nvPr>
        </p:nvSpPr>
        <p:spPr/>
        <p:txBody>
          <a:bodyPr/>
          <a:lstStyle/>
          <a:p>
            <a:fld id="{C48D7EDF-B667-477F-ADFB-A9499A48EF17}" type="slidenum">
              <a:rPr lang="en-IN" smtClean="0"/>
              <a:t>28</a:t>
            </a:fld>
            <a:endParaRPr lang="en-IN"/>
          </a:p>
        </p:txBody>
      </p:sp>
    </p:spTree>
    <p:extLst>
      <p:ext uri="{BB962C8B-B14F-4D97-AF65-F5344CB8AC3E}">
        <p14:creationId xmlns:p14="http://schemas.microsoft.com/office/powerpoint/2010/main" val="2367204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299A3-03AC-61E3-47DB-37C8B29FFC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92CB27-356D-178E-608B-4EC162A98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8DFF6E-2C11-270D-4CCF-5C9C1B784C4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A165AC1-103E-6D30-E174-0DCE19CFD7C4}"/>
              </a:ext>
            </a:extLst>
          </p:cNvPr>
          <p:cNvSpPr>
            <a:spLocks noGrp="1"/>
          </p:cNvSpPr>
          <p:nvPr>
            <p:ph type="sldNum" sz="quarter" idx="5"/>
          </p:nvPr>
        </p:nvSpPr>
        <p:spPr/>
        <p:txBody>
          <a:bodyPr/>
          <a:lstStyle/>
          <a:p>
            <a:fld id="{C48D7EDF-B667-477F-ADFB-A9499A48EF17}" type="slidenum">
              <a:rPr lang="en-IN" smtClean="0"/>
              <a:t>29</a:t>
            </a:fld>
            <a:endParaRPr lang="en-IN"/>
          </a:p>
        </p:txBody>
      </p:sp>
    </p:spTree>
    <p:extLst>
      <p:ext uri="{BB962C8B-B14F-4D97-AF65-F5344CB8AC3E}">
        <p14:creationId xmlns:p14="http://schemas.microsoft.com/office/powerpoint/2010/main" val="451205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6559E-07A9-CA16-6FAA-88B34628D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475216-8359-235D-8C2D-9DBE0AABF8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7EFE0B-9259-BBA5-75B8-616AE83E064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90D187-8692-073A-7E85-2A4496F58C51}"/>
              </a:ext>
            </a:extLst>
          </p:cNvPr>
          <p:cNvSpPr>
            <a:spLocks noGrp="1"/>
          </p:cNvSpPr>
          <p:nvPr>
            <p:ph type="sldNum" sz="quarter" idx="5"/>
          </p:nvPr>
        </p:nvSpPr>
        <p:spPr/>
        <p:txBody>
          <a:bodyPr/>
          <a:lstStyle/>
          <a:p>
            <a:fld id="{C48D7EDF-B667-477F-ADFB-A9499A48EF17}" type="slidenum">
              <a:rPr lang="en-IN" smtClean="0"/>
              <a:t>30</a:t>
            </a:fld>
            <a:endParaRPr lang="en-IN"/>
          </a:p>
        </p:txBody>
      </p:sp>
    </p:spTree>
    <p:extLst>
      <p:ext uri="{BB962C8B-B14F-4D97-AF65-F5344CB8AC3E}">
        <p14:creationId xmlns:p14="http://schemas.microsoft.com/office/powerpoint/2010/main" val="1506164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8D7EDF-B667-477F-ADFB-A9499A48EF17}" type="slidenum">
              <a:rPr lang="en-IN" smtClean="0"/>
              <a:t>3</a:t>
            </a:fld>
            <a:endParaRPr lang="en-IN"/>
          </a:p>
        </p:txBody>
      </p:sp>
    </p:spTree>
    <p:extLst>
      <p:ext uri="{BB962C8B-B14F-4D97-AF65-F5344CB8AC3E}">
        <p14:creationId xmlns:p14="http://schemas.microsoft.com/office/powerpoint/2010/main" val="53419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8D7EDF-B667-477F-ADFB-A9499A48EF17}" type="slidenum">
              <a:rPr lang="en-IN" smtClean="0"/>
              <a:t>4</a:t>
            </a:fld>
            <a:endParaRPr lang="en-IN"/>
          </a:p>
        </p:txBody>
      </p:sp>
    </p:spTree>
    <p:extLst>
      <p:ext uri="{BB962C8B-B14F-4D97-AF65-F5344CB8AC3E}">
        <p14:creationId xmlns:p14="http://schemas.microsoft.com/office/powerpoint/2010/main" val="1046166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8D7EDF-B667-477F-ADFB-A9499A48EF17}" type="slidenum">
              <a:rPr lang="en-IN" smtClean="0"/>
              <a:t>5</a:t>
            </a:fld>
            <a:endParaRPr lang="en-IN"/>
          </a:p>
        </p:txBody>
      </p:sp>
    </p:spTree>
    <p:extLst>
      <p:ext uri="{BB962C8B-B14F-4D97-AF65-F5344CB8AC3E}">
        <p14:creationId xmlns:p14="http://schemas.microsoft.com/office/powerpoint/2010/main" val="4191585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8D7EDF-B667-477F-ADFB-A9499A48EF17}" type="slidenum">
              <a:rPr lang="en-IN" smtClean="0"/>
              <a:t>7</a:t>
            </a:fld>
            <a:endParaRPr lang="en-IN"/>
          </a:p>
        </p:txBody>
      </p:sp>
    </p:spTree>
    <p:extLst>
      <p:ext uri="{BB962C8B-B14F-4D97-AF65-F5344CB8AC3E}">
        <p14:creationId xmlns:p14="http://schemas.microsoft.com/office/powerpoint/2010/main" val="1089076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8D7EDF-B667-477F-ADFB-A9499A48EF17}" type="slidenum">
              <a:rPr lang="en-IN" smtClean="0"/>
              <a:t>8</a:t>
            </a:fld>
            <a:endParaRPr lang="en-IN"/>
          </a:p>
        </p:txBody>
      </p:sp>
    </p:spTree>
    <p:extLst>
      <p:ext uri="{BB962C8B-B14F-4D97-AF65-F5344CB8AC3E}">
        <p14:creationId xmlns:p14="http://schemas.microsoft.com/office/powerpoint/2010/main" val="266142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8D7EDF-B667-477F-ADFB-A9499A48EF17}" type="slidenum">
              <a:rPr lang="en-IN" smtClean="0"/>
              <a:t>10</a:t>
            </a:fld>
            <a:endParaRPr lang="en-IN"/>
          </a:p>
        </p:txBody>
      </p:sp>
    </p:spTree>
    <p:extLst>
      <p:ext uri="{BB962C8B-B14F-4D97-AF65-F5344CB8AC3E}">
        <p14:creationId xmlns:p14="http://schemas.microsoft.com/office/powerpoint/2010/main" val="394561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CFC23-AF30-3D2F-CCB7-DFEC9C4563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6B963C-DA4D-1D5F-8909-DCFD2BC670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6A4D92-6385-5BE8-767B-D609B646EBC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9A06A3E-5E93-965D-866E-F2459A5B213D}"/>
              </a:ext>
            </a:extLst>
          </p:cNvPr>
          <p:cNvSpPr>
            <a:spLocks noGrp="1"/>
          </p:cNvSpPr>
          <p:nvPr>
            <p:ph type="sldNum" sz="quarter" idx="5"/>
          </p:nvPr>
        </p:nvSpPr>
        <p:spPr/>
        <p:txBody>
          <a:bodyPr/>
          <a:lstStyle/>
          <a:p>
            <a:fld id="{C48D7EDF-B667-477F-ADFB-A9499A48EF17}" type="slidenum">
              <a:rPr lang="en-IN" smtClean="0"/>
              <a:t>11</a:t>
            </a:fld>
            <a:endParaRPr lang="en-IN"/>
          </a:p>
        </p:txBody>
      </p:sp>
    </p:spTree>
    <p:extLst>
      <p:ext uri="{BB962C8B-B14F-4D97-AF65-F5344CB8AC3E}">
        <p14:creationId xmlns:p14="http://schemas.microsoft.com/office/powerpoint/2010/main" val="340322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2D03-4769-7FDB-C96D-186AB8AD6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2F0B46-FFCB-89CF-B326-9FBB10D48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1B5327-57FE-BCA6-54A3-1B7BDCD8250A}"/>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5" name="Footer Placeholder 4">
            <a:extLst>
              <a:ext uri="{FF2B5EF4-FFF2-40B4-BE49-F238E27FC236}">
                <a16:creationId xmlns:a16="http://schemas.microsoft.com/office/drawing/2014/main" id="{9B2FBF65-F8CF-26EB-DAB2-A376399DDC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6A224-96D9-3D76-7F62-C61E8A3257F4}"/>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81194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09F0-7F5C-7C43-77EC-A6B6D5FE65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CC565A-48E4-4422-53AD-4000FB66F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F3D494-7EED-1034-8127-2E3688B12594}"/>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5" name="Footer Placeholder 4">
            <a:extLst>
              <a:ext uri="{FF2B5EF4-FFF2-40B4-BE49-F238E27FC236}">
                <a16:creationId xmlns:a16="http://schemas.microsoft.com/office/drawing/2014/main" id="{FA7B6B04-4CC8-E77A-BCBC-05C65535D2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1974D-5FEC-C5DD-7607-CB25CD03386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75528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44838-BC84-8859-5611-97C482C2AD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23972A-FCC4-C937-F426-CDA0812B14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5135F-4841-837D-EF81-BE366AE9752A}"/>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5" name="Footer Placeholder 4">
            <a:extLst>
              <a:ext uri="{FF2B5EF4-FFF2-40B4-BE49-F238E27FC236}">
                <a16:creationId xmlns:a16="http://schemas.microsoft.com/office/drawing/2014/main" id="{6931E8BA-689A-FC71-92AA-3D50032749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C7684-9DFD-B798-511E-F665D6CBB0DC}"/>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0906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6D1C-18DB-8120-674C-D918AE63C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F1DDFC-958D-AB8D-2E97-F71B785FC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50A6F-F288-262F-1F39-1F86DF5F09C9}"/>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5" name="Footer Placeholder 4">
            <a:extLst>
              <a:ext uri="{FF2B5EF4-FFF2-40B4-BE49-F238E27FC236}">
                <a16:creationId xmlns:a16="http://schemas.microsoft.com/office/drawing/2014/main" id="{6366EF63-8C27-125F-088C-7AC141868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77721-F9A0-291B-2C7D-276E999CC1DD}"/>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66213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659B-FC59-258F-8CDF-98044A0F6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A78AC1-F664-26A9-6FCD-E2BC434C5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AE14AA-D890-8C3B-6D02-DFE7940AB9B8}"/>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5" name="Footer Placeholder 4">
            <a:extLst>
              <a:ext uri="{FF2B5EF4-FFF2-40B4-BE49-F238E27FC236}">
                <a16:creationId xmlns:a16="http://schemas.microsoft.com/office/drawing/2014/main" id="{22406686-DCCA-DE16-BC31-7F186E628E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F59F6-30D4-59CA-BF6E-4630ADDF44BF}"/>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02913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F5F8-3476-6A60-9E09-10F25A68CB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BB5CDB-14A5-2C6F-CAB1-D95C459691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5C12B-B7F7-6D1B-8343-F984B5DA1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C5948F-7D5E-44F7-138E-8ED9A024F010}"/>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6" name="Footer Placeholder 5">
            <a:extLst>
              <a:ext uri="{FF2B5EF4-FFF2-40B4-BE49-F238E27FC236}">
                <a16:creationId xmlns:a16="http://schemas.microsoft.com/office/drawing/2014/main" id="{D9345D42-1205-EDF5-9EC1-81927EB4D0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24B3AF-B99E-C885-E110-942E28F586F1}"/>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80659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4479-6C10-57DE-ADEF-9B0484A229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D64B06-D9B7-2CC3-A27E-C2F01430B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7913-0CDA-88FB-9555-4B3CB10DD2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9A5610-B0E5-53B8-27BF-59D62FDCF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105064-E0DA-D057-9A71-7F9B1251E4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789F26-B55A-7AB7-C6BF-819C9EC80443}"/>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8" name="Footer Placeholder 7">
            <a:extLst>
              <a:ext uri="{FF2B5EF4-FFF2-40B4-BE49-F238E27FC236}">
                <a16:creationId xmlns:a16="http://schemas.microsoft.com/office/drawing/2014/main" id="{5004B8D8-785D-36DB-7F3F-F92E328DDB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BAA98D-D4AC-F182-9412-7C87E1FDC3E0}"/>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546691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595D-16CD-A78E-D5F7-FEE5B9F21F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191A8A-9C98-4E51-5AD7-85DFCB93A977}"/>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4" name="Footer Placeholder 3">
            <a:extLst>
              <a:ext uri="{FF2B5EF4-FFF2-40B4-BE49-F238E27FC236}">
                <a16:creationId xmlns:a16="http://schemas.microsoft.com/office/drawing/2014/main" id="{34EA8952-B572-1F45-D1B7-DCF967C960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FA99B3-45C4-1F63-64FE-3D773CA1EC0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19383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D9796-8F19-A8C9-0707-20DE75F589E9}"/>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3" name="Footer Placeholder 2">
            <a:extLst>
              <a:ext uri="{FF2B5EF4-FFF2-40B4-BE49-F238E27FC236}">
                <a16:creationId xmlns:a16="http://schemas.microsoft.com/office/drawing/2014/main" id="{406C6A05-E17C-BEEB-0248-6ACCD057B6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CA02E4-5721-2803-403F-92055B1C0CD7}"/>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54700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2DE8B-4EA6-495B-7EDE-986139DE1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6EBFA9-C24B-F9A9-1A80-A071E66AF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88EAB5-1032-E5EB-2E01-92C7E6973E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79461-A095-2C9D-4703-77D321AB87EF}"/>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6" name="Footer Placeholder 5">
            <a:extLst>
              <a:ext uri="{FF2B5EF4-FFF2-40B4-BE49-F238E27FC236}">
                <a16:creationId xmlns:a16="http://schemas.microsoft.com/office/drawing/2014/main" id="{0BADAF9D-2A54-FFC5-C450-DA6601D020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579899-773D-3C9E-F44C-F56A15BBFB4E}"/>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92620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67F2-D3B1-8463-A762-6CC0478F54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DC4FC3-F264-75A8-9180-602C280DF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AB4593-9310-75D9-2532-3A993BC55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D38BF-CFAB-0D69-4418-C12E016D322B}"/>
              </a:ext>
            </a:extLst>
          </p:cNvPr>
          <p:cNvSpPr>
            <a:spLocks noGrp="1"/>
          </p:cNvSpPr>
          <p:nvPr>
            <p:ph type="dt" sz="half" idx="10"/>
          </p:nvPr>
        </p:nvSpPr>
        <p:spPr/>
        <p:txBody>
          <a:bodyPr/>
          <a:lstStyle/>
          <a:p>
            <a:fld id="{A6B12FC3-D083-4EB8-86F0-EF7DCAA4C54E}" type="datetimeFigureOut">
              <a:rPr lang="en-IN" smtClean="0"/>
              <a:t>09-06-2025</a:t>
            </a:fld>
            <a:endParaRPr lang="en-IN"/>
          </a:p>
        </p:txBody>
      </p:sp>
      <p:sp>
        <p:nvSpPr>
          <p:cNvPr id="6" name="Footer Placeholder 5">
            <a:extLst>
              <a:ext uri="{FF2B5EF4-FFF2-40B4-BE49-F238E27FC236}">
                <a16:creationId xmlns:a16="http://schemas.microsoft.com/office/drawing/2014/main" id="{56F941D6-14F3-DDDF-5858-B6B113D6D8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A338F2-8410-2D40-AE45-AEDE9CB384DD}"/>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90440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FA00C-C016-5CF3-923A-87C68E9D60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18229-F4D7-CC6E-F70F-2930A42E68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34E882-92CB-B21F-0506-3D4CB1FF3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12FC3-D083-4EB8-86F0-EF7DCAA4C54E}" type="datetimeFigureOut">
              <a:rPr lang="en-IN" smtClean="0"/>
              <a:t>09-06-2025</a:t>
            </a:fld>
            <a:endParaRPr lang="en-IN"/>
          </a:p>
        </p:txBody>
      </p:sp>
      <p:sp>
        <p:nvSpPr>
          <p:cNvPr id="5" name="Footer Placeholder 4">
            <a:extLst>
              <a:ext uri="{FF2B5EF4-FFF2-40B4-BE49-F238E27FC236}">
                <a16:creationId xmlns:a16="http://schemas.microsoft.com/office/drawing/2014/main" id="{2AD07338-2263-4F37-4936-3819BEC00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1A7EE3-49B1-F0C0-8437-1D428461E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89705-02BA-4318-8929-35F9FDCF05B8}" type="slidenum">
              <a:rPr lang="en-IN" smtClean="0"/>
              <a:t>‹#›</a:t>
            </a:fld>
            <a:endParaRPr lang="en-IN"/>
          </a:p>
        </p:txBody>
      </p:sp>
    </p:spTree>
    <p:extLst>
      <p:ext uri="{BB962C8B-B14F-4D97-AF65-F5344CB8AC3E}">
        <p14:creationId xmlns:p14="http://schemas.microsoft.com/office/powerpoint/2010/main" val="1983236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EA67F9-FDA1-F9CF-F358-C957038FA80B}"/>
              </a:ext>
            </a:extLst>
          </p:cNvPr>
          <p:cNvPicPr>
            <a:picLocks noChangeAspect="1"/>
          </p:cNvPicPr>
          <p:nvPr/>
        </p:nvPicPr>
        <p:blipFill>
          <a:blip r:embed="rId3"/>
          <a:stretch>
            <a:fillRect/>
          </a:stretch>
        </p:blipFill>
        <p:spPr>
          <a:xfrm>
            <a:off x="182367" y="135673"/>
            <a:ext cx="11827265" cy="6444031"/>
          </a:xfrm>
          <a:prstGeom prst="rect">
            <a:avLst/>
          </a:prstGeom>
        </p:spPr>
      </p:pic>
      <p:sp>
        <p:nvSpPr>
          <p:cNvPr id="3" name="Subtitle 2">
            <a:extLst>
              <a:ext uri="{FF2B5EF4-FFF2-40B4-BE49-F238E27FC236}">
                <a16:creationId xmlns:a16="http://schemas.microsoft.com/office/drawing/2014/main" id="{3AE4B2EB-1FCD-E90B-88BD-FDD9C88A9007}"/>
              </a:ext>
            </a:extLst>
          </p:cNvPr>
          <p:cNvSpPr>
            <a:spLocks noGrp="1"/>
          </p:cNvSpPr>
          <p:nvPr>
            <p:ph type="subTitle" idx="1"/>
          </p:nvPr>
        </p:nvSpPr>
        <p:spPr>
          <a:xfrm>
            <a:off x="353961" y="168163"/>
            <a:ext cx="11513574" cy="6202017"/>
          </a:xfrm>
        </p:spPr>
        <p:txBody>
          <a:bodyPr>
            <a:normAutofit fontScale="25000" lnSpcReduction="20000"/>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altLang="en-US" sz="12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70000"/>
              </a:lnSpc>
              <a:spcBef>
                <a:spcPct val="0"/>
              </a:spcBef>
              <a:spcAft>
                <a:spcPct val="0"/>
              </a:spcAft>
              <a:buClrTx/>
              <a:buSzTx/>
              <a:buFontTx/>
              <a:buNone/>
              <a:tabLst/>
              <a:defRPr/>
            </a:pPr>
            <a:r>
              <a:rPr lang="en-US" altLang="en-US" sz="9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MAHATMA GANDHI INSTITUTE OF TECHNOLOGY (A)</a:t>
            </a:r>
            <a:endPar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defRPr/>
            </a:pPr>
            <a:r>
              <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DEPARTMENT  OF </a:t>
            </a:r>
            <a:r>
              <a:rPr lang="en-US" altLang="en-US" sz="9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INFORMATION TECHNOLOGY</a:t>
            </a:r>
            <a:endPar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defRPr/>
            </a:pPr>
            <a:r>
              <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defRPr/>
            </a:pPr>
            <a:r>
              <a:rPr kumimoji="0" lang="en-US" altLang="en-US" sz="12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An Industry Oriented Mini Project (C</a:t>
            </a:r>
            <a:r>
              <a:rPr lang="en-US" altLang="en-US" sz="1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kumimoji="0" lang="en-US" altLang="en-US" sz="12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652PC)</a:t>
            </a:r>
            <a:endParaRPr kumimoji="0" lang="en-US" altLang="en-US" sz="1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on</a:t>
            </a:r>
            <a:r>
              <a:rPr kumimoji="0" lang="en-US" altLang="en-US" sz="12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2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defRPr/>
            </a:pPr>
            <a:r>
              <a:rPr lang="en-US" sz="8800" b="1" kern="0" dirty="0">
                <a:latin typeface="Times New Roman" panose="02020603050405020304" pitchFamily="18" charset="0"/>
                <a:cs typeface="Times New Roman" panose="02020603050405020304" pitchFamily="18" charset="0"/>
              </a:rPr>
              <a:t>RESUME CATEGORIZER</a:t>
            </a:r>
            <a:endParaRPr lang="en-IN" sz="8800" b="1" kern="0"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96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by</a:t>
            </a:r>
            <a:endParaRPr kumimoji="0" lang="en-US" altLang="en-US" sz="9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70000"/>
              </a:lnSpc>
              <a:spcBef>
                <a:spcPct val="0"/>
              </a:spcBef>
              <a:spcAft>
                <a:spcPct val="0"/>
              </a:spcAft>
              <a:buClrTx/>
              <a:buSzTx/>
              <a:buFontTx/>
              <a:buNone/>
              <a:tabLst/>
              <a:defRPr/>
            </a:pPr>
            <a:r>
              <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Y</a:t>
            </a:r>
            <a:r>
              <a:rPr lang="en-US" altLang="en-US" sz="9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.S.S.K </a:t>
            </a:r>
            <a:r>
              <a:rPr lang="en-US" altLang="en-US" sz="96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Keerthija</a:t>
            </a:r>
            <a:r>
              <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9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22261A3261</a:t>
            </a:r>
            <a:endParaRPr kumimoji="0" lang="en-US" altLang="en-US" sz="9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70000"/>
              </a:lnSpc>
              <a:spcBef>
                <a:spcPct val="0"/>
              </a:spcBef>
              <a:spcAft>
                <a:spcPct val="0"/>
              </a:spcAft>
              <a:buClrTx/>
              <a:buSzTx/>
              <a:buFontTx/>
              <a:buNone/>
              <a:tabLst/>
              <a:defRPr/>
            </a:pPr>
            <a:r>
              <a:rPr kumimoji="0" lang="en-US" altLang="en-US" sz="9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a:t>
            </a:r>
            <a:r>
              <a:rPr lang="en-US" altLang="en-US" sz="9600" b="1" dirty="0">
                <a:solidFill>
                  <a:prstClr val="black"/>
                </a:solidFill>
                <a:latin typeface="Times New Roman" panose="02020603050405020304" pitchFamily="18" charset="0"/>
                <a:cs typeface="Times New Roman" panose="02020603050405020304" pitchFamily="18" charset="0"/>
              </a:rPr>
              <a:t>.Shashank Reddy</a:t>
            </a:r>
            <a:r>
              <a:rPr kumimoji="0" lang="en-US" altLang="en-US" sz="9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r>
              <a:rPr lang="en-US" altLang="en-US" sz="9600" b="1" dirty="0">
                <a:solidFill>
                  <a:prstClr val="black"/>
                </a:solidFill>
                <a:latin typeface="Times New Roman" panose="02020603050405020304" pitchFamily="18" charset="0"/>
                <a:cs typeface="Times New Roman" panose="02020603050405020304" pitchFamily="18" charset="0"/>
              </a:rPr>
              <a:t>22261A3211</a:t>
            </a:r>
          </a:p>
          <a:p>
            <a:pPr marL="0" marR="0" lvl="0" indent="0" algn="ctr" defTabSz="914400" rtl="0" eaLnBrk="0" fontAlgn="base" latinLnBrk="0" hangingPunct="0">
              <a:lnSpc>
                <a:spcPct val="170000"/>
              </a:lnSpc>
              <a:spcBef>
                <a:spcPct val="0"/>
              </a:spcBef>
              <a:spcAft>
                <a:spcPct val="0"/>
              </a:spcAft>
              <a:buClrTx/>
              <a:buSzTx/>
              <a:buFontTx/>
              <a:buNone/>
              <a:tabLst/>
              <a:defRPr/>
            </a:pPr>
            <a:r>
              <a:rPr lang="en-US" altLang="en-US" sz="9600" b="1" dirty="0">
                <a:solidFill>
                  <a:prstClr val="black"/>
                </a:solidFill>
                <a:latin typeface="Times New Roman" panose="02020603050405020304" pitchFamily="18" charset="0"/>
                <a:cs typeface="Times New Roman" panose="02020603050405020304" pitchFamily="18" charset="0"/>
              </a:rPr>
              <a:t>Batch ID : CSB-25-06</a:t>
            </a:r>
          </a:p>
          <a:p>
            <a:pPr marL="0" marR="0" lvl="0" indent="0" algn="l" defTabSz="914400" rtl="0" eaLnBrk="0" fontAlgn="base" latinLnBrk="0" hangingPunct="0">
              <a:lnSpc>
                <a:spcPct val="170000"/>
              </a:lnSpc>
              <a:spcBef>
                <a:spcPct val="0"/>
              </a:spcBef>
              <a:spcAft>
                <a:spcPct val="0"/>
              </a:spcAft>
              <a:buClrTx/>
              <a:buSzTx/>
              <a:buFontTx/>
              <a:buNone/>
              <a:tabLst/>
              <a:defRPr/>
            </a:pPr>
            <a:r>
              <a:rPr lang="en-US" sz="9600" b="1" dirty="0">
                <a:solidFill>
                  <a:prstClr val="black"/>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9600" b="1" i="1" dirty="0">
                <a:effectLst/>
                <a:latin typeface="Times New Roman" panose="02020603050405020304" pitchFamily="18" charset="0"/>
                <a:ea typeface="Times New Roman" panose="02020603050405020304" pitchFamily="18" charset="0"/>
                <a:cs typeface="Times New Roman" panose="02020603050405020304" pitchFamily="18" charset="0"/>
              </a:rPr>
              <a:t>Internal Supervisor</a:t>
            </a: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9600" b="1" i="1" dirty="0">
                <a:effectLst/>
                <a:latin typeface="Times New Roman" panose="02020603050405020304" pitchFamily="18" charset="0"/>
                <a:ea typeface="Times New Roman" panose="02020603050405020304" pitchFamily="18" charset="0"/>
                <a:cs typeface="Times New Roman" panose="02020603050405020304" pitchFamily="18" charset="0"/>
              </a:rPr>
              <a:t>IOMP Coordinator</a:t>
            </a:r>
            <a:endParaRPr lang="en-US" altLang="en-US" sz="9600" b="1" i="1" dirty="0">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IN" sz="9600" dirty="0" err="1">
                <a:effectLst/>
                <a:latin typeface="Times New Roman" panose="02020603050405020304" pitchFamily="18" charset="0"/>
                <a:ea typeface="Times New Roman" panose="02020603050405020304" pitchFamily="18" charset="0"/>
                <a:cs typeface="Times New Roman" panose="02020603050405020304" pitchFamily="18" charset="0"/>
              </a:rPr>
              <a:t>Mrs.U.Chaitanya</a:t>
            </a:r>
            <a:r>
              <a:rPr lang="en-IN" sz="9600" dirty="0">
                <a:latin typeface="Times New Roman" panose="02020603050405020304" pitchFamily="18" charset="0"/>
                <a:ea typeface="Times New Roman" panose="02020603050405020304" pitchFamily="18" charset="0"/>
                <a:cs typeface="Times New Roman" panose="02020603050405020304" pitchFamily="18" charset="0"/>
              </a:rPr>
              <a:t>  							Dr.</a:t>
            </a: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9600" dirty="0" err="1">
                <a:effectLst/>
                <a:latin typeface="Times New Roman" panose="02020603050405020304" pitchFamily="18" charset="0"/>
                <a:ea typeface="Times New Roman" panose="02020603050405020304" pitchFamily="18" charset="0"/>
                <a:cs typeface="Times New Roman" panose="02020603050405020304" pitchFamily="18" charset="0"/>
              </a:rPr>
              <a:t>N.Sree</a:t>
            </a: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 Divya</a:t>
            </a:r>
            <a:endParaRPr lang="en-IN" sz="9600" dirty="0">
              <a:latin typeface="Times New Roman" panose="02020603050405020304" pitchFamily="18" charset="0"/>
              <a:ea typeface="Times New Roman" panose="02020603050405020304" pitchFamily="18" charset="0"/>
              <a:cs typeface="Times New Roman" panose="02020603050405020304" pitchFamily="18" charset="0"/>
            </a:endParaRPr>
          </a:p>
          <a:p>
            <a:pPr algn="l" eaLnBrk="0" fontAlgn="base" hangingPunct="0">
              <a:lnSpc>
                <a:spcPct val="100000"/>
              </a:lnSpc>
              <a:spcBef>
                <a:spcPct val="0"/>
              </a:spcBef>
              <a:spcAft>
                <a:spcPct val="0"/>
              </a:spcAft>
              <a:defRPr/>
            </a:pP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Assistant Profes</a:t>
            </a:r>
            <a:r>
              <a:rPr lang="en-IN" sz="9600" dirty="0">
                <a:latin typeface="Times New Roman" panose="02020603050405020304" pitchFamily="18" charset="0"/>
                <a:ea typeface="Times New Roman" panose="02020603050405020304" pitchFamily="18" charset="0"/>
                <a:cs typeface="Times New Roman" panose="02020603050405020304" pitchFamily="18" charset="0"/>
              </a:rPr>
              <a:t>s</a:t>
            </a: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or                                                                            Assistant Profes</a:t>
            </a:r>
            <a:r>
              <a:rPr lang="en-IN" sz="9600" dirty="0">
                <a:latin typeface="Times New Roman" panose="02020603050405020304" pitchFamily="18" charset="0"/>
                <a:ea typeface="Times New Roman" panose="02020603050405020304" pitchFamily="18" charset="0"/>
                <a:cs typeface="Times New Roman" panose="02020603050405020304" pitchFamily="18" charset="0"/>
              </a:rPr>
              <a:t>s</a:t>
            </a:r>
            <a:r>
              <a:rPr lang="en-IN" sz="9600" dirty="0">
                <a:effectLst/>
                <a:latin typeface="Times New Roman" panose="02020603050405020304" pitchFamily="18" charset="0"/>
                <a:ea typeface="Times New Roman" panose="02020603050405020304" pitchFamily="18" charset="0"/>
                <a:cs typeface="Times New Roman" panose="02020603050405020304" pitchFamily="18" charset="0"/>
              </a:rPr>
              <a:t>or</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IN" sz="9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r" defTabSz="914400" rtl="0" eaLnBrk="0" fontAlgn="base" latinLnBrk="0" hangingPunct="0">
              <a:lnSpc>
                <a:spcPct val="100000"/>
              </a:lnSpc>
              <a:spcBef>
                <a:spcPct val="0"/>
              </a:spcBef>
              <a:spcAft>
                <a:spcPct val="0"/>
              </a:spcAft>
              <a:buClrTx/>
              <a:buSzTx/>
              <a:tabLst/>
              <a:defRPr/>
            </a:pPr>
            <a:endParaRPr kumimoji="0" lang="en-US" altLang="en-US" sz="80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defRPr/>
            </a:pPr>
            <a:endParaRPr lang="en-US" altLang="en-US" sz="4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altLang="en-US" sz="4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9326FF-82C9-6C2B-2CF4-82FCA56670EB}"/>
              </a:ext>
            </a:extLst>
          </p:cNvPr>
          <p:cNvPicPr>
            <a:picLocks noChangeAspect="1"/>
          </p:cNvPicPr>
          <p:nvPr/>
        </p:nvPicPr>
        <p:blipFill>
          <a:blip r:embed="rId4"/>
          <a:stretch>
            <a:fillRect/>
          </a:stretch>
        </p:blipFill>
        <p:spPr>
          <a:xfrm>
            <a:off x="486747" y="278296"/>
            <a:ext cx="1091279" cy="1048603"/>
          </a:xfrm>
          <a:prstGeom prst="rect">
            <a:avLst/>
          </a:prstGeom>
        </p:spPr>
      </p:pic>
    </p:spTree>
    <p:extLst>
      <p:ext uri="{BB962C8B-B14F-4D97-AF65-F5344CB8AC3E}">
        <p14:creationId xmlns:p14="http://schemas.microsoft.com/office/powerpoint/2010/main" val="222880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3ABB62-79F7-B774-A281-86D65EA8ED63}"/>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31BF390C-68FD-2DF4-CB1D-C6FBC6D40888}"/>
              </a:ext>
            </a:extLst>
          </p:cNvPr>
          <p:cNvSpPr>
            <a:spLocks noGrp="1"/>
          </p:cNvSpPr>
          <p:nvPr>
            <p:ph type="title"/>
          </p:nvPr>
        </p:nvSpPr>
        <p:spPr>
          <a:xfrm>
            <a:off x="838200" y="-393290"/>
            <a:ext cx="10515600" cy="2281082"/>
          </a:xfrm>
        </p:spPr>
        <p:txBody>
          <a:bodyPr>
            <a:normAutofit/>
          </a:bodyPr>
          <a:lstStyle/>
          <a:p>
            <a:pPr algn="ctr"/>
            <a:r>
              <a:rPr lang="en-US" sz="1800" b="1" dirty="0">
                <a:latin typeface="Times New Roman" panose="02020603050405020304" pitchFamily="18" charset="0"/>
                <a:cs typeface="Times New Roman" panose="02020603050405020304" pitchFamily="18" charset="0"/>
              </a:rPr>
              <a:t>Objectives</a:t>
            </a:r>
            <a:endParaRPr lang="en-IN" sz="1800"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C96C695C-BCAD-7E21-37C5-017890F2055B}"/>
              </a:ext>
            </a:extLst>
          </p:cNvPr>
          <p:cNvSpPr>
            <a:spLocks noGrp="1" noChangeArrowheads="1"/>
          </p:cNvSpPr>
          <p:nvPr>
            <p:ph idx="1"/>
          </p:nvPr>
        </p:nvSpPr>
        <p:spPr bwMode="auto">
          <a:xfrm>
            <a:off x="900879" y="1237117"/>
            <a:ext cx="10390239" cy="438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600" b="1" dirty="0">
                <a:latin typeface="Times New Roman" panose="02020603050405020304" pitchFamily="18" charset="0"/>
                <a:cs typeface="Times New Roman" panose="02020603050405020304" pitchFamily="18" charset="0"/>
              </a:rPr>
              <a:t>1. Automated Resume Classification</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Automated the categorization of resumes, significantly reducing the time and effort required for manual screening.</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Enabled recruiters to focus more on candidate engagement and strategic hiring decisions.</a:t>
            </a:r>
          </a:p>
          <a:p>
            <a:pPr>
              <a:buNone/>
            </a:pPr>
            <a:r>
              <a:rPr lang="en-US" sz="1600" b="1" dirty="0">
                <a:latin typeface="Times New Roman" panose="02020603050405020304" pitchFamily="18" charset="0"/>
                <a:cs typeface="Times New Roman" panose="02020603050405020304" pitchFamily="18" charset="0"/>
              </a:rPr>
              <a:t>2. Enhanced Processing Speed</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Achieved resume categorization within seconds per document, drastically cutting down the wait time.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Improved recruiter workflow efficiency by enabling near-instantaneous sorting of large resume batches.</a:t>
            </a:r>
          </a:p>
          <a:p>
            <a:pPr>
              <a:buNone/>
            </a:pPr>
            <a:r>
              <a:rPr lang="en-US" sz="1600" b="1" dirty="0">
                <a:latin typeface="Times New Roman" panose="02020603050405020304" pitchFamily="18" charset="0"/>
                <a:cs typeface="Times New Roman" panose="02020603050405020304" pitchFamily="18" charset="0"/>
              </a:rPr>
              <a:t>3. High Volume Handling</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Developed a scalable system capable of processing over multiple resumes.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Ensured the platform is suitable for mass recruitment drives and enterprise-level hiring demands.</a:t>
            </a:r>
          </a:p>
          <a:p>
            <a:pPr>
              <a:buNone/>
            </a:pPr>
            <a:r>
              <a:rPr lang="en-US" sz="1600" b="1" dirty="0">
                <a:latin typeface="Times New Roman" panose="02020603050405020304" pitchFamily="18" charset="0"/>
                <a:cs typeface="Times New Roman" panose="02020603050405020304" pitchFamily="18" charset="0"/>
              </a:rPr>
              <a:t>4. Improved Matching Accuracy</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Enhanced the precision of candidate-to-job matching, leading to higher quality shortlists and better alignment with role requirements.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Reduced the chances of skill-role mismatch, leading to better interview-to-offer conversion rates.</a:t>
            </a:r>
          </a:p>
        </p:txBody>
      </p:sp>
    </p:spTree>
    <p:extLst>
      <p:ext uri="{BB962C8B-B14F-4D97-AF65-F5344CB8AC3E}">
        <p14:creationId xmlns:p14="http://schemas.microsoft.com/office/powerpoint/2010/main" val="1450650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526FB-1765-4627-87F0-487B77D2B30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EE2182F-5BFE-3B67-DCAD-0EBB029413C0}"/>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7587F62C-7EB3-A8C0-38F1-5FE399A412A0}"/>
              </a:ext>
            </a:extLst>
          </p:cNvPr>
          <p:cNvSpPr>
            <a:spLocks noGrp="1"/>
          </p:cNvSpPr>
          <p:nvPr>
            <p:ph type="title"/>
          </p:nvPr>
        </p:nvSpPr>
        <p:spPr>
          <a:xfrm>
            <a:off x="838200" y="-393290"/>
            <a:ext cx="10515600" cy="2281082"/>
          </a:xfrm>
        </p:spPr>
        <p:txBody>
          <a:bodyPr>
            <a:normAutofit/>
          </a:bodyPr>
          <a:lstStyle/>
          <a:p>
            <a:pPr algn="ctr"/>
            <a:r>
              <a:rPr lang="en-US" sz="1800" b="1" dirty="0">
                <a:latin typeface="Times New Roman" panose="02020603050405020304" pitchFamily="18" charset="0"/>
                <a:cs typeface="Times New Roman" panose="02020603050405020304" pitchFamily="18" charset="0"/>
              </a:rPr>
              <a:t>Objectives</a:t>
            </a:r>
            <a:endParaRPr lang="en-IN" sz="1800"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0617A6EA-0FFC-5034-D274-7B715141E9D3}"/>
              </a:ext>
            </a:extLst>
          </p:cNvPr>
          <p:cNvSpPr>
            <a:spLocks noGrp="1" noChangeArrowheads="1"/>
          </p:cNvSpPr>
          <p:nvPr>
            <p:ph idx="1"/>
          </p:nvPr>
        </p:nvSpPr>
        <p:spPr bwMode="auto">
          <a:xfrm>
            <a:off x="838200" y="1119037"/>
            <a:ext cx="10515600" cy="273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5. Strengthened Domain Generalization</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Successfully categorized resumes from over different industries, including IT, Finance, Healthcare, and Education.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Overcame the domain-restriction issues faced by earlier models, making the system highly adaptable.</a:t>
            </a:r>
          </a:p>
          <a:p>
            <a:pPr>
              <a:buNone/>
            </a:pPr>
            <a:r>
              <a:rPr lang="en-US" sz="1600" b="1" dirty="0">
                <a:latin typeface="Times New Roman" panose="02020603050405020304" pitchFamily="18" charset="0"/>
                <a:cs typeface="Times New Roman" panose="02020603050405020304" pitchFamily="18" charset="0"/>
              </a:rPr>
              <a:t>6. Ensured System Scalability and Reliability</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Ensured continuous system performance and minimal downtime even under high-volume resume processing conditions.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Guaranteed consistent performance and minimized downtime during critical recruitment periods.</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79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42423-130E-CDC0-7A3D-384E478ED1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D30FDA6-4173-6E4A-BE01-4620A4A31469}"/>
              </a:ext>
            </a:extLst>
          </p:cNvPr>
          <p:cNvPicPr>
            <a:picLocks noChangeAspect="1"/>
          </p:cNvPicPr>
          <p:nvPr/>
        </p:nvPicPr>
        <p:blipFill>
          <a:blip r:embed="rId3"/>
          <a:stretch>
            <a:fillRect/>
          </a:stretch>
        </p:blipFill>
        <p:spPr>
          <a:xfrm>
            <a:off x="192199" y="216816"/>
            <a:ext cx="11827265" cy="6444031"/>
          </a:xfrm>
          <a:prstGeom prst="rect">
            <a:avLst/>
          </a:prstGeom>
        </p:spPr>
      </p:pic>
      <p:sp>
        <p:nvSpPr>
          <p:cNvPr id="2" name="Title 1">
            <a:extLst>
              <a:ext uri="{FF2B5EF4-FFF2-40B4-BE49-F238E27FC236}">
                <a16:creationId xmlns:a16="http://schemas.microsoft.com/office/drawing/2014/main" id="{EDB16AD3-4C96-6AB0-96E5-E11AF1C91915}"/>
              </a:ext>
            </a:extLst>
          </p:cNvPr>
          <p:cNvSpPr>
            <a:spLocks noGrp="1"/>
          </p:cNvSpPr>
          <p:nvPr>
            <p:ph type="title"/>
          </p:nvPr>
        </p:nvSpPr>
        <p:spPr>
          <a:xfrm>
            <a:off x="838200" y="-658761"/>
            <a:ext cx="10515600" cy="2458064"/>
          </a:xfrm>
        </p:spPr>
        <p:txBody>
          <a:bodyPr>
            <a:normAutofit/>
          </a:bodyPr>
          <a:lstStyle/>
          <a:p>
            <a:pPr algn="ctr"/>
            <a:r>
              <a:rPr lang="en-US" sz="1800" b="1" dirty="0">
                <a:latin typeface="Times New Roman" panose="02020603050405020304" pitchFamily="18" charset="0"/>
                <a:cs typeface="Times New Roman" panose="02020603050405020304" pitchFamily="18" charset="0"/>
              </a:rPr>
              <a:t>Modules Description</a:t>
            </a:r>
            <a:endParaRPr lang="en-IN" sz="1800" b="1" dirty="0">
              <a:latin typeface="Times New Roman" panose="02020603050405020304" pitchFamily="18" charset="0"/>
              <a:cs typeface="Times New Roman" panose="02020603050405020304" pitchFamily="18" charset="0"/>
            </a:endParaRPr>
          </a:p>
        </p:txBody>
      </p:sp>
      <p:sp>
        <p:nvSpPr>
          <p:cNvPr id="51" name="Rectangle 47">
            <a:extLst>
              <a:ext uri="{FF2B5EF4-FFF2-40B4-BE49-F238E27FC236}">
                <a16:creationId xmlns:a16="http://schemas.microsoft.com/office/drawing/2014/main" id="{FDC379D0-BA37-FCA4-0D9E-0CA011696BC1}"/>
              </a:ext>
            </a:extLst>
          </p:cNvPr>
          <p:cNvSpPr>
            <a:spLocks noChangeArrowheads="1"/>
          </p:cNvSpPr>
          <p:nvPr/>
        </p:nvSpPr>
        <p:spPr bwMode="auto">
          <a:xfrm>
            <a:off x="726702" y="1004297"/>
            <a:ext cx="10738593" cy="4849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Upload Module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the uploading of PDF resumes via the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interface.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Role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that users can submit resumes in PDF format for processing.</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PDF Processing Module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Extracts text from uploaded PDFs using the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PdfReader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Role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the content of the PDF resumes into machine-readable text for further processing.</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Cleaning Module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Preprocesses the extracted text, using regular expressions to clean up unwanted elements (e.g., extra spaces, headers, footers).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Role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the text is clean and ready for feature extraction.</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Transformation Module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the cleaned text into numerical features using a TF-IDF vectorizer.</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Role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Transforms the resume data into a format suitable for machine learning models.</a:t>
            </a:r>
          </a:p>
        </p:txBody>
      </p:sp>
    </p:spTree>
    <p:extLst>
      <p:ext uri="{BB962C8B-B14F-4D97-AF65-F5344CB8AC3E}">
        <p14:creationId xmlns:p14="http://schemas.microsoft.com/office/powerpoint/2010/main" val="275083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A0D06-FF27-9FC0-2243-6654A427EF4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96D040F-0920-F933-5F53-15AC8BE0BFBB}"/>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C56E57C1-2A3C-26D8-46FE-C08C7B3067B7}"/>
              </a:ext>
            </a:extLst>
          </p:cNvPr>
          <p:cNvSpPr>
            <a:spLocks noGrp="1"/>
          </p:cNvSpPr>
          <p:nvPr>
            <p:ph type="title"/>
          </p:nvPr>
        </p:nvSpPr>
        <p:spPr>
          <a:xfrm>
            <a:off x="838200" y="-658761"/>
            <a:ext cx="10515600" cy="2458064"/>
          </a:xfrm>
        </p:spPr>
        <p:txBody>
          <a:bodyPr>
            <a:normAutofit/>
          </a:bodyPr>
          <a:lstStyle/>
          <a:p>
            <a:pPr algn="ctr"/>
            <a:r>
              <a:rPr lang="en-US" sz="1800" b="1" dirty="0">
                <a:latin typeface="Times New Roman" panose="02020603050405020304" pitchFamily="18" charset="0"/>
                <a:cs typeface="Times New Roman" panose="02020603050405020304" pitchFamily="18" charset="0"/>
              </a:rPr>
              <a:t>Modules Description</a:t>
            </a:r>
            <a:endParaRPr lang="en-IN" sz="1800" b="1" dirty="0">
              <a:latin typeface="Times New Roman" panose="02020603050405020304" pitchFamily="18" charset="0"/>
              <a:cs typeface="Times New Roman" panose="02020603050405020304" pitchFamily="18" charset="0"/>
            </a:endParaRPr>
          </a:p>
        </p:txBody>
      </p:sp>
      <p:sp>
        <p:nvSpPr>
          <p:cNvPr id="51" name="Rectangle 47">
            <a:extLst>
              <a:ext uri="{FF2B5EF4-FFF2-40B4-BE49-F238E27FC236}">
                <a16:creationId xmlns:a16="http://schemas.microsoft.com/office/drawing/2014/main" id="{702E984B-D5D0-CD99-1A19-C65B42A6B98A}"/>
              </a:ext>
            </a:extLst>
          </p:cNvPr>
          <p:cNvSpPr>
            <a:spLocks noChangeArrowheads="1"/>
          </p:cNvSpPr>
          <p:nvPr/>
        </p:nvSpPr>
        <p:spPr bwMode="auto">
          <a:xfrm>
            <a:off x="694402" y="967114"/>
            <a:ext cx="10803194" cy="521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AutoNum type="arabicPeriod" startAt="5"/>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Module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 pre-trained machine learning model to predict the job category of each resume based on the transformed features.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Role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Classifies resumes into predefined job categories.</a:t>
            </a:r>
          </a:p>
          <a:p>
            <a:pPr marL="342900" marR="0" lvl="0" indent="-342900" algn="l" defTabSz="914400" rtl="0" eaLnBrk="0" fontAlgn="base" latinLnBrk="0" hangingPunct="0">
              <a:lnSpc>
                <a:spcPct val="150000"/>
              </a:lnSpc>
              <a:spcBef>
                <a:spcPct val="0"/>
              </a:spcBef>
              <a:spcAft>
                <a:spcPct val="0"/>
              </a:spcAft>
              <a:buClrTx/>
              <a:buSzTx/>
              <a:buAutoNum type="arabicPeriod" startAt="6"/>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Category Mapping Module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Maps the predicted category ID to a human-readable job category name.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Role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that users see a user-friendly job category instead of raw numerical predictions.</a:t>
            </a:r>
          </a:p>
          <a:p>
            <a:pPr marL="342900" marR="0" lvl="0" indent="-342900" algn="l" defTabSz="914400" rtl="0" eaLnBrk="0" fontAlgn="base" latinLnBrk="0" hangingPunct="0">
              <a:lnSpc>
                <a:spcPct val="150000"/>
              </a:lnSpc>
              <a:spcBef>
                <a:spcPct val="0"/>
              </a:spcBef>
              <a:spcAft>
                <a:spcPct val="0"/>
              </a:spcAft>
              <a:buClrTx/>
              <a:buSzTx/>
              <a:buAutoNum type="arabicPeriod" startAt="7"/>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Organization Module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Organizes and saves the categorized resumes into directories according to their predicted job category.</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Role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maintain an organized system where resumes are saved based on their respective categories for easy access.</a:t>
            </a:r>
          </a:p>
          <a:p>
            <a:pPr marL="342900" marR="0" lvl="0" indent="-342900" algn="l" defTabSz="914400" rtl="0" eaLnBrk="0" fontAlgn="base" latinLnBrk="0" hangingPunct="0">
              <a:lnSpc>
                <a:spcPct val="150000"/>
              </a:lnSpc>
              <a:spcBef>
                <a:spcPct val="0"/>
              </a:spcBef>
              <a:spcAft>
                <a:spcPct val="0"/>
              </a:spcAft>
              <a:buClrTx/>
              <a:buSzTx/>
              <a:buAutoNum type="arabicPeriod" startAt="8"/>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Compilation Module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Compiles the categorization results into a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display and download.</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Role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view the categorization results and download them for further use.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021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D7825-6FC4-A8B1-08A1-D28FD96FF50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B02677F-7A1B-3683-6BBB-701F994ED5FE}"/>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8A475E6B-9D3D-160A-AFC7-F9ADCDCA7583}"/>
              </a:ext>
            </a:extLst>
          </p:cNvPr>
          <p:cNvSpPr>
            <a:spLocks noGrp="1"/>
          </p:cNvSpPr>
          <p:nvPr>
            <p:ph type="title"/>
          </p:nvPr>
        </p:nvSpPr>
        <p:spPr>
          <a:xfrm>
            <a:off x="838200" y="-658761"/>
            <a:ext cx="10515600" cy="2458064"/>
          </a:xfrm>
        </p:spPr>
        <p:txBody>
          <a:bodyPr>
            <a:normAutofit/>
          </a:bodyPr>
          <a:lstStyle/>
          <a:p>
            <a:pPr algn="ctr"/>
            <a:r>
              <a:rPr lang="en-US" sz="1800" b="1" dirty="0">
                <a:latin typeface="Times New Roman" panose="02020603050405020304" pitchFamily="18" charset="0"/>
                <a:cs typeface="Times New Roman" panose="02020603050405020304" pitchFamily="18" charset="0"/>
              </a:rPr>
              <a:t>System Architecture Diagram</a:t>
            </a:r>
            <a:endParaRPr lang="en-IN" sz="1800" b="1" dirty="0">
              <a:latin typeface="Times New Roman" panose="02020603050405020304" pitchFamily="18" charset="0"/>
              <a:cs typeface="Times New Roman" panose="02020603050405020304" pitchFamily="18" charset="0"/>
            </a:endParaRPr>
          </a:p>
        </p:txBody>
      </p:sp>
      <p:pic>
        <p:nvPicPr>
          <p:cNvPr id="1026" name="Picture 2" descr="PlantUML Diagram">
            <a:extLst>
              <a:ext uri="{FF2B5EF4-FFF2-40B4-BE49-F238E27FC236}">
                <a16:creationId xmlns:a16="http://schemas.microsoft.com/office/drawing/2014/main" id="{A6AF12F0-ECDF-31EE-8967-021877F824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9789" y="881968"/>
            <a:ext cx="6350074" cy="533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914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251A-B714-0F83-52A0-E6430CCDE7E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299DC1B-39B5-DA7A-3B29-968C17E29F77}"/>
              </a:ext>
            </a:extLst>
          </p:cNvPr>
          <p:cNvPicPr>
            <a:picLocks noChangeAspect="1"/>
          </p:cNvPicPr>
          <p:nvPr/>
        </p:nvPicPr>
        <p:blipFill>
          <a:blip r:embed="rId3"/>
          <a:stretch>
            <a:fillRect/>
          </a:stretch>
        </p:blipFill>
        <p:spPr>
          <a:xfrm>
            <a:off x="182367" y="259022"/>
            <a:ext cx="11827265" cy="6444031"/>
          </a:xfrm>
          <a:prstGeom prst="rect">
            <a:avLst/>
          </a:prstGeom>
        </p:spPr>
      </p:pic>
      <p:sp>
        <p:nvSpPr>
          <p:cNvPr id="2" name="Title 1">
            <a:extLst>
              <a:ext uri="{FF2B5EF4-FFF2-40B4-BE49-F238E27FC236}">
                <a16:creationId xmlns:a16="http://schemas.microsoft.com/office/drawing/2014/main" id="{92985A4F-621F-9E3A-226A-85C5336A6E4F}"/>
              </a:ext>
            </a:extLst>
          </p:cNvPr>
          <p:cNvSpPr>
            <a:spLocks noGrp="1"/>
          </p:cNvSpPr>
          <p:nvPr>
            <p:ph type="title"/>
          </p:nvPr>
        </p:nvSpPr>
        <p:spPr>
          <a:xfrm>
            <a:off x="839381" y="-235973"/>
            <a:ext cx="10515600" cy="2054941"/>
          </a:xfrm>
        </p:spPr>
        <p:txBody>
          <a:bodyPr>
            <a:normAutofit/>
          </a:bodyPr>
          <a:lstStyle/>
          <a:p>
            <a:pPr algn="ctr"/>
            <a:r>
              <a:rPr lang="en-US" sz="1800" b="1" dirty="0">
                <a:latin typeface="Times New Roman" panose="02020603050405020304" pitchFamily="18" charset="0"/>
                <a:cs typeface="Times New Roman" panose="02020603050405020304" pitchFamily="18" charset="0"/>
              </a:rPr>
              <a:t>Algorithm</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6CC63CC3-C567-15D7-78A9-60FDB1334D62}"/>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33B41F53-6FB1-ED31-8AD7-80340140D4A1}"/>
              </a:ext>
            </a:extLst>
          </p:cNvPr>
          <p:cNvSpPr>
            <a:spLocks noChangeArrowheads="1"/>
          </p:cNvSpPr>
          <p:nvPr/>
        </p:nvSpPr>
        <p:spPr bwMode="auto">
          <a:xfrm>
            <a:off x="521741" y="1166313"/>
            <a:ext cx="113162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TF-IDF (Term Frequency – Inverse Document Frequency)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convert resume text into meaningful numerical features that can be processed by a machine learning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Explanation: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measures how important a word is in a particular document (resume) compared to all other documents in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Term Frequency (TF):</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how frequently a word appears in a resume.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Inverse Document Frequency (IDF):</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how rare or unique a word is across all resumes.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Words that are frequent in one resume but uncommon in others are given higher importance. This helps the model focus on keywords that matter most for classification.</a:t>
            </a:r>
          </a:p>
        </p:txBody>
      </p:sp>
      <p:sp>
        <p:nvSpPr>
          <p:cNvPr id="7" name="Rectangle 3">
            <a:extLst>
              <a:ext uri="{FF2B5EF4-FFF2-40B4-BE49-F238E27FC236}">
                <a16:creationId xmlns:a16="http://schemas.microsoft.com/office/drawing/2014/main" id="{EC1908B0-986F-0644-5096-AB49B3D11567}"/>
              </a:ext>
            </a:extLst>
          </p:cNvPr>
          <p:cNvSpPr>
            <a:spLocks noChangeArrowheads="1"/>
          </p:cNvSpPr>
          <p:nvPr/>
        </p:nvSpPr>
        <p:spPr bwMode="auto">
          <a:xfrm>
            <a:off x="521741" y="3600033"/>
            <a:ext cx="948221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Label Encoding ( Technique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convert textual job category labels into numeric values so that machine learning algorithms can process them.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Explanation: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 Encoding assigns a unique integer to each job category.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example: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HR →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Scientist →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Developer →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numeric labels are then used as targets during model training and prediction.</a:t>
            </a:r>
          </a:p>
        </p:txBody>
      </p:sp>
    </p:spTree>
    <p:extLst>
      <p:ext uri="{BB962C8B-B14F-4D97-AF65-F5344CB8AC3E}">
        <p14:creationId xmlns:p14="http://schemas.microsoft.com/office/powerpoint/2010/main" val="96521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DA8FD-3790-BAC7-F7BC-84613342A94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1ACEA19-86D6-B2AB-F9D3-2A5FEDB645EE}"/>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F0A796D4-D900-E0AF-F1A7-CD6354FEF315}"/>
              </a:ext>
            </a:extLst>
          </p:cNvPr>
          <p:cNvSpPr>
            <a:spLocks noGrp="1"/>
          </p:cNvSpPr>
          <p:nvPr>
            <p:ph type="title"/>
          </p:nvPr>
        </p:nvSpPr>
        <p:spPr>
          <a:xfrm>
            <a:off x="838200" y="-658760"/>
            <a:ext cx="10515600" cy="2054941"/>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Algorithm</a:t>
            </a:r>
            <a:endParaRPr lang="en-IN" sz="1800"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7A49A88-56E2-3CCF-14AE-FA469B11A4E6}"/>
              </a:ext>
            </a:extLst>
          </p:cNvPr>
          <p:cNvSpPr>
            <a:spLocks noGrp="1" noChangeArrowheads="1"/>
          </p:cNvSpPr>
          <p:nvPr>
            <p:ph idx="1"/>
          </p:nvPr>
        </p:nvSpPr>
        <p:spPr bwMode="auto">
          <a:xfrm>
            <a:off x="592300" y="1132035"/>
            <a:ext cx="10761500" cy="2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Logistic 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classify resumes into the appropriate job category based on their content.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Explanation: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is a supervised learning algorithm used for classification tasks.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analyzes the relationship between input features (from TF-IDF) and output labels (job categories) to calculate the probability of each category.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selects the category with the highest probability.</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Although the name includes "regression(prediction)", the algorithm is mainly used for classification problems.</a:t>
            </a:r>
          </a:p>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AD293B34-03B9-225E-062F-D7E3A3F6A595}"/>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87C6884-5442-8F6F-B043-298FA0BACE53}"/>
              </a:ext>
            </a:extLst>
          </p:cNvPr>
          <p:cNvSpPr txBox="1"/>
          <p:nvPr/>
        </p:nvSpPr>
        <p:spPr>
          <a:xfrm>
            <a:off x="592300" y="3892528"/>
            <a:ext cx="8610694" cy="1077218"/>
          </a:xfrm>
          <a:prstGeom prst="rect">
            <a:avLst/>
          </a:prstGeom>
          <a:noFill/>
        </p:spPr>
        <p:txBody>
          <a:bodyPr wrap="square">
            <a:spAutoFit/>
          </a:bodyPr>
          <a:lstStyle/>
          <a:p>
            <a:pPr>
              <a:buNone/>
            </a:pPr>
            <a:r>
              <a:rPr lang="en-US" sz="1600" b="1" dirty="0">
                <a:latin typeface="Times New Roman" panose="02020603050405020304" pitchFamily="18" charset="0"/>
                <a:cs typeface="Times New Roman" panose="02020603050405020304" pitchFamily="18" charset="0"/>
              </a:rPr>
              <a:t>Why Use Logistic Regression?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It’s </a:t>
            </a:r>
            <a:r>
              <a:rPr lang="en-US" sz="1600" b="1" dirty="0">
                <a:latin typeface="Times New Roman" panose="02020603050405020304" pitchFamily="18" charset="0"/>
                <a:cs typeface="Times New Roman" panose="02020603050405020304" pitchFamily="18" charset="0"/>
              </a:rPr>
              <a:t>fast</a:t>
            </a:r>
            <a:r>
              <a:rPr lang="en-US" sz="1600" dirty="0">
                <a:latin typeface="Times New Roman" panose="02020603050405020304" pitchFamily="18" charset="0"/>
                <a:cs typeface="Times New Roman" panose="02020603050405020304" pitchFamily="18" charset="0"/>
              </a:rPr>
              <a:t> and works well when the relationship between input and output is roughly linear.</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gives a </a:t>
            </a:r>
            <a:r>
              <a:rPr lang="en-US" sz="1600" b="1" dirty="0">
                <a:latin typeface="Times New Roman" panose="02020603050405020304" pitchFamily="18" charset="0"/>
                <a:cs typeface="Times New Roman" panose="02020603050405020304" pitchFamily="18" charset="0"/>
              </a:rPr>
              <a:t>probability</a:t>
            </a:r>
            <a:r>
              <a:rPr lang="en-US" sz="1600" dirty="0">
                <a:latin typeface="Times New Roman" panose="02020603050405020304" pitchFamily="18" charset="0"/>
                <a:cs typeface="Times New Roman" panose="02020603050405020304" pitchFamily="18" charset="0"/>
              </a:rPr>
              <a:t> score, not just a hard label.</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Works well for </a:t>
            </a:r>
            <a:r>
              <a:rPr lang="en-US" sz="1600" b="1" dirty="0">
                <a:latin typeface="Times New Roman" panose="02020603050405020304" pitchFamily="18" charset="0"/>
                <a:cs typeface="Times New Roman" panose="02020603050405020304" pitchFamily="18" charset="0"/>
              </a:rPr>
              <a:t>binary and multi-class</a:t>
            </a:r>
            <a:r>
              <a:rPr lang="en-US" sz="1600" dirty="0">
                <a:latin typeface="Times New Roman" panose="02020603050405020304" pitchFamily="18" charset="0"/>
                <a:cs typeface="Times New Roman" panose="02020603050405020304" pitchFamily="18" charset="0"/>
              </a:rPr>
              <a:t> classification.</a:t>
            </a:r>
          </a:p>
        </p:txBody>
      </p:sp>
    </p:spTree>
    <p:extLst>
      <p:ext uri="{BB962C8B-B14F-4D97-AF65-F5344CB8AC3E}">
        <p14:creationId xmlns:p14="http://schemas.microsoft.com/office/powerpoint/2010/main" val="304320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56DBA-9B18-EE8A-4E69-D58854E92F1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FDC4165-7F72-6D4C-1492-BF74B45AAADA}"/>
              </a:ext>
            </a:extLst>
          </p:cNvPr>
          <p:cNvPicPr>
            <a:picLocks noChangeAspect="1"/>
          </p:cNvPicPr>
          <p:nvPr/>
        </p:nvPicPr>
        <p:blipFill>
          <a:blip r:embed="rId3"/>
          <a:stretch>
            <a:fillRect/>
          </a:stretch>
        </p:blipFill>
        <p:spPr>
          <a:xfrm>
            <a:off x="184731" y="211003"/>
            <a:ext cx="11840121" cy="6444031"/>
          </a:xfrm>
          <a:prstGeom prst="rect">
            <a:avLst/>
          </a:prstGeom>
        </p:spPr>
      </p:pic>
      <p:sp>
        <p:nvSpPr>
          <p:cNvPr id="2" name="Title 1">
            <a:extLst>
              <a:ext uri="{FF2B5EF4-FFF2-40B4-BE49-F238E27FC236}">
                <a16:creationId xmlns:a16="http://schemas.microsoft.com/office/drawing/2014/main" id="{92C080D0-C6D7-8375-56E0-225F18BCDF63}"/>
              </a:ext>
            </a:extLst>
          </p:cNvPr>
          <p:cNvSpPr>
            <a:spLocks noGrp="1"/>
          </p:cNvSpPr>
          <p:nvPr>
            <p:ph type="title"/>
          </p:nvPr>
        </p:nvSpPr>
        <p:spPr>
          <a:xfrm>
            <a:off x="838200" y="234656"/>
            <a:ext cx="10515600" cy="894736"/>
          </a:xfrm>
        </p:spPr>
        <p:txBody>
          <a:bodyPr>
            <a:normAutofit/>
          </a:bodyPr>
          <a:lstStyle/>
          <a:p>
            <a:pPr algn="ctr"/>
            <a:r>
              <a:rPr lang="en-US" sz="1800" b="1" dirty="0">
                <a:latin typeface="Times New Roman" panose="02020603050405020304" pitchFamily="18" charset="0"/>
                <a:cs typeface="Times New Roman" panose="02020603050405020304" pitchFamily="18" charset="0"/>
              </a:rPr>
              <a:t>Design: UML Diagrams</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AF9CAEF8-A639-CED2-0F29-5087B55CC85D}"/>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CC204EDD-CA1A-3D5B-385B-0F9116C6A5C4}"/>
              </a:ext>
            </a:extLst>
          </p:cNvPr>
          <p:cNvSpPr/>
          <p:nvPr/>
        </p:nvSpPr>
        <p:spPr>
          <a:xfrm>
            <a:off x="3392127" y="1858297"/>
            <a:ext cx="4876797" cy="4621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923E573A-F285-ABB2-5849-BFEA4C2ACC4A}"/>
              </a:ext>
            </a:extLst>
          </p:cNvPr>
          <p:cNvSpPr/>
          <p:nvPr/>
        </p:nvSpPr>
        <p:spPr>
          <a:xfrm>
            <a:off x="6164826" y="3844413"/>
            <a:ext cx="1740309" cy="149450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B62B5AA6-E24D-0A5A-C29D-C9A6C4D2C09A}"/>
              </a:ext>
            </a:extLst>
          </p:cNvPr>
          <p:cNvSpPr txBox="1"/>
          <p:nvPr/>
        </p:nvSpPr>
        <p:spPr>
          <a:xfrm>
            <a:off x="4991477" y="5869066"/>
            <a:ext cx="226857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Fig 1: Class Diagram</a:t>
            </a:r>
            <a:endParaRPr lang="en-IN" b="1" dirty="0">
              <a:latin typeface="Times New Roman" panose="02020603050405020304" pitchFamily="18" charset="0"/>
              <a:cs typeface="Times New Roman" panose="02020603050405020304" pitchFamily="18" charset="0"/>
            </a:endParaRPr>
          </a:p>
        </p:txBody>
      </p:sp>
      <p:pic>
        <p:nvPicPr>
          <p:cNvPr id="3074" name="Picture 2" descr="PlantUML Diagram">
            <a:extLst>
              <a:ext uri="{FF2B5EF4-FFF2-40B4-BE49-F238E27FC236}">
                <a16:creationId xmlns:a16="http://schemas.microsoft.com/office/drawing/2014/main" id="{78473D9A-8BF4-CEED-FF5E-9BF27FC27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500" y="1334498"/>
            <a:ext cx="9574165" cy="3495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432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3C64-F633-013C-27AA-B77162454A2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287F873-5395-3567-A410-516D07482F43}"/>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DDCD7544-8B1F-EC61-5C5A-70082A3F61DE}"/>
              </a:ext>
            </a:extLst>
          </p:cNvPr>
          <p:cNvSpPr>
            <a:spLocks noGrp="1"/>
          </p:cNvSpPr>
          <p:nvPr>
            <p:ph type="title"/>
          </p:nvPr>
        </p:nvSpPr>
        <p:spPr>
          <a:xfrm>
            <a:off x="839381" y="206984"/>
            <a:ext cx="10515600" cy="646331"/>
          </a:xfrm>
        </p:spPr>
        <p:txBody>
          <a:bodyPr>
            <a:normAutofit/>
          </a:bodyPr>
          <a:lstStyle/>
          <a:p>
            <a:pPr algn="ctr"/>
            <a:r>
              <a:rPr lang="en-US" sz="1800" b="1" dirty="0">
                <a:latin typeface="Times New Roman" panose="02020603050405020304" pitchFamily="18" charset="0"/>
                <a:cs typeface="Times New Roman" panose="02020603050405020304" pitchFamily="18" charset="0"/>
              </a:rPr>
              <a:t>Design : UML Diagrams</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119518B9-06EF-C9A6-BAFB-50CF2DEF48F8}"/>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107982B-2DFF-1FB8-C5DB-245B99FC3FA5}"/>
              </a:ext>
            </a:extLst>
          </p:cNvPr>
          <p:cNvPicPr>
            <a:picLocks noChangeAspect="1"/>
          </p:cNvPicPr>
          <p:nvPr/>
        </p:nvPicPr>
        <p:blipFill>
          <a:blip r:embed="rId4"/>
          <a:stretch>
            <a:fillRect/>
          </a:stretch>
        </p:blipFill>
        <p:spPr>
          <a:xfrm>
            <a:off x="4216205" y="769088"/>
            <a:ext cx="3759588" cy="5319821"/>
          </a:xfrm>
          <a:prstGeom prst="rect">
            <a:avLst/>
          </a:prstGeom>
        </p:spPr>
      </p:pic>
      <p:sp>
        <p:nvSpPr>
          <p:cNvPr id="6" name="TextBox 5">
            <a:extLst>
              <a:ext uri="{FF2B5EF4-FFF2-40B4-BE49-F238E27FC236}">
                <a16:creationId xmlns:a16="http://schemas.microsoft.com/office/drawing/2014/main" id="{DCE2B9EA-7FD4-836C-C722-6F620B13D0DC}"/>
              </a:ext>
            </a:extLst>
          </p:cNvPr>
          <p:cNvSpPr txBox="1"/>
          <p:nvPr/>
        </p:nvSpPr>
        <p:spPr>
          <a:xfrm>
            <a:off x="4580199" y="6004685"/>
            <a:ext cx="2980303"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Fig 2: Sequential Flow Diagram</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902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C8C0B-F605-C54E-A0C6-2460311B9DB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DB0370B-7E19-609E-9B1A-CF8B859587AE}"/>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2D922DBD-8BDB-28F9-0EEF-4F9953D18F83}"/>
              </a:ext>
            </a:extLst>
          </p:cNvPr>
          <p:cNvSpPr>
            <a:spLocks noGrp="1"/>
          </p:cNvSpPr>
          <p:nvPr>
            <p:ph type="title"/>
          </p:nvPr>
        </p:nvSpPr>
        <p:spPr>
          <a:xfrm>
            <a:off x="839381" y="206984"/>
            <a:ext cx="10515600" cy="646331"/>
          </a:xfrm>
        </p:spPr>
        <p:txBody>
          <a:bodyPr>
            <a:normAutofit/>
          </a:bodyPr>
          <a:lstStyle/>
          <a:p>
            <a:pPr algn="ctr"/>
            <a:r>
              <a:rPr lang="en-US" sz="1800" b="1" dirty="0">
                <a:latin typeface="Times New Roman" panose="02020603050405020304" pitchFamily="18" charset="0"/>
                <a:cs typeface="Times New Roman" panose="02020603050405020304" pitchFamily="18" charset="0"/>
              </a:rPr>
              <a:t>Design : UML Diagrams</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950FFCF7-1C27-3DF8-CE33-9C272815D5C1}"/>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0D83C25-D22E-756D-FB5B-4D9A3B14C19B}"/>
              </a:ext>
            </a:extLst>
          </p:cNvPr>
          <p:cNvSpPr txBox="1"/>
          <p:nvPr/>
        </p:nvSpPr>
        <p:spPr>
          <a:xfrm>
            <a:off x="5067360" y="6045447"/>
            <a:ext cx="2257221"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Fig 3: Activity Diagram</a:t>
            </a:r>
            <a:endParaRPr lang="en-IN" sz="16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A99520-6CC9-1D55-FC12-9514DD3331AD}"/>
              </a:ext>
            </a:extLst>
          </p:cNvPr>
          <p:cNvPicPr>
            <a:picLocks noChangeAspect="1"/>
          </p:cNvPicPr>
          <p:nvPr/>
        </p:nvPicPr>
        <p:blipFill>
          <a:blip r:embed="rId4"/>
          <a:stretch>
            <a:fillRect/>
          </a:stretch>
        </p:blipFill>
        <p:spPr>
          <a:xfrm>
            <a:off x="5348244" y="914290"/>
            <a:ext cx="1695452" cy="4881349"/>
          </a:xfrm>
          <a:prstGeom prst="rect">
            <a:avLst/>
          </a:prstGeom>
        </p:spPr>
      </p:pic>
    </p:spTree>
    <p:extLst>
      <p:ext uri="{BB962C8B-B14F-4D97-AF65-F5344CB8AC3E}">
        <p14:creationId xmlns:p14="http://schemas.microsoft.com/office/powerpoint/2010/main" val="174997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000E6B-EDC3-DDDC-6603-42B440D39657}"/>
              </a:ext>
            </a:extLst>
          </p:cNvPr>
          <p:cNvSpPr/>
          <p:nvPr/>
        </p:nvSpPr>
        <p:spPr>
          <a:xfrm>
            <a:off x="191729" y="215874"/>
            <a:ext cx="11808541" cy="64262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3998" y="215874"/>
            <a:ext cx="9144000" cy="785950"/>
          </a:xfrm>
        </p:spPr>
        <p:txBody>
          <a:bodyPr>
            <a:noAutofit/>
          </a:bodyPr>
          <a:lstStyle/>
          <a:p>
            <a:r>
              <a:rPr lang="en-IN" sz="2000" b="1" dirty="0">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3AE4B2EB-1FCD-E90B-88BD-FDD9C88A9007}"/>
              </a:ext>
            </a:extLst>
          </p:cNvPr>
          <p:cNvSpPr>
            <a:spLocks noGrp="1"/>
          </p:cNvSpPr>
          <p:nvPr>
            <p:ph type="subTitle" idx="1"/>
          </p:nvPr>
        </p:nvSpPr>
        <p:spPr>
          <a:xfrm>
            <a:off x="471888" y="1228356"/>
            <a:ext cx="11248221" cy="3973223"/>
          </a:xfrm>
        </p:spPr>
        <p:txBody>
          <a:bodyPr>
            <a:noAutofit/>
          </a:bodyPr>
          <a:lstStyle/>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Traditional resume screening methods are time-consuming, biased, and rely on rigid keyword matching, leading to inefficiencies in candidate selection.</a:t>
            </a:r>
          </a:p>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Current ATS platforms are expensive, complex to implement, and struggle to adapt to evolving job market trends.</a:t>
            </a:r>
          </a:p>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 automated resume categorization system leveraging machine learning, NLP, and TF-IDF to classify resumes into professional categories accurately.</a:t>
            </a:r>
          </a:p>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system employs supervised learning algorithms, NLP techniques, and open-source technologies for enhanced efficiency and adaptability.</a:t>
            </a:r>
          </a:p>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Reduces manual effort, improves accuracy, supports batch processing, and provides structured, exportable outputs for large-scale hiring.</a:t>
            </a:r>
          </a:p>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cost-effective, user-friendly solution tailored for HR departments and recruitment agencies to streamline and optimize the hiring process.</a:t>
            </a:r>
          </a:p>
        </p:txBody>
      </p:sp>
    </p:spTree>
    <p:extLst>
      <p:ext uri="{BB962C8B-B14F-4D97-AF65-F5344CB8AC3E}">
        <p14:creationId xmlns:p14="http://schemas.microsoft.com/office/powerpoint/2010/main" val="353260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E752-A09D-4040-E031-52E4FE121BE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4F01848-D1B7-8E26-2D86-E2CE93340229}"/>
              </a:ext>
            </a:extLst>
          </p:cNvPr>
          <p:cNvPicPr>
            <a:picLocks noChangeAspect="1"/>
          </p:cNvPicPr>
          <p:nvPr/>
        </p:nvPicPr>
        <p:blipFill>
          <a:blip r:embed="rId3"/>
          <a:stretch>
            <a:fillRect/>
          </a:stretch>
        </p:blipFill>
        <p:spPr>
          <a:xfrm>
            <a:off x="202687" y="206984"/>
            <a:ext cx="11827265" cy="6444031"/>
          </a:xfrm>
          <a:prstGeom prst="rect">
            <a:avLst/>
          </a:prstGeom>
        </p:spPr>
      </p:pic>
      <p:sp>
        <p:nvSpPr>
          <p:cNvPr id="2" name="Title 1">
            <a:extLst>
              <a:ext uri="{FF2B5EF4-FFF2-40B4-BE49-F238E27FC236}">
                <a16:creationId xmlns:a16="http://schemas.microsoft.com/office/drawing/2014/main" id="{E4227990-5432-4D91-C450-D9C5239A34B0}"/>
              </a:ext>
            </a:extLst>
          </p:cNvPr>
          <p:cNvSpPr>
            <a:spLocks noGrp="1"/>
          </p:cNvSpPr>
          <p:nvPr>
            <p:ph type="title"/>
          </p:nvPr>
        </p:nvSpPr>
        <p:spPr>
          <a:xfrm>
            <a:off x="839381" y="206984"/>
            <a:ext cx="10515600" cy="747930"/>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Proposed Methodology</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D6DBF4B1-E741-4FF3-D385-079587379612}"/>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899F5BBF-CD2A-45D0-5758-C6DCD7EDEC12}"/>
              </a:ext>
            </a:extLst>
          </p:cNvPr>
          <p:cNvSpPr>
            <a:spLocks noChangeArrowheads="1"/>
          </p:cNvSpPr>
          <p:nvPr/>
        </p:nvSpPr>
        <p:spPr bwMode="auto">
          <a:xfrm>
            <a:off x="698091" y="1562301"/>
            <a:ext cx="757083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A0B17CC-BBF8-5F0C-3627-D32CBEB9D4E0}"/>
              </a:ext>
            </a:extLst>
          </p:cNvPr>
          <p:cNvSpPr txBox="1"/>
          <p:nvPr/>
        </p:nvSpPr>
        <p:spPr>
          <a:xfrm>
            <a:off x="518160" y="954914"/>
            <a:ext cx="11196320" cy="3077766"/>
          </a:xfrm>
          <a:prstGeom prst="rect">
            <a:avLst/>
          </a:prstGeom>
          <a:noFill/>
        </p:spPr>
        <p:txBody>
          <a:bodyPr wrap="square" rtlCol="0">
            <a:spAutoFit/>
          </a:bodyPr>
          <a:lstStyle/>
          <a:p>
            <a:pPr lvl="0" eaLnBrk="0" fontAlgn="base" hangingPunct="0">
              <a:spcBef>
                <a:spcPct val="0"/>
              </a:spcBef>
              <a:spcAft>
                <a:spcPct val="0"/>
              </a:spcAft>
            </a:pPr>
            <a:endParaRPr lang="en-US" altLang="en-US" sz="1600" b="1"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16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Step 1: Data Preprocessing</a:t>
            </a:r>
          </a:p>
          <a:p>
            <a:pPr lvl="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Objective:</a:t>
            </a:r>
            <a:r>
              <a:rPr lang="en-US" altLang="en-US" sz="1600" dirty="0">
                <a:latin typeface="Times New Roman" panose="02020603050405020304" pitchFamily="18" charset="0"/>
                <a:cs typeface="Times New Roman" panose="02020603050405020304" pitchFamily="18" charset="0"/>
              </a:rPr>
              <a:t> Convert resume text into numerical features.</a:t>
            </a:r>
            <a:br>
              <a:rPr lang="en-US" altLang="en-US" sz="1600" dirty="0">
                <a:latin typeface="Times New Roman" panose="02020603050405020304" pitchFamily="18" charset="0"/>
                <a:cs typeface="Times New Roman" panose="02020603050405020304" pitchFamily="18" charset="0"/>
              </a:rPr>
            </a:br>
            <a:r>
              <a:rPr lang="en-US" altLang="en-US" sz="1600" b="1" dirty="0">
                <a:latin typeface="Times New Roman" panose="02020603050405020304" pitchFamily="18" charset="0"/>
                <a:cs typeface="Times New Roman" panose="02020603050405020304" pitchFamily="18" charset="0"/>
              </a:rPr>
              <a:t>Process:</a:t>
            </a:r>
            <a:endParaRPr lang="en-US" altLang="en-US" sz="1600" dirty="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Extract text content from uploaded resume PDFs.</a:t>
            </a:r>
          </a:p>
          <a:p>
            <a:pPr marL="285750" lvl="0" indent="-285750" eaLnBrk="0" fontAlgn="base" hangingPunct="0">
              <a:spcBef>
                <a:spcPct val="0"/>
              </a:spcBef>
              <a:spcAft>
                <a:spcPct val="0"/>
              </a:spcAf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Clean the text by removing special characters, </a:t>
            </a:r>
            <a:r>
              <a:rPr lang="en-US" altLang="en-US" sz="1600" dirty="0" err="1">
                <a:latin typeface="Times New Roman" panose="02020603050405020304" pitchFamily="18" charset="0"/>
                <a:cs typeface="Times New Roman" panose="02020603050405020304" pitchFamily="18" charset="0"/>
              </a:rPr>
              <a:t>stopwords</a:t>
            </a:r>
            <a:r>
              <a:rPr lang="en-US" altLang="en-US" sz="1600" dirty="0">
                <a:latin typeface="Times New Roman" panose="02020603050405020304" pitchFamily="18" charset="0"/>
                <a:cs typeface="Times New Roman" panose="02020603050405020304" pitchFamily="18" charset="0"/>
              </a:rPr>
              <a:t>, and irrelevant content.</a:t>
            </a:r>
          </a:p>
          <a:p>
            <a:pPr marL="285750" lvl="0" indent="-285750" eaLnBrk="0" fontAlgn="base" hangingPunct="0">
              <a:spcBef>
                <a:spcPct val="0"/>
              </a:spcBef>
              <a:spcAft>
                <a:spcPct val="0"/>
              </a:spcAf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Apply </a:t>
            </a:r>
            <a:r>
              <a:rPr lang="en-US" altLang="en-US" sz="1600" b="1" dirty="0">
                <a:latin typeface="Times New Roman" panose="02020603050405020304" pitchFamily="18" charset="0"/>
                <a:cs typeface="Times New Roman" panose="02020603050405020304" pitchFamily="18" charset="0"/>
              </a:rPr>
              <a:t>TF-IDF (Term Frequency – Inverse Document Frequency)</a:t>
            </a:r>
            <a:r>
              <a:rPr lang="en-US" altLang="en-US" sz="1600" dirty="0">
                <a:latin typeface="Times New Roman" panose="02020603050405020304" pitchFamily="18" charset="0"/>
                <a:cs typeface="Times New Roman" panose="02020603050405020304" pitchFamily="18" charset="0"/>
              </a:rPr>
              <a:t> to transform cleaned text into feature vectors.</a:t>
            </a:r>
          </a:p>
          <a:p>
            <a:pPr marL="285750" lvl="0" indent="-285750" eaLnBrk="0" fontAlgn="base" hangingPunct="0">
              <a:spcBef>
                <a:spcPct val="0"/>
              </a:spcBef>
              <a:spcAft>
                <a:spcPct val="0"/>
              </a:spcAf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TF-IDF emphasizes domain-specific terms by assigning higher importance to rare but relevant words.</a:t>
            </a:r>
          </a:p>
          <a:p>
            <a:pPr marL="285750" lvl="0" indent="-285750" eaLnBrk="0" fontAlgn="base" hangingPunct="0">
              <a:spcBef>
                <a:spcPct val="0"/>
              </a:spcBef>
              <a:spcAft>
                <a:spcPct val="0"/>
              </a:spcAft>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This helps the model focus on meaningful keywords for accurate classification.</a:t>
            </a:r>
          </a:p>
          <a:p>
            <a:pPr marL="285750" lvl="0" indent="-285750" eaLnBrk="0" fontAlgn="base" hangingPunct="0">
              <a:spcBef>
                <a:spcPct val="0"/>
              </a:spcBef>
              <a:spcAft>
                <a:spcPct val="0"/>
              </a:spcAft>
              <a:buFont typeface="Wingdings" panose="05000000000000000000" pitchFamily="2" charset="2"/>
              <a:buChar char="§"/>
            </a:pPr>
            <a:endParaRPr lang="en-US" altLang="en-US" sz="1600" dirty="0">
              <a:latin typeface="Times New Roman" panose="02020603050405020304" pitchFamily="18" charset="0"/>
              <a:cs typeface="Times New Roman" panose="02020603050405020304" pitchFamily="18" charset="0"/>
            </a:endParaRPr>
          </a:p>
          <a:p>
            <a:endParaRPr lang="en-IN" dirty="0"/>
          </a:p>
        </p:txBody>
      </p:sp>
      <p:sp>
        <p:nvSpPr>
          <p:cNvPr id="20" name="TextBox 19">
            <a:extLst>
              <a:ext uri="{FF2B5EF4-FFF2-40B4-BE49-F238E27FC236}">
                <a16:creationId xmlns:a16="http://schemas.microsoft.com/office/drawing/2014/main" id="{F4716AAA-4096-312C-A8FF-EA95B7C380F7}"/>
              </a:ext>
            </a:extLst>
          </p:cNvPr>
          <p:cNvSpPr txBox="1"/>
          <p:nvPr/>
        </p:nvSpPr>
        <p:spPr>
          <a:xfrm>
            <a:off x="518160" y="2809240"/>
            <a:ext cx="10180320" cy="2800767"/>
          </a:xfrm>
          <a:prstGeom prst="rect">
            <a:avLst/>
          </a:prstGeom>
          <a:noFill/>
        </p:spPr>
        <p:txBody>
          <a:bodyPr wrap="square" rtlCol="0">
            <a:spAutoFit/>
          </a:bodyPr>
          <a:lstStyle/>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Step 2: Label Transformation</a:t>
            </a:r>
          </a:p>
          <a:p>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Convert job category labels into machine-readable form.</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Process: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Use </a:t>
            </a:r>
            <a:r>
              <a:rPr lang="en-US" sz="1600" b="1" dirty="0">
                <a:latin typeface="Times New Roman" panose="02020603050405020304" pitchFamily="18" charset="0"/>
                <a:cs typeface="Times New Roman" panose="02020603050405020304" pitchFamily="18" charset="0"/>
              </a:rPr>
              <a:t>Label Encoding</a:t>
            </a:r>
            <a:r>
              <a:rPr lang="en-US" sz="1600" dirty="0">
                <a:latin typeface="Times New Roman" panose="02020603050405020304" pitchFamily="18" charset="0"/>
                <a:cs typeface="Times New Roman" panose="02020603050405020304" pitchFamily="18" charset="0"/>
              </a:rPr>
              <a:t> to map each job category (e.g., “HR”, “Data Scientist”, “Web Developer”) to a unique numeric value.</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enables supervised learning models to process and learn from labeled resume data efficiently.</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33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0E07C-495C-AC9F-FCF2-6EC914D42CE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377BE48-3A56-7303-B114-E74716FD4159}"/>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F13B6EB4-0A2F-B068-ECCC-FAF6260549B5}"/>
              </a:ext>
            </a:extLst>
          </p:cNvPr>
          <p:cNvSpPr>
            <a:spLocks noGrp="1"/>
          </p:cNvSpPr>
          <p:nvPr>
            <p:ph type="title"/>
          </p:nvPr>
        </p:nvSpPr>
        <p:spPr>
          <a:xfrm>
            <a:off x="839381" y="206984"/>
            <a:ext cx="10515600" cy="646331"/>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Proposed Methodology</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CBB3B4F8-B835-ACCF-5CD0-6712BB09F4EE}"/>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E44931FB-3604-643D-767C-F943732F62D8}"/>
              </a:ext>
            </a:extLst>
          </p:cNvPr>
          <p:cNvSpPr txBox="1"/>
          <p:nvPr/>
        </p:nvSpPr>
        <p:spPr>
          <a:xfrm>
            <a:off x="535506" y="1544320"/>
            <a:ext cx="10819475" cy="236928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Step 3: Classification Model</a:t>
            </a:r>
          </a:p>
          <a:p>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Train a predictive model for resume categorization.</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Process: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Utilize </a:t>
            </a:r>
            <a:r>
              <a:rPr lang="en-US" sz="1600" b="1" dirty="0">
                <a:latin typeface="Times New Roman" panose="02020603050405020304" pitchFamily="18" charset="0"/>
                <a:cs typeface="Times New Roman" panose="02020603050405020304" pitchFamily="18" charset="0"/>
              </a:rPr>
              <a:t>Logistic Regression</a:t>
            </a:r>
            <a:r>
              <a:rPr lang="en-US" sz="1600" dirty="0">
                <a:latin typeface="Times New Roman" panose="02020603050405020304" pitchFamily="18" charset="0"/>
                <a:cs typeface="Times New Roman" panose="02020603050405020304" pitchFamily="18" charset="0"/>
              </a:rPr>
              <a:t> as the primary classification algorithm.</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It calculates the probability of each resume belonging to different job categories.</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category with the highest probability is selected as the prediction.</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Logistic Regression was chosen for its speed, interpretability, and strong performance in text-based classification tasks.</a:t>
            </a:r>
          </a:p>
          <a:p>
            <a:pPr lvl="0" eaLnBrk="0" fontAlgn="base" hangingPunct="0">
              <a:spcBef>
                <a:spcPct val="0"/>
              </a:spcBef>
              <a:spcAft>
                <a:spcPct val="0"/>
              </a:spcAft>
            </a:pPr>
            <a:endParaRPr lang="en-US" altLang="en-US" sz="16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6538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D6172-130B-2EAD-9A75-34F26BAF326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65AEB70-0DFE-09CC-4A98-B6846FB72153}"/>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6F64C7AC-829D-9464-1F60-4B63827EF8ED}"/>
              </a:ext>
            </a:extLst>
          </p:cNvPr>
          <p:cNvSpPr>
            <a:spLocks noGrp="1"/>
          </p:cNvSpPr>
          <p:nvPr>
            <p:ph type="title"/>
          </p:nvPr>
        </p:nvSpPr>
        <p:spPr>
          <a:xfrm>
            <a:off x="839381" y="206984"/>
            <a:ext cx="10515600" cy="646331"/>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Proposed Methodology</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590533E6-DE98-9BAA-4E5A-3D891BBEA105}"/>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108C08-294F-EAC2-395B-6558276A4051}"/>
              </a:ext>
            </a:extLst>
          </p:cNvPr>
          <p:cNvSpPr txBox="1"/>
          <p:nvPr/>
        </p:nvSpPr>
        <p:spPr>
          <a:xfrm>
            <a:off x="535506" y="1544320"/>
            <a:ext cx="10819475" cy="338554"/>
          </a:xfrm>
          <a:prstGeom prst="rect">
            <a:avLst/>
          </a:prstGeom>
          <a:noFill/>
        </p:spPr>
        <p:txBody>
          <a:bodyPr wrap="square" rtlCol="0">
            <a:spAutoFit/>
          </a:bodyPr>
          <a:lstStyle/>
          <a:p>
            <a:endParaRPr lang="en-IN" sz="1600" dirty="0"/>
          </a:p>
        </p:txBody>
      </p:sp>
      <p:graphicFrame>
        <p:nvGraphicFramePr>
          <p:cNvPr id="5" name="Table 4">
            <a:extLst>
              <a:ext uri="{FF2B5EF4-FFF2-40B4-BE49-F238E27FC236}">
                <a16:creationId xmlns:a16="http://schemas.microsoft.com/office/drawing/2014/main" id="{23D10FD2-23A6-4ACA-E994-A7B25C4BEFA2}"/>
              </a:ext>
            </a:extLst>
          </p:cNvPr>
          <p:cNvGraphicFramePr>
            <a:graphicFrameLocks noGrp="1"/>
          </p:cNvGraphicFramePr>
          <p:nvPr>
            <p:extLst>
              <p:ext uri="{D42A27DB-BD31-4B8C-83A1-F6EECF244321}">
                <p14:modId xmlns:p14="http://schemas.microsoft.com/office/powerpoint/2010/main" val="4082275627"/>
              </p:ext>
            </p:extLst>
          </p:nvPr>
        </p:nvGraphicFramePr>
        <p:xfrm>
          <a:off x="837020" y="1219200"/>
          <a:ext cx="10515600" cy="4294504"/>
        </p:xfrm>
        <a:graphic>
          <a:graphicData uri="http://schemas.openxmlformats.org/drawingml/2006/table">
            <a:tbl>
              <a:tblPr firstRow="1" bandRow="1"/>
              <a:tblGrid>
                <a:gridCol w="4439921">
                  <a:extLst>
                    <a:ext uri="{9D8B030D-6E8A-4147-A177-3AD203B41FA5}">
                      <a16:colId xmlns:a16="http://schemas.microsoft.com/office/drawing/2014/main" val="2814339305"/>
                    </a:ext>
                  </a:extLst>
                </a:gridCol>
                <a:gridCol w="6075679">
                  <a:extLst>
                    <a:ext uri="{9D8B030D-6E8A-4147-A177-3AD203B41FA5}">
                      <a16:colId xmlns:a16="http://schemas.microsoft.com/office/drawing/2014/main" val="2486452635"/>
                    </a:ext>
                  </a:extLst>
                </a:gridCol>
              </a:tblGrid>
              <a:tr h="53237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sz="1600">
                          <a:latin typeface="Times New Roman" panose="02020603050405020304" pitchFamily="18" charset="0"/>
                          <a:cs typeface="Times New Roman" panose="02020603050405020304" pitchFamily="18" charset="0"/>
                        </a:rPr>
                        <a:t>Project Objective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sz="1600">
                          <a:latin typeface="Times New Roman" panose="02020603050405020304" pitchFamily="18" charset="0"/>
                          <a:cs typeface="Times New Roman" panose="02020603050405020304" pitchFamily="18" charset="0"/>
                        </a:rPr>
                        <a:t>Methodology Contribution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815871151"/>
                  </a:ext>
                </a:extLst>
              </a:tr>
              <a:tr h="67434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a:latin typeface="Times New Roman" panose="02020603050405020304" pitchFamily="18" charset="0"/>
                          <a:cs typeface="Times New Roman" panose="02020603050405020304" pitchFamily="18" charset="0"/>
                        </a:rPr>
                        <a:t>Automated Classification</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dirty="0">
                          <a:latin typeface="Times New Roman" panose="02020603050405020304" pitchFamily="18" charset="0"/>
                          <a:cs typeface="Times New Roman" panose="02020603050405020304" pitchFamily="18" charset="0"/>
                        </a:rPr>
                        <a:t>TF-IDF + Logistic Regression classify resumes without manual effort.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780978124"/>
                  </a:ext>
                </a:extLst>
              </a:tr>
              <a:tr h="53237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a:latin typeface="Times New Roman" panose="02020603050405020304" pitchFamily="18" charset="0"/>
                          <a:cs typeface="Times New Roman" panose="02020603050405020304" pitchFamily="18" charset="0"/>
                        </a:rPr>
                        <a:t>Enhanced Processing Speed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dirty="0">
                          <a:latin typeface="Times New Roman" panose="02020603050405020304" pitchFamily="18" charset="0"/>
                          <a:cs typeface="Times New Roman" panose="02020603050405020304" pitchFamily="18" charset="0"/>
                        </a:rPr>
                        <a:t>Lightweight model ensures results within seconds.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88389725"/>
                  </a:ext>
                </a:extLst>
              </a:tr>
              <a:tr h="53237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a:latin typeface="Times New Roman" panose="02020603050405020304" pitchFamily="18" charset="0"/>
                          <a:cs typeface="Times New Roman" panose="02020603050405020304" pitchFamily="18" charset="0"/>
                        </a:rPr>
                        <a:t>High Volume Handling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dirty="0">
                          <a:latin typeface="Times New Roman" panose="02020603050405020304" pitchFamily="18" charset="0"/>
                          <a:cs typeface="Times New Roman" panose="02020603050405020304" pitchFamily="18" charset="0"/>
                        </a:rPr>
                        <a:t>Scalable design supports batch resume uploads.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91722465"/>
                  </a:ext>
                </a:extLst>
              </a:tr>
              <a:tr h="67434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dirty="0">
                          <a:latin typeface="Times New Roman" panose="02020603050405020304" pitchFamily="18" charset="0"/>
                          <a:cs typeface="Times New Roman" panose="02020603050405020304" pitchFamily="18" charset="0"/>
                        </a:rPr>
                        <a:t>Improved Matching Accuracy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dirty="0">
                          <a:latin typeface="Times New Roman" panose="02020603050405020304" pitchFamily="18" charset="0"/>
                          <a:cs typeface="Times New Roman" panose="02020603050405020304" pitchFamily="18" charset="0"/>
                        </a:rPr>
                        <a:t>TF-IDF captures domain terms; Logistic Regression ensures precision.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537557955"/>
                  </a:ext>
                </a:extLst>
              </a:tr>
              <a:tr h="67434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a:latin typeface="Times New Roman" panose="02020603050405020304" pitchFamily="18" charset="0"/>
                          <a:cs typeface="Times New Roman" panose="02020603050405020304" pitchFamily="18" charset="0"/>
                        </a:rPr>
                        <a:t>Cross-Domain Generalization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dirty="0">
                          <a:latin typeface="Times New Roman" panose="02020603050405020304" pitchFamily="18" charset="0"/>
                          <a:cs typeface="Times New Roman" panose="02020603050405020304" pitchFamily="18" charset="0"/>
                        </a:rPr>
                        <a:t>Model adapts to resumes from IT, Finance, Healthcare, etc.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890895417"/>
                  </a:ext>
                </a:extLst>
              </a:tr>
              <a:tr h="67434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a:latin typeface="Times New Roman" panose="02020603050405020304" pitchFamily="18" charset="0"/>
                          <a:cs typeface="Times New Roman" panose="02020603050405020304" pitchFamily="18" charset="0"/>
                        </a:rPr>
                        <a:t>System Scalability &amp; Reliability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sz="1600" dirty="0">
                          <a:latin typeface="Times New Roman" panose="02020603050405020304" pitchFamily="18" charset="0"/>
                          <a:cs typeface="Times New Roman" panose="02020603050405020304" pitchFamily="18" charset="0"/>
                        </a:rPr>
                        <a:t>Efficient architecture ensures smooth performance even under heavy load.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313388902"/>
                  </a:ext>
                </a:extLst>
              </a:tr>
            </a:tbl>
          </a:graphicData>
        </a:graphic>
      </p:graphicFrame>
    </p:spTree>
    <p:extLst>
      <p:ext uri="{BB962C8B-B14F-4D97-AF65-F5344CB8AC3E}">
        <p14:creationId xmlns:p14="http://schemas.microsoft.com/office/powerpoint/2010/main" val="423817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70825-9583-AF0B-BF4E-865CEF9DA2C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D202570-4A15-349A-DBDA-0377FB822B35}"/>
              </a:ext>
            </a:extLst>
          </p:cNvPr>
          <p:cNvPicPr>
            <a:picLocks noChangeAspect="1"/>
          </p:cNvPicPr>
          <p:nvPr/>
        </p:nvPicPr>
        <p:blipFill>
          <a:blip r:embed="rId3"/>
          <a:stretch>
            <a:fillRect/>
          </a:stretch>
        </p:blipFill>
        <p:spPr>
          <a:xfrm>
            <a:off x="184731" y="214359"/>
            <a:ext cx="11827265" cy="6444031"/>
          </a:xfrm>
          <a:prstGeom prst="rect">
            <a:avLst/>
          </a:prstGeom>
        </p:spPr>
      </p:pic>
      <p:sp>
        <p:nvSpPr>
          <p:cNvPr id="2" name="Title 1">
            <a:extLst>
              <a:ext uri="{FF2B5EF4-FFF2-40B4-BE49-F238E27FC236}">
                <a16:creationId xmlns:a16="http://schemas.microsoft.com/office/drawing/2014/main" id="{4F1F6DC0-9500-6855-E6CD-AC6A0039DDB8}"/>
              </a:ext>
            </a:extLst>
          </p:cNvPr>
          <p:cNvSpPr>
            <a:spLocks noGrp="1"/>
          </p:cNvSpPr>
          <p:nvPr>
            <p:ph type="title"/>
          </p:nvPr>
        </p:nvSpPr>
        <p:spPr>
          <a:xfrm>
            <a:off x="839381" y="206984"/>
            <a:ext cx="10515600" cy="646331"/>
          </a:xfrm>
        </p:spPr>
        <p:txBody>
          <a:bodyPr>
            <a:normAutofit/>
          </a:bodyPr>
          <a:lstStyle/>
          <a:p>
            <a:pPr algn="ctr"/>
            <a:r>
              <a:rPr lang="en-US" sz="1800" b="1" dirty="0">
                <a:latin typeface="Times New Roman" panose="02020603050405020304" pitchFamily="18" charset="0"/>
                <a:cs typeface="Times New Roman" panose="02020603050405020304" pitchFamily="18" charset="0"/>
              </a:rPr>
              <a:t>Proposed Methodology</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4912F6C4-3E43-6A5C-C629-D9EBCB861F53}"/>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42F5B066-94AD-3E51-67D0-CA4E6C32284A}"/>
              </a:ext>
            </a:extLst>
          </p:cNvPr>
          <p:cNvSpPr txBox="1"/>
          <p:nvPr/>
        </p:nvSpPr>
        <p:spPr>
          <a:xfrm>
            <a:off x="412955" y="1022555"/>
            <a:ext cx="4137121" cy="646331"/>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Packages</a:t>
            </a:r>
            <a:r>
              <a:rPr lang="en-US" b="1" u="sng"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used</a:t>
            </a:r>
            <a:endParaRPr lang="en-US" b="1" u="sng"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FC7F2951-D284-FEFF-2B89-AC3767DCE349}"/>
              </a:ext>
            </a:extLst>
          </p:cNvPr>
          <p:cNvSpPr>
            <a:spLocks noChangeArrowheads="1"/>
          </p:cNvSpPr>
          <p:nvPr/>
        </p:nvSpPr>
        <p:spPr bwMode="auto">
          <a:xfrm>
            <a:off x="412955" y="1345720"/>
            <a:ext cx="10670998" cy="22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operating system-dependent functionality like checking and creating directories.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(pd)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data manipulation and analysis, specifically to create a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categorization results.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pickle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serializing and deserializing Python objects, including loading the pre-trained model and vectorizer.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pypdf</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PdfReader</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Extracts text from PDF resumes for processing and categorization.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Utilized for cleaning resume text by removing unwanted characters and patterns using regular expressions.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Builds the user interface, allowing users to upload resumes, specify directories, and view categorization results.</a:t>
            </a:r>
          </a:p>
        </p:txBody>
      </p:sp>
      <p:sp>
        <p:nvSpPr>
          <p:cNvPr id="6" name="TextBox 5">
            <a:extLst>
              <a:ext uri="{FF2B5EF4-FFF2-40B4-BE49-F238E27FC236}">
                <a16:creationId xmlns:a16="http://schemas.microsoft.com/office/drawing/2014/main" id="{4F53D081-7301-87C9-C672-29AA37901495}"/>
              </a:ext>
            </a:extLst>
          </p:cNvPr>
          <p:cNvSpPr txBox="1"/>
          <p:nvPr/>
        </p:nvSpPr>
        <p:spPr>
          <a:xfrm>
            <a:off x="476864" y="3870769"/>
            <a:ext cx="1574470" cy="369332"/>
          </a:xfrm>
          <a:prstGeom prst="rect">
            <a:avLst/>
          </a:prstGeom>
          <a:noFill/>
        </p:spPr>
        <p:txBody>
          <a:bodyPr wrap="none" rtlCol="0">
            <a:spAutoFit/>
          </a:bodyPr>
          <a:lstStyle/>
          <a:p>
            <a:r>
              <a:rPr lang="en-US" sz="1600" b="1" u="sng" dirty="0">
                <a:latin typeface="Times New Roman" panose="02020603050405020304" pitchFamily="18" charset="0"/>
                <a:cs typeface="Times New Roman" panose="02020603050405020304" pitchFamily="18" charset="0"/>
              </a:rPr>
              <a:t>Formulas</a:t>
            </a:r>
            <a:r>
              <a:rPr lang="en-US" b="1" u="sng" dirty="0">
                <a:latin typeface="Times New Roman" panose="02020603050405020304" pitchFamily="18" charset="0"/>
                <a:cs typeface="Times New Roman" panose="02020603050405020304" pitchFamily="18" charset="0"/>
              </a:rPr>
              <a:t> </a:t>
            </a:r>
            <a:r>
              <a:rPr lang="en-US" sz="1600" b="1" u="sng" dirty="0">
                <a:latin typeface="Times New Roman" panose="02020603050405020304" pitchFamily="18" charset="0"/>
                <a:cs typeface="Times New Roman" panose="02020603050405020304" pitchFamily="18" charset="0"/>
              </a:rPr>
              <a:t>Used</a:t>
            </a:r>
            <a:endParaRPr lang="en-IN" b="1" u="sn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D16CEA7-A8FF-5D54-5D1F-F9F837171C2D}"/>
              </a:ext>
            </a:extLst>
          </p:cNvPr>
          <p:cNvSpPr txBox="1"/>
          <p:nvPr/>
        </p:nvSpPr>
        <p:spPr>
          <a:xfrm>
            <a:off x="476864" y="4253359"/>
            <a:ext cx="11238271" cy="1836400"/>
          </a:xfrm>
          <a:prstGeom prst="rect">
            <a:avLst/>
          </a:prstGeom>
          <a:noFill/>
        </p:spPr>
        <p:txBody>
          <a:bodyPr wrap="square">
            <a:spAutoFit/>
          </a:bodyPr>
          <a:lstStyle/>
          <a:p>
            <a:pPr algn="l">
              <a:spcBef>
                <a:spcPts val="1350"/>
              </a:spcBef>
              <a:spcAft>
                <a:spcPts val="600"/>
              </a:spcAft>
            </a:pPr>
            <a:r>
              <a:rPr lang="en-IN" sz="1600" b="1" i="0" dirty="0">
                <a:effectLst/>
                <a:latin typeface="Times New Roman" panose="02020603050405020304" pitchFamily="18" charset="0"/>
                <a:cs typeface="Times New Roman" panose="02020603050405020304" pitchFamily="18" charset="0"/>
              </a:rPr>
              <a:t>1. TF-IDF (Term Frequency-Inverse Document Frequency)</a:t>
            </a:r>
            <a:r>
              <a:rPr lang="en-IN" sz="1600" b="1" dirty="0">
                <a:latin typeface="Times New Roman" panose="02020603050405020304" pitchFamily="18" charset="0"/>
                <a:cs typeface="Times New Roman" panose="02020603050405020304" pitchFamily="18" charset="0"/>
              </a:rPr>
              <a:t>  </a:t>
            </a:r>
          </a:p>
          <a:p>
            <a:pPr algn="l">
              <a:spcBef>
                <a:spcPts val="1350"/>
              </a:spcBef>
              <a:spcAft>
                <a:spcPts val="600"/>
              </a:spcAft>
            </a:pPr>
            <a:r>
              <a:rPr lang="en-IN" sz="1600" i="0" dirty="0">
                <a:effectLst/>
                <a:latin typeface="Times New Roman" panose="02020603050405020304" pitchFamily="18" charset="0"/>
                <a:cs typeface="Times New Roman" panose="02020603050405020304" pitchFamily="18" charset="0"/>
              </a:rPr>
              <a:t>TF-IDF(</a:t>
            </a:r>
            <a:r>
              <a:rPr lang="en-IN" sz="1600" i="0" dirty="0" err="1">
                <a:effectLst/>
                <a:latin typeface="Times New Roman" panose="02020603050405020304" pitchFamily="18" charset="0"/>
                <a:cs typeface="Times New Roman" panose="02020603050405020304" pitchFamily="18" charset="0"/>
              </a:rPr>
              <a:t>t,d</a:t>
            </a:r>
            <a:r>
              <a:rPr lang="en-IN" sz="1600" i="0" dirty="0">
                <a:effectLst/>
                <a:latin typeface="Times New Roman" panose="02020603050405020304" pitchFamily="18" charset="0"/>
                <a:cs typeface="Times New Roman" panose="02020603050405020304" pitchFamily="18" charset="0"/>
              </a:rPr>
              <a:t>)=TF(</a:t>
            </a:r>
            <a:r>
              <a:rPr lang="en-IN" sz="1600" i="0" dirty="0" err="1">
                <a:effectLst/>
                <a:latin typeface="Times New Roman" panose="02020603050405020304" pitchFamily="18" charset="0"/>
                <a:cs typeface="Times New Roman" panose="02020603050405020304" pitchFamily="18" charset="0"/>
              </a:rPr>
              <a:t>t,d</a:t>
            </a:r>
            <a:r>
              <a:rPr lang="en-IN" sz="1600" i="0" dirty="0">
                <a:effectLst/>
                <a:latin typeface="Times New Roman" panose="02020603050405020304" pitchFamily="18" charset="0"/>
                <a:cs typeface="Times New Roman" panose="02020603050405020304" pitchFamily="18" charset="0"/>
              </a:rPr>
              <a:t>)×IDF(t)</a:t>
            </a:r>
          </a:p>
          <a:p>
            <a:pPr>
              <a:buNone/>
            </a:pPr>
            <a:r>
              <a:rPr lang="en-US" sz="1600" dirty="0">
                <a:latin typeface="Times New Roman" panose="02020603050405020304" pitchFamily="18" charset="0"/>
                <a:cs typeface="Times New Roman" panose="02020603050405020304" pitchFamily="18" charset="0"/>
              </a:rPr>
              <a:t>Where:</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TF(t, d)</a:t>
            </a:r>
            <a:r>
              <a:rPr lang="en-US" sz="1600" dirty="0">
                <a:latin typeface="Times New Roman" panose="02020603050405020304" pitchFamily="18" charset="0"/>
                <a:cs typeface="Times New Roman" panose="02020603050405020304" pitchFamily="18" charset="0"/>
              </a:rPr>
              <a:t> = (Number of times term </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appears in document </a:t>
            </a:r>
            <a:r>
              <a:rPr lang="en-US" sz="1600" i="1"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 ÷ (Total number of terms in document </a:t>
            </a:r>
            <a:r>
              <a:rPr lang="en-US" sz="1600" i="1"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a:t>
            </a:r>
          </a:p>
          <a:p>
            <a:pPr marL="285750" indent="-285750" algn="l">
              <a:spcBef>
                <a:spcPts val="1350"/>
              </a:spcBef>
              <a:spcAft>
                <a:spcPts val="600"/>
              </a:spcAft>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IDF(t)=</a:t>
            </a:r>
            <a:r>
              <a:rPr lang="en-IN" sz="1600" i="0" dirty="0">
                <a:effectLst/>
                <a:latin typeface="Times New Roman" panose="02020603050405020304" pitchFamily="18" charset="0"/>
                <a:cs typeface="Times New Roman" panose="02020603050405020304" pitchFamily="18" charset="0"/>
              </a:rPr>
              <a:t>log(Total Number of documents/Number of documents containing term t)</a:t>
            </a:r>
          </a:p>
        </p:txBody>
      </p:sp>
    </p:spTree>
    <p:extLst>
      <p:ext uri="{BB962C8B-B14F-4D97-AF65-F5344CB8AC3E}">
        <p14:creationId xmlns:p14="http://schemas.microsoft.com/office/powerpoint/2010/main" val="412731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1DB6D-49C5-5276-B95A-E97DAC42DC4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B46F137-7907-14D0-7E64-82351DB3AC20}"/>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295EAF8C-BE89-CB70-72B7-BC1F90EA3C4B}"/>
              </a:ext>
            </a:extLst>
          </p:cNvPr>
          <p:cNvSpPr>
            <a:spLocks noGrp="1"/>
          </p:cNvSpPr>
          <p:nvPr>
            <p:ph type="title"/>
          </p:nvPr>
        </p:nvSpPr>
        <p:spPr>
          <a:xfrm>
            <a:off x="839381" y="206984"/>
            <a:ext cx="10515600" cy="646331"/>
          </a:xfrm>
        </p:spPr>
        <p:txBody>
          <a:bodyPr>
            <a:normAutofit/>
          </a:bodyPr>
          <a:lstStyle/>
          <a:p>
            <a:pPr algn="ctr"/>
            <a:r>
              <a:rPr lang="en-US" sz="1800" b="1" dirty="0">
                <a:latin typeface="Times New Roman" panose="02020603050405020304" pitchFamily="18" charset="0"/>
                <a:cs typeface="Times New Roman" panose="02020603050405020304" pitchFamily="18" charset="0"/>
              </a:rPr>
              <a:t>Proposed Methodology</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8BF27D61-2CC8-3605-E661-8B9A06ED8027}"/>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979896B-0F25-912B-6DF5-2D4CE01208CA}"/>
              </a:ext>
            </a:extLst>
          </p:cNvPr>
          <p:cNvSpPr txBox="1"/>
          <p:nvPr/>
        </p:nvSpPr>
        <p:spPr>
          <a:xfrm>
            <a:off x="593540" y="997565"/>
            <a:ext cx="11192060" cy="5509200"/>
          </a:xfrm>
          <a:prstGeom prst="rect">
            <a:avLst/>
          </a:prstGeom>
          <a:noFill/>
        </p:spPr>
        <p:txBody>
          <a:bodyPr wrap="square" rtlCol="0">
            <a:spAutoFit/>
          </a:bodyPr>
          <a:lstStyle/>
          <a:p>
            <a:r>
              <a:rPr lang="en-US" sz="1600" b="1" u="sng" dirty="0">
                <a:latin typeface="Times New Roman" panose="02020603050405020304" pitchFamily="18" charset="0"/>
                <a:cs typeface="Times New Roman" panose="02020603050405020304" pitchFamily="18" charset="0"/>
              </a:rPr>
              <a:t>Formulas Used</a:t>
            </a:r>
          </a:p>
          <a:p>
            <a:endParaRPr lang="en-US" sz="1600" b="1" u="sng"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IN" sz="1600" b="1" dirty="0">
                <a:latin typeface="Times New Roman" panose="02020603050405020304" pitchFamily="18" charset="0"/>
                <a:cs typeface="Times New Roman" panose="02020603050405020304" pitchFamily="18" charset="0"/>
              </a:rPr>
              <a:t> Logistic Regression:</a:t>
            </a:r>
          </a:p>
          <a:p>
            <a:endParaRPr lang="en-IN" sz="1600" dirty="0"/>
          </a:p>
          <a:p>
            <a:pPr marL="285750" indent="-285750">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Linear combination:  </a:t>
            </a:r>
          </a:p>
          <a:p>
            <a:r>
              <a:rPr lang="en-IN" sz="1600" b="1" dirty="0">
                <a:latin typeface="Times New Roman" panose="02020603050405020304" pitchFamily="18" charset="0"/>
                <a:cs typeface="Times New Roman" panose="02020603050405020304" pitchFamily="18" charset="0"/>
              </a:rPr>
              <a:t>                 </a:t>
            </a: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Sigmoid function (binary classification): </a:t>
            </a:r>
          </a:p>
          <a:p>
            <a:endParaRPr lang="en-IN"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What it means: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Takes the output z from the linear combination</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Squashes it into a value between </a:t>
            </a:r>
            <a:r>
              <a:rPr lang="en-US" sz="1600" b="1" dirty="0">
                <a:latin typeface="Times New Roman" panose="02020603050405020304" pitchFamily="18" charset="0"/>
                <a:cs typeface="Times New Roman" panose="02020603050405020304" pitchFamily="18" charset="0"/>
              </a:rPr>
              <a:t>0 and 1</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value is interpreted as the </a:t>
            </a:r>
            <a:r>
              <a:rPr lang="en-US" sz="1600" b="1" dirty="0">
                <a:latin typeface="Times New Roman" panose="02020603050405020304" pitchFamily="18" charset="0"/>
                <a:cs typeface="Times New Roman" panose="02020603050405020304" pitchFamily="18" charset="0"/>
              </a:rPr>
              <a:t>probability of belonging to the "positive" class</a:t>
            </a:r>
            <a:r>
              <a:rPr lang="en-US" sz="1600" dirty="0">
                <a:latin typeface="Times New Roman" panose="02020603050405020304" pitchFamily="18" charset="0"/>
                <a:cs typeface="Times New Roman" panose="02020603050405020304" pitchFamily="18" charset="0"/>
              </a:rPr>
              <a:t> (e.g., spam vs. not spam)</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If</a:t>
            </a:r>
            <a:r>
              <a:rPr lang="en-US" sz="1600" dirty="0">
                <a:latin typeface="Times New Roman" panose="02020603050405020304" pitchFamily="18" charset="0"/>
                <a:cs typeface="Times New Roman" panose="02020603050405020304" pitchFamily="18" charset="0"/>
              </a:rPr>
              <a:t> σ(z)&gt;0.5: Predict class 1</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If</a:t>
            </a:r>
            <a:r>
              <a:rPr lang="en-US" sz="1600" dirty="0">
                <a:latin typeface="Times New Roman" panose="02020603050405020304" pitchFamily="18" charset="0"/>
                <a:cs typeface="Times New Roman" panose="02020603050405020304" pitchFamily="18" charset="0"/>
              </a:rPr>
              <a:t> σ(z)&lt;0.5: Predict class 0</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Why sigmoid?</a:t>
            </a:r>
            <a:r>
              <a:rPr lang="en-US" sz="1600" dirty="0">
                <a:latin typeface="Times New Roman" panose="02020603050405020304" pitchFamily="18" charset="0"/>
                <a:cs typeface="Times New Roman" panose="02020603050405020304" pitchFamily="18" charset="0"/>
              </a:rPr>
              <a:t> It’s smooth, differentiable, and maps any real number to a probability.</a:t>
            </a:r>
          </a:p>
          <a:p>
            <a:endParaRPr lang="en-IN" sz="1600" b="1" dirty="0">
              <a:latin typeface="Times New Roman" panose="02020603050405020304" pitchFamily="18" charset="0"/>
              <a:cs typeface="Times New Roman" panose="02020603050405020304" pitchFamily="18" charset="0"/>
            </a:endParaRPr>
          </a:p>
          <a:p>
            <a:endParaRPr lang="en-IN" sz="1600" b="1" dirty="0"/>
          </a:p>
          <a:p>
            <a:endParaRPr lang="en-IN" sz="1600" b="1" u="sng"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53A41E4-FB0A-C4AE-5A62-D957C3B06973}"/>
              </a:ext>
            </a:extLst>
          </p:cNvPr>
          <p:cNvPicPr>
            <a:picLocks noChangeAspect="1"/>
          </p:cNvPicPr>
          <p:nvPr/>
        </p:nvPicPr>
        <p:blipFill>
          <a:blip r:embed="rId4"/>
          <a:stretch>
            <a:fillRect/>
          </a:stretch>
        </p:blipFill>
        <p:spPr>
          <a:xfrm>
            <a:off x="2679035" y="1993236"/>
            <a:ext cx="2939611" cy="543061"/>
          </a:xfrm>
          <a:prstGeom prst="rect">
            <a:avLst/>
          </a:prstGeom>
        </p:spPr>
      </p:pic>
      <p:pic>
        <p:nvPicPr>
          <p:cNvPr id="12" name="Picture 11">
            <a:extLst>
              <a:ext uri="{FF2B5EF4-FFF2-40B4-BE49-F238E27FC236}">
                <a16:creationId xmlns:a16="http://schemas.microsoft.com/office/drawing/2014/main" id="{0063F1AF-B4F6-C7C0-BF91-C83D1F51674E}"/>
              </a:ext>
            </a:extLst>
          </p:cNvPr>
          <p:cNvPicPr>
            <a:picLocks noChangeAspect="1"/>
          </p:cNvPicPr>
          <p:nvPr/>
        </p:nvPicPr>
        <p:blipFill>
          <a:blip r:embed="rId5"/>
          <a:stretch>
            <a:fillRect/>
          </a:stretch>
        </p:blipFill>
        <p:spPr>
          <a:xfrm>
            <a:off x="839381" y="2461271"/>
            <a:ext cx="3400900" cy="890993"/>
          </a:xfrm>
          <a:prstGeom prst="rect">
            <a:avLst/>
          </a:prstGeom>
        </p:spPr>
      </p:pic>
      <p:pic>
        <p:nvPicPr>
          <p:cNvPr id="15" name="Picture 14">
            <a:extLst>
              <a:ext uri="{FF2B5EF4-FFF2-40B4-BE49-F238E27FC236}">
                <a16:creationId xmlns:a16="http://schemas.microsoft.com/office/drawing/2014/main" id="{5C8E8B59-1E3A-DC78-D4D4-9A0DB7BAE498}"/>
              </a:ext>
            </a:extLst>
          </p:cNvPr>
          <p:cNvPicPr>
            <a:picLocks noChangeAspect="1"/>
          </p:cNvPicPr>
          <p:nvPr/>
        </p:nvPicPr>
        <p:blipFill>
          <a:blip r:embed="rId6"/>
          <a:stretch>
            <a:fillRect/>
          </a:stretch>
        </p:blipFill>
        <p:spPr>
          <a:xfrm>
            <a:off x="4323950" y="3459583"/>
            <a:ext cx="1772049" cy="506299"/>
          </a:xfrm>
          <a:prstGeom prst="rect">
            <a:avLst/>
          </a:prstGeom>
        </p:spPr>
      </p:pic>
    </p:spTree>
    <p:extLst>
      <p:ext uri="{BB962C8B-B14F-4D97-AF65-F5344CB8AC3E}">
        <p14:creationId xmlns:p14="http://schemas.microsoft.com/office/powerpoint/2010/main" val="54390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BBA4F-61E0-BC5E-2694-D39D05072E1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E4A5A6F-77E8-B995-9A51-3FACEE93996E}"/>
              </a:ext>
            </a:extLst>
          </p:cNvPr>
          <p:cNvPicPr>
            <a:picLocks noChangeAspect="1"/>
          </p:cNvPicPr>
          <p:nvPr/>
        </p:nvPicPr>
        <p:blipFill>
          <a:blip r:embed="rId3"/>
          <a:stretch>
            <a:fillRect/>
          </a:stretch>
        </p:blipFill>
        <p:spPr>
          <a:xfrm>
            <a:off x="184731" y="206984"/>
            <a:ext cx="11827265" cy="6444031"/>
          </a:xfrm>
          <a:prstGeom prst="rect">
            <a:avLst/>
          </a:prstGeom>
        </p:spPr>
      </p:pic>
      <p:sp>
        <p:nvSpPr>
          <p:cNvPr id="2" name="Title 1">
            <a:extLst>
              <a:ext uri="{FF2B5EF4-FFF2-40B4-BE49-F238E27FC236}">
                <a16:creationId xmlns:a16="http://schemas.microsoft.com/office/drawing/2014/main" id="{EDD8B279-A4B3-8771-C177-EDFFA6766E96}"/>
              </a:ext>
            </a:extLst>
          </p:cNvPr>
          <p:cNvSpPr>
            <a:spLocks noGrp="1"/>
          </p:cNvSpPr>
          <p:nvPr>
            <p:ph type="title"/>
          </p:nvPr>
        </p:nvSpPr>
        <p:spPr>
          <a:xfrm>
            <a:off x="839381" y="206984"/>
            <a:ext cx="10515600" cy="646331"/>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Proposed Methodology</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91879281-510C-B07B-9F7B-D79A8CE41754}"/>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DF584276-CC98-848E-0B53-6192F35412FB}"/>
              </a:ext>
            </a:extLst>
          </p:cNvPr>
          <p:cNvSpPr txBox="1"/>
          <p:nvPr/>
        </p:nvSpPr>
        <p:spPr>
          <a:xfrm>
            <a:off x="476754" y="1075688"/>
            <a:ext cx="4481325" cy="861774"/>
          </a:xfrm>
          <a:prstGeom prst="rect">
            <a:avLst/>
          </a:prstGeom>
          <a:noFill/>
        </p:spPr>
        <p:txBody>
          <a:bodyPr wrap="square" rtlCol="0">
            <a:spAutoFit/>
          </a:bodyPr>
          <a:lstStyle/>
          <a:p>
            <a:pPr marL="285750" indent="-285750">
              <a:buFont typeface="Wingdings" panose="05000000000000000000" pitchFamily="2" charset="2"/>
              <a:buChar char="§"/>
            </a:pPr>
            <a:r>
              <a:rPr lang="en-IN" sz="1600" b="1" dirty="0" err="1">
                <a:latin typeface="Times New Roman" panose="02020603050405020304" pitchFamily="18" charset="0"/>
                <a:cs typeface="Times New Roman" panose="02020603050405020304" pitchFamily="18" charset="0"/>
              </a:rPr>
              <a:t>Softmax</a:t>
            </a:r>
            <a:r>
              <a:rPr lang="en-IN" sz="1600" b="1" dirty="0">
                <a:latin typeface="Times New Roman" panose="02020603050405020304" pitchFamily="18" charset="0"/>
                <a:cs typeface="Times New Roman" panose="02020603050405020304" pitchFamily="18" charset="0"/>
              </a:rPr>
              <a:t> function (multi-class classification):</a:t>
            </a:r>
          </a:p>
          <a:p>
            <a:endParaRPr lang="en-IN" sz="1600" b="1"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81BBE752-FC65-3569-E60F-F523DA00EDDA}"/>
              </a:ext>
            </a:extLst>
          </p:cNvPr>
          <p:cNvPicPr>
            <a:picLocks noChangeAspect="1"/>
          </p:cNvPicPr>
          <p:nvPr/>
        </p:nvPicPr>
        <p:blipFill>
          <a:blip r:embed="rId4"/>
          <a:stretch>
            <a:fillRect/>
          </a:stretch>
        </p:blipFill>
        <p:spPr>
          <a:xfrm>
            <a:off x="1351279" y="1546882"/>
            <a:ext cx="2029108" cy="781159"/>
          </a:xfrm>
          <a:prstGeom prst="rect">
            <a:avLst/>
          </a:prstGeom>
        </p:spPr>
      </p:pic>
      <p:sp>
        <p:nvSpPr>
          <p:cNvPr id="8" name="TextBox 7">
            <a:extLst>
              <a:ext uri="{FF2B5EF4-FFF2-40B4-BE49-F238E27FC236}">
                <a16:creationId xmlns:a16="http://schemas.microsoft.com/office/drawing/2014/main" id="{38E1EF18-50EF-AD3A-217E-0425E7FD1506}"/>
              </a:ext>
            </a:extLst>
          </p:cNvPr>
          <p:cNvSpPr txBox="1"/>
          <p:nvPr/>
        </p:nvSpPr>
        <p:spPr>
          <a:xfrm>
            <a:off x="640080" y="2328041"/>
            <a:ext cx="9762214" cy="181588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What it means:</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Suppose you have </a:t>
            </a:r>
            <a:r>
              <a:rPr lang="en-US" sz="1600" b="1" dirty="0">
                <a:latin typeface="Times New Roman" panose="02020603050405020304" pitchFamily="18" charset="0"/>
                <a:cs typeface="Times New Roman" panose="02020603050405020304" pitchFamily="18" charset="0"/>
              </a:rPr>
              <a:t>K</a:t>
            </a:r>
            <a:r>
              <a:rPr lang="en-US" sz="1600" dirty="0">
                <a:latin typeface="Times New Roman" panose="02020603050405020304" pitchFamily="18" charset="0"/>
                <a:cs typeface="Times New Roman" panose="02020603050405020304" pitchFamily="18" charset="0"/>
              </a:rPr>
              <a:t> classes (e.g., cat, dog, horse)</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Each class gets a score      from a linear combination</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turns those scores into </a:t>
            </a:r>
            <a:r>
              <a:rPr lang="en-US" sz="1600" b="1" dirty="0">
                <a:latin typeface="Times New Roman" panose="02020603050405020304" pitchFamily="18" charset="0"/>
                <a:cs typeface="Times New Roman" panose="02020603050405020304" pitchFamily="18" charset="0"/>
              </a:rPr>
              <a:t>probabilities that sum to 1</a:t>
            </a: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It answers: “What is the probability that this input belongs to class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Why </a:t>
            </a:r>
            <a:r>
              <a:rPr lang="en-US" sz="1600" b="1" dirty="0" err="1">
                <a:latin typeface="Times New Roman" panose="02020603050405020304" pitchFamily="18" charset="0"/>
                <a:cs typeface="Times New Roman" panose="02020603050405020304" pitchFamily="18" charset="0"/>
              </a:rPr>
              <a:t>softmax</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It lets the model pick </a:t>
            </a:r>
            <a:r>
              <a:rPr lang="en-US" sz="1600" b="1" dirty="0">
                <a:latin typeface="Times New Roman" panose="02020603050405020304" pitchFamily="18" charset="0"/>
                <a:cs typeface="Times New Roman" panose="02020603050405020304" pitchFamily="18" charset="0"/>
              </a:rPr>
              <a:t>one class out of many</a:t>
            </a:r>
            <a:r>
              <a:rPr lang="en-US" sz="1600" dirty="0">
                <a:latin typeface="Times New Roman" panose="02020603050405020304" pitchFamily="18" charset="0"/>
                <a:cs typeface="Times New Roman" panose="02020603050405020304" pitchFamily="18" charset="0"/>
              </a:rPr>
              <a:t> by comparing how strong each class’s score is.</a:t>
            </a:r>
          </a:p>
          <a:p>
            <a:endParaRPr lang="en-IN" sz="16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C2E75C9E-CE54-7CDB-CCE3-D653396F3C79}"/>
              </a:ext>
            </a:extLst>
          </p:cNvPr>
          <p:cNvPicPr>
            <a:picLocks noChangeAspect="1"/>
          </p:cNvPicPr>
          <p:nvPr/>
        </p:nvPicPr>
        <p:blipFill>
          <a:blip r:embed="rId5"/>
          <a:stretch>
            <a:fillRect/>
          </a:stretch>
        </p:blipFill>
        <p:spPr>
          <a:xfrm>
            <a:off x="2939050" y="2962376"/>
            <a:ext cx="171474" cy="152421"/>
          </a:xfrm>
          <a:prstGeom prst="rect">
            <a:avLst/>
          </a:prstGeom>
        </p:spPr>
      </p:pic>
      <p:graphicFrame>
        <p:nvGraphicFramePr>
          <p:cNvPr id="17" name="Table 16">
            <a:extLst>
              <a:ext uri="{FF2B5EF4-FFF2-40B4-BE49-F238E27FC236}">
                <a16:creationId xmlns:a16="http://schemas.microsoft.com/office/drawing/2014/main" id="{761401FA-9E46-1D2B-00EF-F06B7A87F782}"/>
              </a:ext>
            </a:extLst>
          </p:cNvPr>
          <p:cNvGraphicFramePr>
            <a:graphicFrameLocks noGrp="1"/>
          </p:cNvGraphicFramePr>
          <p:nvPr>
            <p:extLst>
              <p:ext uri="{D42A27DB-BD31-4B8C-83A1-F6EECF244321}">
                <p14:modId xmlns:p14="http://schemas.microsoft.com/office/powerpoint/2010/main" val="3612350836"/>
              </p:ext>
            </p:extLst>
          </p:nvPr>
        </p:nvGraphicFramePr>
        <p:xfrm>
          <a:off x="839382" y="4228421"/>
          <a:ext cx="9860280" cy="1341120"/>
        </p:xfrm>
        <a:graphic>
          <a:graphicData uri="http://schemas.openxmlformats.org/drawingml/2006/table">
            <a:tbl>
              <a:tblPr/>
              <a:tblGrid>
                <a:gridCol w="4840220">
                  <a:extLst>
                    <a:ext uri="{9D8B030D-6E8A-4147-A177-3AD203B41FA5}">
                      <a16:colId xmlns:a16="http://schemas.microsoft.com/office/drawing/2014/main" val="1351003478"/>
                    </a:ext>
                  </a:extLst>
                </a:gridCol>
                <a:gridCol w="5020060">
                  <a:extLst>
                    <a:ext uri="{9D8B030D-6E8A-4147-A177-3AD203B41FA5}">
                      <a16:colId xmlns:a16="http://schemas.microsoft.com/office/drawing/2014/main" val="1116534577"/>
                    </a:ext>
                  </a:extLst>
                </a:gridCol>
              </a:tblGrid>
              <a:tr h="331220">
                <a:tc>
                  <a:txBody>
                    <a:bodyPr/>
                    <a:lstStyle/>
                    <a:p>
                      <a:r>
                        <a:rPr lang="en-IN" sz="1600" b="1" u="sng" dirty="0">
                          <a:latin typeface="Times New Roman" panose="02020603050405020304" pitchFamily="18" charset="0"/>
                          <a:cs typeface="Times New Roman" panose="02020603050405020304" pitchFamily="18" charset="0"/>
                        </a:rPr>
                        <a:t>Component</a:t>
                      </a:r>
                    </a:p>
                  </a:txBody>
                  <a:tcPr anchor="ctr">
                    <a:lnL>
                      <a:noFill/>
                    </a:lnL>
                    <a:lnR>
                      <a:noFill/>
                    </a:lnR>
                    <a:lnT>
                      <a:noFill/>
                    </a:lnT>
                    <a:lnB>
                      <a:noFill/>
                    </a:lnB>
                    <a:noFill/>
                  </a:tcPr>
                </a:tc>
                <a:tc>
                  <a:txBody>
                    <a:bodyPr/>
                    <a:lstStyle/>
                    <a:p>
                      <a:r>
                        <a:rPr lang="en-IN" sz="1600" b="1" u="sng" dirty="0">
                          <a:latin typeface="Times New Roman" panose="02020603050405020304" pitchFamily="18" charset="0"/>
                          <a:cs typeface="Times New Roman" panose="02020603050405020304" pitchFamily="18" charset="0"/>
                        </a:rPr>
                        <a:t>Purpose</a:t>
                      </a:r>
                    </a:p>
                  </a:txBody>
                  <a:tcPr anchor="ctr">
                    <a:lnL>
                      <a:noFill/>
                    </a:lnL>
                    <a:lnR>
                      <a:noFill/>
                    </a:lnR>
                    <a:lnT>
                      <a:noFill/>
                    </a:lnT>
                    <a:lnB>
                      <a:noFill/>
                    </a:lnB>
                    <a:noFill/>
                  </a:tcPr>
                </a:tc>
                <a:extLst>
                  <a:ext uri="{0D108BD9-81ED-4DB2-BD59-A6C34878D82A}">
                    <a16:rowId xmlns:a16="http://schemas.microsoft.com/office/drawing/2014/main" val="368612336"/>
                  </a:ext>
                </a:extLst>
              </a:tr>
              <a:tr h="331220">
                <a:tc>
                  <a:txBody>
                    <a:bodyPr/>
                    <a:lstStyle/>
                    <a:p>
                      <a:r>
                        <a:rPr lang="en-IN" sz="1600" b="0" dirty="0">
                          <a:latin typeface="Times New Roman" panose="02020603050405020304" pitchFamily="18" charset="0"/>
                          <a:cs typeface="Times New Roman" panose="02020603050405020304" pitchFamily="18" charset="0"/>
                        </a:rPr>
                        <a:t>Linear Combination</a:t>
                      </a:r>
                    </a:p>
                  </a:txBody>
                  <a:tcPr anchor="ctr">
                    <a:lnL>
                      <a:noFill/>
                    </a:lnL>
                    <a:lnR>
                      <a:noFill/>
                    </a:lnR>
                    <a:lnT>
                      <a:noFill/>
                    </a:lnT>
                    <a:lnB>
                      <a:noFill/>
                    </a:lnB>
                    <a:noFill/>
                  </a:tcPr>
                </a:tc>
                <a:tc>
                  <a:txBody>
                    <a:bodyPr/>
                    <a:lstStyle/>
                    <a:p>
                      <a:r>
                        <a:rPr lang="en-US" sz="1600" b="0" dirty="0">
                          <a:latin typeface="Times New Roman" panose="02020603050405020304" pitchFamily="18" charset="0"/>
                          <a:cs typeface="Times New Roman" panose="02020603050405020304" pitchFamily="18" charset="0"/>
                        </a:rPr>
                        <a:t>Compute raw score from inputs and weights</a:t>
                      </a:r>
                    </a:p>
                  </a:txBody>
                  <a:tcPr anchor="ctr">
                    <a:lnL>
                      <a:noFill/>
                    </a:lnL>
                    <a:lnR>
                      <a:noFill/>
                    </a:lnR>
                    <a:lnT>
                      <a:noFill/>
                    </a:lnT>
                    <a:lnB>
                      <a:noFill/>
                    </a:lnB>
                    <a:noFill/>
                  </a:tcPr>
                </a:tc>
                <a:extLst>
                  <a:ext uri="{0D108BD9-81ED-4DB2-BD59-A6C34878D82A}">
                    <a16:rowId xmlns:a16="http://schemas.microsoft.com/office/drawing/2014/main" val="3652302530"/>
                  </a:ext>
                </a:extLst>
              </a:tr>
              <a:tr h="331220">
                <a:tc>
                  <a:txBody>
                    <a:bodyPr/>
                    <a:lstStyle/>
                    <a:p>
                      <a:r>
                        <a:rPr lang="en-IN" sz="1600" b="0" dirty="0">
                          <a:latin typeface="Times New Roman" panose="02020603050405020304" pitchFamily="18" charset="0"/>
                          <a:cs typeface="Times New Roman" panose="02020603050405020304" pitchFamily="18" charset="0"/>
                        </a:rPr>
                        <a:t>Sigmoid</a:t>
                      </a:r>
                    </a:p>
                  </a:txBody>
                  <a:tcPr anchor="ctr">
                    <a:lnL>
                      <a:noFill/>
                    </a:lnL>
                    <a:lnR>
                      <a:noFill/>
                    </a:lnR>
                    <a:lnT>
                      <a:noFill/>
                    </a:lnT>
                    <a:lnB>
                      <a:noFill/>
                    </a:lnB>
                    <a:noFill/>
                  </a:tcPr>
                </a:tc>
                <a:tc>
                  <a:txBody>
                    <a:bodyPr/>
                    <a:lstStyle/>
                    <a:p>
                      <a:r>
                        <a:rPr lang="en-US" sz="1600" b="0">
                          <a:latin typeface="Times New Roman" panose="02020603050405020304" pitchFamily="18" charset="0"/>
                          <a:cs typeface="Times New Roman" panose="02020603050405020304" pitchFamily="18" charset="0"/>
                        </a:rPr>
                        <a:t>Turn raw score into probability (2 classes)</a:t>
                      </a:r>
                    </a:p>
                  </a:txBody>
                  <a:tcPr anchor="ctr">
                    <a:lnL>
                      <a:noFill/>
                    </a:lnL>
                    <a:lnR>
                      <a:noFill/>
                    </a:lnR>
                    <a:lnT>
                      <a:noFill/>
                    </a:lnT>
                    <a:lnB>
                      <a:noFill/>
                    </a:lnB>
                    <a:noFill/>
                  </a:tcPr>
                </a:tc>
                <a:extLst>
                  <a:ext uri="{0D108BD9-81ED-4DB2-BD59-A6C34878D82A}">
                    <a16:rowId xmlns:a16="http://schemas.microsoft.com/office/drawing/2014/main" val="81010859"/>
                  </a:ext>
                </a:extLst>
              </a:tr>
              <a:tr h="331220">
                <a:tc>
                  <a:txBody>
                    <a:bodyPr/>
                    <a:lstStyle/>
                    <a:p>
                      <a:r>
                        <a:rPr lang="en-IN" sz="1600" b="0" dirty="0" err="1">
                          <a:latin typeface="Times New Roman" panose="02020603050405020304" pitchFamily="18" charset="0"/>
                          <a:cs typeface="Times New Roman" panose="02020603050405020304" pitchFamily="18" charset="0"/>
                        </a:rPr>
                        <a:t>Softmax</a:t>
                      </a:r>
                      <a:endParaRPr lang="en-IN" sz="1600" b="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1600" b="0" dirty="0">
                          <a:latin typeface="Times New Roman" panose="02020603050405020304" pitchFamily="18" charset="0"/>
                          <a:cs typeface="Times New Roman" panose="02020603050405020304" pitchFamily="18" charset="0"/>
                        </a:rPr>
                        <a:t>Turn multiple scores into probabilities (multi-class)</a:t>
                      </a:r>
                    </a:p>
                  </a:txBody>
                  <a:tcPr anchor="ctr">
                    <a:lnL>
                      <a:noFill/>
                    </a:lnL>
                    <a:lnR>
                      <a:noFill/>
                    </a:lnR>
                    <a:lnT>
                      <a:noFill/>
                    </a:lnT>
                    <a:lnB>
                      <a:noFill/>
                    </a:lnB>
                    <a:noFill/>
                  </a:tcPr>
                </a:tc>
                <a:extLst>
                  <a:ext uri="{0D108BD9-81ED-4DB2-BD59-A6C34878D82A}">
                    <a16:rowId xmlns:a16="http://schemas.microsoft.com/office/drawing/2014/main" val="1654725063"/>
                  </a:ext>
                </a:extLst>
              </a:tr>
            </a:tbl>
          </a:graphicData>
        </a:graphic>
      </p:graphicFrame>
      <p:sp>
        <p:nvSpPr>
          <p:cNvPr id="18" name="Rectangle 1">
            <a:extLst>
              <a:ext uri="{FF2B5EF4-FFF2-40B4-BE49-F238E27FC236}">
                <a16:creationId xmlns:a16="http://schemas.microsoft.com/office/drawing/2014/main" id="{F18BF1E8-8341-533C-DDD9-1D4803D05E22}"/>
              </a:ext>
            </a:extLst>
          </p:cNvPr>
          <p:cNvSpPr>
            <a:spLocks noChangeArrowheads="1"/>
          </p:cNvSpPr>
          <p:nvPr/>
        </p:nvSpPr>
        <p:spPr bwMode="auto">
          <a:xfrm flipV="1">
            <a:off x="839381" y="3412188"/>
            <a:ext cx="114322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24156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58D80-1121-25BB-DD67-5B9D7C43AD6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AC6706A-8789-7095-DF20-674953699927}"/>
              </a:ext>
            </a:extLst>
          </p:cNvPr>
          <p:cNvPicPr>
            <a:picLocks noChangeAspect="1"/>
          </p:cNvPicPr>
          <p:nvPr/>
        </p:nvPicPr>
        <p:blipFill>
          <a:blip r:embed="rId3"/>
          <a:stretch>
            <a:fillRect/>
          </a:stretch>
        </p:blipFill>
        <p:spPr>
          <a:xfrm>
            <a:off x="184731" y="206984"/>
            <a:ext cx="11827265" cy="6444031"/>
          </a:xfrm>
          <a:prstGeom prst="rect">
            <a:avLst/>
          </a:prstGeom>
        </p:spPr>
      </p:pic>
      <p:sp>
        <p:nvSpPr>
          <p:cNvPr id="2" name="Title 1">
            <a:extLst>
              <a:ext uri="{FF2B5EF4-FFF2-40B4-BE49-F238E27FC236}">
                <a16:creationId xmlns:a16="http://schemas.microsoft.com/office/drawing/2014/main" id="{3C24635C-1160-9701-6D2A-9ED18C6EA6B3}"/>
              </a:ext>
            </a:extLst>
          </p:cNvPr>
          <p:cNvSpPr>
            <a:spLocks noGrp="1"/>
          </p:cNvSpPr>
          <p:nvPr>
            <p:ph type="title"/>
          </p:nvPr>
        </p:nvSpPr>
        <p:spPr>
          <a:xfrm>
            <a:off x="839381" y="206984"/>
            <a:ext cx="10515600" cy="646331"/>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Results</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3C6C8A80-E221-C028-3809-0E78805F97D9}"/>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
            <a:extLst>
              <a:ext uri="{FF2B5EF4-FFF2-40B4-BE49-F238E27FC236}">
                <a16:creationId xmlns:a16="http://schemas.microsoft.com/office/drawing/2014/main" id="{B3632901-A869-1130-9EB0-9AF9AF9455F5}"/>
              </a:ext>
            </a:extLst>
          </p:cNvPr>
          <p:cNvSpPr>
            <a:spLocks noChangeArrowheads="1"/>
          </p:cNvSpPr>
          <p:nvPr/>
        </p:nvSpPr>
        <p:spPr bwMode="auto">
          <a:xfrm flipV="1">
            <a:off x="839381" y="3412188"/>
            <a:ext cx="114322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404EAFAB-B1A9-2C56-3E88-D3BB5CB87BAE}"/>
              </a:ext>
            </a:extLst>
          </p:cNvPr>
          <p:cNvPicPr>
            <a:picLocks noChangeAspect="1"/>
          </p:cNvPicPr>
          <p:nvPr/>
        </p:nvPicPr>
        <p:blipFill>
          <a:blip r:embed="rId4"/>
          <a:stretch>
            <a:fillRect/>
          </a:stretch>
        </p:blipFill>
        <p:spPr>
          <a:xfrm>
            <a:off x="7082814" y="1383465"/>
            <a:ext cx="3715385" cy="3124200"/>
          </a:xfrm>
          <a:prstGeom prst="rect">
            <a:avLst/>
          </a:prstGeom>
        </p:spPr>
      </p:pic>
      <p:sp>
        <p:nvSpPr>
          <p:cNvPr id="6" name="TextBox 5">
            <a:extLst>
              <a:ext uri="{FF2B5EF4-FFF2-40B4-BE49-F238E27FC236}">
                <a16:creationId xmlns:a16="http://schemas.microsoft.com/office/drawing/2014/main" id="{B7DB0B8E-AD54-FDC6-25FD-02D22D50EDF0}"/>
              </a:ext>
            </a:extLst>
          </p:cNvPr>
          <p:cNvSpPr txBox="1"/>
          <p:nvPr/>
        </p:nvSpPr>
        <p:spPr>
          <a:xfrm>
            <a:off x="5784392" y="4340046"/>
            <a:ext cx="6135328" cy="338554"/>
          </a:xfrm>
          <a:prstGeom prst="rect">
            <a:avLst/>
          </a:prstGeom>
          <a:noFill/>
        </p:spPr>
        <p:txBody>
          <a:bodyPr wrap="square">
            <a:spAutoFit/>
          </a:bodyPr>
          <a:lstStyle/>
          <a:p>
            <a:pPr algn="ctr">
              <a:tabLst>
                <a:tab pos="2495550" algn="l"/>
              </a:tabLst>
            </a:pPr>
            <a:r>
              <a:rPr lang="en-US" sz="1600" dirty="0">
                <a:solidFill>
                  <a:srgbClr val="000000"/>
                </a:solidFill>
                <a:effectLst/>
                <a:latin typeface="Times New Roman" panose="02020603050405020304" pitchFamily="18" charset="0"/>
                <a:ea typeface="Times New Roman" panose="02020603050405020304" pitchFamily="18" charset="0"/>
              </a:rPr>
              <a:t>Fig. Input page</a:t>
            </a:r>
            <a:endParaRPr lang="en-IN" sz="16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272DCE8A-BCE7-F2C8-E5EE-6CCB2F7FC7F0}"/>
              </a:ext>
            </a:extLst>
          </p:cNvPr>
          <p:cNvPicPr>
            <a:picLocks noChangeAspect="1"/>
          </p:cNvPicPr>
          <p:nvPr/>
        </p:nvPicPr>
        <p:blipFill>
          <a:blip r:embed="rId5"/>
          <a:stretch>
            <a:fillRect/>
          </a:stretch>
        </p:blipFill>
        <p:spPr>
          <a:xfrm>
            <a:off x="839381" y="1853020"/>
            <a:ext cx="5029636" cy="2377646"/>
          </a:xfrm>
          <a:prstGeom prst="rect">
            <a:avLst/>
          </a:prstGeom>
        </p:spPr>
      </p:pic>
      <p:sp>
        <p:nvSpPr>
          <p:cNvPr id="9" name="TextBox 8">
            <a:extLst>
              <a:ext uri="{FF2B5EF4-FFF2-40B4-BE49-F238E27FC236}">
                <a16:creationId xmlns:a16="http://schemas.microsoft.com/office/drawing/2014/main" id="{5A45DC52-5B9E-6EE5-5297-1F021D1B7F44}"/>
              </a:ext>
            </a:extLst>
          </p:cNvPr>
          <p:cNvSpPr txBox="1"/>
          <p:nvPr/>
        </p:nvSpPr>
        <p:spPr>
          <a:xfrm>
            <a:off x="420157" y="4389026"/>
            <a:ext cx="6135328" cy="338554"/>
          </a:xfrm>
          <a:prstGeom prst="rect">
            <a:avLst/>
          </a:prstGeom>
          <a:noFill/>
        </p:spPr>
        <p:txBody>
          <a:bodyPr wrap="square">
            <a:spAutoFit/>
          </a:bodyPr>
          <a:lstStyle/>
          <a:p>
            <a:pPr algn="ctr">
              <a:tabLst>
                <a:tab pos="2495550" algn="l"/>
              </a:tabLst>
            </a:pPr>
            <a:r>
              <a:rPr lang="en-US" sz="1600" dirty="0">
                <a:solidFill>
                  <a:srgbClr val="000000"/>
                </a:solidFill>
                <a:effectLst/>
                <a:latin typeface="Times New Roman" panose="02020603050405020304" pitchFamily="18" charset="0"/>
                <a:ea typeface="Times New Roman" panose="02020603050405020304" pitchFamily="18" charset="0"/>
              </a:rPr>
              <a:t>Fig. Initial page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6458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DA770-C0FE-30AF-4539-972D8234925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DEA5669-859B-8CB0-A0BF-1F3B04D3E857}"/>
              </a:ext>
            </a:extLst>
          </p:cNvPr>
          <p:cNvPicPr>
            <a:picLocks noChangeAspect="1"/>
          </p:cNvPicPr>
          <p:nvPr/>
        </p:nvPicPr>
        <p:blipFill>
          <a:blip r:embed="rId3"/>
          <a:stretch>
            <a:fillRect/>
          </a:stretch>
        </p:blipFill>
        <p:spPr>
          <a:xfrm>
            <a:off x="184731" y="206984"/>
            <a:ext cx="11827265" cy="6444031"/>
          </a:xfrm>
          <a:prstGeom prst="rect">
            <a:avLst/>
          </a:prstGeom>
        </p:spPr>
      </p:pic>
      <p:sp>
        <p:nvSpPr>
          <p:cNvPr id="2" name="Title 1">
            <a:extLst>
              <a:ext uri="{FF2B5EF4-FFF2-40B4-BE49-F238E27FC236}">
                <a16:creationId xmlns:a16="http://schemas.microsoft.com/office/drawing/2014/main" id="{1CBD8D1D-3F8A-7B54-1E8C-A62DE942E530}"/>
              </a:ext>
            </a:extLst>
          </p:cNvPr>
          <p:cNvSpPr>
            <a:spLocks noGrp="1"/>
          </p:cNvSpPr>
          <p:nvPr>
            <p:ph type="title"/>
          </p:nvPr>
        </p:nvSpPr>
        <p:spPr>
          <a:xfrm>
            <a:off x="839381" y="206984"/>
            <a:ext cx="10515600" cy="646331"/>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Results</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FC74BA29-6F31-D4B9-0A04-761B498F0DE1}"/>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
            <a:extLst>
              <a:ext uri="{FF2B5EF4-FFF2-40B4-BE49-F238E27FC236}">
                <a16:creationId xmlns:a16="http://schemas.microsoft.com/office/drawing/2014/main" id="{FCDF8BE5-AACE-0A54-C8D0-01930D425FCD}"/>
              </a:ext>
            </a:extLst>
          </p:cNvPr>
          <p:cNvSpPr>
            <a:spLocks noChangeArrowheads="1"/>
          </p:cNvSpPr>
          <p:nvPr/>
        </p:nvSpPr>
        <p:spPr bwMode="auto">
          <a:xfrm flipV="1">
            <a:off x="839381" y="3412188"/>
            <a:ext cx="114322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 name="Picture 2">
            <a:extLst>
              <a:ext uri="{FF2B5EF4-FFF2-40B4-BE49-F238E27FC236}">
                <a16:creationId xmlns:a16="http://schemas.microsoft.com/office/drawing/2014/main" id="{13E05CA6-7904-39C6-FC2B-00E1D8703F73}"/>
              </a:ext>
            </a:extLst>
          </p:cNvPr>
          <p:cNvPicPr>
            <a:picLocks noChangeAspect="1"/>
          </p:cNvPicPr>
          <p:nvPr/>
        </p:nvPicPr>
        <p:blipFill>
          <a:blip r:embed="rId4"/>
          <a:stretch>
            <a:fillRect/>
          </a:stretch>
        </p:blipFill>
        <p:spPr>
          <a:xfrm>
            <a:off x="1387824" y="1383465"/>
            <a:ext cx="3870960" cy="3084830"/>
          </a:xfrm>
          <a:prstGeom prst="rect">
            <a:avLst/>
          </a:prstGeom>
        </p:spPr>
      </p:pic>
      <p:pic>
        <p:nvPicPr>
          <p:cNvPr id="5" name="Picture 4" descr="Uploaded image">
            <a:extLst>
              <a:ext uri="{FF2B5EF4-FFF2-40B4-BE49-F238E27FC236}">
                <a16:creationId xmlns:a16="http://schemas.microsoft.com/office/drawing/2014/main" id="{34DDF653-B61F-0198-3405-B34B79EDB7F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5768" y="1653340"/>
            <a:ext cx="4907915" cy="2545080"/>
          </a:xfrm>
          <a:prstGeom prst="rect">
            <a:avLst/>
          </a:prstGeom>
          <a:noFill/>
          <a:ln>
            <a:noFill/>
          </a:ln>
        </p:spPr>
      </p:pic>
      <p:sp>
        <p:nvSpPr>
          <p:cNvPr id="7" name="TextBox 6">
            <a:extLst>
              <a:ext uri="{FF2B5EF4-FFF2-40B4-BE49-F238E27FC236}">
                <a16:creationId xmlns:a16="http://schemas.microsoft.com/office/drawing/2014/main" id="{A2BB443E-79B1-016A-3C1D-1E2673D732C4}"/>
              </a:ext>
            </a:extLst>
          </p:cNvPr>
          <p:cNvSpPr txBox="1"/>
          <p:nvPr/>
        </p:nvSpPr>
        <p:spPr>
          <a:xfrm>
            <a:off x="255640" y="4419491"/>
            <a:ext cx="6135328" cy="338554"/>
          </a:xfrm>
          <a:prstGeom prst="rect">
            <a:avLst/>
          </a:prstGeom>
          <a:noFill/>
        </p:spPr>
        <p:txBody>
          <a:bodyPr wrap="square">
            <a:spAutoFit/>
          </a:bodyPr>
          <a:lstStyle/>
          <a:p>
            <a:pPr algn="ctr">
              <a:tabLst>
                <a:tab pos="2495550" algn="l"/>
              </a:tabLst>
            </a:pPr>
            <a:r>
              <a:rPr lang="en-US" sz="1600" dirty="0">
                <a:solidFill>
                  <a:srgbClr val="000000"/>
                </a:solidFill>
                <a:effectLst/>
                <a:latin typeface="Times New Roman" panose="02020603050405020304" pitchFamily="18" charset="0"/>
                <a:ea typeface="Times New Roman" panose="02020603050405020304" pitchFamily="18" charset="0"/>
              </a:rPr>
              <a:t>Fig.  Categorization page</a:t>
            </a:r>
            <a:endParaRPr lang="en-IN" sz="16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368E174B-9984-712A-5888-B9431AD7ABDA}"/>
              </a:ext>
            </a:extLst>
          </p:cNvPr>
          <p:cNvSpPr txBox="1"/>
          <p:nvPr/>
        </p:nvSpPr>
        <p:spPr>
          <a:xfrm>
            <a:off x="5947577" y="4311769"/>
            <a:ext cx="6135328" cy="338554"/>
          </a:xfrm>
          <a:prstGeom prst="rect">
            <a:avLst/>
          </a:prstGeom>
          <a:noFill/>
        </p:spPr>
        <p:txBody>
          <a:bodyPr wrap="square">
            <a:spAutoFit/>
          </a:bodyPr>
          <a:lstStyle/>
          <a:p>
            <a:pPr algn="ctr">
              <a:tabLst>
                <a:tab pos="2495550" algn="l"/>
              </a:tabLst>
            </a:pPr>
            <a:r>
              <a:rPr lang="en-US" sz="1600" dirty="0">
                <a:solidFill>
                  <a:srgbClr val="000000"/>
                </a:solidFill>
                <a:effectLst/>
                <a:latin typeface="Times New Roman" panose="02020603050405020304" pitchFamily="18" charset="0"/>
                <a:ea typeface="Times New Roman" panose="02020603050405020304" pitchFamily="18" charset="0"/>
              </a:rPr>
              <a:t>Fig. </a:t>
            </a:r>
            <a:r>
              <a:rPr lang="en-IN" sz="1600" dirty="0">
                <a:solidFill>
                  <a:srgbClr val="000000"/>
                </a:solidFill>
                <a:effectLst/>
                <a:latin typeface="Times New Roman" panose="02020603050405020304" pitchFamily="18" charset="0"/>
                <a:ea typeface="Times New Roman" panose="02020603050405020304" pitchFamily="18" charset="0"/>
              </a:rPr>
              <a:t>Exported CSV File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5996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D3636-A666-D3D9-86A3-2745FA437DD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A00FBEB-3F91-F5E3-3CD6-B9FCECFA105C}"/>
              </a:ext>
            </a:extLst>
          </p:cNvPr>
          <p:cNvPicPr>
            <a:picLocks noChangeAspect="1"/>
          </p:cNvPicPr>
          <p:nvPr/>
        </p:nvPicPr>
        <p:blipFill>
          <a:blip r:embed="rId3"/>
          <a:stretch>
            <a:fillRect/>
          </a:stretch>
        </p:blipFill>
        <p:spPr>
          <a:xfrm>
            <a:off x="184731" y="206984"/>
            <a:ext cx="11827265" cy="6444031"/>
          </a:xfrm>
          <a:prstGeom prst="rect">
            <a:avLst/>
          </a:prstGeom>
        </p:spPr>
      </p:pic>
      <p:sp>
        <p:nvSpPr>
          <p:cNvPr id="2" name="Title 1">
            <a:extLst>
              <a:ext uri="{FF2B5EF4-FFF2-40B4-BE49-F238E27FC236}">
                <a16:creationId xmlns:a16="http://schemas.microsoft.com/office/drawing/2014/main" id="{061352DE-7913-8712-37B4-0C5C3AEDB4EE}"/>
              </a:ext>
            </a:extLst>
          </p:cNvPr>
          <p:cNvSpPr>
            <a:spLocks noGrp="1"/>
          </p:cNvSpPr>
          <p:nvPr>
            <p:ph type="title"/>
          </p:nvPr>
        </p:nvSpPr>
        <p:spPr>
          <a:xfrm>
            <a:off x="839381" y="206984"/>
            <a:ext cx="10515600" cy="646331"/>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Testcases</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E2240C0B-EAB0-F1BB-5C23-339C67F7303C}"/>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
            <a:extLst>
              <a:ext uri="{FF2B5EF4-FFF2-40B4-BE49-F238E27FC236}">
                <a16:creationId xmlns:a16="http://schemas.microsoft.com/office/drawing/2014/main" id="{5F1A99BC-CA45-9F8B-60F9-3C95C23FFFFC}"/>
              </a:ext>
            </a:extLst>
          </p:cNvPr>
          <p:cNvSpPr>
            <a:spLocks noChangeArrowheads="1"/>
          </p:cNvSpPr>
          <p:nvPr/>
        </p:nvSpPr>
        <p:spPr bwMode="auto">
          <a:xfrm flipV="1">
            <a:off x="839381" y="3412188"/>
            <a:ext cx="114322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6" name="Picture 2" descr="Create an image of a table with the following data: | Test Case ID | Test Case Name        | Description                                     | Expected Outcome                       | Result  | | ------------ | --------------------- | ----------------------------------------------- | -------------------------------------- | ------- | | TC_01       | File Upload           | Upload valid PDF resumes                        | Files accepted and listed              | Success | | TC_02       | Invalid File Upload   | Upload non-PDF or corrupted file                | Error message shown, file rejected     | Success | | TC_03       | Resume Parsing        | Extract and clean text from PDF resumes         | Text extracted and cleaned             | Success | | TC_04       | Experience Extraction | Identify years of experience from resume text   | Correct experience identified          | Success | | TC_05       | Categorization        | Predict job category using ML                   | Resume assigned correct category       | Success | | TC_06       | Folder Organization   | Save resumes in category-specific folders       | Resumes saved properly                 | Success | | TC_07       | Results Display       | Show results table with file info and category  | Correct results displayed              | Success | | TC_08       | CSV Download          | Download categorization results as CSV          | Accurate CSV downloaded                | Success | | TC_09       | Output Directory      | Save resumes in specified output directory      | Files saved in custom directory        | Success | | TC_10       | Input Validation      | Attempt categorize without uploads or directory | Error prompts user for required inputs | Success |">
            <a:extLst>
              <a:ext uri="{FF2B5EF4-FFF2-40B4-BE49-F238E27FC236}">
                <a16:creationId xmlns:a16="http://schemas.microsoft.com/office/drawing/2014/main" id="{5F93F7B8-FB45-288D-F179-608FBA7F2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961" y="1082420"/>
            <a:ext cx="7758266" cy="501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461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F99F3-568E-3016-F930-382F71C58E2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2BB2953-516E-C009-645B-C5CDC8C20C7E}"/>
              </a:ext>
            </a:extLst>
          </p:cNvPr>
          <p:cNvPicPr>
            <a:picLocks noChangeAspect="1"/>
          </p:cNvPicPr>
          <p:nvPr/>
        </p:nvPicPr>
        <p:blipFill>
          <a:blip r:embed="rId3"/>
          <a:stretch>
            <a:fillRect/>
          </a:stretch>
        </p:blipFill>
        <p:spPr>
          <a:xfrm>
            <a:off x="184731" y="206984"/>
            <a:ext cx="11827265" cy="6444031"/>
          </a:xfrm>
          <a:prstGeom prst="rect">
            <a:avLst/>
          </a:prstGeom>
        </p:spPr>
      </p:pic>
      <p:sp>
        <p:nvSpPr>
          <p:cNvPr id="2" name="Title 1">
            <a:extLst>
              <a:ext uri="{FF2B5EF4-FFF2-40B4-BE49-F238E27FC236}">
                <a16:creationId xmlns:a16="http://schemas.microsoft.com/office/drawing/2014/main" id="{6904A8F4-1FEB-D48F-17F2-CC41585399F6}"/>
              </a:ext>
            </a:extLst>
          </p:cNvPr>
          <p:cNvSpPr>
            <a:spLocks noGrp="1"/>
          </p:cNvSpPr>
          <p:nvPr>
            <p:ph type="title"/>
          </p:nvPr>
        </p:nvSpPr>
        <p:spPr>
          <a:xfrm>
            <a:off x="839381" y="206984"/>
            <a:ext cx="10515600" cy="646331"/>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Conclusion &amp; Future Enhancements</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041D5E22-D31C-8D43-3FEA-B20E4ADDD8A7}"/>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
            <a:extLst>
              <a:ext uri="{FF2B5EF4-FFF2-40B4-BE49-F238E27FC236}">
                <a16:creationId xmlns:a16="http://schemas.microsoft.com/office/drawing/2014/main" id="{ACCFE9A1-AD89-80FF-EBAF-1026992E537A}"/>
              </a:ext>
            </a:extLst>
          </p:cNvPr>
          <p:cNvSpPr>
            <a:spLocks noChangeArrowheads="1"/>
          </p:cNvSpPr>
          <p:nvPr/>
        </p:nvSpPr>
        <p:spPr bwMode="auto">
          <a:xfrm flipV="1">
            <a:off x="839381" y="3412188"/>
            <a:ext cx="114322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32D8E797-B88B-D629-06BD-BDC801498E8B}"/>
              </a:ext>
            </a:extLst>
          </p:cNvPr>
          <p:cNvSpPr txBox="1"/>
          <p:nvPr/>
        </p:nvSpPr>
        <p:spPr>
          <a:xfrm>
            <a:off x="454366" y="853315"/>
            <a:ext cx="11552903" cy="5588068"/>
          </a:xfrm>
          <a:prstGeom prst="rect">
            <a:avLst/>
          </a:prstGeom>
          <a:noFill/>
        </p:spPr>
        <p:txBody>
          <a:bodyPr wrap="square">
            <a:spAutoFit/>
          </a:bodyPr>
          <a:lstStyle/>
          <a:p>
            <a:pPr>
              <a:lnSpc>
                <a:spcPct val="150000"/>
              </a:lnSpc>
              <a:buNone/>
            </a:pPr>
            <a:r>
              <a:rPr lang="en-US" sz="1600" b="1" dirty="0">
                <a:latin typeface="Times New Roman" panose="02020603050405020304" pitchFamily="18" charset="0"/>
                <a:cs typeface="Times New Roman" panose="02020603050405020304" pitchFamily="18" charset="0"/>
              </a:rPr>
              <a:t>Conclusion: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Resume Categorization Application effectively combines machine learning and NLP to automate resume classification, improving recruitment efficiency. Using TF-IDF and Logistic Regression, it ensures accurate categorization, reduces manual effort, and minimizes bias. The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interface offers ease of use, while modular design supports scalability and data privacy.</a:t>
            </a:r>
          </a:p>
          <a:p>
            <a:pPr>
              <a:lnSpc>
                <a:spcPct val="150000"/>
              </a:lnSpc>
              <a:buNone/>
            </a:pPr>
            <a:r>
              <a:rPr lang="en-US" sz="1600" b="1" dirty="0">
                <a:latin typeface="Times New Roman" panose="02020603050405020304" pitchFamily="18" charset="0"/>
                <a:cs typeface="Times New Roman" panose="02020603050405020304" pitchFamily="18" charset="0"/>
              </a:rPr>
              <a:t>Future Enhancements:</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Support additional file formats (DOCX, TXT, RTF)</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Advanced skill extraction via NER and deep learning</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Candidate ranking based on job relevance</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Integration with job portals and HR systems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 authentication and role-based access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Interactive analytics dashboard with visual insights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Multilingual support and translation</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Cloud deployment for scalability and collaboration</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Recruiter feedback loop for model improvement</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Automated email notifications for status updates</a:t>
            </a:r>
          </a:p>
        </p:txBody>
      </p:sp>
    </p:spTree>
    <p:extLst>
      <p:ext uri="{BB962C8B-B14F-4D97-AF65-F5344CB8AC3E}">
        <p14:creationId xmlns:p14="http://schemas.microsoft.com/office/powerpoint/2010/main" val="167736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BB6073-E5EA-5EC3-4B08-88032B43A746}"/>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3999" y="0"/>
            <a:ext cx="9144000" cy="785950"/>
          </a:xfrm>
        </p:spPr>
        <p:txBody>
          <a:bodyPr>
            <a:noAutofit/>
          </a:bodyPr>
          <a:lstStyle/>
          <a:p>
            <a:r>
              <a:rPr lang="en-IN" sz="1800"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3AE4B2EB-1FCD-E90B-88BD-FDD9C88A9007}"/>
              </a:ext>
            </a:extLst>
          </p:cNvPr>
          <p:cNvSpPr>
            <a:spLocks noGrp="1"/>
          </p:cNvSpPr>
          <p:nvPr>
            <p:ph type="subTitle" idx="1"/>
          </p:nvPr>
        </p:nvSpPr>
        <p:spPr>
          <a:xfrm>
            <a:off x="342770" y="992934"/>
            <a:ext cx="11666862" cy="4771155"/>
          </a:xfrm>
        </p:spPr>
        <p:txBody>
          <a:bodyPr>
            <a:noAutofit/>
          </a:bodyPr>
          <a:lstStyle/>
          <a:p>
            <a:pPr marL="342900" indent="-34290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smart automated system that helps HR teams and recruiters by automatically reading, analyzing, and categorizing resumes using machine learning technology, replacing the traditional manual screening process.</a:t>
            </a:r>
          </a:p>
          <a:p>
            <a:pPr algn="l">
              <a:lnSpc>
                <a:spcPct val="150000"/>
              </a:lnSpc>
              <a:spcBef>
                <a:spcPts val="150"/>
              </a:spcBef>
              <a:spcAft>
                <a:spcPts val="150"/>
              </a:spcAft>
            </a:pPr>
            <a:endParaRPr lang="en-US" sz="1600" b="1" dirty="0">
              <a:latin typeface="Times New Roman" panose="02020603050405020304" pitchFamily="18" charset="0"/>
              <a:cs typeface="Times New Roman" panose="02020603050405020304" pitchFamily="18" charset="0"/>
            </a:endParaRPr>
          </a:p>
          <a:p>
            <a:pPr marL="285750" indent="-285750" algn="l">
              <a:lnSpc>
                <a:spcPct val="150000"/>
              </a:lnSpc>
              <a:spcBef>
                <a:spcPts val="150"/>
              </a:spcBef>
              <a:spcAft>
                <a:spcPts val="150"/>
              </a:spcAft>
              <a:buFont typeface="Wingdings" panose="05000000000000000000" pitchFamily="2" charset="2"/>
              <a:buChar char="ü"/>
            </a:pPr>
            <a:endParaRPr lang="en-US" sz="1600" b="1" dirty="0">
              <a:effectLst/>
              <a:latin typeface="Times New Roman" panose="02020603050405020304" pitchFamily="18" charset="0"/>
              <a:cs typeface="Times New Roman" panose="02020603050405020304" pitchFamily="18" charset="0"/>
            </a:endParaRPr>
          </a:p>
          <a:p>
            <a:pPr marL="285750" indent="-285750" algn="l">
              <a:lnSpc>
                <a:spcPct val="150000"/>
              </a:lnSpc>
              <a:spcBef>
                <a:spcPts val="150"/>
              </a:spcBef>
              <a:spcAft>
                <a:spcPts val="150"/>
              </a:spcAft>
              <a:buFont typeface="Wingdings" panose="05000000000000000000" pitchFamily="2" charset="2"/>
              <a:buChar char="ü"/>
            </a:pPr>
            <a:endParaRPr lang="en-US" sz="1600" b="1" dirty="0">
              <a:latin typeface="Times New Roman" panose="02020603050405020304" pitchFamily="18" charset="0"/>
              <a:cs typeface="Times New Roman" panose="02020603050405020304" pitchFamily="18" charset="0"/>
            </a:endParaRPr>
          </a:p>
          <a:p>
            <a:pPr algn="l">
              <a:lnSpc>
                <a:spcPct val="150000"/>
              </a:lnSpc>
              <a:spcBef>
                <a:spcPts val="150"/>
              </a:spcBef>
              <a:spcAft>
                <a:spcPts val="150"/>
              </a:spcAft>
            </a:pPr>
            <a:endParaRPr lang="en-US" sz="1600" b="1" dirty="0">
              <a:latin typeface="Times New Roman" panose="02020603050405020304" pitchFamily="18" charset="0"/>
              <a:cs typeface="Times New Roman" panose="02020603050405020304" pitchFamily="18" charset="0"/>
            </a:endParaRPr>
          </a:p>
          <a:p>
            <a:pPr marL="285750" indent="-285750" algn="l">
              <a:lnSpc>
                <a:spcPct val="150000"/>
              </a:lnSpc>
              <a:spcBef>
                <a:spcPts val="150"/>
              </a:spcBef>
              <a:spcAft>
                <a:spcPts val="150"/>
              </a:spcAft>
              <a:buFont typeface="Wingdings" panose="05000000000000000000" pitchFamily="2" charset="2"/>
              <a:buChar char="ü"/>
            </a:pPr>
            <a:r>
              <a:rPr lang="en-US" sz="1600" b="1" dirty="0">
                <a:effectLst/>
                <a:latin typeface="Times New Roman" panose="02020603050405020304" pitchFamily="18" charset="0"/>
                <a:cs typeface="Times New Roman" panose="02020603050405020304" pitchFamily="18" charset="0"/>
              </a:rPr>
              <a:t>Existing</a:t>
            </a:r>
            <a:r>
              <a:rPr lang="en-US" sz="1600" dirty="0">
                <a:effectLst/>
                <a:latin typeface="Times New Roman" panose="02020603050405020304" pitchFamily="18" charset="0"/>
                <a:cs typeface="Times New Roman" panose="02020603050405020304" pitchFamily="18" charset="0"/>
              </a:rPr>
              <a:t>: Traditional manual screening is time-consuming, inconsistent, and prone to human bias.</a:t>
            </a:r>
          </a:p>
          <a:p>
            <a:pPr marL="285750" indent="-285750" algn="l">
              <a:lnSpc>
                <a:spcPct val="150000"/>
              </a:lnSpc>
              <a:spcBef>
                <a:spcPts val="150"/>
              </a:spcBef>
              <a:spcAft>
                <a:spcPts val="150"/>
              </a:spcAft>
              <a:buFont typeface="Wingdings" panose="05000000000000000000" pitchFamily="2" charset="2"/>
              <a:buChar char="ü"/>
            </a:pPr>
            <a:r>
              <a:rPr lang="en-US" sz="1600" b="1" dirty="0">
                <a:effectLst/>
                <a:latin typeface="Times New Roman" panose="02020603050405020304" pitchFamily="18" charset="0"/>
                <a:cs typeface="Times New Roman" panose="02020603050405020304" pitchFamily="18" charset="0"/>
              </a:rPr>
              <a:t>Proposed</a:t>
            </a:r>
            <a:r>
              <a:rPr lang="en-US" sz="1600" dirty="0">
                <a:effectLst/>
                <a:latin typeface="Times New Roman" panose="02020603050405020304" pitchFamily="18" charset="0"/>
                <a:cs typeface="Times New Roman" panose="02020603050405020304" pitchFamily="18" charset="0"/>
              </a:rPr>
              <a:t>: Our automated system offers a fast, consistent, and unbiased approach, significantly improving the efficiency and accuracy    of the recruitment process.</a:t>
            </a:r>
          </a:p>
          <a:p>
            <a:pPr marL="285750" indent="-285750" algn="l">
              <a:lnSpc>
                <a:spcPct val="150000"/>
              </a:lnSpc>
              <a:buFont typeface="Wingdings" panose="05000000000000000000" pitchFamily="2" charset="2"/>
              <a:buChar char="ü"/>
            </a:pPr>
            <a:r>
              <a:rPr lang="en-US" sz="1600" dirty="0">
                <a:effectLst/>
                <a:latin typeface="Times New Roman" panose="02020603050405020304" pitchFamily="18" charset="0"/>
                <a:cs typeface="Times New Roman" panose="02020603050405020304" pitchFamily="18" charset="0"/>
              </a:rPr>
              <a:t>This innovative solution not only transforms how resumes are processed but also empowers HR teams to focus on strategic decision-making, ultimately leading to better hiring outcomes.</a:t>
            </a:r>
          </a:p>
          <a:p>
            <a:pPr algn="l">
              <a:lnSpc>
                <a:spcPct val="150000"/>
              </a:lnSpc>
              <a:buNone/>
            </a:pPr>
            <a:endParaRPr lang="en-US" sz="1600" b="0" i="0" dirty="0">
              <a:effectLst/>
              <a:latin typeface="Times New Roman" panose="02020603050405020304" pitchFamily="18" charset="0"/>
              <a:cs typeface="Times New Roman" panose="02020603050405020304" pitchFamily="18" charset="0"/>
            </a:endParaRPr>
          </a:p>
          <a:p>
            <a:pPr algn="l">
              <a:buNone/>
            </a:pPr>
            <a:br>
              <a:rPr lang="en-US" sz="1200" b="0" i="0" dirty="0">
                <a:effectLst/>
                <a:latin typeface="inherit"/>
              </a:rPr>
            </a:br>
            <a:endParaRPr lang="en-US" sz="1600" dirty="0">
              <a:latin typeface="Times New Roman" panose="02020603050405020304" pitchFamily="18" charset="0"/>
              <a:cs typeface="Times New Roman" panose="02020603050405020304" pitchFamily="18" charset="0"/>
            </a:endParaRPr>
          </a:p>
        </p:txBody>
      </p:sp>
      <p:sp>
        <p:nvSpPr>
          <p:cNvPr id="11" name="Rectangle 7">
            <a:extLst>
              <a:ext uri="{FF2B5EF4-FFF2-40B4-BE49-F238E27FC236}">
                <a16:creationId xmlns:a16="http://schemas.microsoft.com/office/drawing/2014/main" id="{12933E49-0588-4C8C-34A3-9C7A93314D19}"/>
              </a:ext>
            </a:extLst>
          </p:cNvPr>
          <p:cNvSpPr>
            <a:spLocks noChangeArrowheads="1"/>
          </p:cNvSpPr>
          <p:nvPr/>
        </p:nvSpPr>
        <p:spPr bwMode="auto">
          <a:xfrm>
            <a:off x="342770" y="1761541"/>
            <a:ext cx="9922106" cy="152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Automated Categorization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reads, analyzes, and categorizes resumes.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Text Analysis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Extracts key details using NLP.</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TF-IDF and </a:t>
            </a:r>
            <a:r>
              <a:rPr lang="en-US" altLang="en-US" sz="1600" dirty="0">
                <a:latin typeface="Times New Roman" panose="02020603050405020304" pitchFamily="18" charset="0"/>
                <a:cs typeface="Times New Roman" panose="02020603050405020304" pitchFamily="18" charset="0"/>
              </a:rPr>
              <a:t>Logistic Regression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categorization.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Results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categorized resumes</a:t>
            </a:r>
            <a:r>
              <a:rPr lang="en-US" altLang="en-US" sz="1600" dirty="0">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997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F087C-C2FD-195A-34E4-FD7631D4449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8056966-0841-77E2-7665-E99C2EEAB866}"/>
              </a:ext>
            </a:extLst>
          </p:cNvPr>
          <p:cNvPicPr>
            <a:picLocks noChangeAspect="1"/>
          </p:cNvPicPr>
          <p:nvPr/>
        </p:nvPicPr>
        <p:blipFill>
          <a:blip r:embed="rId3"/>
          <a:stretch>
            <a:fillRect/>
          </a:stretch>
        </p:blipFill>
        <p:spPr>
          <a:xfrm>
            <a:off x="184731" y="206984"/>
            <a:ext cx="11827265" cy="6444031"/>
          </a:xfrm>
          <a:prstGeom prst="rect">
            <a:avLst/>
          </a:prstGeom>
        </p:spPr>
      </p:pic>
      <p:sp>
        <p:nvSpPr>
          <p:cNvPr id="2" name="Title 1">
            <a:extLst>
              <a:ext uri="{FF2B5EF4-FFF2-40B4-BE49-F238E27FC236}">
                <a16:creationId xmlns:a16="http://schemas.microsoft.com/office/drawing/2014/main" id="{BF24F182-4099-D2D1-9556-04C349CD9A22}"/>
              </a:ext>
            </a:extLst>
          </p:cNvPr>
          <p:cNvSpPr>
            <a:spLocks noGrp="1"/>
          </p:cNvSpPr>
          <p:nvPr>
            <p:ph type="title"/>
          </p:nvPr>
        </p:nvSpPr>
        <p:spPr>
          <a:xfrm>
            <a:off x="839381" y="206984"/>
            <a:ext cx="10515600" cy="646331"/>
          </a:xfrm>
        </p:spPr>
        <p:txBody>
          <a:bodyPr>
            <a:normAutofit/>
          </a:bodyPr>
          <a:lstStyle/>
          <a:p>
            <a:pPr algn="ct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References</a:t>
            </a:r>
            <a:endParaRPr lang="en-IN" sz="1800" b="1" dirty="0">
              <a:latin typeface="Times New Roman" panose="02020603050405020304" pitchFamily="18" charset="0"/>
              <a:cs typeface="Times New Roman" panose="02020603050405020304" pitchFamily="18" charset="0"/>
            </a:endParaRPr>
          </a:p>
        </p:txBody>
      </p:sp>
      <p:sp>
        <p:nvSpPr>
          <p:cNvPr id="10" name="Rectangle 6">
            <a:extLst>
              <a:ext uri="{FF2B5EF4-FFF2-40B4-BE49-F238E27FC236}">
                <a16:creationId xmlns:a16="http://schemas.microsoft.com/office/drawing/2014/main" id="{5C217A5C-A241-42B6-3BF4-8D96646B3CD4}"/>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
            <a:extLst>
              <a:ext uri="{FF2B5EF4-FFF2-40B4-BE49-F238E27FC236}">
                <a16:creationId xmlns:a16="http://schemas.microsoft.com/office/drawing/2014/main" id="{3D7238CB-BE35-7EBB-F126-7A6C7789F010}"/>
              </a:ext>
            </a:extLst>
          </p:cNvPr>
          <p:cNvSpPr>
            <a:spLocks noChangeArrowheads="1"/>
          </p:cNvSpPr>
          <p:nvPr/>
        </p:nvSpPr>
        <p:spPr bwMode="auto">
          <a:xfrm flipV="1">
            <a:off x="839381" y="3412188"/>
            <a:ext cx="114322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AC2EFB9F-9892-68EA-FE24-FD47898E952B}"/>
              </a:ext>
            </a:extLst>
          </p:cNvPr>
          <p:cNvSpPr txBox="1"/>
          <p:nvPr/>
        </p:nvSpPr>
        <p:spPr>
          <a:xfrm>
            <a:off x="639097" y="1331231"/>
            <a:ext cx="8131277" cy="1815882"/>
          </a:xfrm>
          <a:prstGeom prst="rect">
            <a:avLst/>
          </a:prstGeom>
          <a:noFill/>
        </p:spPr>
        <p:txBody>
          <a:bodyPr wrap="square">
            <a:spAutoFit/>
          </a:bodyPr>
          <a:lstStyle/>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Malhotra et al., </a:t>
            </a:r>
            <a:r>
              <a:rPr lang="en-IN" sz="1600" i="1" dirty="0">
                <a:latin typeface="Times New Roman" panose="02020603050405020304" pitchFamily="18" charset="0"/>
                <a:cs typeface="Times New Roman" panose="02020603050405020304" pitchFamily="18" charset="0"/>
              </a:rPr>
              <a:t>Automated Resume Screening using NLP &amp; ML</a:t>
            </a:r>
            <a:r>
              <a:rPr lang="en-IN" sz="1600" dirty="0">
                <a:latin typeface="Times New Roman" panose="02020603050405020304" pitchFamily="18" charset="0"/>
                <a:cs typeface="Times New Roman" panose="02020603050405020304" pitchFamily="18" charset="0"/>
              </a:rPr>
              <a:t>, Procedia CS, 2020</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Saha et al., </a:t>
            </a:r>
            <a:r>
              <a:rPr lang="en-IN" sz="1600" i="1" dirty="0">
                <a:latin typeface="Times New Roman" panose="02020603050405020304" pitchFamily="18" charset="0"/>
                <a:cs typeface="Times New Roman" panose="02020603050405020304" pitchFamily="18" charset="0"/>
              </a:rPr>
              <a:t>Automated Resume Classification</a:t>
            </a:r>
            <a:r>
              <a:rPr lang="en-IN" sz="1600" dirty="0">
                <a:latin typeface="Times New Roman" panose="02020603050405020304" pitchFamily="18" charset="0"/>
                <a:cs typeface="Times New Roman" panose="02020603050405020304" pitchFamily="18" charset="0"/>
              </a:rPr>
              <a:t>, SMART Conference, 2021</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Saha et al., </a:t>
            </a:r>
            <a:r>
              <a:rPr lang="en-IN" sz="1600" i="1" dirty="0">
                <a:latin typeface="Times New Roman" panose="02020603050405020304" pitchFamily="18" charset="0"/>
                <a:cs typeface="Times New Roman" panose="02020603050405020304" pitchFamily="18" charset="0"/>
              </a:rPr>
              <a:t>Resume Classification and Ranking</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ComPE</a:t>
            </a:r>
            <a:r>
              <a:rPr lang="en-IN" sz="1600" dirty="0">
                <a:latin typeface="Times New Roman" panose="02020603050405020304" pitchFamily="18" charset="0"/>
                <a:cs typeface="Times New Roman" panose="02020603050405020304" pitchFamily="18" charset="0"/>
              </a:rPr>
              <a:t>, 2020</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Saha et al., </a:t>
            </a:r>
            <a:r>
              <a:rPr lang="en-IN" sz="1600" i="1" dirty="0">
                <a:latin typeface="Times New Roman" panose="02020603050405020304" pitchFamily="18" charset="0"/>
                <a:cs typeface="Times New Roman" panose="02020603050405020304" pitchFamily="18" charset="0"/>
              </a:rPr>
              <a:t>Resume Screening using Text Mining</a:t>
            </a:r>
            <a:r>
              <a:rPr lang="en-IN" sz="1600" dirty="0">
                <a:latin typeface="Times New Roman" panose="02020603050405020304" pitchFamily="18" charset="0"/>
                <a:cs typeface="Times New Roman" panose="02020603050405020304" pitchFamily="18" charset="0"/>
              </a:rPr>
              <a:t>, ICACCI, 2018</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Kaur &amp; Sood, </a:t>
            </a:r>
            <a:r>
              <a:rPr lang="en-IN" sz="1600" i="1" dirty="0">
                <a:latin typeface="Times New Roman" panose="02020603050405020304" pitchFamily="18" charset="0"/>
                <a:cs typeface="Times New Roman" panose="02020603050405020304" pitchFamily="18" charset="0"/>
              </a:rPr>
              <a:t>Intelligent Resume Shortlisting</a:t>
            </a:r>
            <a:r>
              <a:rPr lang="en-IN" sz="1600" dirty="0">
                <a:latin typeface="Times New Roman" panose="02020603050405020304" pitchFamily="18" charset="0"/>
                <a:cs typeface="Times New Roman" panose="02020603050405020304" pitchFamily="18" charset="0"/>
              </a:rPr>
              <a:t>, IJIM Data Insights, 2021</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Saha et al., </a:t>
            </a:r>
            <a:r>
              <a:rPr lang="en-IN" sz="1600" i="1" dirty="0">
                <a:latin typeface="Times New Roman" panose="02020603050405020304" pitchFamily="18" charset="0"/>
                <a:cs typeface="Times New Roman" panose="02020603050405020304" pitchFamily="18" charset="0"/>
              </a:rPr>
              <a:t>Survey on Resume Screening Systems</a:t>
            </a:r>
            <a:r>
              <a:rPr lang="en-IN" sz="1600" dirty="0">
                <a:latin typeface="Times New Roman" panose="02020603050405020304" pitchFamily="18" charset="0"/>
                <a:cs typeface="Times New Roman" panose="02020603050405020304" pitchFamily="18" charset="0"/>
              </a:rPr>
              <a:t>, IJACSA, 2019</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Saha et al., </a:t>
            </a:r>
            <a:r>
              <a:rPr lang="en-IN" sz="1600" i="1" dirty="0">
                <a:latin typeface="Times New Roman" panose="02020603050405020304" pitchFamily="18" charset="0"/>
                <a:cs typeface="Times New Roman" panose="02020603050405020304" pitchFamily="18" charset="0"/>
              </a:rPr>
              <a:t>NLP for Resume Screening: A Review</a:t>
            </a:r>
            <a:r>
              <a:rPr lang="en-IN" sz="1600" dirty="0">
                <a:latin typeface="Times New Roman" panose="02020603050405020304" pitchFamily="18" charset="0"/>
                <a:cs typeface="Times New Roman" panose="02020603050405020304" pitchFamily="18" charset="0"/>
              </a:rPr>
              <a:t>, JIOS, 2022</a:t>
            </a:r>
          </a:p>
        </p:txBody>
      </p:sp>
    </p:spTree>
    <p:extLst>
      <p:ext uri="{BB962C8B-B14F-4D97-AF65-F5344CB8AC3E}">
        <p14:creationId xmlns:p14="http://schemas.microsoft.com/office/powerpoint/2010/main" val="1987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9C3D23-97A3-167C-82B8-48DD2A5FA4D9}"/>
              </a:ext>
            </a:extLst>
          </p:cNvPr>
          <p:cNvPicPr>
            <a:picLocks noChangeAspect="1"/>
          </p:cNvPicPr>
          <p:nvPr/>
        </p:nvPicPr>
        <p:blipFill>
          <a:blip r:embed="rId2"/>
          <a:stretch>
            <a:fillRect/>
          </a:stretch>
        </p:blipFill>
        <p:spPr>
          <a:xfrm>
            <a:off x="182367" y="206984"/>
            <a:ext cx="11827265" cy="6444031"/>
          </a:xfrm>
          <a:prstGeom prst="rect">
            <a:avLst/>
          </a:prstGeom>
        </p:spPr>
      </p:pic>
      <p:sp>
        <p:nvSpPr>
          <p:cNvPr id="3" name="Content Placeholder 2">
            <a:extLst>
              <a:ext uri="{FF2B5EF4-FFF2-40B4-BE49-F238E27FC236}">
                <a16:creationId xmlns:a16="http://schemas.microsoft.com/office/drawing/2014/main" id="{BBCF9C18-FB9A-7F81-624D-0553B436C5F9}"/>
              </a:ext>
            </a:extLst>
          </p:cNvPr>
          <p:cNvSpPr>
            <a:spLocks noGrp="1"/>
          </p:cNvSpPr>
          <p:nvPr>
            <p:ph idx="1"/>
          </p:nvPr>
        </p:nvSpPr>
        <p:spPr>
          <a:xfrm>
            <a:off x="2438400" y="2897505"/>
            <a:ext cx="6868160" cy="633095"/>
          </a:xfrm>
        </p:spPr>
        <p:txBody>
          <a:bodyPr>
            <a:normAutofit fontScale="92500" lnSpcReduction="10000"/>
          </a:bodyPr>
          <a:lstStyle/>
          <a:p>
            <a:pPr marL="0" indent="0" algn="ctr">
              <a:buNone/>
            </a:pPr>
            <a:r>
              <a:rPr lang="en-US" sz="4400" dirty="0">
                <a:latin typeface="Times New Roman" panose="02020603050405020304" pitchFamily="18" charset="0"/>
                <a:cs typeface="Times New Roman" panose="02020603050405020304" pitchFamily="18" charset="0"/>
              </a:rPr>
              <a:t>      THANK YOU </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99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F3161B-CFDA-C960-4E29-BA9DC4619D1D}"/>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706642" y="260095"/>
            <a:ext cx="9144000" cy="785950"/>
          </a:xfrm>
        </p:spPr>
        <p:txBody>
          <a:bodyPr>
            <a:noAutofit/>
          </a:bodyPr>
          <a:lstStyle/>
          <a:p>
            <a:r>
              <a:rPr lang="en-IN" sz="1800" b="1" dirty="0">
                <a:latin typeface="Times New Roman" panose="02020603050405020304" pitchFamily="18" charset="0"/>
                <a:cs typeface="Times New Roman" panose="02020603050405020304" pitchFamily="18" charset="0"/>
              </a:rPr>
              <a:t>Existing System</a:t>
            </a:r>
          </a:p>
        </p:txBody>
      </p:sp>
      <p:sp>
        <p:nvSpPr>
          <p:cNvPr id="3" name="Subtitle 2">
            <a:extLst>
              <a:ext uri="{FF2B5EF4-FFF2-40B4-BE49-F238E27FC236}">
                <a16:creationId xmlns:a16="http://schemas.microsoft.com/office/drawing/2014/main" id="{3AE4B2EB-1FCD-E90B-88BD-FDD9C88A9007}"/>
              </a:ext>
            </a:extLst>
          </p:cNvPr>
          <p:cNvSpPr>
            <a:spLocks noGrp="1"/>
          </p:cNvSpPr>
          <p:nvPr>
            <p:ph type="subTitle" idx="1"/>
          </p:nvPr>
        </p:nvSpPr>
        <p:spPr>
          <a:xfrm>
            <a:off x="658196" y="1230377"/>
            <a:ext cx="12112924" cy="5367528"/>
          </a:xfrm>
        </p:spPr>
        <p:txBody>
          <a:bodyPr>
            <a:noAutofit/>
          </a:bodyPr>
          <a:lstStyle/>
          <a:p>
            <a:pPr algn="l"/>
            <a:r>
              <a:rPr lang="en-US" sz="1600" b="1" u="sng" dirty="0">
                <a:latin typeface="Times New Roman" panose="02020603050405020304" pitchFamily="18" charset="0"/>
                <a:cs typeface="Times New Roman" panose="02020603050405020304" pitchFamily="18" charset="0"/>
              </a:rPr>
              <a:t>Existing System</a:t>
            </a:r>
          </a:p>
          <a:p>
            <a:pPr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Current resume screening relies on manual review and basic keyword matching.</a:t>
            </a:r>
          </a:p>
          <a:p>
            <a:pPr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Traditional ATS platforms offer limited automation and lack intelligent analysis.</a:t>
            </a:r>
          </a:p>
          <a:p>
            <a:pPr algn="l"/>
            <a:r>
              <a:rPr lang="en-US" sz="1600" b="1" u="sng" dirty="0">
                <a:latin typeface="Times New Roman" panose="02020603050405020304" pitchFamily="18" charset="0"/>
                <a:cs typeface="Times New Roman" panose="02020603050405020304" pitchFamily="18" charset="0"/>
              </a:rPr>
              <a:t>Key Aspects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Manual Processing:</a:t>
            </a:r>
            <a:r>
              <a:rPr lang="en-US" sz="1600" dirty="0">
                <a:latin typeface="Times New Roman" panose="02020603050405020304" pitchFamily="18" charset="0"/>
                <a:cs typeface="Times New Roman" panose="02020603050405020304" pitchFamily="18" charset="0"/>
              </a:rPr>
              <a:t> HR teams manually review resumes using spreadsheets and emails.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Basic ATS Solutions:</a:t>
            </a:r>
            <a:r>
              <a:rPr lang="en-US" sz="1600" dirty="0">
                <a:latin typeface="Times New Roman" panose="02020603050405020304" pitchFamily="18" charset="0"/>
                <a:cs typeface="Times New Roman" panose="02020603050405020304" pitchFamily="18" charset="0"/>
              </a:rPr>
              <a:t> Simple keyword searches with minimal categorization capabilities.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Keyword-Based Systems:</a:t>
            </a:r>
            <a:r>
              <a:rPr lang="en-US" sz="1600" dirty="0">
                <a:latin typeface="Times New Roman" panose="02020603050405020304" pitchFamily="18" charset="0"/>
                <a:cs typeface="Times New Roman" panose="02020603050405020304" pitchFamily="18" charset="0"/>
              </a:rPr>
              <a:t> Lacks contextual understanding, leading to inaccurate filtering.</a:t>
            </a:r>
          </a:p>
          <a:p>
            <a:pPr algn="l"/>
            <a:r>
              <a:rPr lang="en-US" sz="1600" b="1" u="sng" dirty="0">
                <a:latin typeface="Times New Roman" panose="02020603050405020304" pitchFamily="18" charset="0"/>
                <a:cs typeface="Times New Roman" panose="02020603050405020304" pitchFamily="18" charset="0"/>
              </a:rPr>
              <a:t>Drawbacks/Limitations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Time-Consuming:</a:t>
            </a:r>
            <a:r>
              <a:rPr lang="en-US" sz="1600" dirty="0">
                <a:latin typeface="Times New Roman" panose="02020603050405020304" pitchFamily="18" charset="0"/>
                <a:cs typeface="Times New Roman" panose="02020603050405020304" pitchFamily="18" charset="0"/>
              </a:rPr>
              <a:t> Resume screening takes excessive hours, delaying hiring.</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Inconsistent &amp; Biased:</a:t>
            </a:r>
            <a:r>
              <a:rPr lang="en-US" sz="1600" dirty="0">
                <a:latin typeface="Times New Roman" panose="02020603050405020304" pitchFamily="18" charset="0"/>
                <a:cs typeface="Times New Roman" panose="02020603050405020304" pitchFamily="18" charset="0"/>
              </a:rPr>
              <a:t> Different reviewers interpret resumes differently.</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Limited Scalability:</a:t>
            </a:r>
            <a:r>
              <a:rPr lang="en-US" sz="1600" dirty="0">
                <a:latin typeface="Times New Roman" panose="02020603050405020304" pitchFamily="18" charset="0"/>
                <a:cs typeface="Times New Roman" panose="02020603050405020304" pitchFamily="18" charset="0"/>
              </a:rPr>
              <a:t> Struggles to manage large application volumes.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Poor Accuracy:</a:t>
            </a:r>
            <a:r>
              <a:rPr lang="en-US" sz="1600" dirty="0">
                <a:latin typeface="Times New Roman" panose="02020603050405020304" pitchFamily="18" charset="0"/>
                <a:cs typeface="Times New Roman" panose="02020603050405020304" pitchFamily="18" charset="0"/>
              </a:rPr>
              <a:t> Misses qualified candidates due to rigid keyword matching.</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High Costs:</a:t>
            </a:r>
            <a:r>
              <a:rPr lang="en-US" sz="1600" dirty="0">
                <a:latin typeface="Times New Roman" panose="02020603050405020304" pitchFamily="18" charset="0"/>
                <a:cs typeface="Times New Roman" panose="02020603050405020304" pitchFamily="18" charset="0"/>
              </a:rPr>
              <a:t> Manual efforts and inefficient ATS increase hiring expenses.</a:t>
            </a:r>
          </a:p>
          <a:p>
            <a:pPr algn="just"/>
            <a:endParaRPr lang="en-IN" sz="1600" dirty="0"/>
          </a:p>
        </p:txBody>
      </p:sp>
    </p:spTree>
    <p:extLst>
      <p:ext uri="{BB962C8B-B14F-4D97-AF65-F5344CB8AC3E}">
        <p14:creationId xmlns:p14="http://schemas.microsoft.com/office/powerpoint/2010/main" val="137909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66B84B-A56A-7DE5-E22C-85A2F0E39C32}"/>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710813" y="260052"/>
            <a:ext cx="9144000" cy="703509"/>
          </a:xfrm>
        </p:spPr>
        <p:txBody>
          <a:bodyPr>
            <a:noAutofit/>
          </a:bodyPr>
          <a:lstStyle/>
          <a:p>
            <a:r>
              <a:rPr lang="en-IN" sz="1800" b="1" dirty="0">
                <a:latin typeface="Times New Roman" panose="02020603050405020304" pitchFamily="18" charset="0"/>
                <a:cs typeface="Times New Roman" panose="02020603050405020304" pitchFamily="18" charset="0"/>
              </a:rPr>
              <a:t>Proposed System</a:t>
            </a:r>
          </a:p>
        </p:txBody>
      </p:sp>
      <p:sp>
        <p:nvSpPr>
          <p:cNvPr id="3" name="Subtitle 2">
            <a:extLst>
              <a:ext uri="{FF2B5EF4-FFF2-40B4-BE49-F238E27FC236}">
                <a16:creationId xmlns:a16="http://schemas.microsoft.com/office/drawing/2014/main" id="{3AE4B2EB-1FCD-E90B-88BD-FDD9C88A9007}"/>
              </a:ext>
            </a:extLst>
          </p:cNvPr>
          <p:cNvSpPr>
            <a:spLocks noGrp="1"/>
          </p:cNvSpPr>
          <p:nvPr>
            <p:ph type="subTitle" idx="1"/>
          </p:nvPr>
        </p:nvSpPr>
        <p:spPr>
          <a:xfrm>
            <a:off x="549006" y="1241254"/>
            <a:ext cx="11093986" cy="5214509"/>
          </a:xfrm>
        </p:spPr>
        <p:txBody>
          <a:bodyPr>
            <a:noAutofit/>
          </a:bodyPr>
          <a:lstStyle/>
          <a:p>
            <a:pPr algn="l"/>
            <a:r>
              <a:rPr lang="en-US" sz="1600" b="1" u="sng" dirty="0">
                <a:latin typeface="Times New Roman" panose="02020603050405020304" pitchFamily="18" charset="0"/>
                <a:cs typeface="Times New Roman" panose="02020603050405020304" pitchFamily="18" charset="0"/>
              </a:rPr>
              <a:t>Proposed System</a:t>
            </a:r>
          </a:p>
          <a:p>
            <a:pPr algn="l">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 resume categorization system that automates screening using ML, NLP, and a user-friendly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interface.</a:t>
            </a:r>
          </a:p>
          <a:p>
            <a:pPr algn="l"/>
            <a:r>
              <a:rPr lang="en-US" sz="1600" b="1" u="sng" dirty="0">
                <a:latin typeface="Times New Roman" panose="02020603050405020304" pitchFamily="18" charset="0"/>
                <a:cs typeface="Times New Roman" panose="02020603050405020304" pitchFamily="18" charset="0"/>
              </a:rPr>
              <a:t>Key Aspects/Features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Intelligent Processing:</a:t>
            </a:r>
            <a:r>
              <a:rPr lang="en-US" sz="1600" dirty="0">
                <a:latin typeface="Times New Roman" panose="02020603050405020304" pitchFamily="18" charset="0"/>
                <a:cs typeface="Times New Roman" panose="02020603050405020304" pitchFamily="18" charset="0"/>
              </a:rPr>
              <a:t> Uses TF-IDF and Logistic Regression for deep resume analysis.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Automated Document Handling:</a:t>
            </a:r>
            <a:r>
              <a:rPr lang="en-US" sz="1600" dirty="0">
                <a:latin typeface="Times New Roman" panose="02020603050405020304" pitchFamily="18" charset="0"/>
                <a:cs typeface="Times New Roman" panose="02020603050405020304" pitchFamily="18" charset="0"/>
              </a:rPr>
              <a:t> Converts and extracts information from multiple file formats.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Real-Time Analysis:</a:t>
            </a:r>
            <a:r>
              <a:rPr lang="en-US" sz="1600" dirty="0">
                <a:latin typeface="Times New Roman" panose="02020603050405020304" pitchFamily="18" charset="0"/>
                <a:cs typeface="Times New Roman" panose="02020603050405020304" pitchFamily="18" charset="0"/>
              </a:rPr>
              <a:t> Provides instant results via an interactive dashboard.</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Standardized Evaluation:</a:t>
            </a:r>
            <a:r>
              <a:rPr lang="en-US" sz="1600" dirty="0">
                <a:latin typeface="Times New Roman" panose="02020603050405020304" pitchFamily="18" charset="0"/>
                <a:cs typeface="Times New Roman" panose="02020603050405020304" pitchFamily="18" charset="0"/>
              </a:rPr>
              <a:t> Ensures fair, unbiased, and consistent resume assessment.</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Smart Categorization:</a:t>
            </a:r>
            <a:r>
              <a:rPr lang="en-US" sz="1600" dirty="0">
                <a:latin typeface="Times New Roman" panose="02020603050405020304" pitchFamily="18" charset="0"/>
                <a:cs typeface="Times New Roman" panose="02020603050405020304" pitchFamily="18" charset="0"/>
              </a:rPr>
              <a:t> ML algorithms classify resumes into job roles.</a:t>
            </a:r>
          </a:p>
          <a:p>
            <a:pPr algn="l"/>
            <a:r>
              <a:rPr lang="en-US" sz="1600" b="1" u="sng" dirty="0">
                <a:latin typeface="Times New Roman" panose="02020603050405020304" pitchFamily="18" charset="0"/>
                <a:cs typeface="Times New Roman" panose="02020603050405020304" pitchFamily="18" charset="0"/>
              </a:rPr>
              <a:t>Advantages</a:t>
            </a:r>
            <a:endParaRPr lang="en-US" sz="16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Improved Accuracy:</a:t>
            </a:r>
            <a:r>
              <a:rPr lang="en-US" sz="1600" dirty="0">
                <a:latin typeface="Times New Roman" panose="02020603050405020304" pitchFamily="18" charset="0"/>
                <a:cs typeface="Times New Roman" panose="02020603050405020304" pitchFamily="18" charset="0"/>
              </a:rPr>
              <a:t> ML ensures better candidate matching than keyword-based systems.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Cost-Effective:</a:t>
            </a:r>
            <a:r>
              <a:rPr lang="en-US" sz="1600" dirty="0">
                <a:latin typeface="Times New Roman" panose="02020603050405020304" pitchFamily="18" charset="0"/>
                <a:cs typeface="Times New Roman" panose="02020603050405020304" pitchFamily="18" charset="0"/>
              </a:rPr>
              <a:t> Reduces manual effort and hiring costs.</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Scalable:</a:t>
            </a:r>
            <a:r>
              <a:rPr lang="en-US" sz="1600" dirty="0">
                <a:latin typeface="Times New Roman" panose="02020603050405020304" pitchFamily="18" charset="0"/>
                <a:cs typeface="Times New Roman" panose="02020603050405020304" pitchFamily="18" charset="0"/>
              </a:rPr>
              <a:t> Handles large applicant volumes with high efficiency.</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Consistency:</a:t>
            </a:r>
            <a:r>
              <a:rPr lang="en-US" sz="1600" dirty="0">
                <a:latin typeface="Times New Roman" panose="02020603050405020304" pitchFamily="18" charset="0"/>
                <a:cs typeface="Times New Roman" panose="02020603050405020304" pitchFamily="18" charset="0"/>
              </a:rPr>
              <a:t> Eliminates human bias with standardized evaluation.</a:t>
            </a:r>
          </a:p>
          <a:p>
            <a:pPr algn="l">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User-Friendly:</a:t>
            </a:r>
            <a:r>
              <a:rPr lang="en-US" sz="1600" dirty="0">
                <a:latin typeface="Times New Roman" panose="02020603050405020304" pitchFamily="18" charset="0"/>
                <a:cs typeface="Times New Roman" panose="02020603050405020304" pitchFamily="18" charset="0"/>
              </a:rPr>
              <a:t> Simple, intuitive interface for easy HR adoption.</a:t>
            </a:r>
          </a:p>
          <a:p>
            <a:pPr algn="l"/>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75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A8EAA1-BE29-01D9-7F92-20AF46FB2E7F}"/>
              </a:ext>
            </a:extLst>
          </p:cNvPr>
          <p:cNvPicPr>
            <a:picLocks noChangeAspect="1"/>
          </p:cNvPicPr>
          <p:nvPr/>
        </p:nvPicPr>
        <p:blipFill>
          <a:blip r:embed="rId2"/>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380492" y="288442"/>
            <a:ext cx="9144000" cy="785950"/>
          </a:xfrm>
        </p:spPr>
        <p:txBody>
          <a:bodyPr>
            <a:noAutofit/>
          </a:bodyPr>
          <a:lstStyle/>
          <a:p>
            <a:r>
              <a:rPr lang="en-US" sz="1800" b="1" dirty="0">
                <a:latin typeface="Times New Roman" panose="02020603050405020304" pitchFamily="18" charset="0"/>
                <a:cs typeface="Times New Roman" panose="02020603050405020304" pitchFamily="18" charset="0"/>
              </a:rPr>
              <a:t>Applications</a:t>
            </a:r>
            <a:endParaRPr lang="en-IN" sz="1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E4B2EB-1FCD-E90B-88BD-FDD9C88A9007}"/>
              </a:ext>
            </a:extLst>
          </p:cNvPr>
          <p:cNvSpPr>
            <a:spLocks noGrp="1"/>
          </p:cNvSpPr>
          <p:nvPr>
            <p:ph type="subTitle" idx="1"/>
          </p:nvPr>
        </p:nvSpPr>
        <p:spPr>
          <a:xfrm>
            <a:off x="762327" y="1487347"/>
            <a:ext cx="10380330" cy="6718234"/>
          </a:xfrm>
        </p:spPr>
        <p:txBody>
          <a:bodyPr>
            <a:noAutofit/>
          </a:bodyPr>
          <a:lstStyle/>
          <a:p>
            <a:pPr marL="228600" indent="-228600" algn="l">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Automated HR Processes</a:t>
            </a:r>
            <a:r>
              <a:rPr lang="en-US" sz="1600" dirty="0">
                <a:latin typeface="Times New Roman" panose="02020603050405020304" pitchFamily="18" charset="0"/>
                <a:cs typeface="Times New Roman" panose="02020603050405020304" pitchFamily="18" charset="0"/>
              </a:rPr>
              <a:t>: Streamlines resume sorting for HR teams.</a:t>
            </a:r>
          </a:p>
          <a:p>
            <a:pPr marL="228600" indent="-228600" algn="l">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Job Portals</a:t>
            </a:r>
            <a:r>
              <a:rPr lang="en-US" sz="1600" dirty="0">
                <a:latin typeface="Times New Roman" panose="02020603050405020304" pitchFamily="18" charset="0"/>
                <a:cs typeface="Times New Roman" panose="02020603050405020304" pitchFamily="18" charset="0"/>
              </a:rPr>
              <a:t>: Helps employers quickly filter and match candidates.</a:t>
            </a:r>
          </a:p>
          <a:p>
            <a:pPr marL="228600" indent="-228600" algn="l">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Recruitment Agencies</a:t>
            </a:r>
            <a:r>
              <a:rPr lang="en-US" sz="1600" dirty="0">
                <a:latin typeface="Times New Roman" panose="02020603050405020304" pitchFamily="18" charset="0"/>
                <a:cs typeface="Times New Roman" panose="02020603050405020304" pitchFamily="18" charset="0"/>
              </a:rPr>
              <a:t>: Speeds up candidate sorting for better engagement.</a:t>
            </a:r>
          </a:p>
          <a:p>
            <a:pPr marL="228600" indent="-228600" algn="l">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Educational Institutions</a:t>
            </a:r>
            <a:r>
              <a:rPr lang="en-US" sz="1600" dirty="0">
                <a:latin typeface="Times New Roman" panose="02020603050405020304" pitchFamily="18" charset="0"/>
                <a:cs typeface="Times New Roman" panose="02020603050405020304" pitchFamily="18" charset="0"/>
              </a:rPr>
              <a:t>: Guides students on suitable career paths.</a:t>
            </a:r>
          </a:p>
          <a:p>
            <a:pPr marL="228600" indent="-228600" algn="l">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Large Corporations</a:t>
            </a:r>
            <a:r>
              <a:rPr lang="en-US" sz="1600" dirty="0">
                <a:latin typeface="Times New Roman" panose="02020603050405020304" pitchFamily="18" charset="0"/>
                <a:cs typeface="Times New Roman" panose="02020603050405020304" pitchFamily="18" charset="0"/>
              </a:rPr>
              <a:t>: Manages high volumes of applications efficiently.</a:t>
            </a:r>
          </a:p>
          <a:p>
            <a:pPr algn="l">
              <a:lnSpc>
                <a:spcPct val="150000"/>
              </a:lnSpc>
            </a:pPr>
            <a:endParaRPr lang="en-US" sz="1600" dirty="0">
              <a:latin typeface="Times New Roman" panose="02020603050405020304" pitchFamily="18" charset="0"/>
              <a:cs typeface="Times New Roman" panose="02020603050405020304" pitchFamily="18" charset="0"/>
            </a:endParaRPr>
          </a:p>
          <a:p>
            <a:pPr algn="l">
              <a:lnSpc>
                <a:spcPct val="150000"/>
              </a:lnSpc>
            </a:pPr>
            <a:r>
              <a:rPr lang="en-US" sz="1600" dirty="0">
                <a:latin typeface="Times New Roman" panose="02020603050405020304" pitchFamily="18" charset="0"/>
                <a:cs typeface="Times New Roman" panose="02020603050405020304" pitchFamily="18" charset="0"/>
              </a:rPr>
              <a:t>Overall, it enhances the efficiency and effectiveness of resume processing across multiple sectors.</a:t>
            </a:r>
          </a:p>
        </p:txBody>
      </p:sp>
    </p:spTree>
    <p:extLst>
      <p:ext uri="{BB962C8B-B14F-4D97-AF65-F5344CB8AC3E}">
        <p14:creationId xmlns:p14="http://schemas.microsoft.com/office/powerpoint/2010/main" val="252001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F262FF-EE5B-DEF1-905B-4B8EB2E52B80}"/>
              </a:ext>
            </a:extLst>
          </p:cNvPr>
          <p:cNvPicPr>
            <a:picLocks noChangeAspect="1"/>
          </p:cNvPicPr>
          <p:nvPr/>
        </p:nvPicPr>
        <p:blipFill>
          <a:blip r:embed="rId3"/>
          <a:stretch>
            <a:fillRect/>
          </a:stretch>
        </p:blipFill>
        <p:spPr>
          <a:xfrm>
            <a:off x="202031" y="216816"/>
            <a:ext cx="11827265" cy="6444031"/>
          </a:xfrm>
          <a:prstGeom prst="rect">
            <a:avLst/>
          </a:prstGeom>
        </p:spPr>
      </p:pic>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132080"/>
            <a:ext cx="9144000" cy="785950"/>
          </a:xfrm>
        </p:spPr>
        <p:txBody>
          <a:bodyPr>
            <a:noAutofit/>
          </a:bodyPr>
          <a:lstStyle/>
          <a:p>
            <a:r>
              <a:rPr lang="en-IN" sz="1800" b="1" dirty="0">
                <a:latin typeface="Times New Roman" panose="02020603050405020304" pitchFamily="18" charset="0"/>
                <a:cs typeface="Times New Roman" panose="02020603050405020304" pitchFamily="18" charset="0"/>
              </a:rPr>
              <a:t>Technical Specification</a:t>
            </a:r>
          </a:p>
        </p:txBody>
      </p:sp>
      <p:sp>
        <p:nvSpPr>
          <p:cNvPr id="3" name="Subtitle 2">
            <a:extLst>
              <a:ext uri="{FF2B5EF4-FFF2-40B4-BE49-F238E27FC236}">
                <a16:creationId xmlns:a16="http://schemas.microsoft.com/office/drawing/2014/main" id="{3AE4B2EB-1FCD-E90B-88BD-FDD9C88A9007}"/>
              </a:ext>
            </a:extLst>
          </p:cNvPr>
          <p:cNvSpPr>
            <a:spLocks noGrp="1"/>
          </p:cNvSpPr>
          <p:nvPr>
            <p:ph type="subTitle" idx="1"/>
          </p:nvPr>
        </p:nvSpPr>
        <p:spPr>
          <a:xfrm>
            <a:off x="612140" y="1330960"/>
            <a:ext cx="11861799" cy="4486657"/>
          </a:xfrm>
        </p:spPr>
        <p:txBody>
          <a:bodyPr>
            <a:normAutofit/>
          </a:bodyPr>
          <a:lstStyle/>
          <a:p>
            <a:pPr algn="l"/>
            <a:r>
              <a:rPr lang="en-IN" sz="1600" b="1" u="sng" dirty="0">
                <a:latin typeface="Times New Roman" panose="02020603050405020304" pitchFamily="18" charset="0"/>
                <a:cs typeface="Times New Roman" panose="02020603050405020304" pitchFamily="18" charset="0"/>
              </a:rPr>
              <a:t>Software Requirements</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Programming Language:</a:t>
            </a:r>
            <a:r>
              <a:rPr lang="en-IN" sz="1600" dirty="0">
                <a:latin typeface="Times New Roman" panose="02020603050405020304" pitchFamily="18" charset="0"/>
                <a:cs typeface="Times New Roman" panose="02020603050405020304" pitchFamily="18" charset="0"/>
              </a:rPr>
              <a:t> Python 3.8+ (NLTK, scikit-learn, pandas,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Backend:</a:t>
            </a:r>
            <a:r>
              <a:rPr lang="en-IN" sz="1600" dirty="0">
                <a:latin typeface="Times New Roman" panose="02020603050405020304" pitchFamily="18" charset="0"/>
                <a:cs typeface="Times New Roman" panose="02020603050405020304" pitchFamily="18" charset="0"/>
              </a:rPr>
              <a:t> Flask/</a:t>
            </a:r>
            <a:r>
              <a:rPr lang="en-IN" sz="1600" dirty="0" err="1">
                <a:latin typeface="Times New Roman" panose="02020603050405020304" pitchFamily="18" charset="0"/>
                <a:cs typeface="Times New Roman" panose="02020603050405020304" pitchFamily="18" charset="0"/>
              </a:rPr>
              <a:t>FastAPI</a:t>
            </a:r>
            <a:r>
              <a:rPr lang="en-IN" sz="1600" dirty="0">
                <a:latin typeface="Times New Roman" panose="02020603050405020304" pitchFamily="18" charset="0"/>
                <a:cs typeface="Times New Roman" panose="02020603050405020304" pitchFamily="18" charset="0"/>
              </a:rPr>
              <a:t>, RESTful APIs, ML models (TF-IDF, Logistic Regression)</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Frontend: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Streamlit</a:t>
            </a:r>
            <a:r>
              <a:rPr lang="en-IN" sz="1600" dirty="0">
                <a:latin typeface="Times New Roman" panose="02020603050405020304" pitchFamily="18" charset="0"/>
                <a:cs typeface="Times New Roman" panose="02020603050405020304" pitchFamily="18" charset="0"/>
              </a:rPr>
              <a:t>, HTML5, CSS3.</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Database: </a:t>
            </a:r>
            <a:r>
              <a:rPr lang="en-IN" sz="1600" dirty="0">
                <a:latin typeface="Times New Roman" panose="02020603050405020304" pitchFamily="18" charset="0"/>
                <a:cs typeface="Times New Roman" panose="02020603050405020304" pitchFamily="18" charset="0"/>
              </a:rPr>
              <a:t>Kaggle (Resumes)</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Development Environment:</a:t>
            </a:r>
            <a:r>
              <a:rPr lang="en-IN" sz="1600" dirty="0">
                <a:latin typeface="Times New Roman" panose="02020603050405020304" pitchFamily="18" charset="0"/>
                <a:cs typeface="Times New Roman" panose="02020603050405020304" pitchFamily="18" charset="0"/>
              </a:rPr>
              <a:t> VS Code/Cursor, </a:t>
            </a:r>
            <a:r>
              <a:rPr lang="en-IN" sz="1600" dirty="0" err="1">
                <a:latin typeface="Times New Roman" panose="02020603050405020304" pitchFamily="18" charset="0"/>
                <a:cs typeface="Times New Roman" panose="02020603050405020304" pitchFamily="18" charset="0"/>
              </a:rPr>
              <a:t>Jupyter</a:t>
            </a:r>
            <a:r>
              <a:rPr lang="en-IN" sz="1600" dirty="0">
                <a:latin typeface="Times New Roman" panose="02020603050405020304" pitchFamily="18" charset="0"/>
                <a:cs typeface="Times New Roman" panose="02020603050405020304" pitchFamily="18" charset="0"/>
              </a:rPr>
              <a:t> Notebook</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Operating System:</a:t>
            </a:r>
            <a:r>
              <a:rPr lang="en-IN" sz="1600" dirty="0">
                <a:latin typeface="Times New Roman" panose="02020603050405020304" pitchFamily="18" charset="0"/>
                <a:cs typeface="Times New Roman" panose="02020603050405020304" pitchFamily="18" charset="0"/>
              </a:rPr>
              <a:t> Windows 11.</a:t>
            </a:r>
            <a:endParaRPr lang="en-IN" sz="1600" u="sng" dirty="0">
              <a:latin typeface="Times New Roman" panose="02020603050405020304" pitchFamily="18" charset="0"/>
              <a:cs typeface="Times New Roman" panose="02020603050405020304" pitchFamily="18" charset="0"/>
            </a:endParaRPr>
          </a:p>
          <a:p>
            <a:pPr algn="l"/>
            <a:r>
              <a:rPr lang="en-IN" sz="1600" b="1" u="sng" dirty="0">
                <a:latin typeface="Times New Roman" panose="02020603050405020304" pitchFamily="18" charset="0"/>
                <a:cs typeface="Times New Roman" panose="02020603050405020304" pitchFamily="18" charset="0"/>
              </a:rPr>
              <a:t>Hardware Requirements</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Processor:</a:t>
            </a:r>
            <a:r>
              <a:rPr lang="en-IN" sz="1600" dirty="0">
                <a:latin typeface="Times New Roman" panose="02020603050405020304" pitchFamily="18" charset="0"/>
                <a:cs typeface="Times New Roman" panose="02020603050405020304" pitchFamily="18" charset="0"/>
              </a:rPr>
              <a:t> Intel i3 (min), i5/i7 (recommended), multi-core (server)</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GPU:</a:t>
            </a:r>
            <a:r>
              <a:rPr lang="en-IN" sz="1600" dirty="0">
                <a:latin typeface="Times New Roman" panose="02020603050405020304" pitchFamily="18" charset="0"/>
                <a:cs typeface="Times New Roman" panose="02020603050405020304" pitchFamily="18" charset="0"/>
              </a:rPr>
              <a:t> Integrated (basic), NVIDIA GPU (optional, CUDA support)</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RAM:</a:t>
            </a:r>
            <a:r>
              <a:rPr lang="en-IN" sz="1600" dirty="0">
                <a:latin typeface="Times New Roman" panose="02020603050405020304" pitchFamily="18" charset="0"/>
                <a:cs typeface="Times New Roman" panose="02020603050405020304" pitchFamily="18" charset="0"/>
              </a:rPr>
              <a:t> 4GB (min), 8GB (recommended), 16GB+ (server)</a:t>
            </a:r>
          </a:p>
          <a:p>
            <a:pPr algn="l">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Storage:</a:t>
            </a:r>
            <a:r>
              <a:rPr lang="en-IN" sz="1600" dirty="0">
                <a:latin typeface="Times New Roman" panose="02020603050405020304" pitchFamily="18" charset="0"/>
                <a:cs typeface="Times New Roman" panose="02020603050405020304" pitchFamily="18" charset="0"/>
              </a:rPr>
              <a:t> 256GB HDD (min), 512GB SSD (recommended), 1TB+ (server)</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15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3DCC0A-5420-7011-ACD5-C73EDEF19EE6}"/>
              </a:ext>
            </a:extLst>
          </p:cNvPr>
          <p:cNvPicPr>
            <a:picLocks noChangeAspect="1"/>
          </p:cNvPicPr>
          <p:nvPr/>
        </p:nvPicPr>
        <p:blipFill>
          <a:blip r:embed="rId3"/>
          <a:stretch>
            <a:fillRect/>
          </a:stretch>
        </p:blipFill>
        <p:spPr>
          <a:xfrm>
            <a:off x="182367" y="206984"/>
            <a:ext cx="11827265" cy="6444031"/>
          </a:xfrm>
          <a:prstGeom prst="rect">
            <a:avLst/>
          </a:prstGeom>
        </p:spPr>
      </p:pic>
      <p:sp>
        <p:nvSpPr>
          <p:cNvPr id="2" name="Title 1">
            <a:extLst>
              <a:ext uri="{FF2B5EF4-FFF2-40B4-BE49-F238E27FC236}">
                <a16:creationId xmlns:a16="http://schemas.microsoft.com/office/drawing/2014/main" id="{4DE6D1D5-E41B-3205-AED1-FBD7539C44CF}"/>
              </a:ext>
            </a:extLst>
          </p:cNvPr>
          <p:cNvSpPr>
            <a:spLocks noGrp="1"/>
          </p:cNvSpPr>
          <p:nvPr>
            <p:ph type="title"/>
          </p:nvPr>
        </p:nvSpPr>
        <p:spPr>
          <a:xfrm>
            <a:off x="1848464" y="365125"/>
            <a:ext cx="8190271" cy="490281"/>
          </a:xfrm>
        </p:spPr>
        <p:txBody>
          <a:bodyPr>
            <a:noAutofit/>
          </a:bodyPr>
          <a:lstStyle/>
          <a:p>
            <a:pPr algn="ctr"/>
            <a:r>
              <a:rPr lang="en-US" sz="1800" b="1" dirty="0">
                <a:latin typeface="Times New Roman" panose="02020603050405020304" pitchFamily="18" charset="0"/>
                <a:cs typeface="Times New Roman" panose="02020603050405020304" pitchFamily="18" charset="0"/>
              </a:rPr>
              <a:t>Literature Survey</a:t>
            </a:r>
            <a:endParaRPr lang="en-IN" sz="18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39384EA-EE27-ADCB-E010-1F556E69904B}"/>
              </a:ext>
            </a:extLst>
          </p:cNvPr>
          <p:cNvGraphicFramePr>
            <a:graphicFrameLocks noGrp="1"/>
          </p:cNvGraphicFramePr>
          <p:nvPr>
            <p:ph idx="1"/>
            <p:extLst>
              <p:ext uri="{D42A27DB-BD31-4B8C-83A1-F6EECF244321}">
                <p14:modId xmlns:p14="http://schemas.microsoft.com/office/powerpoint/2010/main" val="2386071243"/>
              </p:ext>
            </p:extLst>
          </p:nvPr>
        </p:nvGraphicFramePr>
        <p:xfrm>
          <a:off x="803302" y="1515499"/>
          <a:ext cx="10742710" cy="4550472"/>
        </p:xfrm>
        <a:graphic>
          <a:graphicData uri="http://schemas.openxmlformats.org/drawingml/2006/table">
            <a:tbl>
              <a:tblPr firstRow="1" bandRow="1">
                <a:tableStyleId>{5C22544A-7EE6-4342-B048-85BDC9FD1C3A}</a:tableStyleId>
              </a:tblPr>
              <a:tblGrid>
                <a:gridCol w="682465">
                  <a:extLst>
                    <a:ext uri="{9D8B030D-6E8A-4147-A177-3AD203B41FA5}">
                      <a16:colId xmlns:a16="http://schemas.microsoft.com/office/drawing/2014/main" val="2301198759"/>
                    </a:ext>
                  </a:extLst>
                </a:gridCol>
                <a:gridCol w="1832183">
                  <a:extLst>
                    <a:ext uri="{9D8B030D-6E8A-4147-A177-3AD203B41FA5}">
                      <a16:colId xmlns:a16="http://schemas.microsoft.com/office/drawing/2014/main" val="1881306081"/>
                    </a:ext>
                  </a:extLst>
                </a:gridCol>
                <a:gridCol w="1466216">
                  <a:extLst>
                    <a:ext uri="{9D8B030D-6E8A-4147-A177-3AD203B41FA5}">
                      <a16:colId xmlns:a16="http://schemas.microsoft.com/office/drawing/2014/main" val="3568060292"/>
                    </a:ext>
                  </a:extLst>
                </a:gridCol>
                <a:gridCol w="964034">
                  <a:extLst>
                    <a:ext uri="{9D8B030D-6E8A-4147-A177-3AD203B41FA5}">
                      <a16:colId xmlns:a16="http://schemas.microsoft.com/office/drawing/2014/main" val="1997366230"/>
                    </a:ext>
                  </a:extLst>
                </a:gridCol>
                <a:gridCol w="2919052">
                  <a:extLst>
                    <a:ext uri="{9D8B030D-6E8A-4147-A177-3AD203B41FA5}">
                      <a16:colId xmlns:a16="http://schemas.microsoft.com/office/drawing/2014/main" val="2454468920"/>
                    </a:ext>
                  </a:extLst>
                </a:gridCol>
                <a:gridCol w="2878760">
                  <a:extLst>
                    <a:ext uri="{9D8B030D-6E8A-4147-A177-3AD203B41FA5}">
                      <a16:colId xmlns:a16="http://schemas.microsoft.com/office/drawing/2014/main" val="2594798431"/>
                    </a:ext>
                  </a:extLst>
                </a:gridCol>
              </a:tblGrid>
              <a:tr h="801432">
                <a:tc>
                  <a:txBody>
                    <a:bodyPr/>
                    <a:lstStyle/>
                    <a:p>
                      <a:r>
                        <a:rPr lang="en-IN" dirty="0" err="1"/>
                        <a:t>S.No</a:t>
                      </a:r>
                      <a:endParaRPr lang="en-IN" dirty="0"/>
                    </a:p>
                  </a:txBody>
                  <a:tcPr anchor="ctr"/>
                </a:tc>
                <a:tc>
                  <a:txBody>
                    <a:bodyPr/>
                    <a:lstStyle/>
                    <a:p>
                      <a:pPr algn="ctr"/>
                      <a:r>
                        <a:rPr lang="en-IN" dirty="0"/>
                        <a:t>Author(s) &amp; Title</a:t>
                      </a:r>
                    </a:p>
                  </a:txBody>
                  <a:tcPr anchor="ctr"/>
                </a:tc>
                <a:tc>
                  <a:txBody>
                    <a:bodyPr/>
                    <a:lstStyle/>
                    <a:p>
                      <a:pPr algn="ctr"/>
                      <a:r>
                        <a:rPr lang="en-IN" dirty="0"/>
                        <a:t>Journal/</a:t>
                      </a:r>
                    </a:p>
                    <a:p>
                      <a:pPr algn="ctr"/>
                      <a:r>
                        <a:rPr lang="en-IN" dirty="0"/>
                        <a:t>Conference</a:t>
                      </a:r>
                    </a:p>
                  </a:txBody>
                  <a:tcPr/>
                </a:tc>
                <a:tc>
                  <a:txBody>
                    <a:bodyPr/>
                    <a:lstStyle/>
                    <a:p>
                      <a:pPr algn="ctr"/>
                      <a:endParaRPr lang="en-US" dirty="0"/>
                    </a:p>
                    <a:p>
                      <a:pPr algn="ctr"/>
                      <a:r>
                        <a:rPr lang="en-IN" dirty="0"/>
                        <a:t>Year</a:t>
                      </a:r>
                    </a:p>
                  </a:txBody>
                  <a:tcPr/>
                </a:tc>
                <a:tc>
                  <a:txBody>
                    <a:bodyPr/>
                    <a:lstStyle/>
                    <a:p>
                      <a:endParaRPr lang="en-IN" dirty="0"/>
                    </a:p>
                    <a:p>
                      <a:pPr algn="ctr"/>
                      <a:r>
                        <a:rPr lang="en-IN" dirty="0"/>
                        <a:t>Key Findings</a:t>
                      </a:r>
                    </a:p>
                  </a:txBody>
                  <a:tcPr/>
                </a:tc>
                <a:tc>
                  <a:txBody>
                    <a:bodyPr/>
                    <a:lstStyle/>
                    <a:p>
                      <a:endParaRPr lang="en-IN" dirty="0"/>
                    </a:p>
                    <a:p>
                      <a:pPr algn="ctr"/>
                      <a:r>
                        <a:rPr lang="en-IN" dirty="0"/>
                        <a:t>Limitations</a:t>
                      </a:r>
                    </a:p>
                  </a:txBody>
                  <a:tcPr/>
                </a:tc>
                <a:extLst>
                  <a:ext uri="{0D108BD9-81ED-4DB2-BD59-A6C34878D82A}">
                    <a16:rowId xmlns:a16="http://schemas.microsoft.com/office/drawing/2014/main" val="2983189526"/>
                  </a:ext>
                </a:extLst>
              </a:tr>
              <a:tr h="1228656">
                <a:tc>
                  <a:txBody>
                    <a:bodyPr/>
                    <a:lstStyle/>
                    <a:p>
                      <a:pPr algn="ctr"/>
                      <a:endParaRPr lang="en-US" sz="1200" b="1" dirty="0"/>
                    </a:p>
                    <a:p>
                      <a:pPr algn="ctr"/>
                      <a:endParaRPr lang="en-US" sz="1200" b="1" dirty="0"/>
                    </a:p>
                    <a:p>
                      <a:pPr algn="ctr"/>
                      <a:r>
                        <a:rPr lang="en-US" sz="1200" b="1" dirty="0"/>
                        <a:t>1.</a:t>
                      </a:r>
                    </a:p>
                    <a:p>
                      <a:pPr algn="ctr"/>
                      <a:endParaRPr lang="en-US" sz="1200" b="1" dirty="0"/>
                    </a:p>
                  </a:txBody>
                  <a:tcPr/>
                </a:tc>
                <a:tc>
                  <a:txBody>
                    <a:bodyPr/>
                    <a:lstStyle/>
                    <a:p>
                      <a:pPr algn="l"/>
                      <a:endParaRPr lang="en-US" sz="1200" b="1" dirty="0"/>
                    </a:p>
                    <a:p>
                      <a:pPr algn="l"/>
                      <a:r>
                        <a:rPr lang="en-US" sz="1200" b="1" dirty="0"/>
                        <a:t>T.K. Das, A.K. Tripathy, et al. </a:t>
                      </a:r>
                      <a:br>
                        <a:rPr lang="en-US" sz="1200" b="1" dirty="0"/>
                      </a:br>
                      <a:r>
                        <a:rPr lang="en-US" sz="1200" b="1" i="1" dirty="0"/>
                        <a:t>“Machine Learning Approaches Towards Resume Classification”</a:t>
                      </a:r>
                      <a:endParaRPr lang="en-IN" sz="1200" b="1" dirty="0"/>
                    </a:p>
                  </a:txBody>
                  <a:tcPr/>
                </a:tc>
                <a:tc>
                  <a:txBody>
                    <a:bodyPr/>
                    <a:lstStyle/>
                    <a:p>
                      <a:pPr algn="ctr"/>
                      <a:endParaRPr lang="en-IN" sz="1200" b="1" dirty="0"/>
                    </a:p>
                    <a:p>
                      <a:pPr algn="ctr"/>
                      <a:r>
                        <a:rPr lang="en-US" sz="1200" b="1" i="1" dirty="0"/>
                        <a:t>International Journal of Computer Applications Technology and Research</a:t>
                      </a:r>
                      <a:r>
                        <a:rPr lang="en-US" sz="1200" b="1" dirty="0"/>
                        <a:t> </a:t>
                      </a:r>
                      <a:br>
                        <a:rPr lang="en-US" sz="1200" b="1" dirty="0"/>
                      </a:br>
                      <a:r>
                        <a:rPr lang="en-US" sz="1200" b="1" dirty="0"/>
                        <a:t>Volume 9, Issue 9</a:t>
                      </a:r>
                    </a:p>
                    <a:p>
                      <a:pPr algn="ctr"/>
                      <a:endParaRPr lang="en-IN" sz="1200" b="1" dirty="0"/>
                    </a:p>
                  </a:txBody>
                  <a:tcPr/>
                </a:tc>
                <a:tc>
                  <a:txBody>
                    <a:bodyPr/>
                    <a:lstStyle/>
                    <a:p>
                      <a:pPr algn="ctr"/>
                      <a:endParaRPr lang="en-US" sz="1200" b="1" dirty="0"/>
                    </a:p>
                    <a:p>
                      <a:pPr algn="ctr"/>
                      <a:endParaRPr lang="en-US" sz="1200" b="1" dirty="0"/>
                    </a:p>
                    <a:p>
                      <a:pPr algn="ctr"/>
                      <a:r>
                        <a:rPr lang="en-US" sz="1200" b="1" dirty="0"/>
                        <a:t>2022</a:t>
                      </a:r>
                    </a:p>
                  </a:txBody>
                  <a:tcPr/>
                </a:tc>
                <a:tc>
                  <a:txBody>
                    <a:bodyPr/>
                    <a:lstStyle/>
                    <a:p>
                      <a:endParaRPr lang="en-US" sz="1200" b="1" dirty="0"/>
                    </a:p>
                    <a:p>
                      <a:r>
                        <a:rPr lang="en-US" sz="1200" b="1" dirty="0"/>
                        <a:t>Explored various ML models for resume classification, analyzing their effectiveness and limitations.</a:t>
                      </a:r>
                    </a:p>
                  </a:txBody>
                  <a:tcPr/>
                </a:tc>
                <a:tc>
                  <a:txBody>
                    <a:bodyPr/>
                    <a:lstStyle/>
                    <a:p>
                      <a:endParaRPr lang="en-US" sz="1200" b="1" dirty="0"/>
                    </a:p>
                    <a:p>
                      <a:r>
                        <a:rPr lang="en-US" sz="1200" b="1" dirty="0"/>
                        <a:t>No specific metrics mentioned; lacks validation on large datasets.</a:t>
                      </a:r>
                    </a:p>
                  </a:txBody>
                  <a:tcPr/>
                </a:tc>
                <a:extLst>
                  <a:ext uri="{0D108BD9-81ED-4DB2-BD59-A6C34878D82A}">
                    <a16:rowId xmlns:a16="http://schemas.microsoft.com/office/drawing/2014/main" val="3994507210"/>
                  </a:ext>
                </a:extLst>
              </a:tr>
              <a:tr h="1000159">
                <a:tc>
                  <a:txBody>
                    <a:bodyPr/>
                    <a:lstStyle/>
                    <a:p>
                      <a:pPr algn="ctr"/>
                      <a:endParaRPr lang="en-US" sz="1200" b="1" dirty="0"/>
                    </a:p>
                    <a:p>
                      <a:pPr algn="ctr"/>
                      <a:endParaRPr lang="en-US" sz="1200" b="1" dirty="0"/>
                    </a:p>
                    <a:p>
                      <a:pPr algn="ctr"/>
                      <a:r>
                        <a:rPr lang="en-US" sz="1200" b="1" dirty="0"/>
                        <a:t>2.</a:t>
                      </a:r>
                    </a:p>
                    <a:p>
                      <a:pPr algn="ctr"/>
                      <a:endParaRPr lang="en-IN" sz="1200" b="1" dirty="0"/>
                    </a:p>
                  </a:txBody>
                  <a:tcPr/>
                </a:tc>
                <a:tc>
                  <a:txBody>
                    <a:bodyPr/>
                    <a:lstStyle/>
                    <a:p>
                      <a:pPr algn="l"/>
                      <a:endParaRPr lang="en-IN" sz="1200" b="1" dirty="0"/>
                    </a:p>
                    <a:p>
                      <a:pPr algn="l"/>
                      <a:r>
                        <a:rPr lang="en-IN" sz="1200" b="1" dirty="0"/>
                        <a:t>Irfan Ali et al. “Resume Classification System Using NLP and ML Techniques”</a:t>
                      </a:r>
                    </a:p>
                  </a:txBody>
                  <a:tcPr/>
                </a:tc>
                <a:tc>
                  <a:txBody>
                    <a:bodyPr/>
                    <a:lstStyle/>
                    <a:p>
                      <a:pPr algn="ctr"/>
                      <a:endParaRPr lang="en-IN" sz="1200" b="1" dirty="0"/>
                    </a:p>
                    <a:p>
                      <a:pPr algn="ctr"/>
                      <a:r>
                        <a:rPr lang="en-IN" sz="1200" b="1" dirty="0"/>
                        <a:t>ResearchGate</a:t>
                      </a:r>
                    </a:p>
                    <a:p>
                      <a:pPr algn="ctr"/>
                      <a:r>
                        <a:rPr lang="en-IN" sz="1200" b="1" dirty="0"/>
                        <a:t>Vol. 41, ISSN: 2413-7219 </a:t>
                      </a:r>
                    </a:p>
                  </a:txBody>
                  <a:tcPr/>
                </a:tc>
                <a:tc>
                  <a:txBody>
                    <a:bodyPr/>
                    <a:lstStyle/>
                    <a:p>
                      <a:pPr algn="ctr"/>
                      <a:endParaRPr lang="en-US" sz="1200" b="1" dirty="0"/>
                    </a:p>
                    <a:p>
                      <a:pPr algn="ctr"/>
                      <a:endParaRPr lang="en-US" sz="1200" b="1" dirty="0"/>
                    </a:p>
                    <a:p>
                      <a:pPr algn="ctr"/>
                      <a:r>
                        <a:rPr lang="en-US" sz="1200" b="1" dirty="0"/>
                        <a:t>2022</a:t>
                      </a:r>
                      <a:endParaRPr lang="en-IN" sz="1200" b="1" dirty="0"/>
                    </a:p>
                  </a:txBody>
                  <a:tcPr/>
                </a:tc>
                <a:tc>
                  <a:txBody>
                    <a:bodyPr/>
                    <a:lstStyle/>
                    <a:p>
                      <a:r>
                        <a:rPr lang="en-US" sz="1200" b="1" dirty="0"/>
                        <a:t>Developed a resume classification system using Natural Language Processing (NLP) and Machine Learning techniques for the recruitment process.</a:t>
                      </a:r>
                      <a:endParaRPr lang="en-IN" sz="1200" b="1" dirty="0"/>
                    </a:p>
                  </a:txBody>
                  <a:tcPr anchor="ctr"/>
                </a:tc>
                <a:tc>
                  <a:txBody>
                    <a:bodyPr/>
                    <a:lstStyle/>
                    <a:p>
                      <a:endParaRPr lang="en-US" sz="1200" b="1" dirty="0"/>
                    </a:p>
                    <a:p>
                      <a:r>
                        <a:rPr lang="en-US" sz="1200" b="1" dirty="0"/>
                        <a:t>Domain coverage was limited; the model's generalization to multi-field resumes was not tested.</a:t>
                      </a:r>
                      <a:endParaRPr lang="en-IN" sz="1200" b="1" dirty="0"/>
                    </a:p>
                  </a:txBody>
                  <a:tcPr/>
                </a:tc>
                <a:extLst>
                  <a:ext uri="{0D108BD9-81ED-4DB2-BD59-A6C34878D82A}">
                    <a16:rowId xmlns:a16="http://schemas.microsoft.com/office/drawing/2014/main" val="104295221"/>
                  </a:ext>
                </a:extLst>
              </a:tr>
              <a:tr h="1000159">
                <a:tc>
                  <a:txBody>
                    <a:bodyPr/>
                    <a:lstStyle/>
                    <a:p>
                      <a:pPr algn="ctr"/>
                      <a:endParaRPr lang="en-US" sz="1200" b="1" dirty="0"/>
                    </a:p>
                    <a:p>
                      <a:pPr algn="ctr"/>
                      <a:r>
                        <a:rPr lang="en-US" sz="1200" b="1" dirty="0"/>
                        <a:t>3.</a:t>
                      </a:r>
                    </a:p>
                    <a:p>
                      <a:pPr algn="ctr"/>
                      <a:endParaRPr lang="en-IN" sz="1200" b="1" dirty="0"/>
                    </a:p>
                  </a:txBody>
                  <a:tcPr/>
                </a:tc>
                <a:tc>
                  <a:txBody>
                    <a:bodyPr/>
                    <a:lstStyle/>
                    <a:p>
                      <a:pPr algn="l"/>
                      <a:r>
                        <a:rPr lang="en-US" sz="1200" b="1" dirty="0"/>
                        <a:t>S. K. Singh et al.</a:t>
                      </a:r>
                      <a:br>
                        <a:rPr lang="en-US" sz="1200" b="1" dirty="0"/>
                      </a:br>
                      <a:r>
                        <a:rPr lang="en-US" sz="1200" b="1" i="1" dirty="0"/>
                        <a:t>“Machine Learning-Based Recommendations and Classification System for Resume Screening”</a:t>
                      </a:r>
                      <a:endParaRPr lang="en-IN" sz="1200" b="1" dirty="0"/>
                    </a:p>
                  </a:txBody>
                  <a:tcPr/>
                </a:tc>
                <a:tc>
                  <a:txBody>
                    <a:bodyPr/>
                    <a:lstStyle/>
                    <a:p>
                      <a:pPr algn="ctr"/>
                      <a:endParaRPr lang="fr-FR" sz="1200" b="1" i="1" dirty="0"/>
                    </a:p>
                    <a:p>
                      <a:pPr algn="ctr"/>
                      <a:r>
                        <a:rPr lang="fr-FR" sz="1200" b="1" i="1" dirty="0"/>
                        <a:t>Revue d'Intelligence Artificielle</a:t>
                      </a:r>
                      <a:br>
                        <a:rPr lang="fr-FR" sz="1200" b="1" dirty="0"/>
                      </a:br>
                      <a:r>
                        <a:rPr lang="fr-FR" sz="1200" b="1" dirty="0"/>
                        <a:t>Vol. 37, </a:t>
                      </a:r>
                      <a:r>
                        <a:rPr lang="fr-FR" sz="1200" b="1" dirty="0" err="1"/>
                        <a:t>Iss</a:t>
                      </a:r>
                      <a:r>
                        <a:rPr lang="fr-FR" sz="1200" b="1" dirty="0"/>
                        <a:t>. 3</a:t>
                      </a:r>
                      <a:endParaRPr lang="en-IN" sz="1200" b="1" dirty="0"/>
                    </a:p>
                  </a:txBody>
                  <a:tcPr/>
                </a:tc>
                <a:tc>
                  <a:txBody>
                    <a:bodyPr/>
                    <a:lstStyle/>
                    <a:p>
                      <a:pPr algn="ctr"/>
                      <a:endParaRPr lang="en-US" sz="1200" b="1" dirty="0"/>
                    </a:p>
                    <a:p>
                      <a:pPr algn="ctr"/>
                      <a:r>
                        <a:rPr lang="en-US" sz="1200" b="1" dirty="0"/>
                        <a:t>2023</a:t>
                      </a:r>
                      <a:endParaRPr lang="en-IN" sz="1200" b="1" dirty="0"/>
                    </a:p>
                  </a:txBody>
                  <a:tcPr/>
                </a:tc>
                <a:tc>
                  <a:txBody>
                    <a:bodyPr/>
                    <a:lstStyle/>
                    <a:p>
                      <a:r>
                        <a:rPr lang="en-US" sz="1200" b="1" dirty="0"/>
                        <a:t>Utilized NLP for resume data extraction and machine learning for classification and recommendations to support automated screening.</a:t>
                      </a:r>
                      <a:endParaRPr lang="en-IN" sz="1200" b="1" dirty="0"/>
                    </a:p>
                  </a:txBody>
                  <a:tcPr anchor="ctr"/>
                </a:tc>
                <a:tc>
                  <a:txBody>
                    <a:bodyPr/>
                    <a:lstStyle/>
                    <a:p>
                      <a:endParaRPr lang="en-US" sz="1200" b="1" dirty="0"/>
                    </a:p>
                    <a:p>
                      <a:r>
                        <a:rPr lang="en-US" sz="1200" b="1" dirty="0"/>
                        <a:t>May require domain-specific training; not evaluated across diverse job sectors.</a:t>
                      </a:r>
                      <a:endParaRPr lang="en-IN" sz="1200" b="1" dirty="0"/>
                    </a:p>
                  </a:txBody>
                  <a:tcPr/>
                </a:tc>
                <a:extLst>
                  <a:ext uri="{0D108BD9-81ED-4DB2-BD59-A6C34878D82A}">
                    <a16:rowId xmlns:a16="http://schemas.microsoft.com/office/drawing/2014/main" val="1658221864"/>
                  </a:ext>
                </a:extLst>
              </a:tr>
            </a:tbl>
          </a:graphicData>
        </a:graphic>
      </p:graphicFrame>
    </p:spTree>
    <p:extLst>
      <p:ext uri="{BB962C8B-B14F-4D97-AF65-F5344CB8AC3E}">
        <p14:creationId xmlns:p14="http://schemas.microsoft.com/office/powerpoint/2010/main" val="60034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1B48F-AA07-C95E-B0F0-BAA80D8A9DD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56C0DA6-C5B3-08E5-C482-673C90504F7A}"/>
              </a:ext>
            </a:extLst>
          </p:cNvPr>
          <p:cNvPicPr>
            <a:picLocks noChangeAspect="1"/>
          </p:cNvPicPr>
          <p:nvPr/>
        </p:nvPicPr>
        <p:blipFill>
          <a:blip r:embed="rId2"/>
          <a:stretch>
            <a:fillRect/>
          </a:stretch>
        </p:blipFill>
        <p:spPr>
          <a:xfrm>
            <a:off x="182367" y="226648"/>
            <a:ext cx="11827265" cy="6444031"/>
          </a:xfrm>
          <a:prstGeom prst="rect">
            <a:avLst/>
          </a:prstGeom>
        </p:spPr>
      </p:pic>
      <p:sp>
        <p:nvSpPr>
          <p:cNvPr id="2" name="Title 1">
            <a:extLst>
              <a:ext uri="{FF2B5EF4-FFF2-40B4-BE49-F238E27FC236}">
                <a16:creationId xmlns:a16="http://schemas.microsoft.com/office/drawing/2014/main" id="{0555D68B-0AD8-9E2E-DFAF-9B2808C0159A}"/>
              </a:ext>
            </a:extLst>
          </p:cNvPr>
          <p:cNvSpPr>
            <a:spLocks noGrp="1"/>
          </p:cNvSpPr>
          <p:nvPr>
            <p:ph type="title"/>
          </p:nvPr>
        </p:nvSpPr>
        <p:spPr>
          <a:xfrm>
            <a:off x="1848464" y="365125"/>
            <a:ext cx="8190271" cy="490281"/>
          </a:xfrm>
        </p:spPr>
        <p:txBody>
          <a:bodyPr>
            <a:noAutofit/>
          </a:bodyPr>
          <a:lstStyle/>
          <a:p>
            <a:pPr algn="ctr"/>
            <a:r>
              <a:rPr lang="en-US" sz="1800" b="1" dirty="0">
                <a:latin typeface="Times New Roman" panose="02020603050405020304" pitchFamily="18" charset="0"/>
                <a:cs typeface="Times New Roman" panose="02020603050405020304" pitchFamily="18" charset="0"/>
              </a:rPr>
              <a:t>Problem Statement</a:t>
            </a:r>
            <a:endParaRPr lang="en-IN" sz="18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A799EF0-FF76-4C16-F8C6-465ACA8DF77D}"/>
              </a:ext>
            </a:extLst>
          </p:cNvPr>
          <p:cNvSpPr>
            <a:spLocks noGrp="1"/>
          </p:cNvSpPr>
          <p:nvPr>
            <p:ph idx="1"/>
          </p:nvPr>
        </p:nvSpPr>
        <p:spPr>
          <a:xfrm>
            <a:off x="838200" y="1130710"/>
            <a:ext cx="10515600" cy="5046253"/>
          </a:xfrm>
        </p:spPr>
        <p:txBody>
          <a:bodyPr>
            <a:normAutofit/>
          </a:bodyPr>
          <a:lstStyle/>
          <a:p>
            <a:pPr>
              <a:lnSpc>
                <a:spcPct val="150000"/>
              </a:lnSpc>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problem statement for the "Resume Categorizer Application" project is to </a:t>
            </a:r>
            <a:r>
              <a:rPr lang="en-US" sz="1600" b="1" i="0" dirty="0">
                <a:effectLst/>
                <a:latin typeface="Times New Roman" panose="02020603050405020304" pitchFamily="18" charset="0"/>
                <a:cs typeface="Times New Roman" panose="02020603050405020304" pitchFamily="18" charset="0"/>
              </a:rPr>
              <a:t>address the inefficiencies and time-consuming nature of manually sorting </a:t>
            </a:r>
            <a:r>
              <a:rPr lang="en-US" sz="1600" b="0" i="0" dirty="0">
                <a:effectLst/>
                <a:latin typeface="Times New Roman" panose="02020603050405020304" pitchFamily="18" charset="0"/>
                <a:cs typeface="Times New Roman" panose="02020603050405020304" pitchFamily="18" charset="0"/>
              </a:rPr>
              <a:t>and </a:t>
            </a:r>
            <a:r>
              <a:rPr lang="en-US" sz="1600" b="1" i="0" dirty="0">
                <a:effectLst/>
                <a:latin typeface="Times New Roman" panose="02020603050405020304" pitchFamily="18" charset="0"/>
                <a:cs typeface="Times New Roman" panose="02020603050405020304" pitchFamily="18" charset="0"/>
              </a:rPr>
              <a:t>categorizing large volumes of resumes </a:t>
            </a:r>
            <a:r>
              <a:rPr lang="en-US" sz="1600" b="0" i="0" dirty="0">
                <a:effectLst/>
                <a:latin typeface="Times New Roman" panose="02020603050405020304" pitchFamily="18" charset="0"/>
                <a:cs typeface="Times New Roman" panose="02020603050405020304" pitchFamily="18" charset="0"/>
              </a:rPr>
              <a:t>received by HR departments, recruitment agencies, and job portals. The goal is to develop an automated system that can accurately categorize resumes into predefined job categories using machine learning, thereby streamlining the recruitment process, improving candidate-job matching, and providing valuable insights into application trends.</a:t>
            </a:r>
            <a:r>
              <a:rPr lang="en-US" sz="1600" b="1" dirty="0"/>
              <a:t> </a:t>
            </a:r>
          </a:p>
          <a:p>
            <a:pPr marL="0" indent="0">
              <a:lnSpc>
                <a:spcPct val="150000"/>
              </a:lnSpc>
              <a:buNone/>
            </a:pPr>
            <a:endParaRPr lang="en-US" sz="1600" b="1" dirty="0"/>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082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6303</TotalTime>
  <Words>2996</Words>
  <Application>Microsoft Office PowerPoint</Application>
  <PresentationFormat>Widescreen</PresentationFormat>
  <Paragraphs>366</Paragraphs>
  <Slides>31</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inherit</vt:lpstr>
      <vt:lpstr>Times New Roman</vt:lpstr>
      <vt:lpstr>Wingdings</vt:lpstr>
      <vt:lpstr>Office Theme</vt:lpstr>
      <vt:lpstr>PowerPoint Presentation</vt:lpstr>
      <vt:lpstr>Abstract</vt:lpstr>
      <vt:lpstr>Introduction</vt:lpstr>
      <vt:lpstr>Existing System</vt:lpstr>
      <vt:lpstr>Proposed System</vt:lpstr>
      <vt:lpstr>Applications</vt:lpstr>
      <vt:lpstr>Technical Specification</vt:lpstr>
      <vt:lpstr>Literature Survey</vt:lpstr>
      <vt:lpstr>Problem Statement</vt:lpstr>
      <vt:lpstr>Objectives</vt:lpstr>
      <vt:lpstr>Objectives</vt:lpstr>
      <vt:lpstr>Modules Description</vt:lpstr>
      <vt:lpstr>Modules Description</vt:lpstr>
      <vt:lpstr>System Architecture Diagram</vt:lpstr>
      <vt:lpstr>Algorithm</vt:lpstr>
      <vt:lpstr>  Algorithm</vt:lpstr>
      <vt:lpstr>Design: UML Diagrams</vt:lpstr>
      <vt:lpstr>Design : UML Diagrams</vt:lpstr>
      <vt:lpstr>Design : UML Diagrams</vt:lpstr>
      <vt:lpstr> Proposed Methodology</vt:lpstr>
      <vt:lpstr> Proposed Methodology</vt:lpstr>
      <vt:lpstr> Proposed Methodology</vt:lpstr>
      <vt:lpstr>Proposed Methodology</vt:lpstr>
      <vt:lpstr>Proposed Methodology</vt:lpstr>
      <vt:lpstr> Proposed Methodology</vt:lpstr>
      <vt:lpstr> Results</vt:lpstr>
      <vt:lpstr> Results</vt:lpstr>
      <vt:lpstr> Testcases</vt:lpstr>
      <vt:lpstr> Conclusion &amp; Future Enhancements</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 sunder</dc:creator>
  <cp:lastModifiedBy>keerthijayanamandra@gmail.com</cp:lastModifiedBy>
  <cp:revision>42</cp:revision>
  <dcterms:created xsi:type="dcterms:W3CDTF">2024-08-17T17:13:23Z</dcterms:created>
  <dcterms:modified xsi:type="dcterms:W3CDTF">2025-06-09T06:15:25Z</dcterms:modified>
</cp:coreProperties>
</file>