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7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740977" y="0"/>
                </a:lnTo>
                <a:lnTo>
                  <a:pt x="740977" y="6857986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497" y="6209362"/>
            <a:ext cx="1422397" cy="359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0565" y="0"/>
            <a:ext cx="11451590" cy="2466975"/>
          </a:xfrm>
          <a:custGeom>
            <a:avLst/>
            <a:gdLst/>
            <a:ahLst/>
            <a:cxnLst/>
            <a:rect l="l" t="t" r="r" b="b"/>
            <a:pathLst>
              <a:path w="11451590" h="2466975">
                <a:moveTo>
                  <a:pt x="11451409" y="2466970"/>
                </a:moveTo>
                <a:lnTo>
                  <a:pt x="0" y="2466970"/>
                </a:lnTo>
                <a:lnTo>
                  <a:pt x="0" y="0"/>
                </a:lnTo>
                <a:lnTo>
                  <a:pt x="11451409" y="0"/>
                </a:lnTo>
                <a:lnTo>
                  <a:pt x="11451409" y="2466970"/>
                </a:lnTo>
                <a:close/>
              </a:path>
            </a:pathLst>
          </a:custGeom>
          <a:solidFill>
            <a:srgbClr val="EBE8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9347" y="243988"/>
            <a:ext cx="9893304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7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740977" y="0"/>
                </a:lnTo>
                <a:lnTo>
                  <a:pt x="740977" y="6857986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497" y="6209362"/>
            <a:ext cx="1422397" cy="359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7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740977" y="0"/>
                </a:lnTo>
                <a:lnTo>
                  <a:pt x="740977" y="6857986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099" y="428483"/>
            <a:ext cx="10337801" cy="111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04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01392" y="6664581"/>
            <a:ext cx="13887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17716" y="6270780"/>
            <a:ext cx="276225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707" y="6283480"/>
            <a:ext cx="10033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80"/>
              </a:lnSpc>
            </a:pPr>
            <a:r>
              <a:rPr dirty="0" sz="1400">
                <a:solidFill>
                  <a:srgbClr val="FFFFFF"/>
                </a:solidFill>
                <a:latin typeface="RobotoRegular"/>
                <a:cs typeface="RobotoRegular"/>
              </a:rPr>
              <a:t>1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6497" y="6209362"/>
            <a:ext cx="1422397" cy="359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01392" y="6632831"/>
            <a:ext cx="13887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arlito"/>
                <a:cs typeface="Carlito"/>
              </a:rPr>
              <a:t>Classification:</a:t>
            </a:r>
            <a:r>
              <a:rPr dirty="0" sz="1000" spc="-5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Confidential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681" y="6202812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90" h="377190">
                <a:moveTo>
                  <a:pt x="377072" y="377074"/>
                </a:moveTo>
                <a:lnTo>
                  <a:pt x="0" y="377074"/>
                </a:lnTo>
                <a:lnTo>
                  <a:pt x="0" y="0"/>
                </a:lnTo>
                <a:lnTo>
                  <a:pt x="377072" y="0"/>
                </a:lnTo>
                <a:lnTo>
                  <a:pt x="377072" y="377074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80384" y="0"/>
            <a:ext cx="4611590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00153" y="3451002"/>
            <a:ext cx="353504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5">
                <a:solidFill>
                  <a:srgbClr val="000004"/>
                </a:solidFill>
                <a:latin typeface="Trebuchet MS"/>
                <a:cs typeface="Trebuchet MS"/>
              </a:rPr>
              <a:t>Category </a:t>
            </a:r>
            <a:r>
              <a:rPr dirty="0" sz="2700" spc="-85">
                <a:solidFill>
                  <a:srgbClr val="000004"/>
                </a:solidFill>
                <a:latin typeface="Trebuchet MS"/>
                <a:cs typeface="Trebuchet MS"/>
              </a:rPr>
              <a:t>review:</a:t>
            </a:r>
            <a:r>
              <a:rPr dirty="0" sz="2700" spc="-365">
                <a:solidFill>
                  <a:srgbClr val="000004"/>
                </a:solidFill>
                <a:latin typeface="Trebuchet MS"/>
                <a:cs typeface="Trebuchet MS"/>
              </a:rPr>
              <a:t> </a:t>
            </a:r>
            <a:r>
              <a:rPr dirty="0" sz="2700" spc="75">
                <a:solidFill>
                  <a:srgbClr val="000004"/>
                </a:solidFill>
                <a:latin typeface="Trebuchet MS"/>
                <a:cs typeface="Trebuchet MS"/>
              </a:rPr>
              <a:t>Chips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144" y="4142954"/>
            <a:ext cx="154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b="0">
                <a:solidFill>
                  <a:srgbClr val="000004"/>
                </a:solidFill>
                <a:latin typeface="Roboto"/>
                <a:cs typeface="Roboto"/>
              </a:rPr>
              <a:t>Retail</a:t>
            </a:r>
            <a:r>
              <a:rPr dirty="0" sz="1800" spc="-7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800" spc="-55" b="0">
                <a:solidFill>
                  <a:srgbClr val="000004"/>
                </a:solidFill>
                <a:latin typeface="Roboto"/>
                <a:cs typeface="Roboto"/>
              </a:rPr>
              <a:t>Analytics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0144" y="659001"/>
            <a:ext cx="6127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0">
                <a:solidFill>
                  <a:srgbClr val="000004"/>
                </a:solidFill>
                <a:latin typeface="Roboto"/>
                <a:cs typeface="Roboto"/>
              </a:rPr>
              <a:t>June</a:t>
            </a:r>
            <a:r>
              <a:rPr dirty="0" sz="1000" spc="-6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000" spc="-30" b="0">
                <a:solidFill>
                  <a:srgbClr val="000004"/>
                </a:solidFill>
                <a:latin typeface="Roboto"/>
                <a:cs typeface="Roboto"/>
              </a:rPr>
              <a:t>2020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428483"/>
            <a:ext cx="10295890" cy="1115060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dirty="0" spc="-25"/>
              <a:t>Trial </a:t>
            </a:r>
            <a:r>
              <a:rPr dirty="0" spc="-15"/>
              <a:t>store </a:t>
            </a:r>
            <a:r>
              <a:rPr dirty="0" spc="-5"/>
              <a:t>77 and 86 had signiﬁcant </a:t>
            </a:r>
            <a:r>
              <a:rPr dirty="0" spc="-10"/>
              <a:t>increase </a:t>
            </a:r>
            <a:r>
              <a:rPr dirty="0" spc="-5"/>
              <a:t>in number of </a:t>
            </a:r>
            <a:r>
              <a:rPr dirty="0" spc="-10"/>
              <a:t>customers </a:t>
            </a:r>
            <a:r>
              <a:rPr dirty="0" spc="-5"/>
              <a:t>during  </a:t>
            </a:r>
            <a:r>
              <a:rPr dirty="0" spc="-25"/>
              <a:t>Trial </a:t>
            </a:r>
            <a:r>
              <a:rPr dirty="0" spc="-5"/>
              <a:t>period </a:t>
            </a:r>
            <a:r>
              <a:rPr dirty="0" spc="-10"/>
              <a:t>compared </a:t>
            </a:r>
            <a:r>
              <a:rPr dirty="0" spc="-15"/>
              <a:t>to </a:t>
            </a:r>
            <a:r>
              <a:rPr dirty="0" spc="-10"/>
              <a:t>Control stores, proving </a:t>
            </a:r>
            <a:r>
              <a:rPr dirty="0" spc="-5"/>
              <a:t>an </a:t>
            </a:r>
            <a:r>
              <a:rPr dirty="0" spc="-10"/>
              <a:t>effective </a:t>
            </a:r>
            <a:r>
              <a:rPr dirty="0" spc="-5"/>
              <a:t>trial</a:t>
            </a:r>
            <a:r>
              <a:rPr dirty="0" spc="30"/>
              <a:t> </a:t>
            </a:r>
            <a:r>
              <a:rPr dirty="0" spc="-5"/>
              <a:t>run.</a:t>
            </a:r>
          </a:p>
          <a:p>
            <a:pPr marL="12700">
              <a:lnSpc>
                <a:spcPts val="2760"/>
              </a:lnSpc>
            </a:pPr>
            <a:r>
              <a:rPr dirty="0" spc="-10"/>
              <a:t>Whereas </a:t>
            </a:r>
            <a:r>
              <a:rPr dirty="0" spc="-5"/>
              <a:t>trial </a:t>
            </a:r>
            <a:r>
              <a:rPr dirty="0" spc="-15"/>
              <a:t>store </a:t>
            </a:r>
            <a:r>
              <a:rPr dirty="0" spc="-5"/>
              <a:t>88 </a:t>
            </a:r>
            <a:r>
              <a:rPr dirty="0" spc="-10"/>
              <a:t>customers increase </a:t>
            </a:r>
            <a:r>
              <a:rPr dirty="0" spc="-5"/>
              <a:t>is</a:t>
            </a:r>
            <a:r>
              <a:rPr dirty="0" spc="5"/>
              <a:t> </a:t>
            </a:r>
            <a:r>
              <a:rPr dirty="0" spc="-5"/>
              <a:t>insigniﬁcant.</a:t>
            </a:r>
          </a:p>
        </p:txBody>
      </p:sp>
      <p:sp>
        <p:nvSpPr>
          <p:cNvPr id="3" name="object 3"/>
          <p:cNvSpPr/>
          <p:nvPr/>
        </p:nvSpPr>
        <p:spPr>
          <a:xfrm>
            <a:off x="964660" y="2192477"/>
            <a:ext cx="10972765" cy="3667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816" y="6283480"/>
            <a:ext cx="20002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80"/>
              </a:lnSpc>
            </a:pPr>
            <a:r>
              <a:rPr dirty="0" sz="1400" spc="-5">
                <a:solidFill>
                  <a:srgbClr val="FFFFFF"/>
                </a:solidFill>
                <a:latin typeface="RobotoRegular"/>
                <a:cs typeface="RobotoRegular"/>
              </a:rPr>
              <a:t>11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6497" y="6209362"/>
            <a:ext cx="1422397" cy="359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799" y="6222987"/>
            <a:ext cx="336550" cy="300355"/>
          </a:xfrm>
          <a:custGeom>
            <a:avLst/>
            <a:gdLst/>
            <a:ahLst/>
            <a:cxnLst/>
            <a:rect l="l" t="t" r="r" b="b"/>
            <a:pathLst>
              <a:path w="336550" h="300354">
                <a:moveTo>
                  <a:pt x="336549" y="299974"/>
                </a:moveTo>
                <a:lnTo>
                  <a:pt x="0" y="299974"/>
                </a:lnTo>
                <a:lnTo>
                  <a:pt x="0" y="0"/>
                </a:lnTo>
                <a:lnTo>
                  <a:pt x="336549" y="0"/>
                </a:lnTo>
                <a:lnTo>
                  <a:pt x="336549" y="299974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18956" y="4790680"/>
            <a:ext cx="798195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726D67"/>
                </a:solidFill>
                <a:latin typeface="Trebuchet MS"/>
                <a:cs typeface="Trebuchet MS"/>
              </a:rPr>
              <a:t>Disclaimer: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This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document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comprises,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and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is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subject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of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intellectual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property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(including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copyright)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and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conﬁdentiality rights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of one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or  multiple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owners,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including The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Quantium Group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Pty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Limited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and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its </a:t>
            </a:r>
            <a:r>
              <a:rPr dirty="0" sz="1000" spc="-45" b="0">
                <a:solidFill>
                  <a:srgbClr val="726D67"/>
                </a:solidFill>
                <a:latin typeface="Roboto"/>
                <a:cs typeface="Roboto"/>
              </a:rPr>
              <a:t>aﬃliates 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(</a:t>
            </a:r>
            <a:r>
              <a:rPr dirty="0" sz="1000" spc="-5">
                <a:solidFill>
                  <a:srgbClr val="726D67"/>
                </a:solidFill>
                <a:latin typeface="Trebuchet MS"/>
                <a:cs typeface="Trebuchet MS"/>
              </a:rPr>
              <a:t>Quantium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)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and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where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applicable, its </a:t>
            </a:r>
            <a:r>
              <a:rPr dirty="0" sz="1000" spc="-45" b="0">
                <a:solidFill>
                  <a:srgbClr val="726D67"/>
                </a:solidFill>
                <a:latin typeface="Roboto"/>
                <a:cs typeface="Roboto"/>
              </a:rPr>
              <a:t>third-party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data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owners 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(</a:t>
            </a:r>
            <a:r>
              <a:rPr dirty="0" sz="1000" spc="-5">
                <a:solidFill>
                  <a:srgbClr val="726D67"/>
                </a:solidFill>
                <a:latin typeface="Trebuchet MS"/>
                <a:cs typeface="Trebuchet MS"/>
              </a:rPr>
              <a:t>Data  Providers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),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together </a:t>
            </a:r>
            <a:r>
              <a:rPr dirty="0" sz="1000" spc="15" b="0">
                <a:solidFill>
                  <a:srgbClr val="726D67"/>
                </a:solidFill>
                <a:latin typeface="Roboto"/>
                <a:cs typeface="Roboto"/>
              </a:rPr>
              <a:t>(</a:t>
            </a:r>
            <a:r>
              <a:rPr dirty="0" sz="1000" spc="15">
                <a:solidFill>
                  <a:srgbClr val="726D67"/>
                </a:solidFill>
                <a:latin typeface="Trebuchet MS"/>
                <a:cs typeface="Trebuchet MS"/>
              </a:rPr>
              <a:t>IP </a:t>
            </a:r>
            <a:r>
              <a:rPr dirty="0" sz="1000" spc="-5">
                <a:solidFill>
                  <a:srgbClr val="726D67"/>
                </a:solidFill>
                <a:latin typeface="Trebuchet MS"/>
                <a:cs typeface="Trebuchet MS"/>
              </a:rPr>
              <a:t>Owners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).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information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contained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in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this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document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may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have been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prepared using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raw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data owned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by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Data 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Providers.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Data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Providers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have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not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been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involved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in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analysis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of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raw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data,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preparation </a:t>
            </a:r>
            <a:r>
              <a:rPr dirty="0" sz="1000" spc="-45" b="0">
                <a:solidFill>
                  <a:srgbClr val="726D67"/>
                </a:solidFill>
                <a:latin typeface="Roboto"/>
                <a:cs typeface="Roboto"/>
              </a:rPr>
              <a:t>of,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or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information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contained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in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document.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IP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Owners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do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not make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any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representation (express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or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implied),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nor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give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any guarantee or warranty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in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relation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to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accuracy, 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completeness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or appropriateness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of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raw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data, nor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analysis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contained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in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this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document.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None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of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IP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Owners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will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have any </a:t>
            </a:r>
            <a:r>
              <a:rPr dirty="0" sz="1000" spc="-45" b="0">
                <a:solidFill>
                  <a:srgbClr val="726D67"/>
                </a:solidFill>
                <a:latin typeface="Roboto"/>
                <a:cs typeface="Roboto"/>
              </a:rPr>
              <a:t>liability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for 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any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use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or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disclosure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by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recipient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of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any information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contained </a:t>
            </a:r>
            <a:r>
              <a:rPr dirty="0" sz="1000" spc="-55" b="0">
                <a:solidFill>
                  <a:srgbClr val="726D67"/>
                </a:solidFill>
                <a:latin typeface="Roboto"/>
                <a:cs typeface="Roboto"/>
              </a:rPr>
              <a:t>in,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or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derived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from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this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document. </a:t>
            </a:r>
            <a:r>
              <a:rPr dirty="0" sz="1000" spc="-45" b="0">
                <a:solidFill>
                  <a:srgbClr val="726D67"/>
                </a:solidFill>
                <a:latin typeface="Roboto"/>
                <a:cs typeface="Roboto"/>
              </a:rPr>
              <a:t>To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maximum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extent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permitted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by </a:t>
            </a:r>
            <a:r>
              <a:rPr dirty="0" sz="1000" spc="-45" b="0">
                <a:solidFill>
                  <a:srgbClr val="726D67"/>
                </a:solidFill>
                <a:latin typeface="Roboto"/>
                <a:cs typeface="Roboto"/>
              </a:rPr>
              <a:t>law, 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IP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Owners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expressly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disclaim,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take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no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responsibility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for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and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have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no </a:t>
            </a:r>
            <a:r>
              <a:rPr dirty="0" sz="1000" spc="-45" b="0">
                <a:solidFill>
                  <a:srgbClr val="726D67"/>
                </a:solidFill>
                <a:latin typeface="Roboto"/>
                <a:cs typeface="Roboto"/>
              </a:rPr>
              <a:t>liability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for the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preparation,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contents,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accuracy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or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completeness of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this 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document, nor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analysis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on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which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it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is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based.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This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document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is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provided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in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conﬁdence,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may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only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be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used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for the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purpose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provided,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and may 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not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be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copied, reproduced,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distributed,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disclosed or 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made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available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to </a:t>
            </a:r>
            <a:r>
              <a:rPr dirty="0" sz="1000" b="0">
                <a:solidFill>
                  <a:srgbClr val="726D67"/>
                </a:solidFill>
                <a:latin typeface="Roboto"/>
                <a:cs typeface="Roboto"/>
              </a:rPr>
              <a:t>a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third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party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in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any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way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except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strictly </a:t>
            </a:r>
            <a:r>
              <a:rPr dirty="0" sz="1000" spc="-40" b="0">
                <a:solidFill>
                  <a:srgbClr val="726D67"/>
                </a:solidFill>
                <a:latin typeface="Roboto"/>
                <a:cs typeface="Roboto"/>
              </a:rPr>
              <a:t>in </a:t>
            </a:r>
            <a:r>
              <a:rPr dirty="0" sz="1000" spc="-15" b="0">
                <a:solidFill>
                  <a:srgbClr val="726D67"/>
                </a:solidFill>
                <a:latin typeface="Roboto"/>
                <a:cs typeface="Roboto"/>
              </a:rPr>
              <a:t>accordance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with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the</a:t>
            </a:r>
            <a:r>
              <a:rPr dirty="0" sz="1000" spc="-75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applicable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8956" y="6323853"/>
            <a:ext cx="616775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written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terms</a:t>
            </a:r>
            <a:r>
              <a:rPr dirty="0" sz="1000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and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conditions</a:t>
            </a:r>
            <a:r>
              <a:rPr dirty="0" sz="1000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between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you</a:t>
            </a:r>
            <a:r>
              <a:rPr dirty="0" sz="1000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10" b="0">
                <a:solidFill>
                  <a:srgbClr val="726D67"/>
                </a:solidFill>
                <a:latin typeface="Roboto"/>
                <a:cs typeface="Roboto"/>
              </a:rPr>
              <a:t>and</a:t>
            </a:r>
            <a:r>
              <a:rPr dirty="0" sz="1000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Quantium,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or</a:t>
            </a:r>
            <a:r>
              <a:rPr dirty="0" sz="1000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otherwise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20" b="0">
                <a:solidFill>
                  <a:srgbClr val="726D67"/>
                </a:solidFill>
                <a:latin typeface="Roboto"/>
                <a:cs typeface="Roboto"/>
              </a:rPr>
              <a:t>with</a:t>
            </a:r>
            <a:r>
              <a:rPr dirty="0" sz="1000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Quantium’s</a:t>
            </a:r>
            <a:r>
              <a:rPr dirty="0" sz="1000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35" b="0">
                <a:solidFill>
                  <a:srgbClr val="726D67"/>
                </a:solidFill>
                <a:latin typeface="Roboto"/>
                <a:cs typeface="Roboto"/>
              </a:rPr>
              <a:t>prior</a:t>
            </a:r>
            <a:r>
              <a:rPr dirty="0" sz="1000" spc="-5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30" b="0">
                <a:solidFill>
                  <a:srgbClr val="726D67"/>
                </a:solidFill>
                <a:latin typeface="Roboto"/>
                <a:cs typeface="Roboto"/>
              </a:rPr>
              <a:t>written</a:t>
            </a:r>
            <a:r>
              <a:rPr dirty="0" sz="1000" b="0">
                <a:solidFill>
                  <a:srgbClr val="726D67"/>
                </a:solidFill>
                <a:latin typeface="Roboto"/>
                <a:cs typeface="Roboto"/>
              </a:rPr>
              <a:t> </a:t>
            </a:r>
            <a:r>
              <a:rPr dirty="0" sz="1000" spc="-25" b="0">
                <a:solidFill>
                  <a:srgbClr val="726D67"/>
                </a:solidFill>
                <a:latin typeface="Roboto"/>
                <a:cs typeface="Roboto"/>
              </a:rPr>
              <a:t>permission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07" y="6257931"/>
            <a:ext cx="125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RobotoRegular"/>
                <a:cs typeface="RobotoRegular"/>
              </a:rPr>
              <a:t>2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4092" y="6677281"/>
            <a:ext cx="136334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0"/>
              </a:lnSpc>
            </a:pPr>
            <a:r>
              <a:rPr dirty="0" sz="1000" spc="-5">
                <a:latin typeface="Carlito"/>
                <a:cs typeface="Carlito"/>
              </a:rPr>
              <a:t>Classification:</a:t>
            </a:r>
            <a:r>
              <a:rPr dirty="0" sz="1000" spc="-7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Confidential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0568" y="0"/>
            <a:ext cx="11451590" cy="6858000"/>
            <a:chOff x="740568" y="0"/>
            <a:chExt cx="11451590" cy="6858000"/>
          </a:xfrm>
        </p:grpSpPr>
        <p:sp>
          <p:nvSpPr>
            <p:cNvPr id="5" name="object 5"/>
            <p:cNvSpPr/>
            <p:nvPr/>
          </p:nvSpPr>
          <p:spPr>
            <a:xfrm>
              <a:off x="740568" y="1777831"/>
              <a:ext cx="8263890" cy="5080635"/>
            </a:xfrm>
            <a:custGeom>
              <a:avLst/>
              <a:gdLst/>
              <a:ahLst/>
              <a:cxnLst/>
              <a:rect l="l" t="t" r="r" b="b"/>
              <a:pathLst>
                <a:path w="8263890" h="5080634">
                  <a:moveTo>
                    <a:pt x="0" y="5080154"/>
                  </a:moveTo>
                  <a:lnTo>
                    <a:pt x="8263713" y="5080154"/>
                  </a:lnTo>
                  <a:lnTo>
                    <a:pt x="8263713" y="0"/>
                  </a:lnTo>
                  <a:lnTo>
                    <a:pt x="0" y="0"/>
                  </a:lnTo>
                  <a:lnTo>
                    <a:pt x="0" y="5080154"/>
                  </a:lnTo>
                  <a:close/>
                </a:path>
              </a:pathLst>
            </a:custGeom>
            <a:solidFill>
              <a:srgbClr val="EBE8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04281" y="0"/>
              <a:ext cx="3187700" cy="6858000"/>
            </a:xfrm>
            <a:custGeom>
              <a:avLst/>
              <a:gdLst/>
              <a:ahLst/>
              <a:cxnLst/>
              <a:rect l="l" t="t" r="r" b="b"/>
              <a:pathLst>
                <a:path w="3187700" h="6858000">
                  <a:moveTo>
                    <a:pt x="3187693" y="6857988"/>
                  </a:moveTo>
                  <a:lnTo>
                    <a:pt x="0" y="6857988"/>
                  </a:lnTo>
                  <a:lnTo>
                    <a:pt x="0" y="0"/>
                  </a:lnTo>
                  <a:lnTo>
                    <a:pt x="3187693" y="0"/>
                  </a:lnTo>
                  <a:lnTo>
                    <a:pt x="3187693" y="6857988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1677626" y="501059"/>
            <a:ext cx="514350" cy="1071245"/>
          </a:xfrm>
          <a:custGeom>
            <a:avLst/>
            <a:gdLst/>
            <a:ahLst/>
            <a:cxnLst/>
            <a:rect l="l" t="t" r="r" b="b"/>
            <a:pathLst>
              <a:path w="514350" h="1071245">
                <a:moveTo>
                  <a:pt x="514348" y="1071152"/>
                </a:moveTo>
                <a:lnTo>
                  <a:pt x="440122" y="1063505"/>
                </a:lnTo>
                <a:lnTo>
                  <a:pt x="393928" y="1052983"/>
                </a:lnTo>
                <a:lnTo>
                  <a:pt x="349342" y="1038580"/>
                </a:lnTo>
                <a:lnTo>
                  <a:pt x="306553" y="1020487"/>
                </a:lnTo>
                <a:lnTo>
                  <a:pt x="265751" y="998892"/>
                </a:lnTo>
                <a:lnTo>
                  <a:pt x="227124" y="973984"/>
                </a:lnTo>
                <a:lnTo>
                  <a:pt x="190862" y="945954"/>
                </a:lnTo>
                <a:lnTo>
                  <a:pt x="157155" y="914991"/>
                </a:lnTo>
                <a:lnTo>
                  <a:pt x="126192" y="881283"/>
                </a:lnTo>
                <a:lnTo>
                  <a:pt x="98163" y="845022"/>
                </a:lnTo>
                <a:lnTo>
                  <a:pt x="73256" y="806395"/>
                </a:lnTo>
                <a:lnTo>
                  <a:pt x="51661" y="765592"/>
                </a:lnTo>
                <a:lnTo>
                  <a:pt x="33568" y="722804"/>
                </a:lnTo>
                <a:lnTo>
                  <a:pt x="19166" y="678218"/>
                </a:lnTo>
                <a:lnTo>
                  <a:pt x="8644" y="632026"/>
                </a:lnTo>
                <a:lnTo>
                  <a:pt x="2192" y="584415"/>
                </a:lnTo>
                <a:lnTo>
                  <a:pt x="0" y="535576"/>
                </a:lnTo>
                <a:lnTo>
                  <a:pt x="2192" y="486736"/>
                </a:lnTo>
                <a:lnTo>
                  <a:pt x="8644" y="439126"/>
                </a:lnTo>
                <a:lnTo>
                  <a:pt x="19166" y="392933"/>
                </a:lnTo>
                <a:lnTo>
                  <a:pt x="33568" y="348347"/>
                </a:lnTo>
                <a:lnTo>
                  <a:pt x="51661" y="305559"/>
                </a:lnTo>
                <a:lnTo>
                  <a:pt x="73256" y="264756"/>
                </a:lnTo>
                <a:lnTo>
                  <a:pt x="98163" y="226129"/>
                </a:lnTo>
                <a:lnTo>
                  <a:pt x="126192" y="189868"/>
                </a:lnTo>
                <a:lnTo>
                  <a:pt x="157155" y="156160"/>
                </a:lnTo>
                <a:lnTo>
                  <a:pt x="190862" y="125197"/>
                </a:lnTo>
                <a:lnTo>
                  <a:pt x="227124" y="97167"/>
                </a:lnTo>
                <a:lnTo>
                  <a:pt x="265751" y="72260"/>
                </a:lnTo>
                <a:lnTo>
                  <a:pt x="306553" y="50665"/>
                </a:lnTo>
                <a:lnTo>
                  <a:pt x="349342" y="32571"/>
                </a:lnTo>
                <a:lnTo>
                  <a:pt x="393928" y="18169"/>
                </a:lnTo>
                <a:lnTo>
                  <a:pt x="440122" y="7647"/>
                </a:lnTo>
                <a:lnTo>
                  <a:pt x="487733" y="1194"/>
                </a:lnTo>
                <a:lnTo>
                  <a:pt x="514348" y="0"/>
                </a:lnTo>
                <a:lnTo>
                  <a:pt x="514348" y="1071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206497" y="6209362"/>
            <a:ext cx="1422400" cy="359410"/>
            <a:chOff x="1206497" y="6209362"/>
            <a:chExt cx="1422400" cy="359410"/>
          </a:xfrm>
        </p:grpSpPr>
        <p:sp>
          <p:nvSpPr>
            <p:cNvPr id="9" name="object 9"/>
            <p:cNvSpPr/>
            <p:nvPr/>
          </p:nvSpPr>
          <p:spPr>
            <a:xfrm>
              <a:off x="1206497" y="6209362"/>
              <a:ext cx="1422397" cy="3594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06497" y="6209362"/>
              <a:ext cx="1422397" cy="3594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84275" y="425561"/>
            <a:ext cx="6925309" cy="753110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dirty="0" spc="-5"/>
              <a:t>Our 17 </a:t>
            </a:r>
            <a:r>
              <a:rPr dirty="0" spc="-10"/>
              <a:t>year </a:t>
            </a:r>
            <a:r>
              <a:rPr dirty="0" spc="-5"/>
              <a:t>history </a:t>
            </a:r>
            <a:r>
              <a:rPr dirty="0" spc="-10"/>
              <a:t>assures </a:t>
            </a:r>
            <a:r>
              <a:rPr dirty="0" spc="-5"/>
              <a:t>best </a:t>
            </a:r>
            <a:r>
              <a:rPr dirty="0" spc="-10"/>
              <a:t>practice </a:t>
            </a:r>
            <a:r>
              <a:rPr dirty="0" spc="-5"/>
              <a:t>in </a:t>
            </a:r>
            <a:r>
              <a:rPr dirty="0" spc="-25"/>
              <a:t>privacy,  </a:t>
            </a:r>
            <a:r>
              <a:rPr dirty="0" spc="-5"/>
              <a:t>security and the ethical use of</a:t>
            </a:r>
            <a:r>
              <a:rPr dirty="0" spc="-30"/>
              <a:t> </a:t>
            </a:r>
            <a:r>
              <a:rPr dirty="0" spc="-5"/>
              <a:t>data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94894" y="2473734"/>
            <a:ext cx="2329180" cy="20332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338455">
              <a:lnSpc>
                <a:spcPts val="1950"/>
              </a:lnSpc>
              <a:spcBef>
                <a:spcPts val="340"/>
              </a:spcBef>
            </a:pPr>
            <a:r>
              <a:rPr dirty="0" sz="1800" spc="-30" b="0">
                <a:solidFill>
                  <a:srgbClr val="FFFFFF"/>
                </a:solidFill>
                <a:latin typeface="Roboto"/>
                <a:cs typeface="Roboto"/>
              </a:rPr>
              <a:t>Quantium </a:t>
            </a:r>
            <a:r>
              <a:rPr dirty="0" sz="1800" spc="-65" b="0">
                <a:solidFill>
                  <a:srgbClr val="FFFFFF"/>
                </a:solidFill>
                <a:latin typeface="Roboto"/>
                <a:cs typeface="Roboto"/>
              </a:rPr>
              <a:t>believes  in </a:t>
            </a:r>
            <a:r>
              <a:rPr dirty="0" sz="1800" spc="-45" b="0">
                <a:solidFill>
                  <a:srgbClr val="FFFFFF"/>
                </a:solidFill>
                <a:latin typeface="Roboto"/>
                <a:cs typeface="Roboto"/>
              </a:rPr>
              <a:t>using </a:t>
            </a:r>
            <a:r>
              <a:rPr dirty="0" sz="1800" spc="-15" b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dirty="0" sz="1800" spc="-55" b="0">
                <a:solidFill>
                  <a:srgbClr val="FFFFFF"/>
                </a:solidFill>
                <a:latin typeface="Roboto"/>
                <a:cs typeface="Roboto"/>
              </a:rPr>
              <a:t>for  progress, </a:t>
            </a:r>
            <a:r>
              <a:rPr dirty="0" sz="1800" spc="-35" b="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dirty="0" sz="1800" spc="-50" b="0">
                <a:solidFill>
                  <a:srgbClr val="FFFFFF"/>
                </a:solidFill>
                <a:latin typeface="Roboto"/>
                <a:cs typeface="Roboto"/>
              </a:rPr>
              <a:t>great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ts val="1950"/>
              </a:lnSpc>
            </a:pPr>
            <a:r>
              <a:rPr dirty="0" sz="1800" spc="-40" b="0">
                <a:solidFill>
                  <a:srgbClr val="FFFFFF"/>
                </a:solidFill>
                <a:latin typeface="Roboto"/>
                <a:cs typeface="Roboto"/>
              </a:rPr>
              <a:t>care </a:t>
            </a:r>
            <a:r>
              <a:rPr dirty="0" sz="1800" spc="-15" b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dirty="0" sz="1800" spc="-70" b="0">
                <a:solidFill>
                  <a:srgbClr val="FFFFFF"/>
                </a:solidFill>
                <a:latin typeface="Roboto"/>
                <a:cs typeface="Roboto"/>
              </a:rPr>
              <a:t>responsibility.  </a:t>
            </a:r>
            <a:r>
              <a:rPr dirty="0" sz="1800" spc="-60" b="0">
                <a:solidFill>
                  <a:srgbClr val="FFFFFF"/>
                </a:solidFill>
                <a:latin typeface="Roboto"/>
                <a:cs typeface="Roboto"/>
              </a:rPr>
              <a:t>As </a:t>
            </a:r>
            <a:r>
              <a:rPr dirty="0" sz="1800" spc="-25" b="0">
                <a:solidFill>
                  <a:srgbClr val="FFFFFF"/>
                </a:solidFill>
                <a:latin typeface="Roboto"/>
                <a:cs typeface="Roboto"/>
              </a:rPr>
              <a:t>such </a:t>
            </a:r>
            <a:r>
              <a:rPr dirty="0" sz="1800" spc="-40" b="0">
                <a:solidFill>
                  <a:srgbClr val="FFFFFF"/>
                </a:solidFill>
                <a:latin typeface="Roboto"/>
                <a:cs typeface="Roboto"/>
              </a:rPr>
              <a:t>please </a:t>
            </a:r>
            <a:r>
              <a:rPr dirty="0" sz="1800" spc="-45" b="0">
                <a:solidFill>
                  <a:srgbClr val="FFFFFF"/>
                </a:solidFill>
                <a:latin typeface="Roboto"/>
                <a:cs typeface="Roboto"/>
              </a:rPr>
              <a:t>respect  the </a:t>
            </a:r>
            <a:r>
              <a:rPr dirty="0" sz="1800" spc="-30" b="0">
                <a:solidFill>
                  <a:srgbClr val="FFFFFF"/>
                </a:solidFill>
                <a:latin typeface="Roboto"/>
                <a:cs typeface="Roboto"/>
              </a:rPr>
              <a:t>commercial </a:t>
            </a:r>
            <a:r>
              <a:rPr dirty="0" sz="1800" spc="-65" b="0">
                <a:solidFill>
                  <a:srgbClr val="FFFFFF"/>
                </a:solidFill>
                <a:latin typeface="Roboto"/>
                <a:cs typeface="Roboto"/>
              </a:rPr>
              <a:t>in  </a:t>
            </a:r>
            <a:r>
              <a:rPr dirty="0" sz="1800" spc="-45" b="0">
                <a:solidFill>
                  <a:srgbClr val="FFFFFF"/>
                </a:solidFill>
                <a:latin typeface="Roboto"/>
                <a:cs typeface="Roboto"/>
              </a:rPr>
              <a:t>conﬁdence</a:t>
            </a:r>
            <a:r>
              <a:rPr dirty="0" sz="1800" spc="-25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45" b="0">
                <a:solidFill>
                  <a:srgbClr val="FFFFFF"/>
                </a:solidFill>
                <a:latin typeface="Roboto"/>
                <a:cs typeface="Roboto"/>
              </a:rPr>
              <a:t>nature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920"/>
              </a:lnSpc>
            </a:pPr>
            <a:r>
              <a:rPr dirty="0" sz="1800" spc="-35" b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1800" spc="-50" b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dirty="0" sz="1800" spc="-5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00" spc="-35" b="0">
                <a:solidFill>
                  <a:srgbClr val="FFFFFF"/>
                </a:solidFill>
                <a:latin typeface="Roboto"/>
                <a:cs typeface="Roboto"/>
              </a:rPr>
              <a:t>document.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4894" y="445908"/>
            <a:ext cx="1822450" cy="139128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0"/>
              </a:spcBef>
            </a:pPr>
            <a:r>
              <a:rPr dirty="0" sz="2400" spc="-20">
                <a:solidFill>
                  <a:srgbClr val="FFFFFF"/>
                </a:solidFill>
                <a:latin typeface="RobotoRegular"/>
                <a:cs typeface="RobotoRegular"/>
              </a:rPr>
              <a:t>We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all </a:t>
            </a:r>
            <a:r>
              <a:rPr dirty="0" sz="2400" spc="-15">
                <a:solidFill>
                  <a:srgbClr val="FFFFFF"/>
                </a:solidFill>
                <a:latin typeface="RobotoRegular"/>
                <a:cs typeface="RobotoRegular"/>
              </a:rPr>
              <a:t>have </a:t>
            </a: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a  </a:t>
            </a:r>
            <a:r>
              <a:rPr dirty="0" sz="2400" spc="-25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esponsibility  </a:t>
            </a:r>
            <a:r>
              <a:rPr dirty="0" sz="2400" spc="-15">
                <a:solidFill>
                  <a:srgbClr val="FFFFFF"/>
                </a:solidFill>
                <a:latin typeface="RobotoRegular"/>
                <a:cs typeface="RobotoRegular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use data  for</a:t>
            </a:r>
            <a:r>
              <a:rPr dirty="0" sz="2400" spc="-15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good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4275" y="2001867"/>
            <a:ext cx="609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0004"/>
                </a:solidFill>
                <a:latin typeface="Trebuchet MS"/>
                <a:cs typeface="Trebuchet MS"/>
              </a:rPr>
              <a:t>Pri</a:t>
            </a:r>
            <a:r>
              <a:rPr dirty="0" sz="1400" spc="-5">
                <a:solidFill>
                  <a:srgbClr val="000004"/>
                </a:solidFill>
                <a:latin typeface="Trebuchet MS"/>
                <a:cs typeface="Trebuchet MS"/>
              </a:rPr>
              <a:t>v</a:t>
            </a:r>
            <a:r>
              <a:rPr dirty="0" sz="1400" spc="15">
                <a:solidFill>
                  <a:srgbClr val="000004"/>
                </a:solidFill>
                <a:latin typeface="Trebuchet MS"/>
                <a:cs typeface="Trebuchet MS"/>
              </a:rPr>
              <a:t>acy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000" y="2274441"/>
            <a:ext cx="2216150" cy="188848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67640" marR="5080" indent="-155575">
              <a:lnSpc>
                <a:spcPct val="102299"/>
              </a:lnSpc>
              <a:spcBef>
                <a:spcPts val="70"/>
              </a:spcBef>
              <a:buChar char="•"/>
              <a:tabLst>
                <a:tab pos="168275" algn="l"/>
              </a:tabLst>
            </a:pP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We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have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built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our business 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based  on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privacy by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design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principles  for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the 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past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17</a:t>
            </a:r>
            <a:r>
              <a:rPr dirty="0" sz="1100" spc="30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years</a:t>
            </a:r>
            <a:endParaRPr sz="1100">
              <a:latin typeface="Roboto"/>
              <a:cs typeface="Roboto"/>
            </a:endParaRPr>
          </a:p>
          <a:p>
            <a:pPr marL="167640" marR="177165" indent="-155575">
              <a:lnSpc>
                <a:spcPct val="102299"/>
              </a:lnSpc>
              <a:spcBef>
                <a:spcPts val="600"/>
              </a:spcBef>
              <a:buChar char="•"/>
              <a:tabLst>
                <a:tab pos="168275" algn="l"/>
              </a:tabLst>
            </a:pPr>
            <a:r>
              <a:rPr dirty="0" sz="1100" spc="-20" b="0">
                <a:solidFill>
                  <a:srgbClr val="000004"/>
                </a:solidFill>
                <a:latin typeface="Roboto"/>
                <a:cs typeface="Roboto"/>
              </a:rPr>
              <a:t>Quantium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has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strict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protocols  </a:t>
            </a:r>
            <a:r>
              <a:rPr dirty="0" sz="1100" spc="-20" b="0">
                <a:solidFill>
                  <a:srgbClr val="000004"/>
                </a:solidFill>
                <a:latin typeface="Roboto"/>
                <a:cs typeface="Roboto"/>
              </a:rPr>
              <a:t>around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the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receipt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and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storage 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of personal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information</a:t>
            </a:r>
            <a:endParaRPr sz="1100">
              <a:latin typeface="Roboto"/>
              <a:cs typeface="Roboto"/>
            </a:endParaRPr>
          </a:p>
          <a:p>
            <a:pPr marL="167640" marR="47625" indent="-155575">
              <a:lnSpc>
                <a:spcPct val="102299"/>
              </a:lnSpc>
              <a:spcBef>
                <a:spcPts val="595"/>
              </a:spcBef>
              <a:buChar char="•"/>
              <a:tabLst>
                <a:tab pos="168275" algn="l"/>
              </a:tabLst>
            </a:pPr>
            <a:r>
              <a:rPr dirty="0" sz="1100" spc="-65" b="0">
                <a:solidFill>
                  <a:srgbClr val="000004"/>
                </a:solidFill>
                <a:latin typeface="Roboto"/>
                <a:cs typeface="Roboto"/>
              </a:rPr>
              <a:t>All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information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is </a:t>
            </a:r>
            <a:r>
              <a:rPr dirty="0" sz="1100" spc="-55" b="0">
                <a:solidFill>
                  <a:srgbClr val="000004"/>
                </a:solidFill>
                <a:latin typeface="Roboto"/>
                <a:cs typeface="Roboto"/>
              </a:rPr>
              <a:t>de-identiﬁed 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using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an </a:t>
            </a:r>
            <a:r>
              <a:rPr dirty="0" sz="1100" spc="-45" b="0">
                <a:solidFill>
                  <a:srgbClr val="000004"/>
                </a:solidFill>
                <a:latin typeface="Roboto"/>
                <a:cs typeface="Roboto"/>
              </a:rPr>
              <a:t>irreversible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tokenisation 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process with 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no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ability</a:t>
            </a:r>
            <a:r>
              <a:rPr dirty="0" sz="1100" spc="1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to</a:t>
            </a:r>
            <a:endParaRPr sz="1100">
              <a:latin typeface="Roboto"/>
              <a:cs typeface="Roboto"/>
            </a:endParaRPr>
          </a:p>
          <a:p>
            <a:pPr marL="167640">
              <a:lnSpc>
                <a:spcPct val="100000"/>
              </a:lnSpc>
              <a:spcBef>
                <a:spcPts val="30"/>
              </a:spcBef>
            </a:pPr>
            <a:r>
              <a:rPr dirty="0" sz="1100" spc="-55" b="0">
                <a:solidFill>
                  <a:srgbClr val="000004"/>
                </a:solidFill>
                <a:latin typeface="Roboto"/>
                <a:cs typeface="Roboto"/>
              </a:rPr>
              <a:t>re-identify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individuals.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4929" y="2001867"/>
            <a:ext cx="673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0004"/>
                </a:solidFill>
                <a:latin typeface="Trebuchet MS"/>
                <a:cs typeface="Trebuchet MS"/>
              </a:rPr>
              <a:t>Security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9654" y="2274441"/>
            <a:ext cx="2192655" cy="34886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67640" marR="312420" indent="-155575">
              <a:lnSpc>
                <a:spcPct val="102299"/>
              </a:lnSpc>
              <a:spcBef>
                <a:spcPts val="70"/>
              </a:spcBef>
              <a:buChar char="•"/>
              <a:tabLst>
                <a:tab pos="168275" algn="l"/>
              </a:tabLst>
            </a:pP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We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are ISO27001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certiﬁed </a:t>
            </a:r>
            <a:r>
              <a:rPr dirty="0" sz="1100" spc="-180" b="0">
                <a:solidFill>
                  <a:srgbClr val="000004"/>
                </a:solidFill>
                <a:latin typeface="Roboto"/>
                <a:cs typeface="Roboto"/>
              </a:rPr>
              <a:t>- 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internationally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recognised 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for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our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ability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to uphold best 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practice </a:t>
            </a:r>
            <a:r>
              <a:rPr dirty="0" sz="1100" spc="-20" b="0">
                <a:solidFill>
                  <a:srgbClr val="000004"/>
                </a:solidFill>
                <a:latin typeface="Roboto"/>
                <a:cs typeface="Roboto"/>
              </a:rPr>
              <a:t>standards across 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information</a:t>
            </a:r>
            <a:r>
              <a:rPr dirty="0" sz="1100" spc="-20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security</a:t>
            </a:r>
            <a:endParaRPr sz="1100">
              <a:latin typeface="Roboto"/>
              <a:cs typeface="Roboto"/>
            </a:endParaRPr>
          </a:p>
          <a:p>
            <a:pPr marL="167640" marR="225425" indent="-155575">
              <a:lnSpc>
                <a:spcPct val="102299"/>
              </a:lnSpc>
              <a:spcBef>
                <a:spcPts val="600"/>
              </a:spcBef>
              <a:buChar char="•"/>
              <a:tabLst>
                <a:tab pos="168275" algn="l"/>
              </a:tabLst>
            </a:pP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We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use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‘bank </a:t>
            </a:r>
            <a:r>
              <a:rPr dirty="0" sz="1100" spc="-45" b="0">
                <a:solidFill>
                  <a:srgbClr val="000004"/>
                </a:solidFill>
                <a:latin typeface="Roboto"/>
                <a:cs typeface="Roboto"/>
              </a:rPr>
              <a:t>grade’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security 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to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store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and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process our</a:t>
            </a:r>
            <a:r>
              <a:rPr dirty="0" sz="1100" spc="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data</a:t>
            </a:r>
            <a:endParaRPr sz="1100">
              <a:latin typeface="Roboto"/>
              <a:cs typeface="Roboto"/>
            </a:endParaRPr>
          </a:p>
          <a:p>
            <a:pPr marL="167640" marR="398780" indent="-155575">
              <a:lnSpc>
                <a:spcPct val="102299"/>
              </a:lnSpc>
              <a:spcBef>
                <a:spcPts val="595"/>
              </a:spcBef>
              <a:buChar char="•"/>
              <a:tabLst>
                <a:tab pos="168275" algn="l"/>
              </a:tabLst>
            </a:pPr>
            <a:r>
              <a:rPr dirty="0" sz="1100" spc="-20" b="0">
                <a:solidFill>
                  <a:srgbClr val="000004"/>
                </a:solidFill>
                <a:latin typeface="Roboto"/>
                <a:cs typeface="Roboto"/>
              </a:rPr>
              <a:t>Comply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with </a:t>
            </a:r>
            <a:r>
              <a:rPr dirty="0" sz="1100" spc="-20" b="0">
                <a:solidFill>
                  <a:srgbClr val="000004"/>
                </a:solidFill>
                <a:latin typeface="Roboto"/>
                <a:cs typeface="Roboto"/>
              </a:rPr>
              <a:t>200+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security 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requirements </a:t>
            </a:r>
            <a:r>
              <a:rPr dirty="0" sz="1100" spc="-20" b="0">
                <a:solidFill>
                  <a:srgbClr val="000004"/>
                </a:solidFill>
                <a:latin typeface="Roboto"/>
                <a:cs typeface="Roboto"/>
              </a:rPr>
              <a:t>from </a:t>
            </a:r>
            <a:r>
              <a:rPr dirty="0" sz="1100" spc="-50" b="0">
                <a:solidFill>
                  <a:srgbClr val="000004"/>
                </a:solidFill>
                <a:latin typeface="Roboto"/>
                <a:cs typeface="Roboto"/>
              </a:rPr>
              <a:t>NAB,  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Woolworths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and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other 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data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partners</a:t>
            </a:r>
            <a:endParaRPr sz="1100">
              <a:latin typeface="Roboto"/>
              <a:cs typeface="Roboto"/>
            </a:endParaRPr>
          </a:p>
          <a:p>
            <a:pPr marL="167640" marR="5080" indent="-155575">
              <a:lnSpc>
                <a:spcPct val="102299"/>
              </a:lnSpc>
              <a:spcBef>
                <a:spcPts val="600"/>
              </a:spcBef>
              <a:buChar char="•"/>
              <a:tabLst>
                <a:tab pos="168275" algn="l"/>
              </a:tabLst>
            </a:pPr>
            <a:r>
              <a:rPr dirty="0" sz="1100" spc="-65" b="0">
                <a:solidFill>
                  <a:srgbClr val="000004"/>
                </a:solidFill>
                <a:latin typeface="Roboto"/>
                <a:cs typeface="Roboto"/>
              </a:rPr>
              <a:t>All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partner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data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is held </a:t>
            </a:r>
            <a:r>
              <a:rPr dirty="0" sz="1100" spc="-45" b="0">
                <a:solidFill>
                  <a:srgbClr val="000004"/>
                </a:solidFill>
                <a:latin typeface="Roboto"/>
                <a:cs typeface="Roboto"/>
              </a:rPr>
              <a:t>in 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separate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restricted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 environments</a:t>
            </a:r>
            <a:endParaRPr sz="1100">
              <a:latin typeface="Roboto"/>
              <a:cs typeface="Roboto"/>
            </a:endParaRPr>
          </a:p>
          <a:p>
            <a:pPr marL="167640" marR="267970" indent="-155575">
              <a:lnSpc>
                <a:spcPct val="102299"/>
              </a:lnSpc>
              <a:spcBef>
                <a:spcPts val="600"/>
              </a:spcBef>
              <a:buChar char="•"/>
              <a:tabLst>
                <a:tab pos="168275" algn="l"/>
              </a:tabLst>
            </a:pPr>
            <a:r>
              <a:rPr dirty="0" sz="1100" spc="-65" b="0">
                <a:solidFill>
                  <a:srgbClr val="000004"/>
                </a:solidFill>
                <a:latin typeface="Roboto"/>
                <a:cs typeface="Roboto"/>
              </a:rPr>
              <a:t>All 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access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to partner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data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is 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limited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to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essential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staff</a:t>
            </a:r>
            <a:r>
              <a:rPr dirty="0" sz="1100" spc="1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only</a:t>
            </a:r>
            <a:endParaRPr sz="1100">
              <a:latin typeface="Roboto"/>
              <a:cs typeface="Roboto"/>
            </a:endParaRPr>
          </a:p>
          <a:p>
            <a:pPr marL="167640" marR="342900" indent="-155575">
              <a:lnSpc>
                <a:spcPct val="102299"/>
              </a:lnSpc>
              <a:spcBef>
                <a:spcPts val="600"/>
              </a:spcBef>
              <a:buChar char="•"/>
              <a:tabLst>
                <a:tab pos="168275" algn="l"/>
              </a:tabLst>
            </a:pP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Security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environment 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and 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processes </a:t>
            </a:r>
            <a:r>
              <a:rPr dirty="0" sz="1100" spc="-45" b="0">
                <a:solidFill>
                  <a:srgbClr val="000004"/>
                </a:solidFill>
                <a:latin typeface="Roboto"/>
                <a:cs typeface="Roboto"/>
              </a:rPr>
              <a:t>regularly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audited 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by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our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data</a:t>
            </a:r>
            <a:r>
              <a:rPr dirty="0" sz="1100" spc="10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partners.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5583" y="1926505"/>
            <a:ext cx="1984375" cy="122682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400" spc="-15">
                <a:solidFill>
                  <a:srgbClr val="000004"/>
                </a:solidFill>
                <a:latin typeface="Trebuchet MS"/>
                <a:cs typeface="Trebuchet MS"/>
              </a:rPr>
              <a:t>Ethical </a:t>
            </a:r>
            <a:r>
              <a:rPr dirty="0" sz="1400" spc="45">
                <a:solidFill>
                  <a:srgbClr val="000004"/>
                </a:solidFill>
                <a:latin typeface="Trebuchet MS"/>
                <a:cs typeface="Trebuchet MS"/>
              </a:rPr>
              <a:t>use </a:t>
            </a:r>
            <a:r>
              <a:rPr dirty="0" sz="1400" spc="5">
                <a:solidFill>
                  <a:srgbClr val="000004"/>
                </a:solidFill>
                <a:latin typeface="Trebuchet MS"/>
                <a:cs typeface="Trebuchet MS"/>
              </a:rPr>
              <a:t>of</a:t>
            </a:r>
            <a:r>
              <a:rPr dirty="0" sz="1400" spc="-270">
                <a:solidFill>
                  <a:srgbClr val="000004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000004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2299"/>
              </a:lnSpc>
              <a:spcBef>
                <a:spcPts val="439"/>
              </a:spcBef>
            </a:pP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Applies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to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all </a:t>
            </a:r>
            <a:r>
              <a:rPr dirty="0" sz="1100" spc="-20" b="0">
                <a:solidFill>
                  <a:srgbClr val="000004"/>
                </a:solidFill>
                <a:latin typeface="Roboto"/>
                <a:cs typeface="Roboto"/>
              </a:rPr>
              <a:t>facets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of our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work,  </a:t>
            </a:r>
            <a:r>
              <a:rPr dirty="0" sz="1100" spc="-20" b="0">
                <a:solidFill>
                  <a:srgbClr val="000004"/>
                </a:solidFill>
                <a:latin typeface="Roboto"/>
                <a:cs typeface="Roboto"/>
              </a:rPr>
              <a:t>from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the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initiatives </a:t>
            </a:r>
            <a:r>
              <a:rPr dirty="0" sz="1100" spc="-5" b="0">
                <a:solidFill>
                  <a:srgbClr val="000004"/>
                </a:solidFill>
                <a:latin typeface="Roboto"/>
                <a:cs typeface="Roboto"/>
              </a:rPr>
              <a:t>we </a:t>
            </a:r>
            <a:r>
              <a:rPr dirty="0" sz="1100" spc="-35" b="0">
                <a:solidFill>
                  <a:srgbClr val="000004"/>
                </a:solidFill>
                <a:latin typeface="Roboto"/>
                <a:cs typeface="Roboto"/>
              </a:rPr>
              <a:t>take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on,  </a:t>
            </a:r>
            <a:r>
              <a:rPr dirty="0" sz="1100" spc="-30" b="0">
                <a:solidFill>
                  <a:srgbClr val="000004"/>
                </a:solidFill>
                <a:latin typeface="Roboto"/>
                <a:cs typeface="Roboto"/>
              </a:rPr>
              <a:t>the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information </a:t>
            </a:r>
            <a:r>
              <a:rPr dirty="0" sz="1100" spc="-5" b="0">
                <a:solidFill>
                  <a:srgbClr val="000004"/>
                </a:solidFill>
                <a:latin typeface="Roboto"/>
                <a:cs typeface="Roboto"/>
              </a:rPr>
              <a:t>we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use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and </a:t>
            </a:r>
            <a:r>
              <a:rPr dirty="0" sz="1100" spc="-5" b="0">
                <a:solidFill>
                  <a:srgbClr val="000004"/>
                </a:solidFill>
                <a:latin typeface="Roboto"/>
                <a:cs typeface="Roboto"/>
              </a:rPr>
              <a:t>how 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our solutions </a:t>
            </a:r>
            <a:r>
              <a:rPr dirty="0" sz="1100" spc="-15" b="0">
                <a:solidFill>
                  <a:srgbClr val="000004"/>
                </a:solidFill>
                <a:latin typeface="Roboto"/>
                <a:cs typeface="Roboto"/>
              </a:rPr>
              <a:t>impact </a:t>
            </a:r>
            <a:r>
              <a:rPr dirty="0" sz="1100" spc="-40" b="0">
                <a:solidFill>
                  <a:srgbClr val="000004"/>
                </a:solidFill>
                <a:latin typeface="Roboto"/>
                <a:cs typeface="Roboto"/>
              </a:rPr>
              <a:t>individuals,  </a:t>
            </a:r>
            <a:r>
              <a:rPr dirty="0" sz="1100" spc="-25" b="0">
                <a:solidFill>
                  <a:srgbClr val="000004"/>
                </a:solidFill>
                <a:latin typeface="Roboto"/>
                <a:cs typeface="Roboto"/>
              </a:rPr>
              <a:t>organisations </a:t>
            </a:r>
            <a:r>
              <a:rPr dirty="0" sz="1100" spc="-10" b="0">
                <a:solidFill>
                  <a:srgbClr val="000004"/>
                </a:solidFill>
                <a:latin typeface="Roboto"/>
                <a:cs typeface="Roboto"/>
              </a:rPr>
              <a:t>and</a:t>
            </a:r>
            <a:r>
              <a:rPr dirty="0" sz="1100" spc="-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100" spc="-45" b="0">
                <a:solidFill>
                  <a:srgbClr val="000004"/>
                </a:solidFill>
                <a:latin typeface="Roboto"/>
                <a:cs typeface="Roboto"/>
              </a:rPr>
              <a:t>society.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2867" y="1987958"/>
            <a:ext cx="0" cy="3790950"/>
          </a:xfrm>
          <a:custGeom>
            <a:avLst/>
            <a:gdLst/>
            <a:ahLst/>
            <a:cxnLst/>
            <a:rect l="l" t="t" r="r" b="b"/>
            <a:pathLst>
              <a:path w="0" h="3790950">
                <a:moveTo>
                  <a:pt x="0" y="0"/>
                </a:moveTo>
                <a:lnTo>
                  <a:pt x="0" y="3790704"/>
                </a:lnTo>
              </a:path>
            </a:pathLst>
          </a:custGeom>
          <a:ln w="9524">
            <a:solidFill>
              <a:srgbClr val="BCB5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93536" y="1987958"/>
            <a:ext cx="0" cy="3790950"/>
          </a:xfrm>
          <a:custGeom>
            <a:avLst/>
            <a:gdLst/>
            <a:ahLst/>
            <a:cxnLst/>
            <a:rect l="l" t="t" r="r" b="b"/>
            <a:pathLst>
              <a:path w="0" h="3790950">
                <a:moveTo>
                  <a:pt x="0" y="0"/>
                </a:moveTo>
                <a:lnTo>
                  <a:pt x="0" y="3790704"/>
                </a:lnTo>
              </a:path>
            </a:pathLst>
          </a:custGeom>
          <a:ln w="9524">
            <a:solidFill>
              <a:srgbClr val="BCB5A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497" y="6209362"/>
            <a:ext cx="1422397" cy="359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275" y="428477"/>
            <a:ext cx="266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Executive</a:t>
            </a:r>
            <a:r>
              <a:rPr dirty="0" spc="-60"/>
              <a:t> </a:t>
            </a:r>
            <a:r>
              <a:rPr dirty="0" spc="-5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1196972" y="1904996"/>
            <a:ext cx="485775" cy="485775"/>
          </a:xfrm>
          <a:custGeom>
            <a:avLst/>
            <a:gdLst/>
            <a:ahLst/>
            <a:cxnLst/>
            <a:rect l="l" t="t" r="r" b="b"/>
            <a:pathLst>
              <a:path w="485775" h="485775">
                <a:moveTo>
                  <a:pt x="0" y="242887"/>
                </a:moveTo>
                <a:lnTo>
                  <a:pt x="4934" y="193936"/>
                </a:lnTo>
                <a:lnTo>
                  <a:pt x="19087" y="148344"/>
                </a:lnTo>
                <a:lnTo>
                  <a:pt x="41481" y="107086"/>
                </a:lnTo>
                <a:lnTo>
                  <a:pt x="71140" y="71140"/>
                </a:lnTo>
                <a:lnTo>
                  <a:pt x="107086" y="41481"/>
                </a:lnTo>
                <a:lnTo>
                  <a:pt x="148344" y="19087"/>
                </a:lnTo>
                <a:lnTo>
                  <a:pt x="193936" y="4934"/>
                </a:lnTo>
                <a:lnTo>
                  <a:pt x="242887" y="0"/>
                </a:lnTo>
                <a:lnTo>
                  <a:pt x="290493" y="4710"/>
                </a:lnTo>
                <a:lnTo>
                  <a:pt x="335835" y="18488"/>
                </a:lnTo>
                <a:lnTo>
                  <a:pt x="377640" y="40807"/>
                </a:lnTo>
                <a:lnTo>
                  <a:pt x="414634" y="71139"/>
                </a:lnTo>
                <a:lnTo>
                  <a:pt x="444966" y="108133"/>
                </a:lnTo>
                <a:lnTo>
                  <a:pt x="467285" y="149938"/>
                </a:lnTo>
                <a:lnTo>
                  <a:pt x="481063" y="195280"/>
                </a:lnTo>
                <a:lnTo>
                  <a:pt x="485774" y="242887"/>
                </a:lnTo>
                <a:lnTo>
                  <a:pt x="480839" y="291837"/>
                </a:lnTo>
                <a:lnTo>
                  <a:pt x="466686" y="337429"/>
                </a:lnTo>
                <a:lnTo>
                  <a:pt x="444292" y="378687"/>
                </a:lnTo>
                <a:lnTo>
                  <a:pt x="414633" y="414633"/>
                </a:lnTo>
                <a:lnTo>
                  <a:pt x="378687" y="444292"/>
                </a:lnTo>
                <a:lnTo>
                  <a:pt x="337429" y="466686"/>
                </a:lnTo>
                <a:lnTo>
                  <a:pt x="291837" y="480839"/>
                </a:lnTo>
                <a:lnTo>
                  <a:pt x="242887" y="485774"/>
                </a:lnTo>
                <a:lnTo>
                  <a:pt x="193936" y="480839"/>
                </a:lnTo>
                <a:lnTo>
                  <a:pt x="148344" y="466686"/>
                </a:lnTo>
                <a:lnTo>
                  <a:pt x="107086" y="444292"/>
                </a:lnTo>
                <a:lnTo>
                  <a:pt x="71140" y="414633"/>
                </a:lnTo>
                <a:lnTo>
                  <a:pt x="41481" y="378687"/>
                </a:lnTo>
                <a:lnTo>
                  <a:pt x="19087" y="337429"/>
                </a:lnTo>
                <a:lnTo>
                  <a:pt x="4934" y="291837"/>
                </a:lnTo>
                <a:lnTo>
                  <a:pt x="0" y="24288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63810" y="1987928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0">
                <a:latin typeface="Roboto"/>
                <a:cs typeface="Roboto"/>
              </a:rPr>
              <a:t>1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6972" y="4095566"/>
            <a:ext cx="485775" cy="485775"/>
          </a:xfrm>
          <a:custGeom>
            <a:avLst/>
            <a:gdLst/>
            <a:ahLst/>
            <a:cxnLst/>
            <a:rect l="l" t="t" r="r" b="b"/>
            <a:pathLst>
              <a:path w="485775" h="485775">
                <a:moveTo>
                  <a:pt x="0" y="242899"/>
                </a:moveTo>
                <a:lnTo>
                  <a:pt x="4934" y="193946"/>
                </a:lnTo>
                <a:lnTo>
                  <a:pt x="19087" y="148352"/>
                </a:lnTo>
                <a:lnTo>
                  <a:pt x="41481" y="107092"/>
                </a:lnTo>
                <a:lnTo>
                  <a:pt x="71140" y="71143"/>
                </a:lnTo>
                <a:lnTo>
                  <a:pt x="107086" y="41483"/>
                </a:lnTo>
                <a:lnTo>
                  <a:pt x="148344" y="19088"/>
                </a:lnTo>
                <a:lnTo>
                  <a:pt x="193936" y="4934"/>
                </a:lnTo>
                <a:lnTo>
                  <a:pt x="242887" y="0"/>
                </a:lnTo>
                <a:lnTo>
                  <a:pt x="290493" y="4711"/>
                </a:lnTo>
                <a:lnTo>
                  <a:pt x="335835" y="18493"/>
                </a:lnTo>
                <a:lnTo>
                  <a:pt x="377640" y="40816"/>
                </a:lnTo>
                <a:lnTo>
                  <a:pt x="414634" y="71149"/>
                </a:lnTo>
                <a:lnTo>
                  <a:pt x="444966" y="108142"/>
                </a:lnTo>
                <a:lnTo>
                  <a:pt x="467285" y="149946"/>
                </a:lnTo>
                <a:lnTo>
                  <a:pt x="481063" y="195289"/>
                </a:lnTo>
                <a:lnTo>
                  <a:pt x="485774" y="242899"/>
                </a:lnTo>
                <a:lnTo>
                  <a:pt x="480839" y="291843"/>
                </a:lnTo>
                <a:lnTo>
                  <a:pt x="466686" y="337432"/>
                </a:lnTo>
                <a:lnTo>
                  <a:pt x="444292" y="378688"/>
                </a:lnTo>
                <a:lnTo>
                  <a:pt x="414633" y="414633"/>
                </a:lnTo>
                <a:lnTo>
                  <a:pt x="378687" y="444291"/>
                </a:lnTo>
                <a:lnTo>
                  <a:pt x="337429" y="466686"/>
                </a:lnTo>
                <a:lnTo>
                  <a:pt x="291837" y="480839"/>
                </a:lnTo>
                <a:lnTo>
                  <a:pt x="242887" y="485774"/>
                </a:lnTo>
                <a:lnTo>
                  <a:pt x="193936" y="480839"/>
                </a:lnTo>
                <a:lnTo>
                  <a:pt x="148344" y="466686"/>
                </a:lnTo>
                <a:lnTo>
                  <a:pt x="107086" y="444291"/>
                </a:lnTo>
                <a:lnTo>
                  <a:pt x="71140" y="414633"/>
                </a:lnTo>
                <a:lnTo>
                  <a:pt x="41481" y="378688"/>
                </a:lnTo>
                <a:lnTo>
                  <a:pt x="19087" y="337432"/>
                </a:lnTo>
                <a:lnTo>
                  <a:pt x="4934" y="291843"/>
                </a:lnTo>
                <a:lnTo>
                  <a:pt x="0" y="2428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63810" y="417850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0">
                <a:latin typeface="Roboto"/>
                <a:cs typeface="Roboto"/>
              </a:rPr>
              <a:t>2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2880" y="1948067"/>
            <a:ext cx="18300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0004"/>
                </a:solidFill>
                <a:latin typeface="RobotoRegular"/>
                <a:cs typeface="RobotoRegular"/>
              </a:rPr>
              <a:t>Chips Category</a:t>
            </a:r>
            <a:r>
              <a:rPr dirty="0" sz="1400" spc="-50">
                <a:solidFill>
                  <a:srgbClr val="000004"/>
                </a:solidFill>
                <a:latin typeface="RobotoRegular"/>
                <a:cs typeface="RobotoRegular"/>
              </a:rPr>
              <a:t> </a:t>
            </a:r>
            <a:r>
              <a:rPr dirty="0" sz="1400" spc="-10">
                <a:solidFill>
                  <a:srgbClr val="000004"/>
                </a:solidFill>
                <a:latin typeface="RobotoRegular"/>
                <a:cs typeface="RobotoRegular"/>
              </a:rPr>
              <a:t>Review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2880" y="4138641"/>
            <a:ext cx="15347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000004"/>
                </a:solidFill>
                <a:latin typeface="RobotoRegular"/>
                <a:cs typeface="RobotoRegular"/>
              </a:rPr>
              <a:t>Trial </a:t>
            </a:r>
            <a:r>
              <a:rPr dirty="0" sz="1400" spc="-10">
                <a:solidFill>
                  <a:srgbClr val="000004"/>
                </a:solidFill>
                <a:latin typeface="RobotoRegular"/>
                <a:cs typeface="RobotoRegular"/>
              </a:rPr>
              <a:t>Store</a:t>
            </a:r>
            <a:r>
              <a:rPr dirty="0" sz="1400" spc="-65">
                <a:solidFill>
                  <a:srgbClr val="000004"/>
                </a:solidFill>
                <a:latin typeface="RobotoRegular"/>
                <a:cs typeface="RobotoRegular"/>
              </a:rPr>
              <a:t> </a:t>
            </a:r>
            <a:r>
              <a:rPr dirty="0" sz="1400" spc="-5">
                <a:solidFill>
                  <a:srgbClr val="000004"/>
                </a:solidFill>
                <a:latin typeface="RobotoRegular"/>
                <a:cs typeface="RobotoRegular"/>
              </a:rPr>
              <a:t>Analysis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9428" y="1949084"/>
            <a:ext cx="71177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32740" marR="5080" indent="-320675">
              <a:lnSpc>
                <a:spcPts val="1420"/>
              </a:lnSpc>
              <a:spcBef>
                <a:spcPts val="16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Chips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transactions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increase substantially </a:t>
            </a:r>
            <a:r>
              <a:rPr dirty="0" sz="1200" spc="-40" b="0">
                <a:solidFill>
                  <a:srgbClr val="000004"/>
                </a:solidFill>
                <a:latin typeface="Roboto"/>
                <a:cs typeface="Roboto"/>
              </a:rPr>
              <a:t>prior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to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Christmas. </a:t>
            </a:r>
            <a:r>
              <a:rPr dirty="0" sz="1200" spc="-40" b="0">
                <a:solidFill>
                  <a:srgbClr val="000004"/>
                </a:solidFill>
                <a:latin typeface="Roboto"/>
                <a:cs typeface="Roboto"/>
              </a:rPr>
              <a:t>It is </a:t>
            </a:r>
            <a:r>
              <a:rPr dirty="0" sz="1200" spc="5" b="0">
                <a:solidFill>
                  <a:srgbClr val="000004"/>
                </a:solidFill>
                <a:latin typeface="Roboto"/>
                <a:cs typeface="Roboto"/>
              </a:rPr>
              <a:t>a </a:t>
            </a:r>
            <a:r>
              <a:rPr dirty="0" sz="1200" spc="-15" b="0">
                <a:solidFill>
                  <a:srgbClr val="000004"/>
                </a:solidFill>
                <a:latin typeface="Roboto"/>
                <a:cs typeface="Roboto"/>
              </a:rPr>
              <a:t>good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time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to </a:t>
            </a:r>
            <a:r>
              <a:rPr dirty="0" sz="1200" spc="-40" b="0">
                <a:solidFill>
                  <a:srgbClr val="000004"/>
                </a:solidFill>
                <a:latin typeface="Roboto"/>
                <a:cs typeface="Roboto"/>
              </a:rPr>
              <a:t>take </a:t>
            </a:r>
            <a:r>
              <a:rPr dirty="0" sz="1200" spc="-20" b="0">
                <a:solidFill>
                  <a:srgbClr val="000004"/>
                </a:solidFill>
                <a:latin typeface="Roboto"/>
                <a:cs typeface="Roboto"/>
              </a:rPr>
              <a:t>advantage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of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this  </a:t>
            </a:r>
            <a:r>
              <a:rPr dirty="0" sz="1200" spc="-10" b="0">
                <a:solidFill>
                  <a:srgbClr val="000004"/>
                </a:solidFill>
                <a:latin typeface="Roboto"/>
                <a:cs typeface="Roboto"/>
              </a:rPr>
              <a:t>momentum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with promotional</a:t>
            </a:r>
            <a:r>
              <a:rPr dirty="0" sz="1200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45" b="0">
                <a:solidFill>
                  <a:srgbClr val="000004"/>
                </a:solidFill>
                <a:latin typeface="Roboto"/>
                <a:cs typeface="Roboto"/>
              </a:rPr>
              <a:t>offers.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9428" y="2492007"/>
            <a:ext cx="7195184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dirty="0" sz="1200" spc="-40" b="0">
                <a:solidFill>
                  <a:srgbClr val="000004"/>
                </a:solidFill>
                <a:latin typeface="Roboto"/>
                <a:cs typeface="Roboto"/>
              </a:rPr>
              <a:t>Older </a:t>
            </a:r>
            <a:r>
              <a:rPr dirty="0" sz="1200" spc="-10" b="0">
                <a:solidFill>
                  <a:srgbClr val="000004"/>
                </a:solidFill>
                <a:latin typeface="Roboto"/>
                <a:cs typeface="Roboto"/>
              </a:rPr>
              <a:t>and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Young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Family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segment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have the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highest average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purchase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units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per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unique</a:t>
            </a:r>
            <a:r>
              <a:rPr dirty="0" sz="1200" spc="-1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customer.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04"/>
              </a:buClr>
              <a:buFont typeface="Arial"/>
              <a:buChar char="●"/>
            </a:pPr>
            <a:endParaRPr sz="1100">
              <a:latin typeface="Roboto"/>
              <a:cs typeface="Roboto"/>
            </a:endParaRPr>
          </a:p>
          <a:p>
            <a:pPr marL="332740" marR="5080" indent="-320675">
              <a:lnSpc>
                <a:spcPts val="1420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Sales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mainly 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came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from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Budget </a:t>
            </a:r>
            <a:r>
              <a:rPr dirty="0" sz="1200" spc="-200" b="0">
                <a:solidFill>
                  <a:srgbClr val="000004"/>
                </a:solidFill>
                <a:latin typeface="Roboto"/>
                <a:cs typeface="Roboto"/>
              </a:rPr>
              <a:t>- </a:t>
            </a:r>
            <a:r>
              <a:rPr dirty="0" sz="1200" spc="-40" b="0">
                <a:solidFill>
                  <a:srgbClr val="000004"/>
                </a:solidFill>
                <a:latin typeface="Roboto"/>
                <a:cs typeface="Roboto"/>
              </a:rPr>
              <a:t>older families,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Mainstream </a:t>
            </a:r>
            <a:r>
              <a:rPr dirty="0" sz="1200" spc="-200" b="0">
                <a:solidFill>
                  <a:srgbClr val="000004"/>
                </a:solidFill>
                <a:latin typeface="Roboto"/>
                <a:cs typeface="Roboto"/>
              </a:rPr>
              <a:t>-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young singles/couples, </a:t>
            </a:r>
            <a:r>
              <a:rPr dirty="0" sz="1200" spc="-10" b="0">
                <a:solidFill>
                  <a:srgbClr val="000004"/>
                </a:solidFill>
                <a:latin typeface="Roboto"/>
                <a:cs typeface="Roboto"/>
              </a:rPr>
              <a:t>and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Mainstream </a:t>
            </a:r>
            <a:r>
              <a:rPr dirty="0" sz="1200" spc="-200" b="0">
                <a:solidFill>
                  <a:srgbClr val="000004"/>
                </a:solidFill>
                <a:latin typeface="Roboto"/>
                <a:cs typeface="Roboto"/>
              </a:rPr>
              <a:t>-  </a:t>
            </a:r>
            <a:r>
              <a:rPr dirty="0" sz="1200" spc="-50" b="0">
                <a:solidFill>
                  <a:srgbClr val="000004"/>
                </a:solidFill>
                <a:latin typeface="Roboto"/>
                <a:cs typeface="Roboto"/>
              </a:rPr>
              <a:t>retirees.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In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total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contributing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25% of sales</a:t>
            </a:r>
            <a:r>
              <a:rPr dirty="0" sz="1200" spc="130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50" b="0">
                <a:solidFill>
                  <a:srgbClr val="000004"/>
                </a:solidFill>
                <a:latin typeface="Roboto"/>
                <a:cs typeface="Roboto"/>
              </a:rPr>
              <a:t>revenue.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9428" y="4139658"/>
            <a:ext cx="741616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32740" marR="5080" indent="-320675">
              <a:lnSpc>
                <a:spcPts val="1420"/>
              </a:lnSpc>
              <a:spcBef>
                <a:spcPts val="16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dirty="0" sz="1200" spc="-55" b="0">
                <a:solidFill>
                  <a:srgbClr val="000004"/>
                </a:solidFill>
                <a:latin typeface="Roboto"/>
                <a:cs typeface="Roboto"/>
              </a:rPr>
              <a:t>Trial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store 77 </a:t>
            </a:r>
            <a:r>
              <a:rPr dirty="0" sz="1200" spc="-10" b="0">
                <a:solidFill>
                  <a:srgbClr val="000004"/>
                </a:solidFill>
                <a:latin typeface="Roboto"/>
                <a:cs typeface="Roboto"/>
              </a:rPr>
              <a:t>and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86 experienced </a:t>
            </a:r>
            <a:r>
              <a:rPr dirty="0" sz="1200" spc="-40" b="0">
                <a:solidFill>
                  <a:srgbClr val="000004"/>
                </a:solidFill>
                <a:latin typeface="Roboto"/>
                <a:cs typeface="Roboto"/>
              </a:rPr>
              <a:t>signiﬁcant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increase </a:t>
            </a:r>
            <a:r>
              <a:rPr dirty="0" sz="1200" spc="-45" b="0">
                <a:solidFill>
                  <a:srgbClr val="000004"/>
                </a:solidFill>
                <a:latin typeface="Roboto"/>
                <a:cs typeface="Roboto"/>
              </a:rPr>
              <a:t>in </a:t>
            </a:r>
            <a:r>
              <a:rPr dirty="0" sz="1200" spc="-40" b="0">
                <a:solidFill>
                  <a:srgbClr val="000004"/>
                </a:solidFill>
                <a:latin typeface="Roboto"/>
                <a:cs typeface="Roboto"/>
              </a:rPr>
              <a:t>Total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Sales </a:t>
            </a:r>
            <a:r>
              <a:rPr dirty="0" sz="1200" spc="-10" b="0">
                <a:solidFill>
                  <a:srgbClr val="000004"/>
                </a:solidFill>
                <a:latin typeface="Roboto"/>
                <a:cs typeface="Roboto"/>
              </a:rPr>
              <a:t>and </a:t>
            </a:r>
            <a:r>
              <a:rPr dirty="0" sz="1200" spc="-20" b="0">
                <a:solidFill>
                  <a:srgbClr val="000004"/>
                </a:solidFill>
                <a:latin typeface="Roboto"/>
                <a:cs typeface="Roboto"/>
              </a:rPr>
              <a:t>Customers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quantity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during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the </a:t>
            </a:r>
            <a:r>
              <a:rPr dirty="0" sz="1200" spc="-45" b="0">
                <a:solidFill>
                  <a:srgbClr val="000004"/>
                </a:solidFill>
                <a:latin typeface="Roboto"/>
                <a:cs typeface="Roboto"/>
              </a:rPr>
              <a:t>trial 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period </a:t>
            </a:r>
            <a:r>
              <a:rPr dirty="0" sz="1200" spc="-15" b="0">
                <a:solidFill>
                  <a:srgbClr val="000004"/>
                </a:solidFill>
                <a:latin typeface="Roboto"/>
                <a:cs typeface="Roboto"/>
              </a:rPr>
              <a:t>compared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to </a:t>
            </a:r>
            <a:r>
              <a:rPr dirty="0" sz="1200" spc="-45" b="0">
                <a:solidFill>
                  <a:srgbClr val="000004"/>
                </a:solidFill>
                <a:latin typeface="Roboto"/>
                <a:cs typeface="Roboto"/>
              </a:rPr>
              <a:t>their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control</a:t>
            </a:r>
            <a:r>
              <a:rPr dirty="0" sz="1200" spc="6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45" b="0">
                <a:solidFill>
                  <a:srgbClr val="000004"/>
                </a:solidFill>
                <a:latin typeface="Roboto"/>
                <a:cs typeface="Roboto"/>
              </a:rPr>
              <a:t>stores..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9428" y="4682582"/>
            <a:ext cx="6231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dirty="0" sz="1200" spc="-55" b="0">
                <a:solidFill>
                  <a:srgbClr val="000004"/>
                </a:solidFill>
                <a:latin typeface="Roboto"/>
                <a:cs typeface="Roboto"/>
              </a:rPr>
              <a:t>Trial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store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88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40" b="0">
                <a:solidFill>
                  <a:srgbClr val="000004"/>
                </a:solidFill>
                <a:latin typeface="Roboto"/>
                <a:cs typeface="Roboto"/>
              </a:rPr>
              <a:t>experience</a:t>
            </a:r>
            <a:r>
              <a:rPr dirty="0" sz="1200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35" b="0">
                <a:solidFill>
                  <a:srgbClr val="000004"/>
                </a:solidFill>
                <a:latin typeface="Roboto"/>
                <a:cs typeface="Roboto"/>
              </a:rPr>
              <a:t>increase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 as </a:t>
            </a:r>
            <a:r>
              <a:rPr dirty="0" sz="1200" spc="-50" b="0">
                <a:solidFill>
                  <a:srgbClr val="000004"/>
                </a:solidFill>
                <a:latin typeface="Roboto"/>
                <a:cs typeface="Roboto"/>
              </a:rPr>
              <a:t>well,</a:t>
            </a:r>
            <a:r>
              <a:rPr dirty="0" sz="1200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but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40" b="0">
                <a:solidFill>
                  <a:srgbClr val="000004"/>
                </a:solidFill>
                <a:latin typeface="Roboto"/>
                <a:cs typeface="Roboto"/>
              </a:rPr>
              <a:t>insigniﬁcant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15" b="0">
                <a:solidFill>
                  <a:srgbClr val="000004"/>
                </a:solidFill>
                <a:latin typeface="Roboto"/>
                <a:cs typeface="Roboto"/>
              </a:rPr>
              <a:t>compared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25" b="0">
                <a:solidFill>
                  <a:srgbClr val="000004"/>
                </a:solidFill>
                <a:latin typeface="Roboto"/>
                <a:cs typeface="Roboto"/>
              </a:rPr>
              <a:t>to</a:t>
            </a:r>
            <a:r>
              <a:rPr dirty="0" sz="1200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50" b="0">
                <a:solidFill>
                  <a:srgbClr val="000004"/>
                </a:solidFill>
                <a:latin typeface="Roboto"/>
                <a:cs typeface="Roboto"/>
              </a:rPr>
              <a:t>its’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30" b="0">
                <a:solidFill>
                  <a:srgbClr val="000004"/>
                </a:solidFill>
                <a:latin typeface="Roboto"/>
                <a:cs typeface="Roboto"/>
              </a:rPr>
              <a:t>Control</a:t>
            </a:r>
            <a:r>
              <a:rPr dirty="0" sz="1200" spc="-5" b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dirty="0" sz="1200" spc="-45" b="0">
                <a:solidFill>
                  <a:srgbClr val="000004"/>
                </a:solidFill>
                <a:latin typeface="Roboto"/>
                <a:cs typeface="Roboto"/>
              </a:rPr>
              <a:t>store.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565" y="0"/>
            <a:ext cx="11451590" cy="2466975"/>
          </a:xfrm>
          <a:custGeom>
            <a:avLst/>
            <a:gdLst/>
            <a:ahLst/>
            <a:cxnLst/>
            <a:rect l="l" t="t" r="r" b="b"/>
            <a:pathLst>
              <a:path w="11451590" h="2466975">
                <a:moveTo>
                  <a:pt x="11451409" y="2466970"/>
                </a:moveTo>
                <a:lnTo>
                  <a:pt x="0" y="2466970"/>
                </a:lnTo>
                <a:lnTo>
                  <a:pt x="0" y="0"/>
                </a:lnTo>
                <a:lnTo>
                  <a:pt x="11451409" y="0"/>
                </a:lnTo>
                <a:lnTo>
                  <a:pt x="11451409" y="2466970"/>
                </a:lnTo>
                <a:close/>
              </a:path>
            </a:pathLst>
          </a:custGeom>
          <a:solidFill>
            <a:srgbClr val="EBE8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9347" y="243988"/>
            <a:ext cx="119380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300" spc="-215" b="0">
                <a:solidFill>
                  <a:srgbClr val="000004"/>
                </a:solidFill>
                <a:latin typeface="Roboto"/>
                <a:cs typeface="Roboto"/>
              </a:rPr>
              <a:t>01</a:t>
            </a:r>
            <a:endParaRPr sz="83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9038" y="3097711"/>
            <a:ext cx="1257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Trebuchet MS"/>
                <a:cs typeface="Trebuchet MS"/>
              </a:rPr>
              <a:t>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2685" y="2236408"/>
            <a:ext cx="9904142" cy="2362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269875" marR="5080">
              <a:lnSpc>
                <a:spcPts val="2850"/>
              </a:lnSpc>
              <a:spcBef>
                <a:spcPts val="219"/>
              </a:spcBef>
            </a:pPr>
            <a:r>
              <a:rPr dirty="0" spc="-5"/>
              <a:t>Sales </a:t>
            </a:r>
            <a:r>
              <a:rPr dirty="0" spc="-10"/>
              <a:t>increase </a:t>
            </a:r>
            <a:r>
              <a:rPr dirty="0" spc="-5"/>
              <a:t>steadily </a:t>
            </a:r>
            <a:r>
              <a:rPr dirty="0" spc="-10"/>
              <a:t>approaching </a:t>
            </a:r>
            <a:r>
              <a:rPr dirty="0" spc="-5"/>
              <a:t>Christmas, and </a:t>
            </a:r>
            <a:r>
              <a:rPr dirty="0" spc="-10"/>
              <a:t>return </a:t>
            </a:r>
            <a:r>
              <a:rPr dirty="0" spc="-5"/>
              <a:t>again </a:t>
            </a:r>
            <a:r>
              <a:rPr dirty="0" spc="-15"/>
              <a:t>to </a:t>
            </a:r>
            <a:r>
              <a:rPr dirty="0" spc="-5"/>
              <a:t>early  December sales </a:t>
            </a:r>
            <a:r>
              <a:rPr dirty="0" spc="-10"/>
              <a:t>level </a:t>
            </a:r>
            <a:r>
              <a:rPr dirty="0" spc="-5"/>
              <a:t>during New </a:t>
            </a:r>
            <a:r>
              <a:rPr dirty="0" spc="-25"/>
              <a:t>Year </a:t>
            </a:r>
            <a:r>
              <a:rPr dirty="0" spc="-15"/>
              <a:t>Eve. </a:t>
            </a:r>
            <a:r>
              <a:rPr dirty="0" spc="-5"/>
              <a:t>Dipped sales in 25th December  was due </a:t>
            </a:r>
            <a:r>
              <a:rPr dirty="0" spc="-15"/>
              <a:t>to </a:t>
            </a:r>
            <a:r>
              <a:rPr dirty="0" spc="-5"/>
              <a:t>shops being </a:t>
            </a:r>
            <a:r>
              <a:rPr dirty="0" spc="-10"/>
              <a:t>non-operational </a:t>
            </a:r>
            <a:r>
              <a:rPr dirty="0" spc="-5"/>
              <a:t>during</a:t>
            </a:r>
            <a:r>
              <a:rPr dirty="0" spc="-15"/>
              <a:t> </a:t>
            </a:r>
            <a:r>
              <a:rPr dirty="0" spc="-5"/>
              <a:t>Christmas.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428485"/>
            <a:ext cx="9965055" cy="1115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pc="-5"/>
              <a:t>Aﬄuence </a:t>
            </a:r>
            <a:r>
              <a:rPr dirty="0" spc="-20"/>
              <a:t>doesn’t </a:t>
            </a:r>
            <a:r>
              <a:rPr dirty="0" spc="-5"/>
              <a:t>seem </a:t>
            </a:r>
            <a:r>
              <a:rPr dirty="0" spc="-15"/>
              <a:t>to </a:t>
            </a:r>
            <a:r>
              <a:rPr dirty="0" spc="-10"/>
              <a:t>affect </a:t>
            </a:r>
            <a:r>
              <a:rPr dirty="0" spc="-5"/>
              <a:t>quantity of </a:t>
            </a:r>
            <a:r>
              <a:rPr dirty="0" spc="-10"/>
              <a:t>purchase </a:t>
            </a:r>
            <a:r>
              <a:rPr dirty="0" spc="-5"/>
              <a:t>per</a:t>
            </a:r>
            <a:r>
              <a:rPr dirty="0" spc="25"/>
              <a:t> </a:t>
            </a:r>
            <a:r>
              <a:rPr dirty="0" spc="-25"/>
              <a:t>customer.</a:t>
            </a: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dirty="0" spc="-5"/>
              <a:t>Older and </a:t>
            </a:r>
            <a:r>
              <a:rPr dirty="0" spc="-20"/>
              <a:t>Young </a:t>
            </a:r>
            <a:r>
              <a:rPr dirty="0" spc="-15"/>
              <a:t>Family </a:t>
            </a:r>
            <a:r>
              <a:rPr dirty="0" spc="-5"/>
              <a:t>segment </a:t>
            </a:r>
            <a:r>
              <a:rPr dirty="0" spc="-15"/>
              <a:t>have </a:t>
            </a:r>
            <a:r>
              <a:rPr dirty="0" spc="-5"/>
              <a:t>the highest </a:t>
            </a:r>
            <a:r>
              <a:rPr dirty="0" spc="-15"/>
              <a:t>average </a:t>
            </a:r>
            <a:r>
              <a:rPr dirty="0" spc="-10"/>
              <a:t>purchase </a:t>
            </a:r>
            <a:r>
              <a:rPr dirty="0" spc="-5"/>
              <a:t>units  per unique</a:t>
            </a:r>
            <a:r>
              <a:rPr dirty="0" spc="-10"/>
              <a:t> </a:t>
            </a:r>
            <a:r>
              <a:rPr dirty="0" spc="-25"/>
              <a:t>customer.</a:t>
            </a:r>
          </a:p>
        </p:txBody>
      </p:sp>
      <p:sp>
        <p:nvSpPr>
          <p:cNvPr id="3" name="object 3"/>
          <p:cNvSpPr/>
          <p:nvPr/>
        </p:nvSpPr>
        <p:spPr>
          <a:xfrm>
            <a:off x="1206515" y="2805714"/>
            <a:ext cx="10543983" cy="283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428485"/>
            <a:ext cx="9743440" cy="1477010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dirty="0" spc="-5"/>
              <a:t>Sales mainly came </a:t>
            </a:r>
            <a:r>
              <a:rPr dirty="0" spc="-10"/>
              <a:t>from </a:t>
            </a:r>
            <a:r>
              <a:rPr dirty="0" spc="-5"/>
              <a:t>Budget </a:t>
            </a:r>
            <a:r>
              <a:rPr dirty="0"/>
              <a:t>- </a:t>
            </a:r>
            <a:r>
              <a:rPr dirty="0" spc="-5"/>
              <a:t>older families, </a:t>
            </a:r>
            <a:r>
              <a:rPr dirty="0" spc="-10"/>
              <a:t>Mainstream </a:t>
            </a:r>
            <a:r>
              <a:rPr dirty="0"/>
              <a:t>- </a:t>
            </a:r>
            <a:r>
              <a:rPr dirty="0" spc="-10"/>
              <a:t>young  </a:t>
            </a:r>
            <a:r>
              <a:rPr dirty="0" spc="-5"/>
              <a:t>singles/couples, and </a:t>
            </a:r>
            <a:r>
              <a:rPr dirty="0" spc="-10"/>
              <a:t>Mainstream </a:t>
            </a:r>
            <a:r>
              <a:rPr dirty="0"/>
              <a:t>- </a:t>
            </a:r>
            <a:r>
              <a:rPr dirty="0" spc="-10"/>
              <a:t>retirees. </a:t>
            </a:r>
            <a:r>
              <a:rPr dirty="0" spc="-5"/>
              <a:t>In </a:t>
            </a:r>
            <a:r>
              <a:rPr dirty="0" spc="-10"/>
              <a:t>total, </a:t>
            </a:r>
            <a:r>
              <a:rPr dirty="0" spc="-5"/>
              <a:t>older </a:t>
            </a:r>
            <a:r>
              <a:rPr dirty="0" spc="-10"/>
              <a:t>customers </a:t>
            </a:r>
            <a:r>
              <a:rPr dirty="0" spc="-5"/>
              <a:t>buy  </a:t>
            </a:r>
            <a:r>
              <a:rPr dirty="0" spc="-10"/>
              <a:t>more </a:t>
            </a:r>
            <a:r>
              <a:rPr dirty="0" spc="-5"/>
              <a:t>than </a:t>
            </a:r>
            <a:r>
              <a:rPr dirty="0" spc="-10"/>
              <a:t>younger customers. Non-premium customers </a:t>
            </a:r>
            <a:r>
              <a:rPr dirty="0" spc="-5"/>
              <a:t>buy </a:t>
            </a:r>
            <a:r>
              <a:rPr dirty="0" spc="-10"/>
              <a:t>more </a:t>
            </a:r>
            <a:r>
              <a:rPr dirty="0" spc="-5"/>
              <a:t>than  </a:t>
            </a:r>
            <a:r>
              <a:rPr dirty="0" spc="-10"/>
              <a:t>premium</a:t>
            </a:r>
            <a:r>
              <a:rPr dirty="0" spc="-15"/>
              <a:t> </a:t>
            </a:r>
            <a:r>
              <a:rPr dirty="0" spc="-10"/>
              <a:t>customers.</a:t>
            </a:r>
          </a:p>
        </p:txBody>
      </p:sp>
      <p:sp>
        <p:nvSpPr>
          <p:cNvPr id="3" name="object 3"/>
          <p:cNvSpPr/>
          <p:nvPr/>
        </p:nvSpPr>
        <p:spPr>
          <a:xfrm>
            <a:off x="1206502" y="2463557"/>
            <a:ext cx="10598671" cy="350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347" y="243988"/>
            <a:ext cx="119380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300" spc="-215" b="0">
                <a:solidFill>
                  <a:srgbClr val="000004"/>
                </a:solidFill>
                <a:latin typeface="Roboto"/>
                <a:cs typeface="Roboto"/>
              </a:rPr>
              <a:t>02</a:t>
            </a:r>
            <a:endParaRPr sz="83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9038" y="3097711"/>
            <a:ext cx="3228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000004"/>
                </a:solidFill>
                <a:latin typeface="Trebuchet MS"/>
                <a:cs typeface="Trebuchet MS"/>
              </a:rPr>
              <a:t>Trial </a:t>
            </a:r>
            <a:r>
              <a:rPr dirty="0" sz="2400">
                <a:solidFill>
                  <a:srgbClr val="000004"/>
                </a:solidFill>
                <a:latin typeface="Trebuchet MS"/>
                <a:cs typeface="Trebuchet MS"/>
              </a:rPr>
              <a:t>store</a:t>
            </a:r>
            <a:r>
              <a:rPr dirty="0" sz="2400" spc="-265">
                <a:solidFill>
                  <a:srgbClr val="000004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0004"/>
                </a:solidFill>
                <a:latin typeface="Trebuchet MS"/>
                <a:cs typeface="Trebuchet MS"/>
              </a:rPr>
              <a:t>performance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269875" marR="5080">
              <a:lnSpc>
                <a:spcPts val="2850"/>
              </a:lnSpc>
              <a:spcBef>
                <a:spcPts val="219"/>
              </a:spcBef>
            </a:pPr>
            <a:r>
              <a:rPr dirty="0" spc="-25"/>
              <a:t>Trial </a:t>
            </a:r>
            <a:r>
              <a:rPr dirty="0" spc="-15"/>
              <a:t>store </a:t>
            </a:r>
            <a:r>
              <a:rPr dirty="0" spc="-5"/>
              <a:t>77 second and </a:t>
            </a:r>
            <a:r>
              <a:rPr dirty="0" spc="-10"/>
              <a:t>third </a:t>
            </a:r>
            <a:r>
              <a:rPr dirty="0" spc="-5"/>
              <a:t>month, and trial </a:t>
            </a:r>
            <a:r>
              <a:rPr dirty="0" spc="-15"/>
              <a:t>store </a:t>
            </a:r>
            <a:r>
              <a:rPr dirty="0" spc="-5"/>
              <a:t>86 second month had  signiﬁcantly higher sales than </a:t>
            </a:r>
            <a:r>
              <a:rPr dirty="0" spc="-10"/>
              <a:t>Control</a:t>
            </a:r>
            <a:r>
              <a:rPr dirty="0" spc="-15"/>
              <a:t> store.</a:t>
            </a:r>
          </a:p>
          <a:p>
            <a:pPr marL="269875">
              <a:lnSpc>
                <a:spcPts val="2760"/>
              </a:lnSpc>
            </a:pPr>
            <a:r>
              <a:rPr dirty="0" spc="-10"/>
              <a:t>Whereas </a:t>
            </a:r>
            <a:r>
              <a:rPr dirty="0" spc="-5"/>
              <a:t>trial </a:t>
            </a:r>
            <a:r>
              <a:rPr dirty="0" spc="-15"/>
              <a:t>store </a:t>
            </a:r>
            <a:r>
              <a:rPr dirty="0" spc="-5"/>
              <a:t>88 sales </a:t>
            </a:r>
            <a:r>
              <a:rPr dirty="0" spc="-10"/>
              <a:t>increase </a:t>
            </a:r>
            <a:r>
              <a:rPr dirty="0" spc="-5"/>
              <a:t>is insigniﬁcant.</a:t>
            </a:r>
          </a:p>
        </p:txBody>
      </p:sp>
      <p:sp>
        <p:nvSpPr>
          <p:cNvPr id="3" name="object 3"/>
          <p:cNvSpPr/>
          <p:nvPr/>
        </p:nvSpPr>
        <p:spPr>
          <a:xfrm>
            <a:off x="964648" y="2163770"/>
            <a:ext cx="10906103" cy="3667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pc="-5"/>
              <a:t>Classification: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2021-11-05T08:46:06Z</dcterms:created>
  <dcterms:modified xsi:type="dcterms:W3CDTF">2021-11-05T08:46:06Z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2021-11-05T00:00:00Z</vt:filetime>
  </property>
</Properties>
</file>