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6" r:id="rId6"/>
    <p:sldId id="294" r:id="rId7"/>
    <p:sldId id="287" r:id="rId8"/>
    <p:sldId id="293" r:id="rId9"/>
    <p:sldId id="290" r:id="rId10"/>
    <p:sldId id="288" r:id="rId11"/>
    <p:sldId id="297" r:id="rId12"/>
    <p:sldId id="292" r:id="rId13"/>
    <p:sldId id="299" r:id="rId14"/>
    <p:sldId id="298"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99" autoAdjust="0"/>
  </p:normalViewPr>
  <p:slideViewPr>
    <p:cSldViewPr snapToGrid="0" snapToObjects="1" showGuides="1">
      <p:cViewPr varScale="1">
        <p:scale>
          <a:sx n="82" d="100"/>
          <a:sy n="82" d="100"/>
        </p:scale>
        <p:origin x="672"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Comparison of Accuracy Scores of models</a:t>
            </a:r>
          </a:p>
        </c:rich>
      </c:tx>
      <c:layout>
        <c:manualLayout>
          <c:xMode val="edge"/>
          <c:yMode val="edge"/>
          <c:x val="0.18863121561859561"/>
          <c:y val="0"/>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3.8899047661109021E-2"/>
          <c:y val="0.1286311086114236"/>
          <c:w val="0.92227018974585895"/>
          <c:h val="0.66679883764529435"/>
        </c:manualLayout>
      </c:layout>
      <c:barChart>
        <c:barDir val="col"/>
        <c:grouping val="clustered"/>
        <c:varyColors val="0"/>
        <c:ser>
          <c:idx val="0"/>
          <c:order val="0"/>
          <c:tx>
            <c:strRef>
              <c:f>Sheet1!$B$1</c:f>
              <c:strCache>
                <c:ptCount val="1"/>
                <c:pt idx="0">
                  <c:v>Auto-Sarima</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delete val="1"/>
          </c:dLbls>
          <c:cat>
            <c:strRef>
              <c:f>Sheet1!$A$2:$A$5</c:f>
              <c:strCache>
                <c:ptCount val="1"/>
                <c:pt idx="0">
                  <c:v>Accuracy Score</c:v>
                </c:pt>
              </c:strCache>
            </c:strRef>
          </c:cat>
          <c:val>
            <c:numRef>
              <c:f>Sheet1!$B$2:$B$5</c:f>
              <c:numCache>
                <c:formatCode>General</c:formatCode>
                <c:ptCount val="4"/>
                <c:pt idx="0">
                  <c:v>0.66600000000000004</c:v>
                </c:pt>
              </c:numCache>
            </c:numRef>
          </c:val>
          <c:extLst>
            <c:ext xmlns:c16="http://schemas.microsoft.com/office/drawing/2014/chart" uri="{C3380CC4-5D6E-409C-BE32-E72D297353CC}">
              <c16:uniqueId val="{00000000-9CEC-4813-9EE5-A5F53281D7CD}"/>
            </c:ext>
          </c:extLst>
        </c:ser>
        <c:ser>
          <c:idx val="1"/>
          <c:order val="1"/>
          <c:tx>
            <c:strRef>
              <c:f>Sheet1!$C$1</c:f>
              <c:strCache>
                <c:ptCount val="1"/>
                <c:pt idx="0">
                  <c:v>LGBM</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delete val="1"/>
          </c:dLbls>
          <c:cat>
            <c:strRef>
              <c:f>Sheet1!$A$2:$A$5</c:f>
              <c:strCache>
                <c:ptCount val="1"/>
                <c:pt idx="0">
                  <c:v>Accuracy Score</c:v>
                </c:pt>
              </c:strCache>
            </c:strRef>
          </c:cat>
          <c:val>
            <c:numRef>
              <c:f>Sheet1!$C$2:$C$5</c:f>
              <c:numCache>
                <c:formatCode>General</c:formatCode>
                <c:ptCount val="4"/>
                <c:pt idx="0">
                  <c:v>0.54200000000000004</c:v>
                </c:pt>
              </c:numCache>
            </c:numRef>
          </c:val>
          <c:extLst>
            <c:ext xmlns:c16="http://schemas.microsoft.com/office/drawing/2014/chart" uri="{C3380CC4-5D6E-409C-BE32-E72D297353CC}">
              <c16:uniqueId val="{00000001-9CEC-4813-9EE5-A5F53281D7CD}"/>
            </c:ext>
          </c:extLst>
        </c:ser>
        <c:ser>
          <c:idx val="2"/>
          <c:order val="2"/>
          <c:tx>
            <c:strRef>
              <c:f>Sheet1!$D$1</c:f>
              <c:strCache>
                <c:ptCount val="1"/>
                <c:pt idx="0">
                  <c:v>DefaultForecaster</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delete val="1"/>
          </c:dLbls>
          <c:cat>
            <c:strRef>
              <c:f>Sheet1!$A$2:$A$5</c:f>
              <c:strCache>
                <c:ptCount val="1"/>
                <c:pt idx="0">
                  <c:v>Accuracy Score</c:v>
                </c:pt>
              </c:strCache>
            </c:strRef>
          </c:cat>
          <c:val>
            <c:numRef>
              <c:f>Sheet1!$D$2:$D$5</c:f>
              <c:numCache>
                <c:formatCode>General</c:formatCode>
                <c:ptCount val="4"/>
                <c:pt idx="0">
                  <c:v>0.625</c:v>
                </c:pt>
              </c:numCache>
            </c:numRef>
          </c:val>
          <c:extLst>
            <c:ext xmlns:c16="http://schemas.microsoft.com/office/drawing/2014/chart" uri="{C3380CC4-5D6E-409C-BE32-E72D297353CC}">
              <c16:uniqueId val="{00000002-9CEC-4813-9EE5-A5F53281D7CD}"/>
            </c:ext>
          </c:extLst>
        </c:ser>
        <c:ser>
          <c:idx val="3"/>
          <c:order val="3"/>
          <c:tx>
            <c:strRef>
              <c:f>Sheet1!$E$1</c:f>
              <c:strCache>
                <c:ptCount val="1"/>
                <c:pt idx="0">
                  <c:v>Ensemble</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delete val="1"/>
          </c:dLbls>
          <c:cat>
            <c:strRef>
              <c:f>Sheet1!$A$2:$A$5</c:f>
              <c:strCache>
                <c:ptCount val="1"/>
                <c:pt idx="0">
                  <c:v>Accuracy Score</c:v>
                </c:pt>
              </c:strCache>
            </c:strRef>
          </c:cat>
          <c:val>
            <c:numRef>
              <c:f>Sheet1!$E$2:$E$5</c:f>
              <c:numCache>
                <c:formatCode>General</c:formatCode>
                <c:ptCount val="4"/>
                <c:pt idx="0">
                  <c:v>0.55800000000000005</c:v>
                </c:pt>
              </c:numCache>
            </c:numRef>
          </c:val>
          <c:extLst>
            <c:ext xmlns:c16="http://schemas.microsoft.com/office/drawing/2014/chart" uri="{C3380CC4-5D6E-409C-BE32-E72D297353CC}">
              <c16:uniqueId val="{00000003-9CEC-4813-9EE5-A5F53281D7CD}"/>
            </c:ext>
          </c:extLst>
        </c:ser>
        <c:dLbls>
          <c:dLblPos val="inEnd"/>
          <c:showLegendKey val="0"/>
          <c:showVal val="1"/>
          <c:showCatName val="0"/>
          <c:showSerName val="0"/>
          <c:showPercent val="0"/>
          <c:showBubbleSize val="0"/>
        </c:dLbls>
        <c:gapWidth val="315"/>
        <c:overlap val="-40"/>
        <c:axId val="480958831"/>
        <c:axId val="381245087"/>
      </c:barChart>
      <c:catAx>
        <c:axId val="48095883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81245087"/>
        <c:crosses val="autoZero"/>
        <c:auto val="1"/>
        <c:lblAlgn val="ctr"/>
        <c:lblOffset val="100"/>
        <c:noMultiLvlLbl val="0"/>
      </c:catAx>
      <c:valAx>
        <c:axId val="381245087"/>
        <c:scaling>
          <c:orientation val="minMax"/>
        </c:scaling>
        <c:delete val="1"/>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crossAx val="480958831"/>
        <c:crosses val="autoZero"/>
        <c:crossBetween val="between"/>
      </c:valAx>
      <c:spPr>
        <a:noFill/>
        <a:ln>
          <a:noFill/>
        </a:ln>
        <a:effectLst/>
      </c:spPr>
    </c:plotArea>
    <c:legend>
      <c:legendPos val="t"/>
      <c:layout>
        <c:manualLayout>
          <c:xMode val="edge"/>
          <c:yMode val="edge"/>
          <c:x val="0.3163854437297916"/>
          <c:y val="0.78200412448443946"/>
          <c:w val="0.65630256739965531"/>
          <c:h val="8.207005374328209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7/18/2024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863043"/>
            <a:ext cx="4873752" cy="2270698"/>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 </a:t>
            </a:r>
            <a:r>
              <a:rPr lang="en-IN" sz="3600" b="1" dirty="0">
                <a:solidFill>
                  <a:srgbClr val="000000"/>
                </a:solidFill>
                <a:effectLst/>
                <a:latin typeface="Times New Roman" panose="02020603050405020304" pitchFamily="18" charset="0"/>
                <a:ea typeface="Times New Roman" panose="02020603050405020304" pitchFamily="18" charset="0"/>
              </a:rPr>
              <a:t>Forecasting Bitcoin Prices with Auto-SARIMA Model: A Time Series Analysis</a:t>
            </a:r>
            <a:endParaRPr lang="en-US" sz="3600"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 </a:t>
            </a:r>
          </a:p>
          <a:p>
            <a:endParaRPr lang="en-US" dirty="0"/>
          </a:p>
        </p:txBody>
      </p:sp>
      <p:sp>
        <p:nvSpPr>
          <p:cNvPr id="2" name="Picture Placeholder 1">
            <a:extLst>
              <a:ext uri="{FF2B5EF4-FFF2-40B4-BE49-F238E27FC236}">
                <a16:creationId xmlns:a16="http://schemas.microsoft.com/office/drawing/2014/main" id="{F5038B1F-5ED4-9EF9-1A6C-B1EFE5D5F2EA}"/>
              </a:ext>
            </a:extLst>
          </p:cNvPr>
          <p:cNvSpPr>
            <a:spLocks noGrp="1"/>
          </p:cNvSpPr>
          <p:nvPr>
            <p:ph type="pic" sz="quarter" idx="10"/>
          </p:nvPr>
        </p:nvSpPr>
        <p:spPr/>
      </p:sp>
      <p:pic>
        <p:nvPicPr>
          <p:cNvPr id="1028" name="Picture 4" descr="Bitcoin Prices Rise to Start March. How the Month Could End. | Barron's">
            <a:extLst>
              <a:ext uri="{FF2B5EF4-FFF2-40B4-BE49-F238E27FC236}">
                <a16:creationId xmlns:a16="http://schemas.microsoft.com/office/drawing/2014/main" id="{943C6120-C70D-9E3F-8639-E3EF0F47C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54" y="807558"/>
            <a:ext cx="4186953" cy="49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36D3-E5DF-B1AC-10A6-3C0A901FF086}"/>
              </a:ext>
            </a:extLst>
          </p:cNvPr>
          <p:cNvSpPr>
            <a:spLocks noGrp="1"/>
          </p:cNvSpPr>
          <p:nvPr>
            <p:ph type="title"/>
          </p:nvPr>
        </p:nvSpPr>
        <p:spPr>
          <a:xfrm>
            <a:off x="1006212" y="38886"/>
            <a:ext cx="9912096" cy="1014984"/>
          </a:xfrm>
        </p:spPr>
        <p:txBody>
          <a:bodyPr/>
          <a:lstStyle/>
          <a:p>
            <a:r>
              <a:rPr lang="en-GB" dirty="0">
                <a:solidFill>
                  <a:srgbClr val="C00000"/>
                </a:solidFill>
              </a:rPr>
              <a:t>References</a:t>
            </a:r>
            <a:endParaRPr lang="en-IN" dirty="0">
              <a:solidFill>
                <a:srgbClr val="C00000"/>
              </a:solidFill>
            </a:endParaRPr>
          </a:p>
        </p:txBody>
      </p:sp>
      <p:sp>
        <p:nvSpPr>
          <p:cNvPr id="3" name="Slide Number Placeholder 2">
            <a:extLst>
              <a:ext uri="{FF2B5EF4-FFF2-40B4-BE49-F238E27FC236}">
                <a16:creationId xmlns:a16="http://schemas.microsoft.com/office/drawing/2014/main" id="{794705E7-1F0E-5138-8FC8-52E19E9517C9}"/>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AE5CBCB3-F631-5F8E-96D8-390F2512B34C}"/>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2EB318E-4E2A-48F4-ADC7-DEE62150400E}"/>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972C0E96-43D3-484F-0DD8-D37D72A6786C}"/>
              </a:ext>
            </a:extLst>
          </p:cNvPr>
          <p:cNvSpPr txBox="1"/>
          <p:nvPr/>
        </p:nvSpPr>
        <p:spPr>
          <a:xfrm>
            <a:off x="382554" y="1053870"/>
            <a:ext cx="11159411"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 Shin, M.; </a:t>
            </a:r>
            <a:r>
              <a:rPr lang="en-IN" dirty="0" err="1">
                <a:latin typeface="Times New Roman" panose="02020603050405020304" pitchFamily="18" charset="0"/>
                <a:cs typeface="Times New Roman" panose="02020603050405020304" pitchFamily="18" charset="0"/>
              </a:rPr>
              <a:t>Mohaisen</a:t>
            </a:r>
            <a:r>
              <a:rPr lang="en-IN" dirty="0">
                <a:latin typeface="Times New Roman" panose="02020603050405020304" pitchFamily="18" charset="0"/>
                <a:cs typeface="Times New Roman" panose="02020603050405020304" pitchFamily="18" charset="0"/>
              </a:rPr>
              <a:t>, D.; Kim, J. Bitcoin price forecasting via ensemble-based LSTM deep learning networks. In Proceedings of the 2021 International Conference on Information Networking (ICOIN), Jeju Island, Korea, 13–16 January 2021; Volume 1, pp. 603–608.</a:t>
            </a:r>
          </a:p>
          <a:p>
            <a:r>
              <a:rPr lang="en-IN" dirty="0">
                <a:latin typeface="Times New Roman" panose="02020603050405020304" pitchFamily="18" charset="0"/>
                <a:cs typeface="Times New Roman" panose="02020603050405020304" pitchFamily="18" charset="0"/>
              </a:rPr>
              <a:t>[2] Jagannath, N.; </a:t>
            </a:r>
            <a:r>
              <a:rPr lang="en-IN" dirty="0" err="1">
                <a:latin typeface="Times New Roman" panose="02020603050405020304" pitchFamily="18" charset="0"/>
                <a:cs typeface="Times New Roman" panose="02020603050405020304" pitchFamily="18" charset="0"/>
              </a:rPr>
              <a:t>Barbulescu</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Sallam</a:t>
            </a:r>
            <a:r>
              <a:rPr lang="en-IN" dirty="0">
                <a:latin typeface="Times New Roman" panose="02020603050405020304" pitchFamily="18" charset="0"/>
                <a:cs typeface="Times New Roman" panose="02020603050405020304" pitchFamily="18" charset="0"/>
              </a:rPr>
              <a:t>, K.M.; </a:t>
            </a:r>
            <a:r>
              <a:rPr lang="en-IN" dirty="0" err="1">
                <a:latin typeface="Times New Roman" panose="02020603050405020304" pitchFamily="18" charset="0"/>
                <a:cs typeface="Times New Roman" panose="02020603050405020304" pitchFamily="18" charset="0"/>
              </a:rPr>
              <a:t>Elgendi</a:t>
            </a:r>
            <a:r>
              <a:rPr lang="en-IN" dirty="0">
                <a:latin typeface="Times New Roman" panose="02020603050405020304" pitchFamily="18" charset="0"/>
                <a:cs typeface="Times New Roman" panose="02020603050405020304" pitchFamily="18" charset="0"/>
              </a:rPr>
              <a:t>, I. A Self-Adaptive Deep Learning-Based Algorithm for Predictive Analysis of Bitcoin Price. IEEE Access 2021, 9, 34054–34066.</a:t>
            </a:r>
          </a:p>
          <a:p>
            <a:r>
              <a:rPr lang="en-IN" dirty="0">
                <a:latin typeface="Times New Roman" panose="02020603050405020304" pitchFamily="18" charset="0"/>
                <a:cs typeface="Times New Roman" panose="02020603050405020304" pitchFamily="18" charset="0"/>
              </a:rPr>
              <a:t>[3] Guo, H.Z.; Zhang, D.; Liu, S.Y.; Wang, L. Bitcoin price forecasting: A perspective of underlying blockchain transactions. </a:t>
            </a:r>
            <a:r>
              <a:rPr lang="en-IN" dirty="0" err="1">
                <a:latin typeface="Times New Roman" panose="02020603050405020304" pitchFamily="18" charset="0"/>
                <a:cs typeface="Times New Roman" panose="02020603050405020304" pitchFamily="18" charset="0"/>
              </a:rPr>
              <a:t>Decis</a:t>
            </a:r>
            <a:r>
              <a:rPr lang="en-IN" dirty="0">
                <a:latin typeface="Times New Roman" panose="02020603050405020304" pitchFamily="18" charset="0"/>
                <a:cs typeface="Times New Roman" panose="02020603050405020304" pitchFamily="18" charset="0"/>
              </a:rPr>
              <a:t>. Support Syst. 2021, 151, 113650.</a:t>
            </a:r>
          </a:p>
          <a:p>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Dhanya</a:t>
            </a:r>
            <a:r>
              <a:rPr lang="en-IN" dirty="0">
                <a:latin typeface="Times New Roman" panose="02020603050405020304" pitchFamily="18" charset="0"/>
                <a:cs typeface="Times New Roman" panose="02020603050405020304" pitchFamily="18" charset="0"/>
              </a:rPr>
              <a:t>, N. M. "An Empirical Evaluation of Bitcoin Price Prediction Using Time Series Analysis and Roll Over." In Inventive Communication and Computational Technologies, pp. 327-339. Springer, Singapore, 2021.</a:t>
            </a:r>
          </a:p>
          <a:p>
            <a:r>
              <a:rPr lang="en-IN" dirty="0">
                <a:latin typeface="Times New Roman" panose="02020603050405020304" pitchFamily="18" charset="0"/>
                <a:cs typeface="Times New Roman" panose="02020603050405020304" pitchFamily="18" charset="0"/>
              </a:rPr>
              <a:t>[5] Ibrahim, A.; </a:t>
            </a:r>
            <a:r>
              <a:rPr lang="en-IN" dirty="0" err="1">
                <a:latin typeface="Times New Roman" panose="02020603050405020304" pitchFamily="18" charset="0"/>
                <a:cs typeface="Times New Roman" panose="02020603050405020304" pitchFamily="18" charset="0"/>
              </a:rPr>
              <a:t>Kashef</a:t>
            </a:r>
            <a:r>
              <a:rPr lang="en-IN" dirty="0">
                <a:latin typeface="Times New Roman" panose="02020603050405020304" pitchFamily="18" charset="0"/>
                <a:cs typeface="Times New Roman" panose="02020603050405020304" pitchFamily="18" charset="0"/>
              </a:rPr>
              <a:t>, R.; Li, M.; Valencia, E.; Huang, E. Bitcoin network mechanics: Forecasting the </a:t>
            </a:r>
            <a:r>
              <a:rPr lang="en-IN" dirty="0" err="1">
                <a:latin typeface="Times New Roman" panose="02020603050405020304" pitchFamily="18" charset="0"/>
                <a:cs typeface="Times New Roman" panose="02020603050405020304" pitchFamily="18" charset="0"/>
              </a:rPr>
              <a:t>btc</a:t>
            </a:r>
            <a:r>
              <a:rPr lang="en-IN" dirty="0">
                <a:latin typeface="Times New Roman" panose="02020603050405020304" pitchFamily="18" charset="0"/>
                <a:cs typeface="Times New Roman" panose="02020603050405020304" pitchFamily="18" charset="0"/>
              </a:rPr>
              <a:t> closing price using vector auto-regression models based on endogenous and exogenous feature variables. J. Risk </a:t>
            </a:r>
            <a:r>
              <a:rPr lang="en-IN" dirty="0" err="1">
                <a:latin typeface="Times New Roman" panose="02020603050405020304" pitchFamily="18" charset="0"/>
                <a:cs typeface="Times New Roman" panose="02020603050405020304" pitchFamily="18" charset="0"/>
              </a:rPr>
              <a:t>Financ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Manag</a:t>
            </a:r>
            <a:r>
              <a:rPr lang="en-IN" dirty="0">
                <a:latin typeface="Times New Roman" panose="02020603050405020304" pitchFamily="18" charset="0"/>
                <a:cs typeface="Times New Roman" panose="02020603050405020304" pitchFamily="18" charset="0"/>
              </a:rPr>
              <a:t>. 2020, 13, 189.</a:t>
            </a:r>
          </a:p>
          <a:p>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Livieris</a:t>
            </a:r>
            <a:r>
              <a:rPr lang="en-IN" dirty="0">
                <a:latin typeface="Times New Roman" panose="02020603050405020304" pitchFamily="18" charset="0"/>
                <a:cs typeface="Times New Roman" panose="02020603050405020304" pitchFamily="18" charset="0"/>
              </a:rPr>
              <a:t>, I.E., </a:t>
            </a:r>
            <a:r>
              <a:rPr lang="en-IN" dirty="0" err="1">
                <a:latin typeface="Times New Roman" panose="02020603050405020304" pitchFamily="18" charset="0"/>
                <a:cs typeface="Times New Roman" panose="02020603050405020304" pitchFamily="18" charset="0"/>
              </a:rPr>
              <a:t>Pintelas</a:t>
            </a:r>
            <a:r>
              <a:rPr lang="en-IN" dirty="0">
                <a:latin typeface="Times New Roman" panose="02020603050405020304" pitchFamily="18" charset="0"/>
                <a:cs typeface="Times New Roman" panose="02020603050405020304" pitchFamily="18" charset="0"/>
              </a:rPr>
              <a:t>, E., </a:t>
            </a:r>
            <a:r>
              <a:rPr lang="en-IN" dirty="0" err="1">
                <a:latin typeface="Times New Roman" panose="02020603050405020304" pitchFamily="18" charset="0"/>
                <a:cs typeface="Times New Roman" panose="02020603050405020304" pitchFamily="18" charset="0"/>
              </a:rPr>
              <a:t>Pintelas</a:t>
            </a:r>
            <a:r>
              <a:rPr lang="en-IN" dirty="0">
                <a:latin typeface="Times New Roman" panose="02020603050405020304" pitchFamily="18" charset="0"/>
                <a:cs typeface="Times New Roman" panose="02020603050405020304" pitchFamily="18" charset="0"/>
              </a:rPr>
              <a:t>, P.: A CNN-LSTM model for gold price time series forecasting. Neural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Appl. (2020).</a:t>
            </a:r>
          </a:p>
          <a:p>
            <a:r>
              <a:rPr lang="en-IN" dirty="0">
                <a:latin typeface="Times New Roman" panose="02020603050405020304" pitchFamily="18" charset="0"/>
                <a:cs typeface="Times New Roman" panose="02020603050405020304" pitchFamily="18" charset="0"/>
              </a:rPr>
              <a:t>[7] Paresh Kumar N, Narayan S, Rahman RE, Setiawan I (2019) Bitcoin price growth and Indonesia’s monetary system. </a:t>
            </a:r>
            <a:r>
              <a:rPr lang="en-IN" dirty="0" err="1">
                <a:latin typeface="Times New Roman" panose="02020603050405020304" pitchFamily="18" charset="0"/>
                <a:cs typeface="Times New Roman" panose="02020603050405020304" pitchFamily="18" charset="0"/>
              </a:rPr>
              <a:t>Emerg</a:t>
            </a:r>
            <a:r>
              <a:rPr lang="en-IN" dirty="0">
                <a:latin typeface="Times New Roman" panose="02020603050405020304" pitchFamily="18" charset="0"/>
                <a:cs typeface="Times New Roman" panose="02020603050405020304" pitchFamily="18" charset="0"/>
              </a:rPr>
              <a:t> Mark Rev 38:364–376.</a:t>
            </a:r>
          </a:p>
          <a:p>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Shintate</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Pichl</a:t>
            </a:r>
            <a:r>
              <a:rPr lang="en-IN" dirty="0">
                <a:latin typeface="Times New Roman" panose="02020603050405020304" pitchFamily="18" charset="0"/>
                <a:cs typeface="Times New Roman" panose="02020603050405020304" pitchFamily="18" charset="0"/>
              </a:rPr>
              <a:t>, L. Trend Prediction Classification for High Frequency Bitcoin Time Series with Deep Learning. J. Risk </a:t>
            </a:r>
            <a:r>
              <a:rPr lang="en-IN" dirty="0" err="1">
                <a:latin typeface="Times New Roman" panose="02020603050405020304" pitchFamily="18" charset="0"/>
                <a:cs typeface="Times New Roman" panose="02020603050405020304" pitchFamily="18" charset="0"/>
              </a:rPr>
              <a:t>Financ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Manag</a:t>
            </a:r>
            <a:r>
              <a:rPr lang="en-IN" dirty="0">
                <a:latin typeface="Times New Roman" panose="02020603050405020304" pitchFamily="18" charset="0"/>
                <a:cs typeface="Times New Roman" panose="02020603050405020304" pitchFamily="18" charset="0"/>
              </a:rPr>
              <a:t>. 2019, 12, 17.</a:t>
            </a:r>
          </a:p>
        </p:txBody>
      </p:sp>
    </p:spTree>
    <p:extLst>
      <p:ext uri="{BB962C8B-B14F-4D97-AF65-F5344CB8AC3E}">
        <p14:creationId xmlns:p14="http://schemas.microsoft.com/office/powerpoint/2010/main" val="301431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439939"/>
            <a:ext cx="5038344" cy="1709928"/>
          </a:xfrm>
        </p:spPr>
        <p:txBody>
          <a:bodyPr/>
          <a:lstStyle/>
          <a:p>
            <a:r>
              <a:rPr lang="en-US" dirty="0"/>
              <a:t>Conclusion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403604" y="2363724"/>
            <a:ext cx="5010912" cy="3281296"/>
          </a:xfrm>
        </p:spPr>
        <p:txBody>
          <a:bodyPr/>
          <a:lstStyle/>
          <a:p>
            <a:r>
              <a:rPr lang="en-IN" sz="1800" dirty="0">
                <a:solidFill>
                  <a:srgbClr val="222222"/>
                </a:solidFill>
                <a:effectLst/>
                <a:latin typeface="Times New Roman" panose="02020603050405020304" pitchFamily="18" charset="0"/>
                <a:ea typeface="Times New Roman" panose="02020603050405020304" pitchFamily="18" charset="0"/>
              </a:rPr>
              <a:t>The research paper on Bitcoin price prediction has explored various machine learning algorithms and their effectiveness in forecasting Bitcoin prices. As a result, the prescribed algorithm is predicting the bitcoin price much more precisely than other prediction models. Auto Sarima is a better model for predicting bitcoin and other crypto currency prices. This helps traders to get a better insight of what is happening in the market and what will happen in the future.</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11</a:t>
            </a:fld>
            <a:endParaRPr lang="en-US" dirty="0"/>
          </a:p>
        </p:txBody>
      </p:sp>
    </p:spTree>
    <p:extLst>
      <p:ext uri="{BB962C8B-B14F-4D97-AF65-F5344CB8AC3E}">
        <p14:creationId xmlns:p14="http://schemas.microsoft.com/office/powerpoint/2010/main" val="228797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331105" y="2421636"/>
            <a:ext cx="4873752"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2052" name="Picture 4" descr="Getting started with Bitcoin data on Kaggle with Python and BigQuery | by  Andras Novoszath | Towards Data Science">
            <a:extLst>
              <a:ext uri="{FF2B5EF4-FFF2-40B4-BE49-F238E27FC236}">
                <a16:creationId xmlns:a16="http://schemas.microsoft.com/office/drawing/2014/main" id="{6991A142-0A82-FE12-40BD-3170FDD3D1E3}"/>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8587" r="1858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a:xfrm>
            <a:off x="1041878" y="512064"/>
            <a:ext cx="9912096" cy="1014984"/>
          </a:xfrm>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latin typeface="Times New Roman" panose="02020603050405020304" pitchFamily="18" charset="0"/>
                <a:cs typeface="Times New Roman" panose="02020603050405020304" pitchFamily="18" charset="0"/>
              </a:rPr>
              <a:t>Abstract</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1947672" cy="630936"/>
          </a:xfrm>
        </p:spPr>
        <p:txBody>
          <a:bodyPr/>
          <a:lstStyle/>
          <a:p>
            <a:r>
              <a:rPr lang="en-IN" sz="1800" dirty="0">
                <a:solidFill>
                  <a:srgbClr val="222222"/>
                </a:solidFill>
                <a:latin typeface="Times New Roman" panose="02020603050405020304" pitchFamily="18" charset="0"/>
              </a:rPr>
              <a:t>Introduction</a:t>
            </a:r>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Proposed Work</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Results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6981636" y="871920"/>
            <a:ext cx="2914050" cy="1162762"/>
          </a:xfrm>
        </p:spPr>
        <p:txBody>
          <a:bodyPr/>
          <a:lstStyle/>
          <a:p>
            <a:r>
              <a:rPr lang="en-US" altLang="zh-CN" sz="4400" dirty="0"/>
              <a:t>Abstract</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6029217" y="1453301"/>
            <a:ext cx="4818888" cy="4293747"/>
          </a:xfrm>
        </p:spPr>
        <p:txBody>
          <a:bodyPr/>
          <a:lstStyle/>
          <a:p>
            <a:pPr marL="6350" marR="17780" indent="-7620" algn="just">
              <a:lnSpc>
                <a:spcPct val="150000"/>
              </a:lnSpc>
              <a:spcAft>
                <a:spcPts val="10"/>
              </a:spcAft>
            </a:pPr>
            <a:r>
              <a:rPr lang="en-IN" sz="1400" dirty="0">
                <a:solidFill>
                  <a:srgbClr val="000000"/>
                </a:solidFill>
                <a:effectLst/>
                <a:latin typeface="Times New Roman" panose="02020603050405020304" pitchFamily="18" charset="0"/>
                <a:ea typeface="Times New Roman" panose="02020603050405020304" pitchFamily="18" charset="0"/>
              </a:rPr>
              <a:t>A digital form of currency known as a cryptocurrency stores all transactions in sets of records known as blocks. Even if there are other  virtual currencies, like Cardano, Polygon, Luna, and Ethereum, our study will concentrate on Bitcoin.</a:t>
            </a:r>
          </a:p>
          <a:p>
            <a:pPr marL="6350" marR="17780" indent="-7620" algn="just">
              <a:lnSpc>
                <a:spcPct val="150000"/>
              </a:lnSpc>
              <a:spcAft>
                <a:spcPts val="10"/>
              </a:spcAft>
            </a:pPr>
            <a:r>
              <a:rPr lang="en-IN" sz="1400" dirty="0">
                <a:solidFill>
                  <a:srgbClr val="202124"/>
                </a:solidFill>
                <a:effectLst/>
                <a:latin typeface="Times New Roman" panose="02020603050405020304" pitchFamily="18" charset="0"/>
                <a:ea typeface="Times New Roman" panose="02020603050405020304" pitchFamily="18" charset="0"/>
              </a:rPr>
              <a:t>Time series analysis, machine learning, sentiment analysis, and network analysis are just a few of the several methods that are currently being utilised to anticipate the price of bitcoin.</a:t>
            </a:r>
            <a:r>
              <a:rPr lang="en-IN" sz="1400"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202124"/>
                </a:solidFill>
                <a:effectLst/>
                <a:latin typeface="Times New Roman" panose="02020603050405020304" pitchFamily="18" charset="0"/>
                <a:ea typeface="Times New Roman" panose="02020603050405020304" pitchFamily="18" charset="0"/>
              </a:rPr>
              <a:t>Forecasts regarding the price of bitcoin are always being updated and improved by academics. </a:t>
            </a:r>
            <a:r>
              <a:rPr lang="en-IN" sz="1400" dirty="0">
                <a:solidFill>
                  <a:srgbClr val="000000"/>
                </a:solidFill>
                <a:effectLst/>
                <a:latin typeface="Times New Roman" panose="02020603050405020304" pitchFamily="18" charset="0"/>
                <a:ea typeface="Times New Roman" panose="02020603050405020304" pitchFamily="18" charset="0"/>
              </a:rPr>
              <a:t>This study investigates how the Auto-</a:t>
            </a:r>
            <a:r>
              <a:rPr lang="en-IN" sz="1400" dirty="0" err="1">
                <a:solidFill>
                  <a:srgbClr val="000000"/>
                </a:solidFill>
                <a:effectLst/>
                <a:latin typeface="Times New Roman" panose="02020603050405020304" pitchFamily="18" charset="0"/>
                <a:ea typeface="Times New Roman" panose="02020603050405020304" pitchFamily="18" charset="0"/>
              </a:rPr>
              <a:t>Sarima</a:t>
            </a:r>
            <a:r>
              <a:rPr lang="en-IN" sz="1400" dirty="0">
                <a:solidFill>
                  <a:srgbClr val="000000"/>
                </a:solidFill>
                <a:effectLst/>
                <a:latin typeface="Times New Roman" panose="02020603050405020304" pitchFamily="18" charset="0"/>
                <a:ea typeface="Times New Roman" panose="02020603050405020304" pitchFamily="18" charset="0"/>
              </a:rPr>
              <a:t> model may be used to forecast Bitcoin values. The Auto-</a:t>
            </a:r>
            <a:r>
              <a:rPr lang="en-IN" sz="1400" dirty="0" err="1">
                <a:solidFill>
                  <a:srgbClr val="000000"/>
                </a:solidFill>
                <a:effectLst/>
                <a:latin typeface="Times New Roman" panose="02020603050405020304" pitchFamily="18" charset="0"/>
                <a:ea typeface="Times New Roman" panose="02020603050405020304" pitchFamily="18" charset="0"/>
              </a:rPr>
              <a:t>Sarima</a:t>
            </a:r>
            <a:r>
              <a:rPr lang="en-IN" sz="1400" dirty="0">
                <a:solidFill>
                  <a:srgbClr val="000000"/>
                </a:solidFill>
                <a:effectLst/>
                <a:latin typeface="Times New Roman" panose="02020603050405020304" pitchFamily="18" charset="0"/>
                <a:ea typeface="Times New Roman" panose="02020603050405020304" pitchFamily="18" charset="0"/>
              </a:rPr>
              <a:t> model is an advanced mathematical model that produces precise forecasts by accounting for several variables, such as past pricing data and outside variables.</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3</a:t>
            </a:fld>
            <a:endParaRPr lang="en-US" dirty="0"/>
          </a:p>
        </p:txBody>
      </p:sp>
      <p:pic>
        <p:nvPicPr>
          <p:cNvPr id="3074" name="Picture 2" descr="Bitcoin abstract background ( crypto , currency ) on Behance">
            <a:extLst>
              <a:ext uri="{FF2B5EF4-FFF2-40B4-BE49-F238E27FC236}">
                <a16:creationId xmlns:a16="http://schemas.microsoft.com/office/drawing/2014/main" id="{D9DBDFFB-0F9D-B04B-A090-282FEAD1A1A5}"/>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18275" r="1827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77897"/>
            <a:ext cx="5038344" cy="1709928"/>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15243" y="2238133"/>
            <a:ext cx="5010912" cy="3229605"/>
          </a:xfrm>
        </p:spPr>
        <p:txBody>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 A type of digital or virtual money known as cryptocurrency uses codebreaking methods to safeguard its transactions and runs without the aid of a central bank. It lacks a physical form and is not governed by any government or financial organisation, unlike conventional cash. Each with its own unique features and purposes. Cryptocurrencies are often used as an exchangeable currency or investment asset. </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Proposed Work</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Sample data preparation​</a:t>
            </a:r>
          </a:p>
          <a:p>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932688" y="3158500"/>
            <a:ext cx="2743200" cy="2785100"/>
          </a:xfrm>
        </p:spPr>
        <p:txBody>
          <a:bodyPr/>
          <a:lstStyle/>
          <a:p>
            <a:pPr>
              <a:lnSpc>
                <a:spcPct val="150000"/>
              </a:lnSpc>
            </a:pPr>
            <a:r>
              <a:rPr lang="en-IN" sz="1800" dirty="0">
                <a:solidFill>
                  <a:srgbClr val="222222"/>
                </a:solidFill>
                <a:effectLst/>
                <a:latin typeface="Times New Roman" panose="02020603050405020304" pitchFamily="18" charset="0"/>
                <a:ea typeface="Times New Roman" panose="02020603050405020304" pitchFamily="18" charset="0"/>
              </a:rPr>
              <a:t>1)Collecting Data </a:t>
            </a:r>
          </a:p>
          <a:p>
            <a:pPr>
              <a:lnSpc>
                <a:spcPct val="150000"/>
              </a:lnSpc>
            </a:pPr>
            <a:r>
              <a:rPr lang="en-IN" sz="1800" dirty="0">
                <a:solidFill>
                  <a:srgbClr val="222222"/>
                </a:solidFill>
                <a:latin typeface="Times New Roman" panose="02020603050405020304" pitchFamily="18" charset="0"/>
              </a:rPr>
              <a:t>2)</a:t>
            </a:r>
            <a:r>
              <a:rPr lang="en-IN" sz="1800" dirty="0">
                <a:solidFill>
                  <a:srgbClr val="222222"/>
                </a:solidFill>
                <a:effectLst/>
                <a:latin typeface="Times New Roman" panose="02020603050405020304" pitchFamily="18" charset="0"/>
                <a:ea typeface="Times New Roman" panose="02020603050405020304" pitchFamily="18" charset="0"/>
              </a:rPr>
              <a:t> Discover Data </a:t>
            </a:r>
          </a:p>
          <a:p>
            <a:pPr>
              <a:lnSpc>
                <a:spcPct val="150000"/>
              </a:lnSpc>
            </a:pPr>
            <a:r>
              <a:rPr lang="en-IN" sz="1800" dirty="0">
                <a:solidFill>
                  <a:srgbClr val="222222"/>
                </a:solidFill>
                <a:latin typeface="Times New Roman" panose="02020603050405020304" pitchFamily="18" charset="0"/>
              </a:rPr>
              <a:t>3)</a:t>
            </a:r>
            <a:r>
              <a:rPr lang="en-IN" sz="1800" dirty="0">
                <a:solidFill>
                  <a:srgbClr val="222222"/>
                </a:solidFill>
                <a:effectLst/>
                <a:latin typeface="Times New Roman" panose="02020603050405020304" pitchFamily="18" charset="0"/>
                <a:ea typeface="Times New Roman" panose="02020603050405020304" pitchFamily="18" charset="0"/>
              </a:rPr>
              <a:t> Cleanse and Verify Data</a:t>
            </a:r>
            <a:br>
              <a:rPr lang="en-US" dirty="0"/>
            </a:br>
            <a:r>
              <a:rPr lang="en-US" dirty="0"/>
              <a:t>​</a:t>
            </a:r>
            <a:r>
              <a:rPr lang="en-IN" sz="1600" dirty="0">
                <a:solidFill>
                  <a:srgbClr val="222222"/>
                </a:solidFill>
                <a:latin typeface="Times New Roman" panose="02020603050405020304" pitchFamily="18" charset="0"/>
              </a:rPr>
              <a:t>4)</a:t>
            </a:r>
            <a:r>
              <a:rPr lang="en-IN" sz="1600" dirty="0">
                <a:solidFill>
                  <a:srgbClr val="222222"/>
                </a:solidFill>
                <a:effectLst/>
                <a:latin typeface="Times New Roman" panose="02020603050405020304" pitchFamily="18" charset="0"/>
                <a:ea typeface="Times New Roman" panose="02020603050405020304" pitchFamily="18" charset="0"/>
              </a:rPr>
              <a:t> </a:t>
            </a:r>
            <a:r>
              <a:rPr lang="en-IN" sz="1800" dirty="0">
                <a:solidFill>
                  <a:srgbClr val="222222"/>
                </a:solidFill>
                <a:effectLst/>
                <a:latin typeface="Times New Roman" panose="02020603050405020304" pitchFamily="18" charset="0"/>
                <a:ea typeface="Times New Roman" panose="02020603050405020304" pitchFamily="18" charset="0"/>
              </a:rPr>
              <a:t>Transform Data </a:t>
            </a:r>
            <a:endParaRPr lang="en-US" dirty="0"/>
          </a:p>
          <a:p>
            <a:pPr>
              <a:lnSpc>
                <a:spcPct val="150000"/>
              </a:lnSpc>
            </a:pPr>
            <a:r>
              <a:rPr lang="en-IN" sz="1800" dirty="0">
                <a:solidFill>
                  <a:srgbClr val="222222"/>
                </a:solidFill>
                <a:latin typeface="Times New Roman" panose="02020603050405020304" pitchFamily="18" charset="0"/>
              </a:rPr>
              <a:t>5)Saving the data</a:t>
            </a:r>
            <a:endParaRPr lang="en-US" sz="1800" dirty="0"/>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dirty="0"/>
              <a:t>Normalization</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715873" y="2780738"/>
            <a:ext cx="2743200" cy="2785100"/>
          </a:xfrm>
        </p:spPr>
        <p:txBody>
          <a:bodyPr/>
          <a:lstStyle/>
          <a:p>
            <a:pPr marL="1905" marR="95885" indent="1905" algn="just">
              <a:lnSpc>
                <a:spcPct val="150000"/>
              </a:lnSpc>
              <a:spcAft>
                <a:spcPts val="1485"/>
              </a:spcAft>
            </a:pPr>
            <a:r>
              <a:rPr lang="en-IN" dirty="0">
                <a:solidFill>
                  <a:srgbClr val="000000"/>
                </a:solidFill>
                <a:effectLst/>
                <a:latin typeface="Times New Roman" panose="02020603050405020304" pitchFamily="18" charset="0"/>
                <a:ea typeface="Times New Roman" panose="02020603050405020304" pitchFamily="18" charset="0"/>
              </a:rPr>
              <a:t>This technique scales the values of a feature to a range between 0 and 1. It ranks among the majorly well-liked and powerful techniques for scaling the dataset. The minimum value is given zero and maximum value 1. </a:t>
            </a:r>
            <a:endParaRPr lang="en-US"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dirty="0"/>
              <a:t>Auto-</a:t>
            </a:r>
            <a:r>
              <a:rPr lang="en-US" dirty="0" err="1"/>
              <a:t>Sarima</a:t>
            </a:r>
            <a:r>
              <a:rPr lang="en-US" dirty="0"/>
              <a:t> method​</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526025" y="2783979"/>
            <a:ext cx="2743200" cy="2785100"/>
          </a:xfrm>
        </p:spPr>
        <p:txBody>
          <a:bodyPr/>
          <a:lstStyle/>
          <a:p>
            <a:pPr algn="just">
              <a:lnSpc>
                <a:spcPct val="150000"/>
              </a:lnSpc>
            </a:pPr>
            <a:r>
              <a:rPr lang="en-IN" dirty="0">
                <a:solidFill>
                  <a:srgbClr val="000000"/>
                </a:solidFill>
                <a:effectLst/>
                <a:latin typeface="Times New Roman" panose="02020603050405020304" pitchFamily="18" charset="0"/>
                <a:ea typeface="Times New Roman" panose="02020603050405020304" pitchFamily="18" charset="0"/>
              </a:rPr>
              <a:t>Auto SARIMA automates the process of selecting the best SARIMA model for a given time series dataset. It accomplishes this by employing an algorithm that examines a variety of potential SARIMA models.</a:t>
            </a:r>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3095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Proposed work</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a:t>
            </a:r>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450682" y="2208377"/>
            <a:ext cx="2514600" cy="338328"/>
          </a:xfrm>
        </p:spPr>
        <p:txBody>
          <a:bodyPr/>
          <a:lstStyle/>
          <a:p>
            <a:r>
              <a:rPr lang="en-US" dirty="0"/>
              <a:t>Auto-</a:t>
            </a:r>
            <a:r>
              <a:rPr lang="en-US" dirty="0" err="1"/>
              <a:t>Sarima</a:t>
            </a:r>
            <a:endParaRPr lang="en-US" dirty="0"/>
          </a:p>
          <a:p>
            <a:r>
              <a:rPr lang="en-IN" sz="1800" dirty="0">
                <a:solidFill>
                  <a:srgbClr val="000000"/>
                </a:solidFill>
                <a:effectLst/>
                <a:latin typeface="Times New Roman" panose="02020603050405020304" pitchFamily="18" charset="0"/>
                <a:ea typeface="Times New Roman" panose="02020603050405020304" pitchFamily="18" charset="0"/>
              </a:rPr>
              <a:t>The algorithm first determines the order of differencing needed to make the time series stationary. If the data is not stationary, the algorithm applies differencing to the time series until it becomes stationary.</a:t>
            </a:r>
          </a:p>
          <a:p>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a:xfrm>
            <a:off x="3407526" y="2193042"/>
            <a:ext cx="2514600" cy="3200400"/>
          </a:xfrm>
        </p:spPr>
        <p:txBody>
          <a:bodyPr/>
          <a:lstStyle/>
          <a:p>
            <a:r>
              <a:rPr lang="en-US" dirty="0"/>
              <a:t>.</a:t>
            </a:r>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3407526" y="2169547"/>
            <a:ext cx="2514600" cy="338328"/>
          </a:xfrm>
        </p:spPr>
        <p:txBody>
          <a:bodyPr/>
          <a:lstStyle/>
          <a:p>
            <a:r>
              <a:rPr lang="en-US" dirty="0"/>
              <a:t>LGBM</a:t>
            </a:r>
          </a:p>
          <a:p>
            <a:r>
              <a:rPr lang="en-IN" sz="1800" dirty="0">
                <a:solidFill>
                  <a:srgbClr val="000000"/>
                </a:solidFill>
                <a:effectLst/>
                <a:latin typeface="Times New Roman" panose="02020603050405020304" pitchFamily="18" charset="0"/>
                <a:ea typeface="Times New Roman" panose="02020603050405020304" pitchFamily="18" charset="0"/>
              </a:rPr>
              <a:t>A gradient boosting system called Light GBM (LGBM) employs a tree-based learning mechanism. It is among the utmost popular predictive analysis algorithm for tabular data since it is made to be effective, scalable.</a:t>
            </a:r>
            <a:endParaRPr lang="en-US" dirty="0"/>
          </a:p>
          <a:p>
            <a:endParaRPr lang="en-US" dirty="0"/>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a:t>
            </a:r>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a:xfrm>
            <a:off x="6251510" y="2365346"/>
            <a:ext cx="2514600" cy="338328"/>
          </a:xfrm>
        </p:spPr>
        <p:txBody>
          <a:bodyPr/>
          <a:lstStyle/>
          <a:p>
            <a:r>
              <a:rPr lang="en-US" dirty="0"/>
              <a:t>Ensemble model</a:t>
            </a:r>
          </a:p>
          <a:p>
            <a:r>
              <a:rPr lang="en-IN" sz="1800" dirty="0">
                <a:solidFill>
                  <a:srgbClr val="000000"/>
                </a:solidFill>
                <a:effectLst/>
                <a:latin typeface="Times New Roman" panose="02020603050405020304" pitchFamily="18" charset="0"/>
                <a:ea typeface="Times New Roman" panose="02020603050405020304" pitchFamily="18" charset="0"/>
              </a:rPr>
              <a:t> Ensemble modelling is  the process of creating               multiple diverse models  that can forecast any  result utilizing range of  modelling techniques or training sets of data</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dirty="0"/>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dirty="0"/>
              <a:t>.</a:t>
            </a:r>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a:xfrm>
            <a:off x="9061962" y="2377541"/>
            <a:ext cx="2514600" cy="338328"/>
          </a:xfrm>
        </p:spPr>
        <p:txBody>
          <a:bodyPr/>
          <a:lstStyle/>
          <a:p>
            <a:r>
              <a:rPr lang="en-US" dirty="0"/>
              <a:t>Default Forecaster</a:t>
            </a:r>
          </a:p>
          <a:p>
            <a:r>
              <a:rPr lang="en-IN" sz="1800" dirty="0">
                <a:solidFill>
                  <a:srgbClr val="000000"/>
                </a:solidFill>
                <a:effectLst/>
                <a:latin typeface="Times New Roman" panose="02020603050405020304" pitchFamily="18" charset="0"/>
                <a:ea typeface="Times New Roman" panose="02020603050405020304" pitchFamily="18" charset="0"/>
              </a:rPr>
              <a:t>The Default Forecaster Model is a straightforward forecasting model that extrapolates future values from the most recent observation.</a:t>
            </a:r>
            <a:endParaRPr lang="en-US" dirty="0"/>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325180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4289368" y="491598"/>
            <a:ext cx="3441565" cy="1090108"/>
          </a:xfrm>
        </p:spPr>
        <p:txBody>
          <a:bodyPr/>
          <a:lstStyle/>
          <a:p>
            <a:r>
              <a:rPr lang="en-US" sz="4400" dirty="0">
                <a:latin typeface="Times New Roman" panose="02020603050405020304" pitchFamily="18" charset="0"/>
                <a:cs typeface="Times New Roman" panose="02020603050405020304" pitchFamily="18" charset="0"/>
              </a:rPr>
              <a:t>                                           Comparision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pic>
        <p:nvPicPr>
          <p:cNvPr id="11" name="Picture 10">
            <a:extLst>
              <a:ext uri="{FF2B5EF4-FFF2-40B4-BE49-F238E27FC236}">
                <a16:creationId xmlns:a16="http://schemas.microsoft.com/office/drawing/2014/main" id="{A8967D8B-9470-8D45-3EF1-81F33E6646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3959" y="1671989"/>
            <a:ext cx="3881224" cy="1763619"/>
          </a:xfrm>
          <a:prstGeom prst="rect">
            <a:avLst/>
          </a:prstGeom>
          <a:noFill/>
          <a:ln>
            <a:noFill/>
          </a:ln>
        </p:spPr>
      </p:pic>
      <p:pic>
        <p:nvPicPr>
          <p:cNvPr id="12" name="Picture 11">
            <a:extLst>
              <a:ext uri="{FF2B5EF4-FFF2-40B4-BE49-F238E27FC236}">
                <a16:creationId xmlns:a16="http://schemas.microsoft.com/office/drawing/2014/main" id="{38848FBC-4F1C-B76A-3727-964978FEAF9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1893" y="1581706"/>
            <a:ext cx="3952378" cy="1847294"/>
          </a:xfrm>
          <a:prstGeom prst="rect">
            <a:avLst/>
          </a:prstGeom>
          <a:noFill/>
          <a:ln>
            <a:noFill/>
          </a:ln>
        </p:spPr>
      </p:pic>
      <p:pic>
        <p:nvPicPr>
          <p:cNvPr id="13" name="Picture 12">
            <a:extLst>
              <a:ext uri="{FF2B5EF4-FFF2-40B4-BE49-F238E27FC236}">
                <a16:creationId xmlns:a16="http://schemas.microsoft.com/office/drawing/2014/main" id="{C5F0E231-E232-B0FF-7792-BF757713F10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3960" y="3760327"/>
            <a:ext cx="3881224" cy="1810605"/>
          </a:xfrm>
          <a:prstGeom prst="rect">
            <a:avLst/>
          </a:prstGeom>
          <a:noFill/>
          <a:ln>
            <a:noFill/>
          </a:ln>
        </p:spPr>
      </p:pic>
      <p:pic>
        <p:nvPicPr>
          <p:cNvPr id="14" name="Picture 13">
            <a:extLst>
              <a:ext uri="{FF2B5EF4-FFF2-40B4-BE49-F238E27FC236}">
                <a16:creationId xmlns:a16="http://schemas.microsoft.com/office/drawing/2014/main" id="{215FFD4E-7D8A-46E6-2ABA-FCE408B69BF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1893" y="3760327"/>
            <a:ext cx="4089033" cy="1781143"/>
          </a:xfrm>
          <a:prstGeom prst="rect">
            <a:avLst/>
          </a:prstGeom>
          <a:noFill/>
          <a:ln>
            <a:noFill/>
          </a:ln>
        </p:spPr>
      </p:pic>
    </p:spTree>
    <p:extLst>
      <p:ext uri="{BB962C8B-B14F-4D97-AF65-F5344CB8AC3E}">
        <p14:creationId xmlns:p14="http://schemas.microsoft.com/office/powerpoint/2010/main" val="61328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1225942" y="978771"/>
            <a:ext cx="3028817" cy="859360"/>
          </a:xfrm>
        </p:spPr>
        <p:txBody>
          <a:bodyPr/>
          <a:lstStyle/>
          <a:p>
            <a:r>
              <a:rPr lang="en-US" altLang="zh-CN" dirty="0"/>
              <a:t>Results</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184160" y="2195773"/>
            <a:ext cx="4959820" cy="2824097"/>
          </a:xfrm>
        </p:spPr>
        <p:txBody>
          <a:bodyPr/>
          <a:lstStyle/>
          <a:p>
            <a:pPr marR="95885" indent="1905" algn="just">
              <a:lnSpc>
                <a:spcPct val="150000"/>
              </a:lnSpc>
              <a:spcAft>
                <a:spcPts val="1485"/>
              </a:spcAft>
            </a:pPr>
            <a:r>
              <a:rPr lang="en-IN" sz="1200" dirty="0">
                <a:solidFill>
                  <a:srgbClr val="222222"/>
                </a:solidFill>
                <a:effectLst/>
                <a:latin typeface="Times New Roman" panose="02020603050405020304" pitchFamily="18" charset="0"/>
                <a:ea typeface="Times New Roman" panose="02020603050405020304" pitchFamily="18" charset="0"/>
              </a:rPr>
              <a:t>The accuracy is given by formula:</a:t>
            </a:r>
          </a:p>
          <a:p>
            <a:pPr marR="95885" indent="1905" algn="just">
              <a:lnSpc>
                <a:spcPct val="150000"/>
              </a:lnSpc>
              <a:spcAft>
                <a:spcPts val="1485"/>
              </a:spcAft>
            </a:pPr>
            <a:r>
              <a:rPr lang="en-IN" sz="1200" dirty="0">
                <a:solidFill>
                  <a:srgbClr val="222222"/>
                </a:solidFill>
                <a:latin typeface="Times New Roman" panose="02020603050405020304" pitchFamily="18" charset="0"/>
                <a:ea typeface="Times New Roman" panose="02020603050405020304" pitchFamily="18" charset="0"/>
              </a:rPr>
              <a:t>A</a:t>
            </a:r>
            <a:r>
              <a:rPr lang="en-IN" sz="1200" dirty="0">
                <a:solidFill>
                  <a:srgbClr val="222222"/>
                </a:solidFill>
                <a:effectLst/>
                <a:latin typeface="Times New Roman" panose="02020603050405020304" pitchFamily="18" charset="0"/>
                <a:ea typeface="Times New Roman" panose="02020603050405020304" pitchFamily="18" charset="0"/>
              </a:rPr>
              <a:t>ccuracy = (number of correct predictions) / (total number of predictions). </a:t>
            </a:r>
            <a:endParaRPr lang="en-IN" sz="1200" dirty="0">
              <a:solidFill>
                <a:srgbClr val="000000"/>
              </a:solidFill>
              <a:effectLst/>
              <a:latin typeface="Times New Roman" panose="02020603050405020304" pitchFamily="18" charset="0"/>
              <a:ea typeface="Times New Roman" panose="02020603050405020304" pitchFamily="18" charset="0"/>
            </a:endParaRPr>
          </a:p>
          <a:p>
            <a:pPr marR="95885" indent="1905" algn="just">
              <a:lnSpc>
                <a:spcPct val="150000"/>
              </a:lnSpc>
              <a:spcAft>
                <a:spcPts val="1485"/>
              </a:spcAft>
            </a:pPr>
            <a:r>
              <a:rPr lang="en-IN" sz="1200" dirty="0">
                <a:solidFill>
                  <a:srgbClr val="222222"/>
                </a:solidFill>
                <a:effectLst/>
                <a:latin typeface="Times New Roman" panose="02020603050405020304" pitchFamily="18" charset="0"/>
                <a:ea typeface="Times New Roman" panose="02020603050405020304" pitchFamily="18" charset="0"/>
              </a:rPr>
              <a:t>We compare the number of correct predictions with total number of predictions. The main focus of this part is that we concentrate on increasing the number of correct predictions by choosing the appropriate model. In figure  we see that accuracy scores of Auto Sarima are much higher than other models indicating that it can predict the results better than other models. Auto Sarima is preferred for forecasting because of its higher accuracy.</a:t>
            </a:r>
            <a:endParaRPr lang="en-IN" sz="12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8</a:t>
            </a:fld>
            <a:endParaRPr lang="en-US" dirty="0"/>
          </a:p>
        </p:txBody>
      </p:sp>
      <p:graphicFrame>
        <p:nvGraphicFramePr>
          <p:cNvPr id="6" name="Chart 5">
            <a:extLst>
              <a:ext uri="{FF2B5EF4-FFF2-40B4-BE49-F238E27FC236}">
                <a16:creationId xmlns:a16="http://schemas.microsoft.com/office/drawing/2014/main" id="{D04A2EAF-FDA7-79D3-1DB7-2676CFDFF768}"/>
              </a:ext>
            </a:extLst>
          </p:cNvPr>
          <p:cNvGraphicFramePr/>
          <p:nvPr>
            <p:extLst>
              <p:ext uri="{D42A27DB-BD31-4B8C-83A1-F6EECF244321}">
                <p14:modId xmlns:p14="http://schemas.microsoft.com/office/powerpoint/2010/main" val="4238023822"/>
              </p:ext>
            </p:extLst>
          </p:nvPr>
        </p:nvGraphicFramePr>
        <p:xfrm>
          <a:off x="5312238" y="1585169"/>
          <a:ext cx="5887085"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773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INFERENCE</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1203960" y="2007884"/>
            <a:ext cx="9849863" cy="1330189"/>
          </a:xfrm>
        </p:spPr>
        <p:txBody>
          <a:bodyPr/>
          <a:lstStyle/>
          <a:p>
            <a:pPr indent="0">
              <a:buNone/>
            </a:pPr>
            <a:r>
              <a:rPr lang="en-IN" sz="1800" dirty="0">
                <a:solidFill>
                  <a:srgbClr val="222222"/>
                </a:solidFill>
                <a:effectLst/>
                <a:latin typeface="Times New Roman" panose="02020603050405020304" pitchFamily="18" charset="0"/>
                <a:ea typeface="Times New Roman" panose="02020603050405020304" pitchFamily="18" charset="0"/>
              </a:rPr>
              <a:t>The use of AutoSarima has helped us to get a good understanding of prediction models. Compared to manual model selection, Auto SARIMA has a number of benefits. First off, it can help you save a ton of time and work when choosing a model. It can take a lot of effort and extensive time series modelling knowledge to manually search through a variety of potential SARIMA models</a:t>
            </a:r>
            <a:endParaRPr lang="en-US" dirty="0"/>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a:xfrm>
            <a:off x="1030494" y="4093420"/>
            <a:ext cx="10023330" cy="1330189"/>
          </a:xfrm>
        </p:spPr>
        <p:txBody>
          <a:bodyPr/>
          <a:lstStyle/>
          <a:p>
            <a:pPr indent="0">
              <a:buNone/>
            </a:pPr>
            <a:r>
              <a:rPr lang="en-IN" sz="1800" dirty="0">
                <a:solidFill>
                  <a:srgbClr val="222222"/>
                </a:solidFill>
                <a:effectLst/>
                <a:latin typeface="Times New Roman" panose="02020603050405020304" pitchFamily="18" charset="0"/>
                <a:ea typeface="Times New Roman" panose="02020603050405020304" pitchFamily="18" charset="0"/>
              </a:rPr>
              <a:t>Second, Auto SARIMA can assist in confirming that the model chosen is suitable for the time series data. Manually choosing a model can result in the data being overfitted or underfitted, which will have a negative impact on the accuracy of future predictions. Auto SARIMA uses a chosen criterion to evaluate the goodness of fit of each model and penalize for model complexity, helping to avoid overfitting</a:t>
            </a:r>
            <a:endParaRPr lang="en-US" dirty="0"/>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164672587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{45B7AC9B-B113-4573-A15A-140E2ED00D59}tf11429527_win32</Template>
  <TotalTime>63</TotalTime>
  <Words>1185</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DM Sans Medium</vt:lpstr>
      <vt:lpstr>Karla</vt:lpstr>
      <vt:lpstr>Times New Roman</vt:lpstr>
      <vt:lpstr>Univers Condensed Light</vt:lpstr>
      <vt:lpstr>Office Theme</vt:lpstr>
      <vt:lpstr> Forecasting Bitcoin Prices with Auto-SARIMA Model: A Time Series Analysis</vt:lpstr>
      <vt:lpstr>Agenda</vt:lpstr>
      <vt:lpstr>Abstract </vt:lpstr>
      <vt:lpstr>Introduction </vt:lpstr>
      <vt:lpstr>Proposed Work</vt:lpstr>
      <vt:lpstr>Proposed work</vt:lpstr>
      <vt:lpstr>                                           Comparision </vt:lpstr>
      <vt:lpstr>Results </vt:lpstr>
      <vt:lpstr>INFERENCE</vt:lpstr>
      <vt:lpstr>References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Forecasting Bitcoin Prices with Auto-SARIMA Model: A Time Series Analysis</dc:title>
  <dc:creator>Shravanth Jagadish</dc:creator>
  <cp:lastModifiedBy>Shashank MS</cp:lastModifiedBy>
  <cp:revision>15</cp:revision>
  <dcterms:created xsi:type="dcterms:W3CDTF">2023-03-28T18:11:25Z</dcterms:created>
  <dcterms:modified xsi:type="dcterms:W3CDTF">2024-07-18T08:58:40Z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