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3" r:id="rId7"/>
    <p:sldId id="264" r:id="rId8"/>
    <p:sldId id="266" r:id="rId9"/>
    <p:sldId id="267"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AA97F-B6A4-4A16-AAA8-582531B21EFA}" v="372" dt="2023-07-30T18:58:13.141"/>
    <p1510:client id="{371DE568-5172-448D-A367-B8476B296A2F}" v="31" dt="2023-07-30T18:48:20.175"/>
    <p1510:client id="{558F0E89-D263-43F1-B34F-3CC32DD848E3}" v="1416" dt="2023-07-30T16:15:55.793"/>
    <p1510:client id="{7B96EC0B-9656-459E-8C8B-91D7C6BE2243}" v="734" dt="2023-07-31T03:37:40.151"/>
    <p1510:client id="{C9278B79-2477-4680-80FF-E17B80D14E9B}" v="452" dt="2023-07-31T02:53:25.898"/>
    <p1510:client id="{CD350F42-2D7E-4A7E-86B1-17DFDD6418D4}" v="54" dt="2023-07-31T00:55:08.138"/>
    <p1510:client id="{F3D44541-06EC-4E15-BD1D-E81E24DCEABC}" v="15" dt="2023-07-29T03:25:01.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7/30/2023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692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7/30/2023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6409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7/30/2023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4531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7/30/2023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2364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7/30/2023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145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7/30/2023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4406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7/30/2023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8245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7/30/2023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2509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7/30/2023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2410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7/30/2023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1494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7/30/2023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4994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7/30/2023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87390862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6209740" y="1122363"/>
            <a:ext cx="5066592" cy="1978346"/>
          </a:xfrm>
        </p:spPr>
        <p:txBody>
          <a:bodyPr>
            <a:normAutofit/>
          </a:bodyPr>
          <a:lstStyle/>
          <a:p>
            <a:r>
              <a:rPr lang="en-US">
                <a:ea typeface="Calibri Light"/>
                <a:cs typeface="Calibri Light"/>
              </a:rPr>
              <a:t>Spotify Recommendation Engine</a:t>
            </a:r>
            <a:endParaRPr lang="en-US"/>
          </a:p>
        </p:txBody>
      </p:sp>
      <p:sp>
        <p:nvSpPr>
          <p:cNvPr id="3" name="Subtitle 2"/>
          <p:cNvSpPr>
            <a:spLocks noGrp="1"/>
          </p:cNvSpPr>
          <p:nvPr>
            <p:ph type="subTitle" idx="1"/>
          </p:nvPr>
        </p:nvSpPr>
        <p:spPr>
          <a:xfrm>
            <a:off x="6209740" y="3509963"/>
            <a:ext cx="5066592" cy="1747837"/>
          </a:xfrm>
        </p:spPr>
        <p:txBody>
          <a:bodyPr vert="horz" lIns="91440" tIns="45720" rIns="91440" bIns="45720" rtlCol="0" anchor="t">
            <a:normAutofit/>
          </a:bodyPr>
          <a:lstStyle/>
          <a:p>
            <a:r>
              <a:rPr lang="en-US">
                <a:cs typeface="Calibri"/>
              </a:rPr>
              <a:t>By: Group 3</a:t>
            </a:r>
            <a:endParaRPr lang="en-US"/>
          </a:p>
        </p:txBody>
      </p:sp>
      <p:pic>
        <p:nvPicPr>
          <p:cNvPr id="26" name="Picture 3">
            <a:extLst>
              <a:ext uri="{FF2B5EF4-FFF2-40B4-BE49-F238E27FC236}">
                <a16:creationId xmlns:a16="http://schemas.microsoft.com/office/drawing/2014/main" id="{915E7A73-6345-81C3-46CF-B65FC3321256}"/>
              </a:ext>
            </a:extLst>
          </p:cNvPr>
          <p:cNvPicPr>
            <a:picLocks noChangeAspect="1"/>
          </p:cNvPicPr>
          <p:nvPr/>
        </p:nvPicPr>
        <p:blipFill rotWithShape="1">
          <a:blip r:embed="rId2"/>
          <a:srcRect l="40273"/>
          <a:stretch/>
        </p:blipFill>
        <p:spPr>
          <a:xfrm>
            <a:off x="6824" y="10"/>
            <a:ext cx="5669280" cy="6857990"/>
          </a:xfrm>
          <a:prstGeom prst="rect">
            <a:avLst/>
          </a:prstGeom>
        </p:spPr>
      </p:pic>
      <p:sp>
        <p:nvSpPr>
          <p:cNvPr id="33" name="Freeform: Shape 32">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2838"/>
            <a:ext cx="3342291" cy="96087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oup 34">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36" name="Freeform: Shape 35">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7" name="Freeform: Shape 36">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8" name="Freeform: Shape 37">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0"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1"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9740" y="3267662"/>
            <a:ext cx="972241" cy="45718"/>
            <a:chOff x="4886325" y="3371754"/>
            <a:chExt cx="2418492" cy="113728"/>
          </a:xfrm>
          <a:solidFill>
            <a:schemeClr val="accent1"/>
          </a:solidFill>
        </p:grpSpPr>
        <p:sp>
          <p:nvSpPr>
            <p:cNvPr id="45"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7"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9"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0"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326B5E7-3AA4-8540-42FE-6D0FB43FA144}"/>
              </a:ext>
            </a:extLst>
          </p:cNvPr>
          <p:cNvSpPr>
            <a:spLocks noGrp="1"/>
          </p:cNvSpPr>
          <p:nvPr>
            <p:ph type="title"/>
          </p:nvPr>
        </p:nvSpPr>
        <p:spPr>
          <a:xfrm>
            <a:off x="525717" y="787068"/>
            <a:ext cx="5566263" cy="1455091"/>
          </a:xfrm>
        </p:spPr>
        <p:txBody>
          <a:bodyPr vert="horz" lIns="91440" tIns="45720" rIns="91440" bIns="45720" rtlCol="0" anchor="b">
            <a:normAutofit/>
          </a:bodyPr>
          <a:lstStyle/>
          <a:p>
            <a:r>
              <a:rPr lang="en-US" b="1"/>
              <a:t>Future Enhancements </a:t>
            </a:r>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TextBox 2">
            <a:extLst>
              <a:ext uri="{FF2B5EF4-FFF2-40B4-BE49-F238E27FC236}">
                <a16:creationId xmlns:a16="http://schemas.microsoft.com/office/drawing/2014/main" id="{40F3F5AA-E216-72A2-F131-7D2D393EC463}"/>
              </a:ext>
            </a:extLst>
          </p:cNvPr>
          <p:cNvSpPr txBox="1"/>
          <p:nvPr/>
        </p:nvSpPr>
        <p:spPr>
          <a:xfrm>
            <a:off x="525717" y="2796427"/>
            <a:ext cx="5566263" cy="327450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a:lnSpc>
                <a:spcPct val="110000"/>
              </a:lnSpc>
              <a:spcAft>
                <a:spcPts val="600"/>
              </a:spcAft>
              <a:buFont typeface="Arial" panose="020B0604020202020204" pitchFamily="34" charset="0"/>
            </a:pPr>
            <a:r>
              <a:rPr lang="en-US" sz="1900" dirty="0"/>
              <a:t>There are several exciting </a:t>
            </a:r>
            <a:r>
              <a:rPr lang="en-US" sz="1900" b="1" dirty="0"/>
              <a:t>future enhancements</a:t>
            </a:r>
            <a:r>
              <a:rPr lang="en-US" sz="1900" dirty="0"/>
              <a:t> and </a:t>
            </a:r>
            <a:r>
              <a:rPr lang="en-US" sz="1900" b="1" dirty="0"/>
              <a:t>integration possibilities</a:t>
            </a:r>
            <a:r>
              <a:rPr lang="en-US" sz="1900" dirty="0"/>
              <a:t> to elevate the user experience. </a:t>
            </a:r>
          </a:p>
          <a:p>
            <a:pPr>
              <a:lnSpc>
                <a:spcPct val="110000"/>
              </a:lnSpc>
              <a:spcAft>
                <a:spcPts val="600"/>
              </a:spcAft>
              <a:buFont typeface="Arial" panose="020B0604020202020204" pitchFamily="34" charset="0"/>
            </a:pPr>
            <a:r>
              <a:rPr lang="en-US" sz="1900" b="1" dirty="0"/>
              <a:t>1. User Engagement Metrics :</a:t>
            </a:r>
            <a:endParaRPr lang="en-US" sz="1900" dirty="0"/>
          </a:p>
          <a:p>
            <a:pPr>
              <a:lnSpc>
                <a:spcPct val="110000"/>
              </a:lnSpc>
              <a:spcAft>
                <a:spcPts val="600"/>
              </a:spcAft>
              <a:buFont typeface="Arial" panose="020B0604020202020204" pitchFamily="34" charset="0"/>
            </a:pPr>
            <a:r>
              <a:rPr lang="en-US" sz="1900" b="1" dirty="0"/>
              <a:t>2. Social Media Integration</a:t>
            </a:r>
            <a:endParaRPr lang="en-US" sz="1900" dirty="0"/>
          </a:p>
          <a:p>
            <a:pPr>
              <a:lnSpc>
                <a:spcPct val="110000"/>
              </a:lnSpc>
              <a:spcAft>
                <a:spcPts val="600"/>
              </a:spcAft>
              <a:buFont typeface="Arial" panose="020B0604020202020204" pitchFamily="34" charset="0"/>
            </a:pPr>
            <a:r>
              <a:rPr lang="en-US" sz="1900" b="1" dirty="0"/>
              <a:t>3. Offline Mode</a:t>
            </a:r>
            <a:endParaRPr lang="en-US" sz="1900" dirty="0"/>
          </a:p>
          <a:p>
            <a:pPr>
              <a:lnSpc>
                <a:spcPct val="110000"/>
              </a:lnSpc>
              <a:spcAft>
                <a:spcPts val="600"/>
              </a:spcAft>
              <a:buFont typeface="Arial" panose="020B0604020202020204" pitchFamily="34" charset="0"/>
            </a:pPr>
            <a:r>
              <a:rPr lang="en-US" sz="1900" b="1" dirty="0"/>
              <a:t>4. Content-Based Filtering</a:t>
            </a:r>
            <a:endParaRPr lang="en-US" sz="1900" dirty="0"/>
          </a:p>
          <a:p>
            <a:pPr>
              <a:lnSpc>
                <a:spcPct val="110000"/>
              </a:lnSpc>
              <a:spcAft>
                <a:spcPts val="600"/>
              </a:spcAft>
              <a:buFont typeface="Arial" panose="020B0604020202020204" pitchFamily="34" charset="0"/>
            </a:pPr>
            <a:r>
              <a:rPr lang="en-US" sz="1900" b="1" dirty="0"/>
              <a:t>5. Integration with Spotify API or A Music App</a:t>
            </a:r>
            <a:endParaRPr lang="en-US" sz="1900" dirty="0"/>
          </a:p>
          <a:p>
            <a:pPr>
              <a:lnSpc>
                <a:spcPct val="110000"/>
              </a:lnSpc>
              <a:spcAft>
                <a:spcPts val="600"/>
              </a:spcAft>
              <a:buFont typeface="Arial" panose="020B0604020202020204" pitchFamily="34" charset="0"/>
            </a:pPr>
            <a:r>
              <a:rPr lang="en-US" sz="1900" b="1" dirty="0"/>
              <a:t>6. Real-Time Updates</a:t>
            </a:r>
            <a:endParaRPr lang="en-US" sz="1900" dirty="0"/>
          </a:p>
          <a:p>
            <a:pPr>
              <a:lnSpc>
                <a:spcPct val="110000"/>
              </a:lnSpc>
              <a:spcAft>
                <a:spcPts val="600"/>
              </a:spcAft>
              <a:buFont typeface="Arial" panose="020B0604020202020204" pitchFamily="34" charset="0"/>
            </a:pPr>
            <a:endParaRPr lang="en-US" sz="1900"/>
          </a:p>
        </p:txBody>
      </p:sp>
      <p:pic>
        <p:nvPicPr>
          <p:cNvPr id="7" name="Picture 4" descr="Volume sliders">
            <a:extLst>
              <a:ext uri="{FF2B5EF4-FFF2-40B4-BE49-F238E27FC236}">
                <a16:creationId xmlns:a16="http://schemas.microsoft.com/office/drawing/2014/main" id="{B843071C-244E-8F99-AC47-E8E59C1F11EB}"/>
              </a:ext>
            </a:extLst>
          </p:cNvPr>
          <p:cNvPicPr>
            <a:picLocks noChangeAspect="1"/>
          </p:cNvPicPr>
          <p:nvPr/>
        </p:nvPicPr>
        <p:blipFill rotWithShape="1">
          <a:blip r:embed="rId2"/>
          <a:srcRect l="14898" r="19094" b="5"/>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8465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C06E33-A00B-33E6-58B0-CBABEC939D5F}"/>
              </a:ext>
            </a:extLst>
          </p:cNvPr>
          <p:cNvSpPr txBox="1"/>
          <p:nvPr/>
        </p:nvSpPr>
        <p:spPr>
          <a:xfrm>
            <a:off x="414290" y="591844"/>
            <a:ext cx="70181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i="1" dirty="0">
                <a:latin typeface="Georgia Pro Semibold"/>
              </a:rPr>
              <a:t>The Original Model</a:t>
            </a:r>
          </a:p>
        </p:txBody>
      </p:sp>
      <p:sp>
        <p:nvSpPr>
          <p:cNvPr id="3" name="TextBox 2">
            <a:extLst>
              <a:ext uri="{FF2B5EF4-FFF2-40B4-BE49-F238E27FC236}">
                <a16:creationId xmlns:a16="http://schemas.microsoft.com/office/drawing/2014/main" id="{3F8BBB18-A20D-E655-FD26-02CFF93D53B1}"/>
              </a:ext>
            </a:extLst>
          </p:cNvPr>
          <p:cNvSpPr txBox="1"/>
          <p:nvPr/>
        </p:nvSpPr>
        <p:spPr>
          <a:xfrm>
            <a:off x="499235" y="1268847"/>
            <a:ext cx="11185864"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2D3B45"/>
                </a:solidFill>
                <a:latin typeface="Avenir Next LT Pro"/>
                <a:cs typeface="Arial"/>
              </a:rPr>
              <a:t>In the initial stage of our Spotify Recommendation Engine project, we established a solid foundation with a straightforward yet effective model architecture and user interaction. The model primarily relied on the K-means clustering algorithm, importing only two packages for data manipulation and clustering implementation. By grouping songs based on audio features, distinct clusters were formed, facilitating personalized recommendations. User interaction was seamless, with users inputting song names and the algorithm fetching corresponding clusters for tailored song suggestions. However, the model had its </a:t>
            </a:r>
          </a:p>
          <a:p>
            <a:endParaRPr lang="en-US" dirty="0">
              <a:latin typeface="Georgia Pro Semibold"/>
            </a:endParaRPr>
          </a:p>
          <a:p>
            <a:endParaRPr lang="en-US" dirty="0">
              <a:latin typeface="Georgia Pro Semibold"/>
            </a:endParaRPr>
          </a:p>
          <a:p>
            <a:r>
              <a:rPr lang="en-US" dirty="0">
                <a:latin typeface="Georgia Pro Semibold"/>
              </a:rPr>
              <a:t>LIMITATIONS:</a:t>
            </a:r>
            <a:endParaRPr lang="en-US" dirty="0"/>
          </a:p>
          <a:p>
            <a:endParaRPr lang="en-US">
              <a:latin typeface="Georgia Pro Semibold"/>
            </a:endParaRPr>
          </a:p>
          <a:p>
            <a:pPr marL="285750" indent="-285750">
              <a:buFont typeface="Arial"/>
              <a:buChar char="•"/>
            </a:pPr>
            <a:r>
              <a:rPr lang="en-US" sz="2000" dirty="0"/>
              <a:t>Does not handle outliers.</a:t>
            </a:r>
          </a:p>
          <a:p>
            <a:pPr marL="285750" indent="-285750">
              <a:buFont typeface="Arial"/>
              <a:buChar char="•"/>
            </a:pPr>
            <a:r>
              <a:rPr lang="en-US" sz="2000" dirty="0"/>
              <a:t>Excessive running time.</a:t>
            </a:r>
          </a:p>
          <a:p>
            <a:pPr marL="285750" indent="-285750">
              <a:buFont typeface="Arial"/>
              <a:buChar char="•"/>
            </a:pPr>
            <a:r>
              <a:rPr lang="en-US" sz="2000" dirty="0">
                <a:solidFill>
                  <a:srgbClr val="2D3B45"/>
                </a:solidFill>
                <a:latin typeface="Avenir Next LT Pro"/>
                <a:cs typeface="Arial"/>
              </a:rPr>
              <a:t>Lack of Personalization</a:t>
            </a:r>
            <a:endParaRPr lang="en-US" sz="2000">
              <a:latin typeface="Avenir Next LT Pro"/>
            </a:endParaRPr>
          </a:p>
          <a:p>
            <a:pPr>
              <a:buFont typeface="Arial"/>
              <a:buChar char="•"/>
            </a:pPr>
            <a:r>
              <a:rPr lang="en-US" sz="2000" b="1" dirty="0">
                <a:solidFill>
                  <a:srgbClr val="2D3B45"/>
                </a:solidFill>
                <a:latin typeface="Arial"/>
                <a:cs typeface="Arial"/>
              </a:rPr>
              <a:t>   </a:t>
            </a:r>
            <a:r>
              <a:rPr lang="en-US" sz="2000" dirty="0">
                <a:solidFill>
                  <a:srgbClr val="2D3B45"/>
                </a:solidFill>
                <a:latin typeface="Avenir Next LT Pro"/>
                <a:cs typeface="Arial"/>
              </a:rPr>
              <a:t>Limited Musical Diversity</a:t>
            </a:r>
            <a:endParaRPr lang="en-US" sz="2000" dirty="0"/>
          </a:p>
          <a:p>
            <a:pPr>
              <a:buFont typeface="Arial"/>
              <a:buChar char="•"/>
            </a:pPr>
            <a:r>
              <a:rPr lang="en-US" sz="2000" b="1" dirty="0">
                <a:solidFill>
                  <a:srgbClr val="2D3B45"/>
                </a:solidFill>
                <a:latin typeface="Arial"/>
                <a:cs typeface="Arial"/>
              </a:rPr>
              <a:t>   </a:t>
            </a:r>
            <a:r>
              <a:rPr lang="en-US" sz="2000" dirty="0">
                <a:solidFill>
                  <a:srgbClr val="2D3B45"/>
                </a:solidFill>
                <a:latin typeface="Avenir Next LT Pro"/>
                <a:cs typeface="Arial"/>
              </a:rPr>
              <a:t>Fixed Number of Clusters</a:t>
            </a:r>
            <a:br>
              <a:rPr lang="en-US" sz="2000" dirty="0"/>
            </a:br>
            <a:endParaRPr lang="en-US"/>
          </a:p>
          <a:p>
            <a:pPr marL="285750" indent="-285750">
              <a:buFont typeface="Arial"/>
              <a:buChar char="•"/>
            </a:pPr>
            <a:endParaRPr lang="en-US"/>
          </a:p>
          <a:p>
            <a:endParaRPr lang="en-US"/>
          </a:p>
          <a:p>
            <a:endParaRPr lang="en-US"/>
          </a:p>
          <a:p>
            <a:endParaRPr lang="en-US"/>
          </a:p>
        </p:txBody>
      </p:sp>
    </p:spTree>
    <p:extLst>
      <p:ext uri="{BB962C8B-B14F-4D97-AF65-F5344CB8AC3E}">
        <p14:creationId xmlns:p14="http://schemas.microsoft.com/office/powerpoint/2010/main" val="269345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Freeform: Shape 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2FA84-5A74-DC3F-E83D-CFD21D907692}"/>
              </a:ext>
            </a:extLst>
          </p:cNvPr>
          <p:cNvSpPr>
            <a:spLocks noGrp="1"/>
          </p:cNvSpPr>
          <p:nvPr>
            <p:ph type="title"/>
          </p:nvPr>
        </p:nvSpPr>
        <p:spPr>
          <a:xfrm>
            <a:off x="525717" y="-435008"/>
            <a:ext cx="7602283" cy="1455091"/>
          </a:xfrm>
        </p:spPr>
        <p:txBody>
          <a:bodyPr>
            <a:normAutofit/>
          </a:bodyPr>
          <a:lstStyle/>
          <a:p>
            <a:r>
              <a:rPr lang="en-US"/>
              <a:t>Enhancements</a:t>
            </a:r>
          </a:p>
        </p:txBody>
      </p:sp>
      <p:grpSp>
        <p:nvGrpSpPr>
          <p:cNvPr id="1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1061111"/>
            <a:ext cx="972241" cy="1566463"/>
            <a:chOff x="4886325" y="-419345"/>
            <a:chExt cx="2418492" cy="3896731"/>
          </a:xfrm>
          <a:solidFill>
            <a:schemeClr val="accent1"/>
          </a:solidFill>
        </p:grpSpPr>
        <p:sp>
          <p:nvSpPr>
            <p:cNvPr id="32"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419345"/>
              <a:ext cx="2418108" cy="3896731"/>
              <a:chOff x="4886709" y="-419345"/>
              <a:chExt cx="2418108" cy="3896731"/>
            </a:xfrm>
            <a:grpFill/>
          </p:grpSpPr>
          <p:sp>
            <p:nvSpPr>
              <p:cNvPr id="15"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419345"/>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1E4DD2DB-5862-BF2A-B2D9-B795DE13776A}"/>
              </a:ext>
            </a:extLst>
          </p:cNvPr>
          <p:cNvSpPr>
            <a:spLocks noGrp="1"/>
          </p:cNvSpPr>
          <p:nvPr>
            <p:ph idx="1"/>
          </p:nvPr>
        </p:nvSpPr>
        <p:spPr>
          <a:xfrm>
            <a:off x="525717" y="2796427"/>
            <a:ext cx="7602283" cy="3274503"/>
          </a:xfrm>
        </p:spPr>
        <p:txBody>
          <a:bodyPr vert="horz" lIns="91440" tIns="45720" rIns="91440" bIns="45720" rtlCol="0" anchor="t">
            <a:normAutofit/>
          </a:bodyPr>
          <a:lstStyle/>
          <a:p>
            <a:pPr>
              <a:spcBef>
                <a:spcPts val="0"/>
              </a:spcBef>
            </a:pPr>
            <a:endParaRPr lang="en-US" sz="1800">
              <a:latin typeface="Avenir Next LT Pro Light"/>
              <a:cs typeface="Segoe UI"/>
            </a:endParaRPr>
          </a:p>
          <a:p>
            <a:pPr>
              <a:spcBef>
                <a:spcPts val="0"/>
              </a:spcBef>
            </a:pPr>
            <a:endParaRPr lang="en-US">
              <a:latin typeface="Segoe UI"/>
              <a:cs typeface="Segoe UI"/>
            </a:endParaRPr>
          </a:p>
          <a:p>
            <a:pPr>
              <a:spcBef>
                <a:spcPts val="0"/>
              </a:spcBef>
            </a:pPr>
            <a:endParaRPr lang="en-US">
              <a:latin typeface="Segoe UI"/>
              <a:cs typeface="Segoe UI"/>
            </a:endParaRPr>
          </a:p>
          <a:p>
            <a:endParaRPr lang="en-US">
              <a:latin typeface="Avenir Next LT Pro"/>
              <a:cs typeface="Segoe UI"/>
            </a:endParaRPr>
          </a:p>
        </p:txBody>
      </p:sp>
      <p:sp>
        <p:nvSpPr>
          <p:cNvPr id="20" name="Freeform: Shape 1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3" name="Freeform: Shape 2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821AA4B-6CBD-8D2B-683F-F5C64A6C439E}"/>
              </a:ext>
            </a:extLst>
          </p:cNvPr>
          <p:cNvSpPr txBox="1"/>
          <p:nvPr/>
        </p:nvSpPr>
        <p:spPr>
          <a:xfrm>
            <a:off x="599872" y="1350860"/>
            <a:ext cx="1117059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 made significant enhancements to our Spotify Recommendation Engine by integrating three powerful clustering algorithms - K-Means, DBSCAN, and Agglomerative Clustering - into our code model, elevating the song recommendation process. The benefits of this integration for the users are as follows:</a:t>
            </a:r>
          </a:p>
          <a:p>
            <a:endParaRPr lang="en-US" dirty="0">
              <a:ea typeface="+mn-lt"/>
              <a:cs typeface="+mn-lt"/>
            </a:endParaRPr>
          </a:p>
          <a:p>
            <a:pPr>
              <a:buFont typeface="Arial"/>
              <a:buChar char="•"/>
            </a:pPr>
            <a:r>
              <a:rPr lang="en-US" i="1" dirty="0">
                <a:ea typeface="+mn-lt"/>
                <a:cs typeface="+mn-lt"/>
              </a:rPr>
              <a:t> Diverse and Personalized Recommendations</a:t>
            </a:r>
            <a:r>
              <a:rPr lang="en-US" dirty="0">
                <a:ea typeface="+mn-lt"/>
                <a:cs typeface="+mn-lt"/>
              </a:rPr>
              <a:t>: The utilization of multiple clustering algorithms enables us to capture a broader range of musical nuances, ensuring that our recommendations cater to diverse user preferences. Users now receive personalized suggestions that align better with their unique tastes.</a:t>
            </a:r>
            <a:endParaRPr lang="en-US" dirty="0"/>
          </a:p>
          <a:p>
            <a:pPr>
              <a:buFont typeface="Arial"/>
              <a:buChar char="•"/>
            </a:pPr>
            <a:endParaRPr lang="en-US" b="1" dirty="0">
              <a:ea typeface="+mn-lt"/>
              <a:cs typeface="+mn-lt"/>
            </a:endParaRPr>
          </a:p>
          <a:p>
            <a:pPr>
              <a:buFont typeface="Arial"/>
              <a:buChar char="•"/>
            </a:pPr>
            <a:r>
              <a:rPr lang="en-US" b="1" dirty="0">
                <a:ea typeface="+mn-lt"/>
                <a:cs typeface="+mn-lt"/>
              </a:rPr>
              <a:t> </a:t>
            </a:r>
            <a:r>
              <a:rPr lang="en-US" dirty="0">
                <a:ea typeface="+mn-lt"/>
                <a:cs typeface="+mn-lt"/>
              </a:rPr>
              <a:t>R</a:t>
            </a:r>
            <a:r>
              <a:rPr lang="en-US" i="1" dirty="0">
                <a:ea typeface="+mn-lt"/>
                <a:cs typeface="+mn-lt"/>
              </a:rPr>
              <a:t>obust Handling of Outliers</a:t>
            </a:r>
            <a:r>
              <a:rPr lang="en-US" dirty="0">
                <a:ea typeface="+mn-lt"/>
                <a:cs typeface="+mn-lt"/>
              </a:rPr>
              <a:t>: The inclusion of DBSCAN and Agglomerative Clustering allows our model to effectively handle outliers or songs with unusual audio characteristics. This ensures that our recommendations remain robust and encompass songs from various musical styles and genres.</a:t>
            </a:r>
            <a:endParaRPr lang="en-US" dirty="0"/>
          </a:p>
          <a:p>
            <a:endParaRPr lang="en-US" dirty="0">
              <a:ea typeface="+mn-lt"/>
              <a:cs typeface="+mn-lt"/>
            </a:endParaRPr>
          </a:p>
          <a:p>
            <a:r>
              <a:rPr lang="en-US" dirty="0">
                <a:ea typeface="+mn-lt"/>
                <a:cs typeface="+mn-lt"/>
              </a:rPr>
              <a:t>We successfully converted our model into a user-friendly </a:t>
            </a:r>
            <a:r>
              <a:rPr lang="en-US" err="1">
                <a:ea typeface="+mn-lt"/>
                <a:cs typeface="+mn-lt"/>
              </a:rPr>
              <a:t>Streamlit</a:t>
            </a:r>
            <a:r>
              <a:rPr lang="en-US" dirty="0">
                <a:ea typeface="+mn-lt"/>
                <a:cs typeface="+mn-lt"/>
              </a:rPr>
              <a:t> website, providing an intuitive interface for users to explore and interact with the recommendation engine. Users can now handpick specific values for various audio features, granting them greater control over the recommendations they receive. This interactive feature empowers users to discover songs that resonate with their preferred attributes, fostering a more engaging and personalized musical journey.</a:t>
            </a:r>
            <a:endParaRPr lang="en-US"/>
          </a:p>
          <a:p>
            <a:br>
              <a:rPr lang="en-US" dirty="0"/>
            </a:br>
            <a:endParaRPr lang="en-US" dirty="0"/>
          </a:p>
          <a:p>
            <a:pPr marL="285750" indent="-285750">
              <a:buFont typeface="Arial"/>
              <a:buChar char="•"/>
            </a:pPr>
            <a:endParaRPr lang="en-US" dirty="0"/>
          </a:p>
        </p:txBody>
      </p:sp>
    </p:spTree>
    <p:extLst>
      <p:ext uri="{BB962C8B-B14F-4D97-AF65-F5344CB8AC3E}">
        <p14:creationId xmlns:p14="http://schemas.microsoft.com/office/powerpoint/2010/main" val="422327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57F2B-D2A3-2F29-6EF5-E7850D0AE78E}"/>
              </a:ext>
            </a:extLst>
          </p:cNvPr>
          <p:cNvSpPr txBox="1"/>
          <p:nvPr/>
        </p:nvSpPr>
        <p:spPr>
          <a:xfrm>
            <a:off x="306992" y="90090"/>
            <a:ext cx="11770298"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100" b="1" i="1" dirty="0">
                <a:latin typeface="Georgia Pro Semibold"/>
                <a:ea typeface="+mn-lt"/>
                <a:cs typeface="+mn-lt"/>
              </a:rPr>
              <a:t>Findings from Data Exploration - Histograms and Heatmap</a:t>
            </a:r>
            <a:endParaRPr lang="en-US" sz="3100" i="1">
              <a:latin typeface="Georgia Pro Semibold"/>
            </a:endParaRPr>
          </a:p>
        </p:txBody>
      </p:sp>
      <p:sp>
        <p:nvSpPr>
          <p:cNvPr id="4" name="TextBox 3">
            <a:extLst>
              <a:ext uri="{FF2B5EF4-FFF2-40B4-BE49-F238E27FC236}">
                <a16:creationId xmlns:a16="http://schemas.microsoft.com/office/drawing/2014/main" id="{78589950-1943-5D5D-1F52-F752D2FDB405}"/>
              </a:ext>
            </a:extLst>
          </p:cNvPr>
          <p:cNvSpPr txBox="1"/>
          <p:nvPr/>
        </p:nvSpPr>
        <p:spPr>
          <a:xfrm>
            <a:off x="313715" y="3870922"/>
            <a:ext cx="48570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Insights</a:t>
            </a:r>
            <a:r>
              <a:rPr lang="en-US" dirty="0"/>
              <a:t>:</a:t>
            </a:r>
          </a:p>
          <a:p>
            <a:pPr marL="342900" indent="-342900">
              <a:buAutoNum type="arabicPeriod"/>
            </a:pPr>
            <a:r>
              <a:rPr lang="en-US" dirty="0"/>
              <a:t>In the histogram for mood, there are two big peaks at either end, because songs are usually sad or happy.</a:t>
            </a:r>
          </a:p>
          <a:p>
            <a:pPr marL="342900" indent="-342900">
              <a:buAutoNum type="arabicPeriod"/>
            </a:pPr>
            <a:r>
              <a:rPr lang="en-US" dirty="0"/>
              <a:t>Most songs have a similar time signature.</a:t>
            </a:r>
          </a:p>
          <a:p>
            <a:pPr marL="342900" indent="-342900">
              <a:buAutoNum type="arabicPeriod"/>
            </a:pPr>
            <a:r>
              <a:rPr lang="en-US" dirty="0"/>
              <a:t>Most of the songs are speech heavy, which makes sense because there's only a small percentage of songs that are only instrumental.</a:t>
            </a:r>
          </a:p>
        </p:txBody>
      </p:sp>
      <p:sp>
        <p:nvSpPr>
          <p:cNvPr id="5" name="TextBox 4">
            <a:extLst>
              <a:ext uri="{FF2B5EF4-FFF2-40B4-BE49-F238E27FC236}">
                <a16:creationId xmlns:a16="http://schemas.microsoft.com/office/drawing/2014/main" id="{E39EC151-5F44-F2D0-3F09-B9A078F5A267}"/>
              </a:ext>
            </a:extLst>
          </p:cNvPr>
          <p:cNvSpPr txBox="1"/>
          <p:nvPr/>
        </p:nvSpPr>
        <p:spPr>
          <a:xfrm>
            <a:off x="312936" y="883749"/>
            <a:ext cx="573534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the data exploration phase, we gained valuable insights into the relationships between variables and the optimal number of clusters for our Spotify Recommendation Engine. Through histograms, we visualized the distribution of various audio features, such as danceability, energy, and valence, revealing patterns in the data. These visualizations allowed us to better understand the distribution of song characteristics, enabling us to make informed decisions during model development.</a:t>
            </a:r>
            <a:endParaRPr lang="en-US" dirty="0"/>
          </a:p>
        </p:txBody>
      </p:sp>
      <p:pic>
        <p:nvPicPr>
          <p:cNvPr id="6" name="Picture 6" descr="A group of blue graphs&#10;&#10;Description automatically generated">
            <a:extLst>
              <a:ext uri="{FF2B5EF4-FFF2-40B4-BE49-F238E27FC236}">
                <a16:creationId xmlns:a16="http://schemas.microsoft.com/office/drawing/2014/main" id="{4D5280FD-79D6-F253-C8F7-25B5F821E2CA}"/>
              </a:ext>
            </a:extLst>
          </p:cNvPr>
          <p:cNvPicPr>
            <a:picLocks noChangeAspect="1"/>
          </p:cNvPicPr>
          <p:nvPr/>
        </p:nvPicPr>
        <p:blipFill>
          <a:blip r:embed="rId2"/>
          <a:stretch>
            <a:fillRect/>
          </a:stretch>
        </p:blipFill>
        <p:spPr>
          <a:xfrm>
            <a:off x="6047117" y="701335"/>
            <a:ext cx="6150633" cy="6116688"/>
          </a:xfrm>
          <a:prstGeom prst="rect">
            <a:avLst/>
          </a:prstGeom>
        </p:spPr>
      </p:pic>
    </p:spTree>
    <p:extLst>
      <p:ext uri="{BB962C8B-B14F-4D97-AF65-F5344CB8AC3E}">
        <p14:creationId xmlns:p14="http://schemas.microsoft.com/office/powerpoint/2010/main" val="219636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7B578-8D93-DA59-48D4-339146771A82}"/>
              </a:ext>
            </a:extLst>
          </p:cNvPr>
          <p:cNvSpPr txBox="1"/>
          <p:nvPr/>
        </p:nvSpPr>
        <p:spPr>
          <a:xfrm>
            <a:off x="6205" y="2969493"/>
            <a:ext cx="498863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Insights</a:t>
            </a:r>
            <a:r>
              <a:rPr lang="en-US" dirty="0"/>
              <a:t>:</a:t>
            </a:r>
          </a:p>
          <a:p>
            <a:pPr marL="342900" indent="-342900">
              <a:buAutoNum type="arabicPeriod"/>
            </a:pPr>
            <a:r>
              <a:rPr lang="en-US" dirty="0"/>
              <a:t>Energy has a positive correlation with loudness and a negative correlation with </a:t>
            </a:r>
            <a:r>
              <a:rPr lang="en-US" dirty="0" err="1"/>
              <a:t>acousticness</a:t>
            </a:r>
            <a:r>
              <a:rPr lang="en-US" dirty="0"/>
              <a:t>. We can say this is true as acoustic songs are generally slow and do not induce as much energy.</a:t>
            </a:r>
          </a:p>
          <a:p>
            <a:pPr marL="342900" indent="-342900">
              <a:buAutoNum type="arabicPeriod"/>
            </a:pPr>
            <a:r>
              <a:rPr lang="en-US" dirty="0"/>
              <a:t>Valence has a positive correlation with danceability, which makes sense because songs with high valence are positive and cheery. </a:t>
            </a:r>
          </a:p>
        </p:txBody>
      </p:sp>
      <p:sp>
        <p:nvSpPr>
          <p:cNvPr id="4" name="TextBox 3">
            <a:extLst>
              <a:ext uri="{FF2B5EF4-FFF2-40B4-BE49-F238E27FC236}">
                <a16:creationId xmlns:a16="http://schemas.microsoft.com/office/drawing/2014/main" id="{69FFEC28-A113-0FFE-14AA-6F57D862933D}"/>
              </a:ext>
            </a:extLst>
          </p:cNvPr>
          <p:cNvSpPr txBox="1"/>
          <p:nvPr/>
        </p:nvSpPr>
        <p:spPr>
          <a:xfrm>
            <a:off x="171304" y="802379"/>
            <a:ext cx="504155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Additionally, we constructed a heatmap to explore correlations between the audio features and the clustering labels. The heatmap provided a comprehensive view of how each variable related to the clustering process, helping us identify key features that significantly impacted song grouping.</a:t>
            </a:r>
            <a:endParaRPr lang="en-US" dirty="0"/>
          </a:p>
        </p:txBody>
      </p:sp>
      <p:sp>
        <p:nvSpPr>
          <p:cNvPr id="5" name="TextBox 4">
            <a:extLst>
              <a:ext uri="{FF2B5EF4-FFF2-40B4-BE49-F238E27FC236}">
                <a16:creationId xmlns:a16="http://schemas.microsoft.com/office/drawing/2014/main" id="{3266AF76-789B-2D92-CAD9-564CEC3F2D43}"/>
              </a:ext>
            </a:extLst>
          </p:cNvPr>
          <p:cNvSpPr txBox="1"/>
          <p:nvPr/>
        </p:nvSpPr>
        <p:spPr>
          <a:xfrm>
            <a:off x="454324" y="195532"/>
            <a:ext cx="11455879"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100" b="1" dirty="0">
                <a:latin typeface="Georgia Pro Semibold"/>
              </a:rPr>
              <a:t> </a:t>
            </a:r>
            <a:r>
              <a:rPr lang="en-US" sz="3100" b="1" i="1" dirty="0">
                <a:latin typeface="Georgia Pro Semibold"/>
              </a:rPr>
              <a:t>Heatmap</a:t>
            </a:r>
            <a:r>
              <a:rPr lang="en-US" sz="3100" i="1" dirty="0">
                <a:latin typeface="Georgia Pro Semibold"/>
              </a:rPr>
              <a:t>​</a:t>
            </a:r>
            <a:endParaRPr lang="en-US" i="1" dirty="0"/>
          </a:p>
        </p:txBody>
      </p:sp>
      <p:pic>
        <p:nvPicPr>
          <p:cNvPr id="6" name="Picture 6" descr="A colorful chart with white text&#10;&#10;Description automatically generated">
            <a:extLst>
              <a:ext uri="{FF2B5EF4-FFF2-40B4-BE49-F238E27FC236}">
                <a16:creationId xmlns:a16="http://schemas.microsoft.com/office/drawing/2014/main" id="{BD5C28A3-0BE9-C3D8-4449-859959979BDE}"/>
              </a:ext>
            </a:extLst>
          </p:cNvPr>
          <p:cNvPicPr>
            <a:picLocks noChangeAspect="1"/>
          </p:cNvPicPr>
          <p:nvPr/>
        </p:nvPicPr>
        <p:blipFill>
          <a:blip r:embed="rId2"/>
          <a:stretch>
            <a:fillRect/>
          </a:stretch>
        </p:blipFill>
        <p:spPr>
          <a:xfrm>
            <a:off x="4997571" y="410152"/>
            <a:ext cx="7042028" cy="6267736"/>
          </a:xfrm>
          <a:prstGeom prst="rect">
            <a:avLst/>
          </a:prstGeom>
        </p:spPr>
      </p:pic>
    </p:spTree>
    <p:extLst>
      <p:ext uri="{BB962C8B-B14F-4D97-AF65-F5344CB8AC3E}">
        <p14:creationId xmlns:p14="http://schemas.microsoft.com/office/powerpoint/2010/main" val="84877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Freeform: Shape 10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1" name="Freeform: Shape 1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2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2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31" name="Rectangle 1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extBox 1">
            <a:extLst>
              <a:ext uri="{FF2B5EF4-FFF2-40B4-BE49-F238E27FC236}">
                <a16:creationId xmlns:a16="http://schemas.microsoft.com/office/drawing/2014/main" id="{5F333CB1-3FE6-5C2F-6B30-AD4B0902988A}"/>
              </a:ext>
            </a:extLst>
          </p:cNvPr>
          <p:cNvSpPr txBox="1"/>
          <p:nvPr/>
        </p:nvSpPr>
        <p:spPr>
          <a:xfrm>
            <a:off x="7002634" y="787068"/>
            <a:ext cx="4206649" cy="145509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300" b="1" i="1">
                <a:latin typeface="+mj-lt"/>
                <a:ea typeface="+mj-ea"/>
                <a:cs typeface="+mj-cs"/>
              </a:rPr>
              <a:t>Handling Outliers with Inter Quartile Range</a:t>
            </a:r>
            <a:endParaRPr lang="en-US" sz="3300" i="1">
              <a:latin typeface="+mj-lt"/>
              <a:ea typeface="+mj-ea"/>
              <a:cs typeface="+mj-cs"/>
            </a:endParaRPr>
          </a:p>
        </p:txBody>
      </p:sp>
      <p:pic>
        <p:nvPicPr>
          <p:cNvPr id="5" name="Picture 5" descr="A diagram of a box plot&#10;&#10;Description automatically generated">
            <a:extLst>
              <a:ext uri="{FF2B5EF4-FFF2-40B4-BE49-F238E27FC236}">
                <a16:creationId xmlns:a16="http://schemas.microsoft.com/office/drawing/2014/main" id="{0EEA563D-09D2-648E-7949-87AFBDACE89D}"/>
              </a:ext>
            </a:extLst>
          </p:cNvPr>
          <p:cNvPicPr>
            <a:picLocks noChangeAspect="1"/>
          </p:cNvPicPr>
          <p:nvPr/>
        </p:nvPicPr>
        <p:blipFill>
          <a:blip r:embed="rId2"/>
          <a:stretch>
            <a:fillRect/>
          </a:stretch>
        </p:blipFill>
        <p:spPr>
          <a:xfrm>
            <a:off x="1212352" y="629777"/>
            <a:ext cx="4391524" cy="2667851"/>
          </a:xfrm>
          <a:prstGeom prst="rect">
            <a:avLst/>
          </a:prstGeom>
        </p:spPr>
      </p:pic>
      <p:sp>
        <p:nvSpPr>
          <p:cNvPr id="133" name="Freeform: Shape 1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02634" y="2585111"/>
            <a:ext cx="972241" cy="45718"/>
            <a:chOff x="4886325" y="3371754"/>
            <a:chExt cx="2418492" cy="113728"/>
          </a:xfrm>
          <a:solidFill>
            <a:schemeClr val="accent1"/>
          </a:solidFill>
        </p:grpSpPr>
        <p:sp>
          <p:nvSpPr>
            <p:cNvPr id="1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4" descr="A white box with black lines&#10;&#10;Description automatically generated">
            <a:extLst>
              <a:ext uri="{FF2B5EF4-FFF2-40B4-BE49-F238E27FC236}">
                <a16:creationId xmlns:a16="http://schemas.microsoft.com/office/drawing/2014/main" id="{EB556A41-716E-0259-1FB4-EC958D9A041D}"/>
              </a:ext>
            </a:extLst>
          </p:cNvPr>
          <p:cNvPicPr>
            <a:picLocks noChangeAspect="1"/>
          </p:cNvPicPr>
          <p:nvPr/>
        </p:nvPicPr>
        <p:blipFill>
          <a:blip r:embed="rId3"/>
          <a:stretch>
            <a:fillRect/>
          </a:stretch>
        </p:blipFill>
        <p:spPr>
          <a:xfrm>
            <a:off x="578009" y="4094968"/>
            <a:ext cx="5660211" cy="1570708"/>
          </a:xfrm>
          <a:prstGeom prst="rect">
            <a:avLst/>
          </a:prstGeom>
        </p:spPr>
      </p:pic>
      <p:sp>
        <p:nvSpPr>
          <p:cNvPr id="3" name="TextBox 2">
            <a:extLst>
              <a:ext uri="{FF2B5EF4-FFF2-40B4-BE49-F238E27FC236}">
                <a16:creationId xmlns:a16="http://schemas.microsoft.com/office/drawing/2014/main" id="{A9E53BEA-BCAB-E438-344F-57F5C2E08133}"/>
              </a:ext>
            </a:extLst>
          </p:cNvPr>
          <p:cNvSpPr txBox="1"/>
          <p:nvPr/>
        </p:nvSpPr>
        <p:spPr>
          <a:xfrm>
            <a:off x="7002634" y="2796427"/>
            <a:ext cx="4609215" cy="327450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10000"/>
          </a:bodyPr>
          <a:lstStyle/>
          <a:p>
            <a:pPr>
              <a:spcAft>
                <a:spcPts val="600"/>
              </a:spcAft>
              <a:buFont typeface="Arial" panose="020B0604020202020204" pitchFamily="34" charset="0"/>
            </a:pPr>
            <a:r>
              <a:rPr lang="en-US" sz="2000" dirty="0"/>
              <a:t>During data exploration, we detected outliers in the '</a:t>
            </a:r>
            <a:r>
              <a:rPr lang="en-US" sz="2000" dirty="0" err="1"/>
              <a:t>duration_ms</a:t>
            </a:r>
            <a:r>
              <a:rPr lang="en-US" sz="2000" dirty="0"/>
              <a:t>' variable, which could potentially influence the clustering process and recommendation quality. To address this issue, we employed the Inter Quartile Range (IQR) method. By computing the IQR for '</a:t>
            </a:r>
            <a:r>
              <a:rPr lang="en-US" sz="2000" dirty="0" err="1"/>
              <a:t>duration_ms</a:t>
            </a:r>
            <a:r>
              <a:rPr lang="en-US" sz="2000" dirty="0"/>
              <a:t>', we determined a threshold beyond which data points were considered outliers. We then removed these outliers to ensure a more robust clustering process.</a:t>
            </a:r>
          </a:p>
          <a:p>
            <a:pPr>
              <a:spcAft>
                <a:spcPts val="600"/>
              </a:spcAft>
              <a:buFont typeface="Arial" panose="020B0604020202020204" pitchFamily="34" charset="0"/>
            </a:pPr>
            <a:br>
              <a:rPr lang="en-US" sz="1400" dirty="0"/>
            </a:br>
            <a:endParaRPr lang="en-US" sz="1400"/>
          </a:p>
        </p:txBody>
      </p:sp>
    </p:spTree>
    <p:extLst>
      <p:ext uri="{BB962C8B-B14F-4D97-AF65-F5344CB8AC3E}">
        <p14:creationId xmlns:p14="http://schemas.microsoft.com/office/powerpoint/2010/main" val="84645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 name="Group 1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 name="Freeform: Shape 1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 name="Freeform: Shape 2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Freeform: Shape 2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8" name="Rectangle 3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extBox 3">
            <a:extLst>
              <a:ext uri="{FF2B5EF4-FFF2-40B4-BE49-F238E27FC236}">
                <a16:creationId xmlns:a16="http://schemas.microsoft.com/office/drawing/2014/main" id="{DD3A38A9-BBBE-EAAD-E15E-35EB45A97261}"/>
              </a:ext>
            </a:extLst>
          </p:cNvPr>
          <p:cNvSpPr txBox="1"/>
          <p:nvPr/>
        </p:nvSpPr>
        <p:spPr>
          <a:xfrm>
            <a:off x="300314" y="-1106128"/>
            <a:ext cx="11888979" cy="197834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400" b="1" i="1" dirty="0">
                <a:latin typeface="+mj-lt"/>
                <a:ea typeface="+mj-ea"/>
                <a:cs typeface="+mj-cs"/>
              </a:rPr>
              <a:t>Comparison of Clustering Algorithms in Three Models</a:t>
            </a:r>
            <a:endParaRPr lang="en-US" sz="3400" i="1" dirty="0">
              <a:latin typeface="+mj-lt"/>
              <a:ea typeface="+mj-ea"/>
              <a:cs typeface="+mj-cs"/>
            </a:endParaRPr>
          </a:p>
        </p:txBody>
      </p:sp>
      <p:sp>
        <p:nvSpPr>
          <p:cNvPr id="40" name="Freeform: Shape 39">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3129498" cy="888208"/>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5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12" name="Table 11">
            <a:extLst>
              <a:ext uri="{FF2B5EF4-FFF2-40B4-BE49-F238E27FC236}">
                <a16:creationId xmlns:a16="http://schemas.microsoft.com/office/drawing/2014/main" id="{C5BFFBFF-524B-59EB-DA91-529C7975E22C}"/>
              </a:ext>
            </a:extLst>
          </p:cNvPr>
          <p:cNvGraphicFramePr>
            <a:graphicFrameLocks noGrp="1"/>
          </p:cNvGraphicFramePr>
          <p:nvPr>
            <p:extLst>
              <p:ext uri="{D42A27DB-BD31-4B8C-83A1-F6EECF244321}">
                <p14:modId xmlns:p14="http://schemas.microsoft.com/office/powerpoint/2010/main" val="714152670"/>
              </p:ext>
            </p:extLst>
          </p:nvPr>
        </p:nvGraphicFramePr>
        <p:xfrm>
          <a:off x="186905" y="1049546"/>
          <a:ext cx="11791602" cy="5648734"/>
        </p:xfrm>
        <a:graphic>
          <a:graphicData uri="http://schemas.openxmlformats.org/drawingml/2006/table">
            <a:tbl>
              <a:tblPr firstRow="1" bandRow="1">
                <a:tableStyleId>{5C22544A-7EE6-4342-B048-85BDC9FD1C3A}</a:tableStyleId>
              </a:tblPr>
              <a:tblGrid>
                <a:gridCol w="2413181">
                  <a:extLst>
                    <a:ext uri="{9D8B030D-6E8A-4147-A177-3AD203B41FA5}">
                      <a16:colId xmlns:a16="http://schemas.microsoft.com/office/drawing/2014/main" val="1449321451"/>
                    </a:ext>
                  </a:extLst>
                </a:gridCol>
                <a:gridCol w="3441801">
                  <a:extLst>
                    <a:ext uri="{9D8B030D-6E8A-4147-A177-3AD203B41FA5}">
                      <a16:colId xmlns:a16="http://schemas.microsoft.com/office/drawing/2014/main" val="2292311099"/>
                    </a:ext>
                  </a:extLst>
                </a:gridCol>
                <a:gridCol w="2821364">
                  <a:extLst>
                    <a:ext uri="{9D8B030D-6E8A-4147-A177-3AD203B41FA5}">
                      <a16:colId xmlns:a16="http://schemas.microsoft.com/office/drawing/2014/main" val="614280213"/>
                    </a:ext>
                  </a:extLst>
                </a:gridCol>
                <a:gridCol w="3115256">
                  <a:extLst>
                    <a:ext uri="{9D8B030D-6E8A-4147-A177-3AD203B41FA5}">
                      <a16:colId xmlns:a16="http://schemas.microsoft.com/office/drawing/2014/main" val="3529618148"/>
                    </a:ext>
                  </a:extLst>
                </a:gridCol>
              </a:tblGrid>
              <a:tr h="548260">
                <a:tc>
                  <a:txBody>
                    <a:bodyPr/>
                    <a:lstStyle/>
                    <a:p>
                      <a:pPr algn="ctr" fontAlgn="b"/>
                      <a:r>
                        <a:rPr lang="en-US" sz="1100" dirty="0">
                          <a:effectLst/>
                        </a:rPr>
                        <a:t>Features</a:t>
                      </a:r>
                      <a:endParaRPr lang="en-US" sz="1100" b="1" dirty="0">
                        <a:effectLst/>
                      </a:endParaRPr>
                    </a:p>
                  </a:txBody>
                  <a:tcPr marL="56611" marR="56611" marT="28306" marB="28306" anchor="b"/>
                </a:tc>
                <a:tc>
                  <a:txBody>
                    <a:bodyPr/>
                    <a:lstStyle/>
                    <a:p>
                      <a:pPr algn="ctr" fontAlgn="b"/>
                      <a:r>
                        <a:rPr lang="en-US" sz="1100" dirty="0">
                          <a:effectLst/>
                        </a:rPr>
                        <a:t>K-Means</a:t>
                      </a:r>
                      <a:endParaRPr lang="en-US" sz="1100" b="1" dirty="0">
                        <a:effectLst/>
                      </a:endParaRPr>
                    </a:p>
                  </a:txBody>
                  <a:tcPr marL="56611" marR="56611" marT="28306" marB="28306" anchor="b"/>
                </a:tc>
                <a:tc>
                  <a:txBody>
                    <a:bodyPr/>
                    <a:lstStyle/>
                    <a:p>
                      <a:pPr algn="ctr" fontAlgn="b"/>
                      <a:r>
                        <a:rPr lang="en-US" sz="1100" dirty="0">
                          <a:effectLst/>
                        </a:rPr>
                        <a:t>DBSCAN</a:t>
                      </a:r>
                      <a:endParaRPr lang="en-US" sz="1100" b="1" dirty="0">
                        <a:effectLst/>
                      </a:endParaRPr>
                    </a:p>
                  </a:txBody>
                  <a:tcPr marL="56611" marR="56611" marT="28306" marB="28306" anchor="b"/>
                </a:tc>
                <a:tc>
                  <a:txBody>
                    <a:bodyPr/>
                    <a:lstStyle/>
                    <a:p>
                      <a:pPr algn="ctr" fontAlgn="b"/>
                      <a:r>
                        <a:rPr lang="en-US" sz="1100">
                          <a:effectLst/>
                        </a:rPr>
                        <a:t>Agglomerative Clustering</a:t>
                      </a:r>
                      <a:endParaRPr lang="en-US" sz="1100" b="1">
                        <a:effectLst/>
                      </a:endParaRPr>
                    </a:p>
                  </a:txBody>
                  <a:tcPr marL="56611" marR="56611" marT="28306" marB="28306" anchor="b"/>
                </a:tc>
                <a:extLst>
                  <a:ext uri="{0D108BD9-81ED-4DB2-BD59-A6C34878D82A}">
                    <a16:rowId xmlns:a16="http://schemas.microsoft.com/office/drawing/2014/main" val="4143724933"/>
                  </a:ext>
                </a:extLst>
              </a:tr>
              <a:tr h="814082">
                <a:tc>
                  <a:txBody>
                    <a:bodyPr/>
                    <a:lstStyle/>
                    <a:p>
                      <a:pPr algn="ctr" fontAlgn="base"/>
                      <a:r>
                        <a:rPr lang="en-US" sz="1100">
                          <a:effectLst/>
                        </a:rPr>
                        <a:t>Model Complexity</a:t>
                      </a:r>
                    </a:p>
                  </a:txBody>
                  <a:tcPr marL="56611" marR="56611" marT="28306" marB="28306" anchor="ctr"/>
                </a:tc>
                <a:tc>
                  <a:txBody>
                    <a:bodyPr/>
                    <a:lstStyle/>
                    <a:p>
                      <a:pPr algn="ctr" fontAlgn="base"/>
                      <a:r>
                        <a:rPr lang="en-US" sz="1100">
                          <a:effectLst/>
                        </a:rPr>
                        <a:t>Simple and easy to implement</a:t>
                      </a:r>
                    </a:p>
                  </a:txBody>
                  <a:tcPr marL="56611" marR="56611" marT="28306" marB="28306" anchor="ctr"/>
                </a:tc>
                <a:tc>
                  <a:txBody>
                    <a:bodyPr/>
                    <a:lstStyle/>
                    <a:p>
                      <a:pPr algn="ctr" fontAlgn="base"/>
                      <a:r>
                        <a:rPr lang="en-US" sz="1100" dirty="0">
                          <a:effectLst/>
                        </a:rPr>
                        <a:t>More complex due to parameter tuning</a:t>
                      </a:r>
                    </a:p>
                  </a:txBody>
                  <a:tcPr marL="56611" marR="56611" marT="28306" marB="28306" anchor="ctr"/>
                </a:tc>
                <a:tc>
                  <a:txBody>
                    <a:bodyPr/>
                    <a:lstStyle/>
                    <a:p>
                      <a:pPr algn="ctr" fontAlgn="base"/>
                      <a:r>
                        <a:rPr lang="en-US" sz="1100" dirty="0">
                          <a:effectLst/>
                        </a:rPr>
                        <a:t>Moderately complex, impacted by linkage methods</a:t>
                      </a:r>
                    </a:p>
                  </a:txBody>
                  <a:tcPr marL="56611" marR="56611" marT="28306" marB="28306" anchor="ctr"/>
                </a:tc>
                <a:extLst>
                  <a:ext uri="{0D108BD9-81ED-4DB2-BD59-A6C34878D82A}">
                    <a16:rowId xmlns:a16="http://schemas.microsoft.com/office/drawing/2014/main" val="4259143335"/>
                  </a:ext>
                </a:extLst>
              </a:tr>
              <a:tr h="1030064">
                <a:tc>
                  <a:txBody>
                    <a:bodyPr/>
                    <a:lstStyle/>
                    <a:p>
                      <a:pPr algn="ctr" fontAlgn="base"/>
                      <a:r>
                        <a:rPr lang="en-US" sz="1100" dirty="0">
                          <a:effectLst/>
                        </a:rPr>
                        <a:t>Handling Outliers</a:t>
                      </a:r>
                    </a:p>
                  </a:txBody>
                  <a:tcPr marL="56611" marR="56611" marT="28306" marB="28306" anchor="ctr"/>
                </a:tc>
                <a:tc>
                  <a:txBody>
                    <a:bodyPr/>
                    <a:lstStyle/>
                    <a:p>
                      <a:pPr algn="ctr" fontAlgn="base"/>
                      <a:r>
                        <a:rPr lang="en-US" sz="1100" dirty="0">
                          <a:effectLst/>
                        </a:rPr>
                        <a:t>Sensitive to outliers, may affect cluster quality</a:t>
                      </a:r>
                    </a:p>
                  </a:txBody>
                  <a:tcPr marL="56611" marR="56611" marT="28306" marB="28306" anchor="ctr"/>
                </a:tc>
                <a:tc>
                  <a:txBody>
                    <a:bodyPr/>
                    <a:lstStyle/>
                    <a:p>
                      <a:pPr algn="ctr" fontAlgn="base"/>
                      <a:r>
                        <a:rPr lang="en-US" sz="1100" dirty="0">
                          <a:effectLst/>
                        </a:rPr>
                        <a:t>Robust to outliers, automatically identifies noise points</a:t>
                      </a:r>
                    </a:p>
                  </a:txBody>
                  <a:tcPr marL="56611" marR="56611" marT="28306" marB="28306" anchor="ctr"/>
                </a:tc>
                <a:tc>
                  <a:txBody>
                    <a:bodyPr/>
                    <a:lstStyle/>
                    <a:p>
                      <a:pPr algn="ctr" fontAlgn="base"/>
                      <a:r>
                        <a:rPr lang="en-US" sz="1100" dirty="0">
                          <a:effectLst/>
                        </a:rPr>
                        <a:t>Affected by outliers, depending on the linkage method</a:t>
                      </a:r>
                    </a:p>
                  </a:txBody>
                  <a:tcPr marL="56611" marR="56611" marT="28306" marB="28306" anchor="ctr"/>
                </a:tc>
                <a:extLst>
                  <a:ext uri="{0D108BD9-81ED-4DB2-BD59-A6C34878D82A}">
                    <a16:rowId xmlns:a16="http://schemas.microsoft.com/office/drawing/2014/main" val="522660308"/>
                  </a:ext>
                </a:extLst>
              </a:tr>
              <a:tr h="814082">
                <a:tc>
                  <a:txBody>
                    <a:bodyPr/>
                    <a:lstStyle/>
                    <a:p>
                      <a:pPr algn="ctr" fontAlgn="base"/>
                      <a:r>
                        <a:rPr lang="en-US" sz="1100" dirty="0">
                          <a:effectLst/>
                        </a:rPr>
                        <a:t>Cluster Shapes</a:t>
                      </a:r>
                    </a:p>
                  </a:txBody>
                  <a:tcPr marL="56611" marR="56611" marT="28306" marB="28306" anchor="ctr"/>
                </a:tc>
                <a:tc>
                  <a:txBody>
                    <a:bodyPr/>
                    <a:lstStyle/>
                    <a:p>
                      <a:pPr algn="ctr" fontAlgn="base"/>
                      <a:r>
                        <a:rPr lang="en-US" sz="1100" dirty="0">
                          <a:effectLst/>
                        </a:rPr>
                        <a:t>Assumes clusters are spherical and of equal size</a:t>
                      </a:r>
                    </a:p>
                  </a:txBody>
                  <a:tcPr marL="56611" marR="56611" marT="28306" marB="28306" anchor="ctr"/>
                </a:tc>
                <a:tc>
                  <a:txBody>
                    <a:bodyPr/>
                    <a:lstStyle/>
                    <a:p>
                      <a:pPr algn="ctr" fontAlgn="base"/>
                      <a:r>
                        <a:rPr lang="en-US" sz="1100" dirty="0">
                          <a:effectLst/>
                        </a:rPr>
                        <a:t>Adapts to any cluster shape, flexible</a:t>
                      </a:r>
                    </a:p>
                  </a:txBody>
                  <a:tcPr marL="56611" marR="56611" marT="28306" marB="28306" anchor="ctr"/>
                </a:tc>
                <a:tc>
                  <a:txBody>
                    <a:bodyPr/>
                    <a:lstStyle/>
                    <a:p>
                      <a:pPr algn="ctr" fontAlgn="base"/>
                      <a:r>
                        <a:rPr lang="en-US" sz="1100" dirty="0">
                          <a:effectLst/>
                        </a:rPr>
                        <a:t>Flexibility in handling various cluster shapes</a:t>
                      </a:r>
                    </a:p>
                  </a:txBody>
                  <a:tcPr marL="56611" marR="56611" marT="28306" marB="28306" anchor="ctr"/>
                </a:tc>
                <a:extLst>
                  <a:ext uri="{0D108BD9-81ED-4DB2-BD59-A6C34878D82A}">
                    <a16:rowId xmlns:a16="http://schemas.microsoft.com/office/drawing/2014/main" val="990169230"/>
                  </a:ext>
                </a:extLst>
              </a:tr>
              <a:tr h="814082">
                <a:tc>
                  <a:txBody>
                    <a:bodyPr/>
                    <a:lstStyle/>
                    <a:p>
                      <a:pPr algn="ctr" fontAlgn="base"/>
                      <a:r>
                        <a:rPr lang="en-US" sz="1100" dirty="0">
                          <a:effectLst/>
                        </a:rPr>
                        <a:t>Number of Clusters</a:t>
                      </a:r>
                    </a:p>
                  </a:txBody>
                  <a:tcPr marL="56611" marR="56611" marT="28306" marB="28306" anchor="ctr"/>
                </a:tc>
                <a:tc>
                  <a:txBody>
                    <a:bodyPr/>
                    <a:lstStyle/>
                    <a:p>
                      <a:pPr algn="ctr" fontAlgn="base"/>
                      <a:r>
                        <a:rPr lang="en-US" sz="1100" dirty="0">
                          <a:effectLst/>
                        </a:rPr>
                        <a:t>Requires pre-specification of clusters</a:t>
                      </a:r>
                    </a:p>
                  </a:txBody>
                  <a:tcPr marL="56611" marR="56611" marT="28306" marB="28306" anchor="ctr"/>
                </a:tc>
                <a:tc>
                  <a:txBody>
                    <a:bodyPr/>
                    <a:lstStyle/>
                    <a:p>
                      <a:pPr algn="ctr" fontAlgn="base"/>
                      <a:r>
                        <a:rPr lang="en-US" sz="1100" dirty="0">
                          <a:effectLst/>
                        </a:rPr>
                        <a:t>Automatically determines the number of clusters</a:t>
                      </a:r>
                    </a:p>
                  </a:txBody>
                  <a:tcPr marL="56611" marR="56611" marT="28306" marB="28306" anchor="ctr"/>
                </a:tc>
                <a:tc>
                  <a:txBody>
                    <a:bodyPr/>
                    <a:lstStyle/>
                    <a:p>
                      <a:pPr algn="ctr" fontAlgn="base"/>
                      <a:r>
                        <a:rPr lang="en-US" sz="1100" dirty="0">
                          <a:effectLst/>
                        </a:rPr>
                        <a:t>Requires specifying the number of clusters beforehand</a:t>
                      </a:r>
                    </a:p>
                  </a:txBody>
                  <a:tcPr marL="56611" marR="56611" marT="28306" marB="28306" anchor="ctr"/>
                </a:tc>
                <a:extLst>
                  <a:ext uri="{0D108BD9-81ED-4DB2-BD59-A6C34878D82A}">
                    <a16:rowId xmlns:a16="http://schemas.microsoft.com/office/drawing/2014/main" val="3830703834"/>
                  </a:ext>
                </a:extLst>
              </a:tr>
              <a:tr h="814082">
                <a:tc>
                  <a:txBody>
                    <a:bodyPr/>
                    <a:lstStyle/>
                    <a:p>
                      <a:pPr algn="ctr" fontAlgn="base"/>
                      <a:r>
                        <a:rPr lang="en-US" sz="1100" dirty="0">
                          <a:effectLst/>
                        </a:rPr>
                        <a:t>Scalability</a:t>
                      </a:r>
                    </a:p>
                  </a:txBody>
                  <a:tcPr marL="56611" marR="56611" marT="28306" marB="28306" anchor="ctr"/>
                </a:tc>
                <a:tc>
                  <a:txBody>
                    <a:bodyPr/>
                    <a:lstStyle/>
                    <a:p>
                      <a:pPr algn="ctr" fontAlgn="base"/>
                      <a:r>
                        <a:rPr lang="en-US" sz="1100" dirty="0">
                          <a:effectLst/>
                        </a:rPr>
                        <a:t>Efficient for large datasets</a:t>
                      </a:r>
                    </a:p>
                  </a:txBody>
                  <a:tcPr marL="56611" marR="56611" marT="28306" marB="28306" anchor="ctr"/>
                </a:tc>
                <a:tc>
                  <a:txBody>
                    <a:bodyPr/>
                    <a:lstStyle/>
                    <a:p>
                      <a:pPr algn="ctr" fontAlgn="base"/>
                      <a:r>
                        <a:rPr lang="en-US" sz="1100" dirty="0">
                          <a:effectLst/>
                        </a:rPr>
                        <a:t>May be less efficient for large datasets</a:t>
                      </a:r>
                    </a:p>
                  </a:txBody>
                  <a:tcPr marL="56611" marR="56611" marT="28306" marB="28306" anchor="ctr"/>
                </a:tc>
                <a:tc>
                  <a:txBody>
                    <a:bodyPr/>
                    <a:lstStyle/>
                    <a:p>
                      <a:pPr algn="ctr" fontAlgn="base"/>
                      <a:r>
                        <a:rPr lang="en-US" sz="1100" dirty="0">
                          <a:effectLst/>
                        </a:rPr>
                        <a:t>Efficient for small to medium-sized datasets</a:t>
                      </a:r>
                    </a:p>
                  </a:txBody>
                  <a:tcPr marL="56611" marR="56611" marT="28306" marB="28306" anchor="ctr"/>
                </a:tc>
                <a:extLst>
                  <a:ext uri="{0D108BD9-81ED-4DB2-BD59-A6C34878D82A}">
                    <a16:rowId xmlns:a16="http://schemas.microsoft.com/office/drawing/2014/main" val="2340690424"/>
                  </a:ext>
                </a:extLst>
              </a:tr>
              <a:tr h="814082">
                <a:tc>
                  <a:txBody>
                    <a:bodyPr/>
                    <a:lstStyle/>
                    <a:p>
                      <a:pPr algn="ctr" fontAlgn="base"/>
                      <a:r>
                        <a:rPr lang="en-US" sz="1100" dirty="0">
                          <a:effectLst/>
                        </a:rPr>
                        <a:t>Personalization</a:t>
                      </a:r>
                    </a:p>
                  </a:txBody>
                  <a:tcPr marL="56611" marR="56611" marT="28306" marB="28306" anchor="ctr"/>
                </a:tc>
                <a:tc>
                  <a:txBody>
                    <a:bodyPr/>
                    <a:lstStyle/>
                    <a:p>
                      <a:pPr algn="ctr" fontAlgn="base"/>
                      <a:r>
                        <a:rPr lang="en-US" sz="1100" dirty="0">
                          <a:effectLst/>
                        </a:rPr>
                        <a:t>Less personalized, may overlook finer preferences</a:t>
                      </a:r>
                    </a:p>
                  </a:txBody>
                  <a:tcPr marL="56611" marR="56611" marT="28306" marB="28306" anchor="ctr"/>
                </a:tc>
                <a:tc>
                  <a:txBody>
                    <a:bodyPr/>
                    <a:lstStyle/>
                    <a:p>
                      <a:pPr algn="ctr" fontAlgn="base"/>
                      <a:r>
                        <a:rPr lang="en-US" sz="1100" dirty="0">
                          <a:effectLst/>
                        </a:rPr>
                        <a:t>Provides more personalized recommendations</a:t>
                      </a:r>
                    </a:p>
                  </a:txBody>
                  <a:tcPr marL="56611" marR="56611" marT="28306" marB="28306" anchor="ctr"/>
                </a:tc>
                <a:tc>
                  <a:txBody>
                    <a:bodyPr/>
                    <a:lstStyle/>
                    <a:p>
                      <a:pPr algn="ctr" fontAlgn="base"/>
                      <a:r>
                        <a:rPr lang="en-US" sz="1100" dirty="0">
                          <a:effectLst/>
                        </a:rPr>
                        <a:t>Provides more personalized recommendations</a:t>
                      </a:r>
                    </a:p>
                  </a:txBody>
                  <a:tcPr marL="56611" marR="56611" marT="28306" marB="28306" anchor="ctr"/>
                </a:tc>
                <a:extLst>
                  <a:ext uri="{0D108BD9-81ED-4DB2-BD59-A6C34878D82A}">
                    <a16:rowId xmlns:a16="http://schemas.microsoft.com/office/drawing/2014/main" val="3410853234"/>
                  </a:ext>
                </a:extLst>
              </a:tr>
            </a:tbl>
          </a:graphicData>
        </a:graphic>
      </p:graphicFrame>
    </p:spTree>
    <p:extLst>
      <p:ext uri="{BB962C8B-B14F-4D97-AF65-F5344CB8AC3E}">
        <p14:creationId xmlns:p14="http://schemas.microsoft.com/office/powerpoint/2010/main" val="141533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B2B8-92E7-C76E-CFA0-82F725CF68F6}"/>
              </a:ext>
            </a:extLst>
          </p:cNvPr>
          <p:cNvSpPr>
            <a:spLocks noGrp="1"/>
          </p:cNvSpPr>
          <p:nvPr>
            <p:ph type="title"/>
          </p:nvPr>
        </p:nvSpPr>
        <p:spPr/>
        <p:txBody>
          <a:bodyPr/>
          <a:lstStyle/>
          <a:p>
            <a:pPr algn="ctr"/>
            <a:r>
              <a:rPr lang="en-US" sz="3200" b="1" dirty="0">
                <a:ea typeface="+mj-lt"/>
                <a:cs typeface="+mj-lt"/>
              </a:rPr>
              <a:t>Finding the Optimal Number of Clusters</a:t>
            </a:r>
            <a:endParaRPr lang="en-US" sz="3200">
              <a:ea typeface="+mj-lt"/>
              <a:cs typeface="+mj-lt"/>
            </a:endParaRPr>
          </a:p>
          <a:p>
            <a:endParaRPr lang="en-US" dirty="0"/>
          </a:p>
        </p:txBody>
      </p:sp>
      <p:sp>
        <p:nvSpPr>
          <p:cNvPr id="3" name="Text Placeholder 2">
            <a:extLst>
              <a:ext uri="{FF2B5EF4-FFF2-40B4-BE49-F238E27FC236}">
                <a16:creationId xmlns:a16="http://schemas.microsoft.com/office/drawing/2014/main" id="{EBF4937D-3FF8-A64C-A20E-9A9B91AA499C}"/>
              </a:ext>
            </a:extLst>
          </p:cNvPr>
          <p:cNvSpPr>
            <a:spLocks noGrp="1"/>
          </p:cNvSpPr>
          <p:nvPr>
            <p:ph type="body" idx="1"/>
          </p:nvPr>
        </p:nvSpPr>
        <p:spPr>
          <a:xfrm>
            <a:off x="530352" y="1889281"/>
            <a:ext cx="4845387" cy="780439"/>
          </a:xfrm>
        </p:spPr>
        <p:txBody>
          <a:bodyPr>
            <a:normAutofit/>
          </a:bodyPr>
          <a:lstStyle/>
          <a:p>
            <a:pPr algn="ctr"/>
            <a:r>
              <a:rPr lang="en-US" sz="3200" b="1" dirty="0">
                <a:ea typeface="+mn-lt"/>
                <a:cs typeface="+mn-lt"/>
              </a:rPr>
              <a:t> Elbow Method</a:t>
            </a:r>
            <a:endParaRPr lang="en-US" sz="3200" b="1"/>
          </a:p>
        </p:txBody>
      </p:sp>
      <p:pic>
        <p:nvPicPr>
          <p:cNvPr id="7" name="Picture 7" descr="A graph with a blue line&#10;&#10;Description automatically generated">
            <a:extLst>
              <a:ext uri="{FF2B5EF4-FFF2-40B4-BE49-F238E27FC236}">
                <a16:creationId xmlns:a16="http://schemas.microsoft.com/office/drawing/2014/main" id="{99CB2B61-239E-EF59-CDEE-40A154A6CAAE}"/>
              </a:ext>
            </a:extLst>
          </p:cNvPr>
          <p:cNvPicPr>
            <a:picLocks noGrp="1" noChangeAspect="1"/>
          </p:cNvPicPr>
          <p:nvPr>
            <p:ph sz="half" idx="2"/>
          </p:nvPr>
        </p:nvPicPr>
        <p:blipFill>
          <a:blip r:embed="rId2"/>
          <a:stretch>
            <a:fillRect/>
          </a:stretch>
        </p:blipFill>
        <p:spPr>
          <a:xfrm>
            <a:off x="453549" y="2848806"/>
            <a:ext cx="4855219" cy="3737474"/>
          </a:xfrm>
        </p:spPr>
      </p:pic>
      <p:sp>
        <p:nvSpPr>
          <p:cNvPr id="5" name="Text Placeholder 4">
            <a:extLst>
              <a:ext uri="{FF2B5EF4-FFF2-40B4-BE49-F238E27FC236}">
                <a16:creationId xmlns:a16="http://schemas.microsoft.com/office/drawing/2014/main" id="{7119BA7D-9EBD-1397-7D07-E6C2648AE6AD}"/>
              </a:ext>
            </a:extLst>
          </p:cNvPr>
          <p:cNvSpPr>
            <a:spLocks noGrp="1"/>
          </p:cNvSpPr>
          <p:nvPr>
            <p:ph type="body" sz="quarter" idx="3"/>
          </p:nvPr>
        </p:nvSpPr>
        <p:spPr>
          <a:xfrm>
            <a:off x="6309119" y="2291846"/>
            <a:ext cx="4869249" cy="780439"/>
          </a:xfrm>
        </p:spPr>
        <p:txBody>
          <a:bodyPr>
            <a:normAutofit/>
          </a:bodyPr>
          <a:lstStyle/>
          <a:p>
            <a:pPr algn="ctr"/>
            <a:r>
              <a:rPr lang="en-US" sz="3200" b="1" dirty="0">
                <a:ea typeface="+mn-lt"/>
                <a:cs typeface="+mn-lt"/>
              </a:rPr>
              <a:t>Silhouette Method</a:t>
            </a:r>
          </a:p>
          <a:p>
            <a:endParaRPr lang="en-US" dirty="0"/>
          </a:p>
        </p:txBody>
      </p:sp>
      <p:pic>
        <p:nvPicPr>
          <p:cNvPr id="8" name="Picture 8" descr="A graph with blue lines&#10;&#10;Description automatically generated">
            <a:extLst>
              <a:ext uri="{FF2B5EF4-FFF2-40B4-BE49-F238E27FC236}">
                <a16:creationId xmlns:a16="http://schemas.microsoft.com/office/drawing/2014/main" id="{EFEC06E6-7D0A-E7BF-D642-42D36C1CA87B}"/>
              </a:ext>
            </a:extLst>
          </p:cNvPr>
          <p:cNvPicPr>
            <a:picLocks noGrp="1" noChangeAspect="1"/>
          </p:cNvPicPr>
          <p:nvPr>
            <p:ph sz="quarter" idx="4"/>
          </p:nvPr>
        </p:nvPicPr>
        <p:blipFill>
          <a:blip r:embed="rId3"/>
          <a:stretch>
            <a:fillRect/>
          </a:stretch>
        </p:blipFill>
        <p:spPr>
          <a:xfrm>
            <a:off x="6369515" y="2877560"/>
            <a:ext cx="4805966" cy="3737474"/>
          </a:xfrm>
        </p:spPr>
      </p:pic>
    </p:spTree>
    <p:extLst>
      <p:ext uri="{BB962C8B-B14F-4D97-AF65-F5344CB8AC3E}">
        <p14:creationId xmlns:p14="http://schemas.microsoft.com/office/powerpoint/2010/main" val="386859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8" name="Group 57">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9" name="Freeform: Shape 58">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Freeform: Shape 59">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Freeform: Shape 60">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3"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4"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Freeform: Shape 66">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9"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7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7" name="Rectangle 76">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2A42463-FC44-0435-6F31-E0B36C476EAD}"/>
              </a:ext>
            </a:extLst>
          </p:cNvPr>
          <p:cNvSpPr>
            <a:spLocks noGrp="1"/>
          </p:cNvSpPr>
          <p:nvPr>
            <p:ph type="title"/>
          </p:nvPr>
        </p:nvSpPr>
        <p:spPr>
          <a:xfrm>
            <a:off x="525717" y="470766"/>
            <a:ext cx="4663649" cy="1455091"/>
          </a:xfrm>
        </p:spPr>
        <p:txBody>
          <a:bodyPr vert="horz" lIns="91440" tIns="45720" rIns="91440" bIns="45720" rtlCol="0" anchor="b">
            <a:normAutofit/>
          </a:bodyPr>
          <a:lstStyle/>
          <a:p>
            <a:pPr>
              <a:lnSpc>
                <a:spcPct val="90000"/>
              </a:lnSpc>
            </a:pPr>
            <a:r>
              <a:rPr lang="en-US" sz="2300" b="1" dirty="0"/>
              <a:t>Incorporating User Feedback and its Impact</a:t>
            </a:r>
            <a:endParaRPr lang="en-US" sz="2300" dirty="0"/>
          </a:p>
          <a:p>
            <a:pPr>
              <a:lnSpc>
                <a:spcPct val="90000"/>
              </a:lnSpc>
            </a:pPr>
            <a:br>
              <a:rPr lang="en-US" sz="2300"/>
            </a:br>
            <a:endParaRPr lang="en-US" sz="2300"/>
          </a:p>
        </p:txBody>
      </p:sp>
      <p:sp>
        <p:nvSpPr>
          <p:cNvPr id="79" name="Freeform: Shape 7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1"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3984" y="1406168"/>
            <a:ext cx="1043897" cy="1221406"/>
            <a:chOff x="4707887" y="439018"/>
            <a:chExt cx="2596740" cy="3038368"/>
          </a:xfrm>
          <a:solidFill>
            <a:schemeClr val="accent1"/>
          </a:solidFill>
        </p:grpSpPr>
        <p:sp>
          <p:nvSpPr>
            <p:cNvPr id="82"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3"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707887" y="439018"/>
              <a:ext cx="2587691" cy="3038368"/>
              <a:chOff x="4707887" y="439018"/>
              <a:chExt cx="2587691" cy="3038368"/>
            </a:xfrm>
            <a:grpFill/>
          </p:grpSpPr>
          <p:sp>
            <p:nvSpPr>
              <p:cNvPr id="84"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7"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7887" y="439018"/>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TextBox 2">
            <a:extLst>
              <a:ext uri="{FF2B5EF4-FFF2-40B4-BE49-F238E27FC236}">
                <a16:creationId xmlns:a16="http://schemas.microsoft.com/office/drawing/2014/main" id="{EC905059-D85D-6363-37EC-7322CA8A1546}"/>
              </a:ext>
            </a:extLst>
          </p:cNvPr>
          <p:cNvSpPr txBox="1"/>
          <p:nvPr/>
        </p:nvSpPr>
        <p:spPr>
          <a:xfrm>
            <a:off x="525717" y="1718126"/>
            <a:ext cx="5123724" cy="502853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a:spcAft>
                <a:spcPts val="600"/>
              </a:spcAft>
              <a:buFont typeface="Arial" panose="020B0604020202020204" pitchFamily="34" charset="0"/>
            </a:pPr>
            <a:r>
              <a:rPr lang="en-US" sz="1500" dirty="0"/>
              <a:t>Our Spotify Recommendation Engine goes beyond model development to create an interactive and user-centric experience through our website. Utilizing sliders for audio feature selection, users can actively engage in fine-tuning their preferences, making the recommendation process more immersive and enjoyable.</a:t>
            </a:r>
            <a:endParaRPr lang="en-US" sz="1500"/>
          </a:p>
          <a:p>
            <a:pPr>
              <a:spcAft>
                <a:spcPts val="600"/>
              </a:spcAft>
              <a:buFont typeface="Arial" panose="020B0604020202020204" pitchFamily="34" charset="0"/>
            </a:pPr>
            <a:r>
              <a:rPr lang="en-US" sz="1500" dirty="0"/>
              <a:t>By incorporating user accounts, we can store individual preferences, listening history, and feedback, leading to personalized and tailored song recommendations. Introducing genre selection sliders will enable users to refine recommendations based on their specific musical interests, enhancing user satisfaction. To maintain a balance between familiarity and novelty, we plan to add a novelty slider, which will allow users to discover new tracks while still enjoying their favorite songs.</a:t>
            </a:r>
          </a:p>
          <a:p>
            <a:pPr>
              <a:spcAft>
                <a:spcPts val="600"/>
              </a:spcAft>
            </a:pPr>
            <a:r>
              <a:rPr lang="en-US" sz="1500" dirty="0">
                <a:ea typeface="+mn-lt"/>
                <a:cs typeface="+mn-lt"/>
              </a:rPr>
              <a:t>The feedback loop and collaborative filtering will significantly enhance the engine's ability to understand and anticipate user preferences, resulting in more engaging and relevant recommendations</a:t>
            </a:r>
            <a:br>
              <a:rPr lang="en-US" sz="1500" dirty="0"/>
            </a:br>
            <a:endParaRPr lang="en-US" sz="1500"/>
          </a:p>
        </p:txBody>
      </p:sp>
      <p:pic>
        <p:nvPicPr>
          <p:cNvPr id="4" name="Picture 5" descr="A screenshot of a web page&#10;&#10;Description automatically generated">
            <a:extLst>
              <a:ext uri="{FF2B5EF4-FFF2-40B4-BE49-F238E27FC236}">
                <a16:creationId xmlns:a16="http://schemas.microsoft.com/office/drawing/2014/main" id="{CC570AD2-9C83-79F9-D336-E827401A160B}"/>
              </a:ext>
            </a:extLst>
          </p:cNvPr>
          <p:cNvPicPr>
            <a:picLocks noChangeAspect="1"/>
          </p:cNvPicPr>
          <p:nvPr/>
        </p:nvPicPr>
        <p:blipFill>
          <a:blip r:embed="rId2"/>
          <a:stretch>
            <a:fillRect/>
          </a:stretch>
        </p:blipFill>
        <p:spPr>
          <a:xfrm>
            <a:off x="5953780" y="1692533"/>
            <a:ext cx="5660211" cy="3381976"/>
          </a:xfrm>
          <a:prstGeom prst="rect">
            <a:avLst/>
          </a:prstGeom>
        </p:spPr>
      </p:pic>
      <p:sp>
        <p:nvSpPr>
          <p:cNvPr id="89" name="Freeform: Shape 88">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1" name="Group 90">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2" name="Freeform: Shape 91">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Freeform: Shape 92">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5"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6"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7"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88533229"/>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RocaVTI</vt:lpstr>
      <vt:lpstr>Spotify Recommendation Engine</vt:lpstr>
      <vt:lpstr>PowerPoint Presentation</vt:lpstr>
      <vt:lpstr>Enhancements</vt:lpstr>
      <vt:lpstr>PowerPoint Presentation</vt:lpstr>
      <vt:lpstr>PowerPoint Presentation</vt:lpstr>
      <vt:lpstr>PowerPoint Presentation</vt:lpstr>
      <vt:lpstr>PowerPoint Presentation</vt:lpstr>
      <vt:lpstr>Finding the Optimal Number of Clusters </vt:lpstr>
      <vt:lpstr>Incorporating User Feedback and its Impact  </vt:lpstr>
      <vt:lpstr>Future Enhancements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316</cp:revision>
  <dcterms:created xsi:type="dcterms:W3CDTF">2023-07-29T03:24:48Z</dcterms:created>
  <dcterms:modified xsi:type="dcterms:W3CDTF">2023-07-31T03:39:02Z</dcterms:modified>
</cp:coreProperties>
</file>