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6" r:id="rId7"/>
    <p:sldId id="261" r:id="rId8"/>
    <p:sldId id="262"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3/30/2024</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1F1D3-F448-35AA-42C2-C62C72986D30}"/>
              </a:ext>
            </a:extLst>
          </p:cNvPr>
          <p:cNvSpPr>
            <a:spLocks noGrp="1"/>
          </p:cNvSpPr>
          <p:nvPr>
            <p:ph type="ctrTitle"/>
          </p:nvPr>
        </p:nvSpPr>
        <p:spPr/>
        <p:txBody>
          <a:bodyPr/>
          <a:lstStyle/>
          <a:p>
            <a:r>
              <a:rPr lang="en-IN" dirty="0"/>
              <a:t>Indian Agriculture Analysis</a:t>
            </a:r>
          </a:p>
        </p:txBody>
      </p:sp>
      <p:sp>
        <p:nvSpPr>
          <p:cNvPr id="3" name="Subtitle 2">
            <a:extLst>
              <a:ext uri="{FF2B5EF4-FFF2-40B4-BE49-F238E27FC236}">
                <a16:creationId xmlns:a16="http://schemas.microsoft.com/office/drawing/2014/main" id="{DB73A5DD-D423-C11F-AD7F-D47D20228844}"/>
              </a:ext>
            </a:extLst>
          </p:cNvPr>
          <p:cNvSpPr>
            <a:spLocks noGrp="1"/>
          </p:cNvSpPr>
          <p:nvPr>
            <p:ph type="subTitle" idx="1"/>
          </p:nvPr>
        </p:nvSpPr>
        <p:spPr/>
        <p:txBody>
          <a:bodyPr/>
          <a:lstStyle/>
          <a:p>
            <a:pPr algn="r"/>
            <a:r>
              <a:rPr lang="en-IN" dirty="0"/>
              <a:t>Name: Shashanka N Shetty</a:t>
            </a:r>
          </a:p>
          <a:p>
            <a:r>
              <a:rPr lang="en-IN" dirty="0"/>
              <a:t>                                                  Batch: MIP-DA-04</a:t>
            </a:r>
          </a:p>
        </p:txBody>
      </p:sp>
    </p:spTree>
    <p:extLst>
      <p:ext uri="{BB962C8B-B14F-4D97-AF65-F5344CB8AC3E}">
        <p14:creationId xmlns:p14="http://schemas.microsoft.com/office/powerpoint/2010/main" val="1498703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649917A-C517-CC18-C68A-2B701DB218A6}"/>
              </a:ext>
            </a:extLst>
          </p:cNvPr>
          <p:cNvPicPr>
            <a:picLocks noChangeAspect="1"/>
          </p:cNvPicPr>
          <p:nvPr/>
        </p:nvPicPr>
        <p:blipFill>
          <a:blip r:embed="rId2"/>
          <a:stretch>
            <a:fillRect/>
          </a:stretch>
        </p:blipFill>
        <p:spPr>
          <a:xfrm>
            <a:off x="1062554" y="632217"/>
            <a:ext cx="10066892" cy="5593565"/>
          </a:xfrm>
          <a:prstGeom prst="rect">
            <a:avLst/>
          </a:prstGeom>
        </p:spPr>
      </p:pic>
    </p:spTree>
    <p:extLst>
      <p:ext uri="{BB962C8B-B14F-4D97-AF65-F5344CB8AC3E}">
        <p14:creationId xmlns:p14="http://schemas.microsoft.com/office/powerpoint/2010/main" val="1143874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C1C9C-07ED-2F93-1256-67D53CC4DD57}"/>
              </a:ext>
            </a:extLst>
          </p:cNvPr>
          <p:cNvSpPr>
            <a:spLocks noGrp="1"/>
          </p:cNvSpPr>
          <p:nvPr>
            <p:ph type="title"/>
          </p:nvPr>
        </p:nvSpPr>
        <p:spPr>
          <a:xfrm>
            <a:off x="919119" y="2545404"/>
            <a:ext cx="10353761" cy="1326321"/>
          </a:xfrm>
        </p:spPr>
        <p:txBody>
          <a:bodyPr>
            <a:normAutofit/>
          </a:bodyPr>
          <a:lstStyle/>
          <a:p>
            <a:r>
              <a:rPr lang="en-IN" sz="78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772934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F2FC6-9D0E-2D7D-6924-732FDA07AFDE}"/>
              </a:ext>
            </a:extLst>
          </p:cNvPr>
          <p:cNvSpPr>
            <a:spLocks noGrp="1"/>
          </p:cNvSpPr>
          <p:nvPr>
            <p:ph type="title"/>
          </p:nvPr>
        </p:nvSpPr>
        <p:spPr/>
        <p:txBody>
          <a:bodyPr/>
          <a:lstStyle/>
          <a:p>
            <a:r>
              <a:rPr lang="en-IN" b="1" i="0" dirty="0">
                <a:effectLst/>
                <a:latin typeface="sohne"/>
              </a:rPr>
              <a:t>Introduction</a:t>
            </a:r>
            <a:br>
              <a:rPr lang="en-IN" b="1" i="0" dirty="0">
                <a:solidFill>
                  <a:srgbClr val="242424"/>
                </a:solidFill>
                <a:effectLst/>
                <a:latin typeface="sohne"/>
              </a:rPr>
            </a:br>
            <a:endParaRPr lang="en-IN" dirty="0"/>
          </a:p>
        </p:txBody>
      </p:sp>
      <p:sp>
        <p:nvSpPr>
          <p:cNvPr id="3" name="Content Placeholder 2">
            <a:extLst>
              <a:ext uri="{FF2B5EF4-FFF2-40B4-BE49-F238E27FC236}">
                <a16:creationId xmlns:a16="http://schemas.microsoft.com/office/drawing/2014/main" id="{1DCEC56D-0504-A356-0D9A-8FD9C2D56D73}"/>
              </a:ext>
            </a:extLst>
          </p:cNvPr>
          <p:cNvSpPr>
            <a:spLocks noGrp="1"/>
          </p:cNvSpPr>
          <p:nvPr>
            <p:ph idx="1"/>
          </p:nvPr>
        </p:nvSpPr>
        <p:spPr/>
        <p:txBody>
          <a:bodyPr/>
          <a:lstStyle/>
          <a:p>
            <a:r>
              <a:rPr lang="en-US" b="0" i="0" dirty="0">
                <a:effectLst/>
                <a:latin typeface="source-serif-pro"/>
              </a:rPr>
              <a:t>India’s agriculture sector stands as a cornerstone of its economy, contributing significantly to the Gross Domestic Product (GDP) and providing sustenance to a substantial portion of its population. This sector, rich in diversity due to the country’s vast array of climatic conditions and terrain, produces a wide variety of crops, ranging from staples like rice and wheat to cash crops such as cotton . The success and sustainability of agricultural practices are crucial not only for India’s food security but also for the livelihood of millions of farmers across the nation.</a:t>
            </a:r>
            <a:endParaRPr lang="en-IN" dirty="0"/>
          </a:p>
        </p:txBody>
      </p:sp>
    </p:spTree>
    <p:extLst>
      <p:ext uri="{BB962C8B-B14F-4D97-AF65-F5344CB8AC3E}">
        <p14:creationId xmlns:p14="http://schemas.microsoft.com/office/powerpoint/2010/main" val="2839576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69139-30FA-79D8-7595-7075E062BEA5}"/>
              </a:ext>
            </a:extLst>
          </p:cNvPr>
          <p:cNvSpPr>
            <a:spLocks noGrp="1"/>
          </p:cNvSpPr>
          <p:nvPr>
            <p:ph type="title"/>
          </p:nvPr>
        </p:nvSpPr>
        <p:spPr/>
        <p:txBody>
          <a:bodyPr>
            <a:normAutofit/>
          </a:bodyPr>
          <a:lstStyle/>
          <a:p>
            <a:pPr algn="l"/>
            <a:r>
              <a:rPr lang="en-US" sz="3200" b="0" cap="none" dirty="0">
                <a:effectLst/>
                <a:latin typeface="source-serif-pro"/>
              </a:rPr>
              <a:t>T</a:t>
            </a:r>
            <a:r>
              <a:rPr lang="en-US" sz="3200" b="0" i="0" cap="none" dirty="0">
                <a:effectLst/>
                <a:latin typeface="source-serif-pro"/>
              </a:rPr>
              <a:t>he purpose of this analysis is multifold:</a:t>
            </a:r>
            <a:endParaRPr lang="en-IN" sz="3200" cap="none" dirty="0"/>
          </a:p>
        </p:txBody>
      </p:sp>
      <p:sp>
        <p:nvSpPr>
          <p:cNvPr id="3" name="Content Placeholder 2">
            <a:extLst>
              <a:ext uri="{FF2B5EF4-FFF2-40B4-BE49-F238E27FC236}">
                <a16:creationId xmlns:a16="http://schemas.microsoft.com/office/drawing/2014/main" id="{A729E271-8A36-DA6D-6750-574504B04ACD}"/>
              </a:ext>
            </a:extLst>
          </p:cNvPr>
          <p:cNvSpPr>
            <a:spLocks noGrp="1"/>
          </p:cNvSpPr>
          <p:nvPr>
            <p:ph idx="1"/>
          </p:nvPr>
        </p:nvSpPr>
        <p:spPr/>
        <p:txBody>
          <a:bodyPr/>
          <a:lstStyle/>
          <a:p>
            <a:pPr algn="l">
              <a:buFont typeface="Arial" panose="020B0604020202020204" pitchFamily="34" charset="0"/>
              <a:buChar char="•"/>
            </a:pPr>
            <a:r>
              <a:rPr lang="en-US" b="0" i="0" dirty="0">
                <a:effectLst/>
                <a:latin typeface="source-serif-pro"/>
              </a:rPr>
              <a:t>Analyze the India Crop trends production and area from 1966 to 2017.</a:t>
            </a:r>
          </a:p>
          <a:p>
            <a:pPr algn="l">
              <a:buFont typeface="Arial" panose="020B0604020202020204" pitchFamily="34" charset="0"/>
              <a:buChar char="•"/>
            </a:pPr>
            <a:r>
              <a:rPr lang="en-US" b="0" i="0" dirty="0">
                <a:effectLst/>
                <a:latin typeface="source-serif-pro"/>
              </a:rPr>
              <a:t>Summarize the Crop Production, Crop Area, Crop Efficiency based on the years, states and category.</a:t>
            </a:r>
          </a:p>
          <a:p>
            <a:endParaRPr lang="en-IN" dirty="0"/>
          </a:p>
        </p:txBody>
      </p:sp>
    </p:spTree>
    <p:extLst>
      <p:ext uri="{BB962C8B-B14F-4D97-AF65-F5344CB8AC3E}">
        <p14:creationId xmlns:p14="http://schemas.microsoft.com/office/powerpoint/2010/main" val="2110441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F84A0-5276-03BD-DD40-5761C054BBBF}"/>
              </a:ext>
            </a:extLst>
          </p:cNvPr>
          <p:cNvSpPr>
            <a:spLocks noGrp="1"/>
          </p:cNvSpPr>
          <p:nvPr>
            <p:ph type="title"/>
          </p:nvPr>
        </p:nvSpPr>
        <p:spPr/>
        <p:txBody>
          <a:bodyPr>
            <a:normAutofit/>
          </a:bodyPr>
          <a:lstStyle/>
          <a:p>
            <a:pPr algn="l"/>
            <a:r>
              <a:rPr lang="en-US" sz="2000" b="0" cap="none" dirty="0">
                <a:effectLst/>
                <a:latin typeface="source-serif-pro"/>
              </a:rPr>
              <a:t>S</a:t>
            </a:r>
            <a:r>
              <a:rPr lang="en-US" sz="2000" b="0" i="0" cap="none" dirty="0">
                <a:effectLst/>
                <a:latin typeface="source-serif-pro"/>
              </a:rPr>
              <a:t>ome interesting insights that </a:t>
            </a:r>
            <a:r>
              <a:rPr lang="en-US" sz="2000" b="0" i="0" cap="none" dirty="0" err="1">
                <a:effectLst/>
                <a:latin typeface="source-serif-pro"/>
              </a:rPr>
              <a:t>i</a:t>
            </a:r>
            <a:r>
              <a:rPr lang="en-US" sz="2000" b="0" i="0" cap="none" dirty="0">
                <a:effectLst/>
                <a:latin typeface="source-serif-pro"/>
              </a:rPr>
              <a:t> like to share through this project:</a:t>
            </a:r>
            <a:endParaRPr lang="en-IN" sz="2000" cap="none" dirty="0"/>
          </a:p>
        </p:txBody>
      </p:sp>
      <p:sp>
        <p:nvSpPr>
          <p:cNvPr id="3" name="Content Placeholder 2">
            <a:extLst>
              <a:ext uri="{FF2B5EF4-FFF2-40B4-BE49-F238E27FC236}">
                <a16:creationId xmlns:a16="http://schemas.microsoft.com/office/drawing/2014/main" id="{5EF9649C-1FF6-5BA3-BF1B-9E212842D108}"/>
              </a:ext>
            </a:extLst>
          </p:cNvPr>
          <p:cNvSpPr>
            <a:spLocks noGrp="1"/>
          </p:cNvSpPr>
          <p:nvPr>
            <p:ph idx="1"/>
          </p:nvPr>
        </p:nvSpPr>
        <p:spPr/>
        <p:txBody>
          <a:bodyPr/>
          <a:lstStyle/>
          <a:p>
            <a:pPr algn="l">
              <a:buFont typeface="Arial" panose="020B0604020202020204" pitchFamily="34" charset="0"/>
              <a:buChar char="•"/>
            </a:pPr>
            <a:r>
              <a:rPr lang="en-US" b="0" i="0" dirty="0">
                <a:effectLst/>
                <a:latin typeface="source-serif-pro"/>
              </a:rPr>
              <a:t>From 1966 to 2017, the North Zone especially Uttar Pradesh state always contribute almost 40% to India Crop production, whereas Northeast Zone, Assam state have only 1% of contribution to India production.</a:t>
            </a:r>
          </a:p>
          <a:p>
            <a:pPr algn="l">
              <a:buFont typeface="Arial" panose="020B0604020202020204" pitchFamily="34" charset="0"/>
              <a:buChar char="•"/>
            </a:pPr>
            <a:r>
              <a:rPr lang="en-US" b="0" i="0" dirty="0">
                <a:effectLst/>
                <a:latin typeface="source-serif-pro"/>
              </a:rPr>
              <a:t>Cereals is always the main category of crop production with more than 70% to India, which support to the increase of India’s population.</a:t>
            </a:r>
          </a:p>
          <a:p>
            <a:pPr algn="l">
              <a:buFont typeface="Arial" panose="020B0604020202020204" pitchFamily="34" charset="0"/>
              <a:buChar char="•"/>
            </a:pPr>
            <a:r>
              <a:rPr lang="en-US" b="0" i="0" dirty="0">
                <a:effectLst/>
                <a:latin typeface="source-serif-pro"/>
              </a:rPr>
              <a:t>North East zone, where is Assam state is always the least contribution to India Crop Production.</a:t>
            </a:r>
          </a:p>
          <a:p>
            <a:endParaRPr lang="en-IN" dirty="0"/>
          </a:p>
        </p:txBody>
      </p:sp>
    </p:spTree>
    <p:extLst>
      <p:ext uri="{BB962C8B-B14F-4D97-AF65-F5344CB8AC3E}">
        <p14:creationId xmlns:p14="http://schemas.microsoft.com/office/powerpoint/2010/main" val="1378381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F026A-3387-EFE3-7389-C3D74DBB80CF}"/>
              </a:ext>
            </a:extLst>
          </p:cNvPr>
          <p:cNvSpPr>
            <a:spLocks noGrp="1"/>
          </p:cNvSpPr>
          <p:nvPr>
            <p:ph type="title"/>
          </p:nvPr>
        </p:nvSpPr>
        <p:spPr/>
        <p:txBody>
          <a:bodyPr/>
          <a:lstStyle/>
          <a:p>
            <a:pPr algn="l"/>
            <a:r>
              <a:rPr lang="en-IN" cap="none" dirty="0">
                <a:effectLst/>
                <a:latin typeface="sohne"/>
              </a:rPr>
              <a:t>T</a:t>
            </a:r>
            <a:r>
              <a:rPr lang="en-IN" b="1" i="0" cap="none" dirty="0">
                <a:effectLst/>
                <a:latin typeface="sohne"/>
              </a:rPr>
              <a:t>he </a:t>
            </a:r>
            <a:r>
              <a:rPr lang="en-IN" cap="none" dirty="0">
                <a:effectLst/>
                <a:latin typeface="sohne"/>
              </a:rPr>
              <a:t>D</a:t>
            </a:r>
            <a:r>
              <a:rPr lang="en-IN" b="1" i="0" cap="none" dirty="0">
                <a:effectLst/>
                <a:latin typeface="sohne"/>
              </a:rPr>
              <a:t>ata</a:t>
            </a:r>
            <a:br>
              <a:rPr lang="en-IN" b="1" i="0" cap="none" dirty="0">
                <a:effectLst/>
                <a:latin typeface="sohne"/>
              </a:rPr>
            </a:br>
            <a:endParaRPr lang="en-IN" cap="none" dirty="0"/>
          </a:p>
        </p:txBody>
      </p:sp>
      <p:sp>
        <p:nvSpPr>
          <p:cNvPr id="3" name="Content Placeholder 2">
            <a:extLst>
              <a:ext uri="{FF2B5EF4-FFF2-40B4-BE49-F238E27FC236}">
                <a16:creationId xmlns:a16="http://schemas.microsoft.com/office/drawing/2014/main" id="{E345C609-93CC-6F32-A605-8B358BFB598B}"/>
              </a:ext>
            </a:extLst>
          </p:cNvPr>
          <p:cNvSpPr>
            <a:spLocks noGrp="1"/>
          </p:cNvSpPr>
          <p:nvPr>
            <p:ph idx="1"/>
          </p:nvPr>
        </p:nvSpPr>
        <p:spPr/>
        <p:txBody>
          <a:bodyPr/>
          <a:lstStyle/>
          <a:p>
            <a:r>
              <a:rPr lang="en-US" b="0" i="0" dirty="0">
                <a:effectLst/>
                <a:latin typeface="source-serif-pro"/>
              </a:rPr>
              <a:t>The dataset consist of 16146 rows and 80 columns about the production, area and yield of each crop products.</a:t>
            </a:r>
          </a:p>
          <a:p>
            <a:r>
              <a:rPr lang="en-US" b="0" i="0" dirty="0">
                <a:effectLst/>
                <a:latin typeface="source-serif-pro"/>
              </a:rPr>
              <a:t>The shape of the dataset is 16146 rows and 80 columns. I see the data was collected by group of years on every states and districts of India, it doesn’t have any months or quarters. Additionally, the crop products has its own columns production, area and yield, which make the data look messy, and it is hard to understand.</a:t>
            </a:r>
            <a:endParaRPr lang="en-IN" dirty="0"/>
          </a:p>
        </p:txBody>
      </p:sp>
    </p:spTree>
    <p:extLst>
      <p:ext uri="{BB962C8B-B14F-4D97-AF65-F5344CB8AC3E}">
        <p14:creationId xmlns:p14="http://schemas.microsoft.com/office/powerpoint/2010/main" val="3189312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22F62-C650-32A6-0A70-72607AA72866}"/>
              </a:ext>
            </a:extLst>
          </p:cNvPr>
          <p:cNvSpPr>
            <a:spLocks noGrp="1"/>
          </p:cNvSpPr>
          <p:nvPr>
            <p:ph type="title"/>
          </p:nvPr>
        </p:nvSpPr>
        <p:spPr>
          <a:xfrm>
            <a:off x="777607" y="2496766"/>
            <a:ext cx="10353761" cy="1326321"/>
          </a:xfrm>
        </p:spPr>
        <p:txBody>
          <a:bodyPr>
            <a:normAutofit/>
          </a:bodyPr>
          <a:lstStyle/>
          <a:p>
            <a:r>
              <a:rPr lang="en-US" sz="5400" dirty="0"/>
              <a:t>Insights</a:t>
            </a:r>
            <a:endParaRPr lang="en-IN" sz="5400" dirty="0"/>
          </a:p>
        </p:txBody>
      </p:sp>
    </p:spTree>
    <p:extLst>
      <p:ext uri="{BB962C8B-B14F-4D97-AF65-F5344CB8AC3E}">
        <p14:creationId xmlns:p14="http://schemas.microsoft.com/office/powerpoint/2010/main" val="967321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D265F1-BC8E-BC09-1A10-D876C5F7021D}"/>
              </a:ext>
            </a:extLst>
          </p:cNvPr>
          <p:cNvPicPr>
            <a:picLocks noChangeAspect="1"/>
          </p:cNvPicPr>
          <p:nvPr/>
        </p:nvPicPr>
        <p:blipFill>
          <a:blip r:embed="rId2"/>
          <a:stretch>
            <a:fillRect/>
          </a:stretch>
        </p:blipFill>
        <p:spPr>
          <a:xfrm>
            <a:off x="1073985" y="613166"/>
            <a:ext cx="10044030" cy="5631668"/>
          </a:xfrm>
          <a:prstGeom prst="rect">
            <a:avLst/>
          </a:prstGeom>
        </p:spPr>
      </p:pic>
    </p:spTree>
    <p:extLst>
      <p:ext uri="{BB962C8B-B14F-4D97-AF65-F5344CB8AC3E}">
        <p14:creationId xmlns:p14="http://schemas.microsoft.com/office/powerpoint/2010/main" val="284446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D1265E-2494-1D7B-62D7-58D37E01350C}"/>
              </a:ext>
            </a:extLst>
          </p:cNvPr>
          <p:cNvPicPr>
            <a:picLocks noChangeAspect="1"/>
          </p:cNvPicPr>
          <p:nvPr/>
        </p:nvPicPr>
        <p:blipFill>
          <a:blip r:embed="rId2"/>
          <a:stretch>
            <a:fillRect/>
          </a:stretch>
        </p:blipFill>
        <p:spPr>
          <a:xfrm>
            <a:off x="1100657" y="624597"/>
            <a:ext cx="9990686" cy="5608806"/>
          </a:xfrm>
          <a:prstGeom prst="rect">
            <a:avLst/>
          </a:prstGeom>
        </p:spPr>
      </p:pic>
    </p:spTree>
    <p:extLst>
      <p:ext uri="{BB962C8B-B14F-4D97-AF65-F5344CB8AC3E}">
        <p14:creationId xmlns:p14="http://schemas.microsoft.com/office/powerpoint/2010/main" val="2250597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33973C1-A1DF-2078-C779-A357EB934AEC}"/>
              </a:ext>
            </a:extLst>
          </p:cNvPr>
          <p:cNvPicPr>
            <a:picLocks noChangeAspect="1"/>
          </p:cNvPicPr>
          <p:nvPr/>
        </p:nvPicPr>
        <p:blipFill>
          <a:blip r:embed="rId2"/>
          <a:stretch>
            <a:fillRect/>
          </a:stretch>
        </p:blipFill>
        <p:spPr>
          <a:xfrm>
            <a:off x="1100657" y="624597"/>
            <a:ext cx="9990686" cy="5608806"/>
          </a:xfrm>
          <a:prstGeom prst="rect">
            <a:avLst/>
          </a:prstGeom>
        </p:spPr>
      </p:pic>
    </p:spTree>
    <p:extLst>
      <p:ext uri="{BB962C8B-B14F-4D97-AF65-F5344CB8AC3E}">
        <p14:creationId xmlns:p14="http://schemas.microsoft.com/office/powerpoint/2010/main" val="2051291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1481</TotalTime>
  <Words>341</Words>
  <Application>Microsoft Office PowerPoint</Application>
  <PresentationFormat>Widescreen</PresentationFormat>
  <Paragraphs>17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Bookman Old Style</vt:lpstr>
      <vt:lpstr>Rockwell</vt:lpstr>
      <vt:lpstr>sohne</vt:lpstr>
      <vt:lpstr>source-serif-pro</vt:lpstr>
      <vt:lpstr>Times New Roman</vt:lpstr>
      <vt:lpstr>Damask</vt:lpstr>
      <vt:lpstr>Indian Agriculture Analysis</vt:lpstr>
      <vt:lpstr>Introduction </vt:lpstr>
      <vt:lpstr>The purpose of this analysis is multifold:</vt:lpstr>
      <vt:lpstr>Some interesting insights that i like to share through this project:</vt:lpstr>
      <vt:lpstr>The Data </vt:lpstr>
      <vt:lpstr>Insights</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Indian Agriculture Analysis</dc:title>
  <dc:creator>Shashanka Shetty</dc:creator>
  <cp:lastModifiedBy>Shashanka Shetty</cp:lastModifiedBy>
  <cp:revision>2</cp:revision>
  <dcterms:created xsi:type="dcterms:W3CDTF">2024-03-29T07:15:22Z</dcterms:created>
  <dcterms:modified xsi:type="dcterms:W3CDTF">2024-03-30T12:17:07Z</dcterms:modified>
</cp:coreProperties>
</file>